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1" autoAdjust="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C42F-F8D9-4048-BB25-194DA992ECF1}" type="datetimeFigureOut">
              <a:rPr lang="it-IT" smtClean="0"/>
              <a:t>23/04/2020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BF755-55BE-4B6E-8E6C-FA853990F2D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173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BF755-55BE-4B6E-8E6C-FA853990F2D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26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F65CA-ED95-4C96-A461-366FE434B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EB7C18-68F4-45D7-80A3-857C29341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7AC7DD-5E51-4BE5-B35F-5355F940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6C11-A78C-417D-A193-83DBC775ABCC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36D352-CEBB-4DB8-B590-DD1CBC1D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Email: f.galdenzi@gmail.com, federico.galdenzi@uniroma3.it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F09885-08F6-400E-8165-0389555E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776" y="6492873"/>
            <a:ext cx="433647" cy="365125"/>
          </a:xfrm>
        </p:spPr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911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2F2DA5-1B6D-442C-9D3B-388553EB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D3FA69-887C-449D-AA30-5C2FE1BBF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390103-84C6-4CAE-9B39-9C8DE374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90536-F56C-46B7-9822-BBEB5818839B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D9DF0E-E306-43C9-8A55-B8ABE2F20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BFF7E5-D75F-4EF9-810C-32953F05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814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CE9222E-3378-4C04-A6A0-CFD257B4A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7EE987-DF1D-4468-AE25-67EDE5E67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4A5C89-0F14-43F7-AB63-C9128762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DE05F-71F4-4583-8FF1-E9115A2DC4C9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E07823-04F9-440C-BF8F-6B592E08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E99B75-1201-4673-984E-7D3AF410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921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12A547-7A21-4CED-B40B-582FD0E0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3A12EE-8BE3-4B4B-B58E-55520E667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1081FB-8E02-4487-9E07-49B1A834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32D1-1380-4636-86C2-37E9AEEDB474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82F630-BA14-41A5-99CC-2949AE0A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1E8626-06F8-451C-A48E-5EF13B22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193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76EBC-241A-4715-BA09-8D05C367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43D582-6B05-4528-8185-91C87409A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A7B486-4934-46F1-9CE5-F6AB6562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C5D03-E070-4B5F-87BF-23C5BD7FC32C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7C2C39-8B84-4617-AD25-70378055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EBD04F-28A1-443E-A3F0-2693D5AA2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213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3A8F2-D09F-44A7-919B-0D4442A2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676A53-B888-43DD-96B9-AD1FD6D4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BAC683-94C5-4FEF-9B32-7A0234455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3B702D-86C3-4CB2-8914-3DC3321AB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33DC-5EF1-40F0-AE50-B9ACF9D84862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C70794E-B946-4830-BBDD-E82AC52A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0C18E1-94FD-4A74-AC04-DD1D639F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969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1130D-86BD-4623-9D6D-E31D85B0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2B897A8-4AAA-4A48-B302-768FC1F9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0DCD1E-2328-46A4-B229-E700CA704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C3491-C4CC-4E1C-BF7E-B828EB6C4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C192CD-DA93-400C-B6C9-7940BFCCB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6011070-EDA3-4104-8FF3-047F1BBC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8B66-56A3-4046-B16F-864A79AFC206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44714BB-2333-4B3C-B183-293C51E0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53F5C2-2D34-4B4D-9749-A302DC9FD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259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C231A-AF15-418A-94C8-D97918EF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A5ACBBB-DE8B-4F4C-946F-E0CBB49F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CB41B-0A7A-404A-902A-A5C0D2232A32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BDAD3D-96D5-4990-B51C-01EAF1FC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E1A6F2-B1A8-4D4B-ABE0-E02BB35C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161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138D3C9-FC13-472E-BD29-3753D87A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536-F78F-4C75-AD9E-5AB1DA90ED59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6FC556-0B62-45F8-A506-2C1403AC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F9053C-9A81-43B0-8AC6-A2E3E2A90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07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C60FA-8704-4DA0-9E4A-7746A916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B5620C-1CB8-45FA-9560-F8B1265D9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965D0E-55FC-48A3-9062-95CBEC70C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0F2CC8-9F26-47B6-9EAF-D62ED20A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102E-7CB0-46E2-BC95-74F6074916FC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B15A05-BD0F-4C7E-B034-5F59E3028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B05D34-0028-4F6A-9215-E7E60E84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294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3D80F-0E91-4C6D-92F1-53132C3C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EFE46E2-8BBF-4D3B-9BDA-64E186108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42A1DE-354F-4829-8119-C8A489B08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3455EA9-7492-49EA-8D29-B48F14F1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473D-9905-4F1C-A991-60483F7F3906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5629CE-2337-4E87-AD2C-71CE32D3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6032E1-B04B-4676-83A0-CE5E38AC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99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69AE02-687C-4597-8FDD-79BC512BF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BD92-C538-46A4-AECF-64250DECD7FB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C1E94D3-F1BE-47BA-BA6F-2352BA05D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13909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5C5A4-2664-46A0-A6A8-778477688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2463F-9E26-4A40-9A1C-441633958B93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298D9F-27CF-4E17-AA3C-224FCFCC26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7360"/>
            <a:ext cx="2113383" cy="7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BE39712-E0B1-415B-A5D1-D201F2A66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43253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A8EA5-218E-46D8-9BD4-F4D6B78E9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358" y="5820020"/>
            <a:ext cx="1869642" cy="103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logo_infn">
            <a:extLst>
              <a:ext uri="{FF2B5EF4-FFF2-40B4-BE49-F238E27FC236}">
                <a16:creationId xmlns:a16="http://schemas.microsoft.com/office/drawing/2014/main" id="{CCD1A8BE-8C25-4DD1-AE57-EBDAF19336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88" y="5812681"/>
            <a:ext cx="1663170" cy="10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93AB6-F64F-4C67-BC6A-AD706FE0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C3B4-851D-4F94-A965-74F3C5CEC7CD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1C37B4-9E64-47E6-B48A-53455CA7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1</a:t>
            </a:fld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FA49BCE-D5E1-4DB1-976B-7720556E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en-US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5A06C3B-B69F-4F1D-B5FE-30C5C459A58E}"/>
              </a:ext>
            </a:extLst>
          </p:cNvPr>
          <p:cNvSpPr/>
          <p:nvPr/>
        </p:nvSpPr>
        <p:spPr>
          <a:xfrm>
            <a:off x="1993402" y="2782669"/>
            <a:ext cx="8205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HT </a:t>
            </a:r>
            <a:r>
              <a:rPr lang="it-IT" sz="3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diffusion</a:t>
            </a:r>
            <a:r>
              <a:rPr lang="it-IT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it-IT" sz="3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hydrogen</a:t>
            </a:r>
            <a:r>
              <a:rPr lang="it-IT" sz="3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it-IT" sz="3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riebeckite</a:t>
            </a:r>
            <a:endParaRPr lang="it-IT" sz="3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B69DC5-C3C1-46B4-94CD-FBE861721830}"/>
              </a:ext>
            </a:extLst>
          </p:cNvPr>
          <p:cNvSpPr txBox="1"/>
          <p:nvPr/>
        </p:nvSpPr>
        <p:spPr>
          <a:xfrm>
            <a:off x="195309" y="4453104"/>
            <a:ext cx="72347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Federico Galdenzi</a:t>
            </a:r>
            <a:r>
              <a:rPr lang="it-IT" sz="1200" baseline="30000" dirty="0"/>
              <a:t>1,2</a:t>
            </a:r>
            <a:r>
              <a:rPr lang="it-IT" sz="1200" dirty="0"/>
              <a:t>, Giancarlo Della Ventura</a:t>
            </a:r>
            <a:r>
              <a:rPr lang="it-IT" sz="1200" baseline="30000" dirty="0"/>
              <a:t>1,2</a:t>
            </a:r>
            <a:r>
              <a:rPr lang="it-IT" sz="1200" dirty="0"/>
              <a:t>, Umberto Susta</a:t>
            </a:r>
            <a:r>
              <a:rPr lang="it-IT" sz="1200" baseline="30000" dirty="0"/>
              <a:t>1</a:t>
            </a:r>
            <a:r>
              <a:rPr lang="it-IT" sz="1200" dirty="0"/>
              <a:t>, Francesco Radica</a:t>
            </a:r>
            <a:r>
              <a:rPr lang="it-IT" sz="1200" baseline="30000" dirty="0"/>
              <a:t>1</a:t>
            </a:r>
            <a:r>
              <a:rPr lang="it-IT" sz="1200" dirty="0"/>
              <a:t>, Augusto Marcelli</a:t>
            </a:r>
            <a:r>
              <a:rPr lang="it-IT" sz="1200" baseline="30000" dirty="0"/>
              <a:t>2,3</a:t>
            </a:r>
            <a:endParaRPr lang="it-IT" sz="1200" dirty="0"/>
          </a:p>
          <a:p>
            <a:r>
              <a:rPr lang="it-IT" sz="1200" dirty="0"/>
              <a:t> </a:t>
            </a:r>
          </a:p>
          <a:p>
            <a:r>
              <a:rPr lang="it-IT" sz="1200" dirty="0"/>
              <a:t>1 </a:t>
            </a:r>
            <a:r>
              <a:rPr lang="it-IT" sz="1200" dirty="0" err="1"/>
              <a:t>Dip</a:t>
            </a:r>
            <a:r>
              <a:rPr lang="it-IT" sz="1200" dirty="0"/>
              <a:t>. Scienze, Università di Roma Tre, L. S. Leonardo Murialdo 1, 00146, Rome</a:t>
            </a:r>
          </a:p>
          <a:p>
            <a:r>
              <a:rPr lang="it-IT" sz="1200" dirty="0"/>
              <a:t>2 INFN-LNF, Via E. Fermi 40, Frascati 00044 (Rome)</a:t>
            </a:r>
          </a:p>
          <a:p>
            <a:r>
              <a:rPr lang="en-US" sz="1200" dirty="0"/>
              <a:t>3 Rome International Centre for Material Science </a:t>
            </a:r>
            <a:r>
              <a:rPr lang="en-US" sz="1200" dirty="0" err="1"/>
              <a:t>Superstripes</a:t>
            </a:r>
            <a:r>
              <a:rPr lang="en-US" sz="1200" dirty="0"/>
              <a:t> - RICMASS, Via </a:t>
            </a:r>
            <a:r>
              <a:rPr lang="en-US" sz="1200" dirty="0" err="1"/>
              <a:t>dei</a:t>
            </a:r>
            <a:r>
              <a:rPr lang="en-US" sz="1200" dirty="0"/>
              <a:t> </a:t>
            </a:r>
            <a:r>
              <a:rPr lang="en-US" sz="1200" dirty="0" err="1"/>
              <a:t>Sabelli</a:t>
            </a:r>
            <a:r>
              <a:rPr lang="en-US" sz="1200" dirty="0"/>
              <a:t> 119A, 00185 Rome, Italy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7248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D0362E-3685-4D8D-8286-8E4DF17C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32D1-1380-4636-86C2-37E9AEEDB474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FA0491-CBD9-4FC0-8461-23061A0B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B50C7F-EFCB-4A4C-8E4D-1D8EE537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2</a:t>
            </a:fld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220A31-5370-43BD-B839-D7AE6208F944}"/>
              </a:ext>
            </a:extLst>
          </p:cNvPr>
          <p:cNvSpPr txBox="1"/>
          <p:nvPr/>
        </p:nvSpPr>
        <p:spPr>
          <a:xfrm>
            <a:off x="2461846" y="300348"/>
            <a:ext cx="973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Amphiboles</a:t>
            </a:r>
            <a:r>
              <a:rPr lang="it-IT" dirty="0"/>
              <a:t> are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carrier</a:t>
            </a:r>
            <a:r>
              <a:rPr lang="it-IT" dirty="0"/>
              <a:t> of water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depth</a:t>
            </a:r>
            <a:r>
              <a:rPr lang="it-IT" dirty="0"/>
              <a:t>, and </a:t>
            </a:r>
            <a:r>
              <a:rPr lang="it-IT" dirty="0" err="1"/>
              <a:t>their</a:t>
            </a:r>
            <a:r>
              <a:rPr lang="it-IT" dirty="0"/>
              <a:t> </a:t>
            </a:r>
            <a:r>
              <a:rPr lang="it-IT" dirty="0" err="1"/>
              <a:t>dehydrogenation</a:t>
            </a:r>
            <a:r>
              <a:rPr lang="it-IT" dirty="0"/>
              <a:t> </a:t>
            </a:r>
            <a:r>
              <a:rPr lang="it-IT" dirty="0" err="1"/>
              <a:t>processes</a:t>
            </a:r>
            <a:r>
              <a:rPr lang="it-IT" dirty="0"/>
              <a:t> are the </a:t>
            </a:r>
            <a:r>
              <a:rPr lang="it-IT" dirty="0" err="1"/>
              <a:t>main</a:t>
            </a:r>
            <a:r>
              <a:rPr lang="it-IT" dirty="0"/>
              <a:t> cause of </a:t>
            </a:r>
            <a:r>
              <a:rPr lang="it-IT" dirty="0" err="1"/>
              <a:t>enhanced</a:t>
            </a:r>
            <a:r>
              <a:rPr lang="it-IT" dirty="0"/>
              <a:t> </a:t>
            </a: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conductivity</a:t>
            </a:r>
            <a:r>
              <a:rPr lang="it-IT" dirty="0"/>
              <a:t> </a:t>
            </a:r>
            <a:r>
              <a:rPr lang="it-IT" dirty="0" err="1"/>
              <a:t>observed</a:t>
            </a:r>
            <a:r>
              <a:rPr lang="it-IT" dirty="0"/>
              <a:t> in </a:t>
            </a:r>
            <a:r>
              <a:rPr lang="it-IT" dirty="0" err="1"/>
              <a:t>descending</a:t>
            </a:r>
            <a:r>
              <a:rPr lang="it-IT" dirty="0"/>
              <a:t> </a:t>
            </a:r>
            <a:r>
              <a:rPr lang="it-IT" dirty="0" err="1"/>
              <a:t>slabs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convergent</a:t>
            </a:r>
            <a:r>
              <a:rPr lang="it-IT" dirty="0"/>
              <a:t> </a:t>
            </a:r>
            <a:r>
              <a:rPr lang="it-IT" dirty="0" err="1"/>
              <a:t>plate</a:t>
            </a:r>
            <a:r>
              <a:rPr lang="it-IT" dirty="0"/>
              <a:t> </a:t>
            </a:r>
            <a:r>
              <a:rPr lang="it-IT" dirty="0" err="1"/>
              <a:t>margins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DEE2F79-6C93-44B4-8814-7A6298A0ED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7" y="1262028"/>
            <a:ext cx="4683004" cy="35642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CA4FB33-0563-45FA-A625-657314CF5AFA}"/>
              </a:ext>
            </a:extLst>
          </p:cNvPr>
          <p:cNvSpPr/>
          <p:nvPr/>
        </p:nvSpPr>
        <p:spPr>
          <a:xfrm>
            <a:off x="2796128" y="2152575"/>
            <a:ext cx="719092" cy="16872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DE17457-2C6C-40CD-BF09-AF85F5706588}"/>
                  </a:ext>
                </a:extLst>
              </p:cNvPr>
              <p:cNvSpPr/>
              <p:nvPr/>
            </p:nvSpPr>
            <p:spPr>
              <a:xfrm>
                <a:off x="5322847" y="4354796"/>
                <a:ext cx="6033190" cy="7489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𝑇h𝑒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𝑟𝑒𝑎𝑐𝑡𝑖𝑜𝑛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𝑖𝑠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2+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</m:sup>
                      </m:sSup>
                      <m:r>
                        <a:rPr lang="it-IT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→</m:t>
                      </m:r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𝐹𝑒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3+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𝑂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+ 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it-IT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8DE17457-2C6C-40CD-BF09-AF85F5706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847" y="4354796"/>
                <a:ext cx="6033190" cy="7489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38C24025-7E83-4E67-B114-4C09669A183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t="3452" r="8458" b="7326"/>
          <a:stretch/>
        </p:blipFill>
        <p:spPr>
          <a:xfrm>
            <a:off x="5887255" y="1472887"/>
            <a:ext cx="4683004" cy="2939233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9694DECB-AFA7-4D23-BA83-ACCF7E49BFF6}"/>
              </a:ext>
            </a:extLst>
          </p:cNvPr>
          <p:cNvSpPr/>
          <p:nvPr/>
        </p:nvSpPr>
        <p:spPr>
          <a:xfrm flipV="1">
            <a:off x="7840136" y="4540760"/>
            <a:ext cx="513557" cy="3617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80BC107F-5300-4D91-B25D-7D071E7FE093}"/>
              </a:ext>
            </a:extLst>
          </p:cNvPr>
          <p:cNvSpPr/>
          <p:nvPr/>
        </p:nvSpPr>
        <p:spPr>
          <a:xfrm flipH="1">
            <a:off x="7944953" y="3119555"/>
            <a:ext cx="567608" cy="3693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56A6C18A-43B3-41FC-BFEB-BD9544EAF17F}"/>
              </a:ext>
            </a:extLst>
          </p:cNvPr>
          <p:cNvSpPr/>
          <p:nvPr/>
        </p:nvSpPr>
        <p:spPr>
          <a:xfrm flipH="1">
            <a:off x="7944953" y="2537017"/>
            <a:ext cx="567608" cy="3693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91C4F67-F5D3-481A-B84A-0E8ED068CA98}"/>
              </a:ext>
            </a:extLst>
          </p:cNvPr>
          <p:cNvCxnSpPr>
            <a:cxnSpLocks/>
            <a:stCxn id="13" idx="4"/>
            <a:endCxn id="15" idx="2"/>
          </p:cNvCxnSpPr>
          <p:nvPr/>
        </p:nvCxnSpPr>
        <p:spPr>
          <a:xfrm flipV="1">
            <a:off x="8096915" y="2721683"/>
            <a:ext cx="415646" cy="18190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6B48489-20FD-42A3-81B1-C96DBBB805B4}"/>
              </a:ext>
            </a:extLst>
          </p:cNvPr>
          <p:cNvCxnSpPr>
            <a:cxnSpLocks/>
            <a:stCxn id="13" idx="4"/>
            <a:endCxn id="14" idx="2"/>
          </p:cNvCxnSpPr>
          <p:nvPr/>
        </p:nvCxnSpPr>
        <p:spPr>
          <a:xfrm flipV="1">
            <a:off x="8096915" y="3304221"/>
            <a:ext cx="415646" cy="1236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9CF5D4B-A48D-458B-B4B1-BE41C12962E8}"/>
              </a:ext>
            </a:extLst>
          </p:cNvPr>
          <p:cNvSpPr txBox="1"/>
          <p:nvPr/>
        </p:nvSpPr>
        <p:spPr>
          <a:xfrm>
            <a:off x="556950" y="4951995"/>
            <a:ext cx="396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Temperature and pressure cause </a:t>
            </a:r>
            <a:r>
              <a:rPr lang="it-IT" dirty="0" err="1"/>
              <a:t>both</a:t>
            </a:r>
            <a:r>
              <a:rPr lang="it-IT" dirty="0"/>
              <a:t> </a:t>
            </a:r>
            <a:r>
              <a:rPr lang="it-IT" dirty="0" err="1"/>
              <a:t>chemical</a:t>
            </a:r>
            <a:r>
              <a:rPr lang="it-IT" dirty="0"/>
              <a:t> and </a:t>
            </a:r>
            <a:r>
              <a:rPr lang="it-IT" dirty="0" err="1"/>
              <a:t>structural</a:t>
            </a:r>
            <a:r>
              <a:rPr lang="it-IT" dirty="0"/>
              <a:t> </a:t>
            </a:r>
            <a:r>
              <a:rPr lang="it-IT" dirty="0" err="1"/>
              <a:t>adjustements</a:t>
            </a:r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838CCBB-F23B-479F-8B34-E8E5764E4F14}"/>
              </a:ext>
            </a:extLst>
          </p:cNvPr>
          <p:cNvSpPr txBox="1"/>
          <p:nvPr/>
        </p:nvSpPr>
        <p:spPr>
          <a:xfrm>
            <a:off x="5651350" y="991060"/>
            <a:ext cx="536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 the </a:t>
            </a:r>
            <a:r>
              <a:rPr lang="it-IT" dirty="0" err="1"/>
              <a:t>dehydration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in </a:t>
            </a:r>
            <a:r>
              <a:rPr lang="it-IT" dirty="0" err="1"/>
              <a:t>riebeckite</a:t>
            </a:r>
            <a:r>
              <a:rPr lang="it-IT" dirty="0"/>
              <a:t>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Na</a:t>
            </a:r>
            <a:r>
              <a:rPr lang="en-US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Fe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+2</a:t>
            </a:r>
            <a:r>
              <a:rPr lang="en-US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Fe</a:t>
            </a:r>
            <a:r>
              <a:rPr lang="en-US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3+</a:t>
            </a:r>
            <a:r>
              <a:rPr lang="en-US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Si</a:t>
            </a:r>
            <a:r>
              <a:rPr lang="en-US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8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O</a:t>
            </a:r>
            <a:r>
              <a:rPr lang="en-US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22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(OH)</a:t>
            </a:r>
            <a:r>
              <a:rPr lang="en-US" baseline="-25000" dirty="0">
                <a:solidFill>
                  <a:srgbClr val="000000"/>
                </a:solidFill>
                <a:ea typeface="Times New Roman" panose="02020603050405020304" pitchFamily="18" charset="0"/>
              </a:rPr>
              <a:t>2</a:t>
            </a:r>
            <a:endParaRPr lang="en-GB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CD7C13E-BB34-4EF8-90DB-4B2C77061CC3}"/>
              </a:ext>
            </a:extLst>
          </p:cNvPr>
          <p:cNvSpPr txBox="1"/>
          <p:nvPr/>
        </p:nvSpPr>
        <p:spPr>
          <a:xfrm>
            <a:off x="5237018" y="5089278"/>
            <a:ext cx="656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in </a:t>
            </a:r>
            <a:r>
              <a:rPr lang="it-IT" dirty="0" err="1"/>
              <a:t>diffusing</a:t>
            </a:r>
            <a:r>
              <a:rPr lang="it-IT" dirty="0"/>
              <a:t> water </a:t>
            </a:r>
            <a:r>
              <a:rPr lang="it-IT" dirty="0" err="1"/>
              <a:t>into</a:t>
            </a:r>
            <a:r>
              <a:rPr lang="it-IT" dirty="0"/>
              <a:t> the </a:t>
            </a:r>
            <a:r>
              <a:rPr lang="it-IT" dirty="0" err="1"/>
              <a:t>deep</a:t>
            </a:r>
            <a:r>
              <a:rPr lang="it-IT" dirty="0"/>
              <a:t> </a:t>
            </a:r>
            <a:r>
              <a:rPr lang="it-IT" dirty="0" err="1"/>
              <a:t>crust</a:t>
            </a:r>
            <a:r>
              <a:rPr lang="it-IT" dirty="0"/>
              <a:t>/</a:t>
            </a:r>
            <a:r>
              <a:rPr lang="it-IT" dirty="0" err="1"/>
              <a:t>mantle</a:t>
            </a:r>
            <a:r>
              <a:rPr lang="it-IT" dirty="0"/>
              <a:t> </a:t>
            </a:r>
            <a:r>
              <a:rPr lang="it-IT" dirty="0" err="1"/>
              <a:t>toghether</a:t>
            </a:r>
            <a:r>
              <a:rPr lang="it-IT" dirty="0"/>
              <a:t> with </a:t>
            </a:r>
            <a:r>
              <a:rPr lang="it-IT" dirty="0" err="1"/>
              <a:t>changes</a:t>
            </a:r>
            <a:r>
              <a:rPr lang="it-IT" dirty="0"/>
              <a:t> in </a:t>
            </a:r>
            <a:r>
              <a:rPr lang="it-IT" dirty="0" err="1"/>
              <a:t>electrical</a:t>
            </a:r>
            <a:r>
              <a:rPr lang="it-IT" dirty="0"/>
              <a:t> and </a:t>
            </a:r>
            <a:r>
              <a:rPr lang="it-IT" dirty="0" err="1"/>
              <a:t>physical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of the rock</a:t>
            </a:r>
          </a:p>
        </p:txBody>
      </p:sp>
    </p:spTree>
    <p:extLst>
      <p:ext uri="{BB962C8B-B14F-4D97-AF65-F5344CB8AC3E}">
        <p14:creationId xmlns:p14="http://schemas.microsoft.com/office/powerpoint/2010/main" val="323724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216BE8-3B8C-4BB0-9E4E-DEAC0498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32D1-1380-4636-86C2-37E9AEEDB474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495143-B4BE-4F6C-815F-9A85FD94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DC0DA1-C99A-4880-AAAD-C260EBD0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3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C3B525-495A-447C-9322-32E5FF659B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"/>
          <a:stretch/>
        </p:blipFill>
        <p:spPr bwMode="auto">
          <a:xfrm>
            <a:off x="5604011" y="1270997"/>
            <a:ext cx="3046071" cy="3979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pic>
        <p:nvPicPr>
          <p:cNvPr id="10" name="Immagine 9" descr="figure 1b.pdf">
            <a:extLst>
              <a:ext uri="{FF2B5EF4-FFF2-40B4-BE49-F238E27FC236}">
                <a16:creationId xmlns:a16="http://schemas.microsoft.com/office/drawing/2014/main" id="{60549C27-80C2-43BE-BB68-7B7335E52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26799" r="7189" b="15468"/>
          <a:stretch/>
        </p:blipFill>
        <p:spPr>
          <a:xfrm>
            <a:off x="699472" y="2165814"/>
            <a:ext cx="3841884" cy="198847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FA5C0B-C4AD-4218-B7F6-14004124F602}"/>
              </a:ext>
            </a:extLst>
          </p:cNvPr>
          <p:cNvSpPr txBox="1"/>
          <p:nvPr/>
        </p:nvSpPr>
        <p:spPr>
          <a:xfrm>
            <a:off x="465012" y="4330772"/>
            <a:ext cx="4294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Here </a:t>
            </a:r>
            <a:r>
              <a:rPr lang="it-IT" sz="1400" dirty="0" err="1"/>
              <a:t>we</a:t>
            </a:r>
            <a:r>
              <a:rPr lang="it-IT" sz="1400" dirty="0"/>
              <a:t> </a:t>
            </a:r>
            <a:r>
              <a:rPr lang="it-IT" sz="1400" dirty="0" err="1"/>
              <a:t>monitored</a:t>
            </a:r>
            <a:r>
              <a:rPr lang="it-IT" sz="1400" dirty="0"/>
              <a:t> the IR </a:t>
            </a:r>
            <a:r>
              <a:rPr lang="it-IT" sz="1400" dirty="0">
                <a:solidFill>
                  <a:srgbClr val="FF0000"/>
                </a:solidFill>
              </a:rPr>
              <a:t>OH stretching</a:t>
            </a:r>
            <a:r>
              <a:rPr lang="it-IT" sz="1400" dirty="0"/>
              <a:t> </a:t>
            </a:r>
            <a:r>
              <a:rPr lang="it-IT" sz="1400" dirty="0" err="1"/>
              <a:t>signal</a:t>
            </a:r>
            <a:r>
              <a:rPr lang="it-IT" sz="1400" dirty="0"/>
              <a:t> </a:t>
            </a:r>
            <a:r>
              <a:rPr lang="it-IT" sz="1400" dirty="0" err="1"/>
              <a:t>during</a:t>
            </a:r>
            <a:r>
              <a:rPr lang="it-IT" sz="1400" dirty="0"/>
              <a:t> </a:t>
            </a:r>
            <a:r>
              <a:rPr lang="it-IT" sz="1400" dirty="0" err="1"/>
              <a:t>isothermal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F0000"/>
                </a:solidFill>
              </a:rPr>
              <a:t>annealing</a:t>
            </a:r>
            <a:r>
              <a:rPr lang="it-IT" sz="1400" dirty="0">
                <a:solidFill>
                  <a:srgbClr val="FF0000"/>
                </a:solidFill>
              </a:rPr>
              <a:t> for </a:t>
            </a:r>
            <a:r>
              <a:rPr lang="it-IT" sz="1400" dirty="0" err="1"/>
              <a:t>both</a:t>
            </a:r>
            <a:r>
              <a:rPr lang="it-IT" sz="1400" dirty="0"/>
              <a:t> </a:t>
            </a:r>
            <a:r>
              <a:rPr lang="it-IT" sz="1400" dirty="0" err="1">
                <a:solidFill>
                  <a:srgbClr val="FF0000"/>
                </a:solidFill>
              </a:rPr>
              <a:t>crystals</a:t>
            </a:r>
            <a:r>
              <a:rPr lang="it-IT" sz="1400" dirty="0">
                <a:solidFill>
                  <a:srgbClr val="FF0000"/>
                </a:solidFill>
              </a:rPr>
              <a:t> and </a:t>
            </a:r>
            <a:r>
              <a:rPr lang="it-IT" sz="1400" dirty="0" err="1">
                <a:solidFill>
                  <a:srgbClr val="FF0000"/>
                </a:solidFill>
              </a:rPr>
              <a:t>powders</a:t>
            </a:r>
            <a:r>
              <a:rPr lang="it-IT" sz="1400" dirty="0"/>
              <a:t>. For </a:t>
            </a:r>
            <a:r>
              <a:rPr lang="it-IT" sz="1400" dirty="0" err="1"/>
              <a:t>crystals</a:t>
            </a:r>
            <a:r>
              <a:rPr lang="it-IT" sz="1400" dirty="0"/>
              <a:t> </a:t>
            </a:r>
            <a:r>
              <a:rPr lang="it-IT" sz="1400" dirty="0" err="1"/>
              <a:t>we</a:t>
            </a:r>
            <a:r>
              <a:rPr lang="it-IT" sz="1400" dirty="0"/>
              <a:t> </a:t>
            </a:r>
            <a:r>
              <a:rPr lang="it-IT" sz="1400" dirty="0" err="1"/>
              <a:t>performed</a:t>
            </a:r>
            <a:r>
              <a:rPr lang="it-IT" sz="1400" dirty="0"/>
              <a:t> </a:t>
            </a:r>
            <a:r>
              <a:rPr lang="it-IT" sz="1400" dirty="0" err="1"/>
              <a:t>two</a:t>
            </a:r>
            <a:r>
              <a:rPr lang="it-IT" sz="1400" dirty="0"/>
              <a:t> sets of </a:t>
            </a:r>
            <a:r>
              <a:rPr lang="it-IT" sz="1400" dirty="0" err="1"/>
              <a:t>experiments</a:t>
            </a:r>
            <a:r>
              <a:rPr lang="it-IT" sz="1400" dirty="0"/>
              <a:t>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constant</a:t>
            </a:r>
            <a:r>
              <a:rPr lang="it-IT" sz="1400" dirty="0"/>
              <a:t> T and </a:t>
            </a:r>
            <a:r>
              <a:rPr lang="it-IT" sz="1400" dirty="0" err="1"/>
              <a:t>different</a:t>
            </a:r>
            <a:r>
              <a:rPr lang="it-IT" sz="1400" dirty="0"/>
              <a:t> </a:t>
            </a:r>
            <a:r>
              <a:rPr lang="it-IT" sz="1400" dirty="0" err="1"/>
              <a:t>thickness</a:t>
            </a:r>
            <a:r>
              <a:rPr lang="it-IT" sz="1400" dirty="0"/>
              <a:t>, and </a:t>
            </a:r>
            <a:r>
              <a:rPr lang="it-IT" sz="1400" dirty="0" err="1"/>
              <a:t>at</a:t>
            </a:r>
            <a:r>
              <a:rPr lang="it-IT" sz="1400" dirty="0"/>
              <a:t> </a:t>
            </a:r>
            <a:r>
              <a:rPr lang="it-IT" sz="1400" dirty="0" err="1"/>
              <a:t>constant</a:t>
            </a:r>
            <a:r>
              <a:rPr lang="it-IT" sz="1400" dirty="0"/>
              <a:t> </a:t>
            </a:r>
            <a:r>
              <a:rPr lang="it-IT" sz="1400" dirty="0" err="1"/>
              <a:t>thickness</a:t>
            </a:r>
            <a:r>
              <a:rPr lang="it-IT" sz="1400" dirty="0"/>
              <a:t>, </a:t>
            </a:r>
            <a:r>
              <a:rPr lang="it-IT" sz="1400" dirty="0" err="1"/>
              <a:t>several</a:t>
            </a:r>
            <a:r>
              <a:rPr lang="it-IT" sz="1400" dirty="0"/>
              <a:t> </a:t>
            </a:r>
            <a:r>
              <a:rPr lang="it-IT" sz="1400" dirty="0" err="1"/>
              <a:t>temperatures</a:t>
            </a:r>
            <a:r>
              <a:rPr lang="it-IT" sz="1400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AC71124-58F1-4535-90D5-4C0ACAEA5CD3}"/>
              </a:ext>
            </a:extLst>
          </p:cNvPr>
          <p:cNvSpPr txBox="1"/>
          <p:nvPr/>
        </p:nvSpPr>
        <p:spPr>
          <a:xfrm>
            <a:off x="6901959" y="5366705"/>
            <a:ext cx="408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Example</a:t>
            </a:r>
            <a:r>
              <a:rPr lang="it-IT" sz="1400" dirty="0"/>
              <a:t> of </a:t>
            </a:r>
            <a:r>
              <a:rPr lang="it-IT" sz="1400" dirty="0" err="1"/>
              <a:t>evolution</a:t>
            </a:r>
            <a:r>
              <a:rPr lang="it-IT" sz="1400" dirty="0"/>
              <a:t> of the OH </a:t>
            </a:r>
            <a:r>
              <a:rPr lang="it-IT" sz="1400" dirty="0" err="1"/>
              <a:t>absorption</a:t>
            </a:r>
            <a:r>
              <a:rPr lang="it-IT" sz="1400" dirty="0"/>
              <a:t> with time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F9763FE-6EE0-45E7-A5E9-D886A726A0E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6883" r="7782" b="6891"/>
          <a:stretch/>
        </p:blipFill>
        <p:spPr>
          <a:xfrm>
            <a:off x="8786813" y="1106875"/>
            <a:ext cx="2857500" cy="423665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A1B62D-F0D7-4230-9A85-D91ECA9CCE3F}"/>
              </a:ext>
            </a:extLst>
          </p:cNvPr>
          <p:cNvSpPr txBox="1"/>
          <p:nvPr/>
        </p:nvSpPr>
        <p:spPr>
          <a:xfrm>
            <a:off x="5947880" y="124812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540 °C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93D2A98-2CE3-4CE2-BF17-F98C0CBB8D1C}"/>
              </a:ext>
            </a:extLst>
          </p:cNvPr>
          <p:cNvSpPr txBox="1"/>
          <p:nvPr/>
        </p:nvSpPr>
        <p:spPr>
          <a:xfrm>
            <a:off x="9178359" y="1359129"/>
            <a:ext cx="7906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470 °C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C26A7AC-C2DA-9841-947B-5A3D4D3E0E32}"/>
              </a:ext>
            </a:extLst>
          </p:cNvPr>
          <p:cNvSpPr txBox="1"/>
          <p:nvPr/>
        </p:nvSpPr>
        <p:spPr>
          <a:xfrm>
            <a:off x="386862" y="1212433"/>
            <a:ext cx="5029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A </a:t>
            </a:r>
            <a:r>
              <a:rPr lang="it-IT" sz="1400" dirty="0" err="1"/>
              <a:t>combination</a:t>
            </a:r>
            <a:r>
              <a:rPr lang="it-IT" sz="1400" dirty="0"/>
              <a:t> of </a:t>
            </a:r>
            <a:r>
              <a:rPr lang="it-IT" sz="1400" dirty="0" err="1"/>
              <a:t>techniques</a:t>
            </a:r>
            <a:r>
              <a:rPr lang="it-IT" sz="1400" dirty="0"/>
              <a:t> (Della Ventura et al. 2018) </a:t>
            </a:r>
            <a:r>
              <a:rPr lang="it-IT" sz="1400" dirty="0" err="1"/>
              <a:t>showed</a:t>
            </a:r>
            <a:r>
              <a:rPr lang="it-IT" sz="1400" dirty="0"/>
              <a:t> </a:t>
            </a:r>
            <a:r>
              <a:rPr lang="it-IT" sz="1400" dirty="0" err="1"/>
              <a:t>that</a:t>
            </a:r>
            <a:r>
              <a:rPr lang="it-IT" sz="1400" dirty="0"/>
              <a:t> for 25 &lt; T &lt; 450°C the Fe-</a:t>
            </a:r>
            <a:r>
              <a:rPr lang="it-IT" sz="1400" dirty="0" err="1"/>
              <a:t>oxidation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reversible</a:t>
            </a:r>
            <a:r>
              <a:rPr lang="it-IT" sz="1400" dirty="0"/>
              <a:t>; for T &gt; 550°C </a:t>
            </a:r>
            <a:r>
              <a:rPr lang="it-IT" sz="1400" dirty="0" err="1"/>
              <a:t>oxy-riebeckite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definitively</a:t>
            </a:r>
            <a:r>
              <a:rPr lang="it-IT" sz="1400" dirty="0"/>
              <a:t> </a:t>
            </a:r>
            <a:r>
              <a:rPr lang="it-IT" sz="1400" dirty="0" err="1"/>
              <a:t>produced</a:t>
            </a:r>
            <a:r>
              <a:rPr lang="it-IT" sz="1400" dirty="0"/>
              <a:t>; </a:t>
            </a:r>
            <a:r>
              <a:rPr lang="it-IT" sz="1400" dirty="0" err="1"/>
              <a:t>it</a:t>
            </a:r>
            <a:r>
              <a:rPr lang="it-IT" sz="1400" dirty="0"/>
              <a:t> </a:t>
            </a:r>
            <a:r>
              <a:rPr lang="it-IT" sz="1400" dirty="0" err="1"/>
              <a:t>is</a:t>
            </a:r>
            <a:r>
              <a:rPr lang="it-IT" sz="1400" dirty="0"/>
              <a:t> </a:t>
            </a:r>
            <a:r>
              <a:rPr lang="it-IT" sz="1400" dirty="0" err="1"/>
              <a:t>stable</a:t>
            </a:r>
            <a:r>
              <a:rPr lang="it-IT" sz="1400" dirty="0"/>
              <a:t> up to 900°C 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160B277-18C6-5547-B126-37CE562D546F}"/>
              </a:ext>
            </a:extLst>
          </p:cNvPr>
          <p:cNvSpPr txBox="1"/>
          <p:nvPr/>
        </p:nvSpPr>
        <p:spPr>
          <a:xfrm>
            <a:off x="9527928" y="747813"/>
            <a:ext cx="162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Pure </a:t>
            </a:r>
            <a:r>
              <a:rPr lang="it-IT" sz="2000" dirty="0" err="1"/>
              <a:t>powders</a:t>
            </a:r>
            <a:endParaRPr lang="it-IT" sz="20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C38E6C0-0BA6-864F-8A6D-BC8F4670C403}"/>
              </a:ext>
            </a:extLst>
          </p:cNvPr>
          <p:cNvSpPr txBox="1"/>
          <p:nvPr/>
        </p:nvSpPr>
        <p:spPr>
          <a:xfrm>
            <a:off x="6444757" y="853321"/>
            <a:ext cx="1661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Single-</a:t>
            </a:r>
            <a:r>
              <a:rPr lang="it-IT" sz="2000" dirty="0" err="1"/>
              <a:t>crystals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66489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DE9659-39C6-4535-974C-D710F984F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32D1-1380-4636-86C2-37E9AEEDB474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F89610-E47C-465F-B525-B772B409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AA0D8A-47AE-4330-A522-1D1E9183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4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51BE94-4AA3-4D9D-9F40-7FA3D4A3A2B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8333" r="11066" b="4763"/>
          <a:stretch/>
        </p:blipFill>
        <p:spPr bwMode="auto">
          <a:xfrm>
            <a:off x="3899050" y="461502"/>
            <a:ext cx="3779563" cy="2996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4F00EE4-59E5-4B7E-B8C9-4528E4855C5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8393" r="13212" b="4196"/>
          <a:stretch/>
        </p:blipFill>
        <p:spPr>
          <a:xfrm>
            <a:off x="7658148" y="455964"/>
            <a:ext cx="3912529" cy="303751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DA5C17F-D84D-478F-BB8C-05E889930824}"/>
              </a:ext>
            </a:extLst>
          </p:cNvPr>
          <p:cNvSpPr txBox="1"/>
          <p:nvPr/>
        </p:nvSpPr>
        <p:spPr>
          <a:xfrm>
            <a:off x="5888886" y="1569682"/>
            <a:ext cx="1531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Single-</a:t>
            </a:r>
            <a:r>
              <a:rPr lang="it-IT" sz="1600" dirty="0" err="1"/>
              <a:t>crystals</a:t>
            </a:r>
            <a:r>
              <a:rPr lang="it-IT" sz="1600" dirty="0"/>
              <a:t> 85 µm </a:t>
            </a:r>
            <a:r>
              <a:rPr lang="it-IT" sz="1600" dirty="0" err="1"/>
              <a:t>thickness</a:t>
            </a:r>
            <a:endParaRPr lang="it-IT" sz="1600" dirty="0"/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2F316A45-3707-4E8F-A40F-3212E0A23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798680"/>
              </p:ext>
            </p:extLst>
          </p:nvPr>
        </p:nvGraphicFramePr>
        <p:xfrm>
          <a:off x="4336384" y="3654325"/>
          <a:ext cx="7785276" cy="1763936"/>
        </p:xfrm>
        <a:graphic>
          <a:graphicData uri="http://schemas.openxmlformats.org/drawingml/2006/table">
            <a:tbl>
              <a:tblPr/>
              <a:tblGrid>
                <a:gridCol w="1203881">
                  <a:extLst>
                    <a:ext uri="{9D8B030D-6E8A-4147-A177-3AD203B41FA5}">
                      <a16:colId xmlns:a16="http://schemas.microsoft.com/office/drawing/2014/main" val="3196087083"/>
                    </a:ext>
                  </a:extLst>
                </a:gridCol>
                <a:gridCol w="627922">
                  <a:extLst>
                    <a:ext uri="{9D8B030D-6E8A-4147-A177-3AD203B41FA5}">
                      <a16:colId xmlns:a16="http://schemas.microsoft.com/office/drawing/2014/main" val="3814246561"/>
                    </a:ext>
                  </a:extLst>
                </a:gridCol>
                <a:gridCol w="1232959">
                  <a:extLst>
                    <a:ext uri="{9D8B030D-6E8A-4147-A177-3AD203B41FA5}">
                      <a16:colId xmlns:a16="http://schemas.microsoft.com/office/drawing/2014/main" val="2427557382"/>
                    </a:ext>
                  </a:extLst>
                </a:gridCol>
                <a:gridCol w="1264593">
                  <a:extLst>
                    <a:ext uri="{9D8B030D-6E8A-4147-A177-3AD203B41FA5}">
                      <a16:colId xmlns:a16="http://schemas.microsoft.com/office/drawing/2014/main" val="1234392520"/>
                    </a:ext>
                  </a:extLst>
                </a:gridCol>
                <a:gridCol w="1387079">
                  <a:extLst>
                    <a:ext uri="{9D8B030D-6E8A-4147-A177-3AD203B41FA5}">
                      <a16:colId xmlns:a16="http://schemas.microsoft.com/office/drawing/2014/main" val="92463885"/>
                    </a:ext>
                  </a:extLst>
                </a:gridCol>
                <a:gridCol w="2068842">
                  <a:extLst>
                    <a:ext uri="{9D8B030D-6E8A-4147-A177-3AD203B41FA5}">
                      <a16:colId xmlns:a16="http://schemas.microsoft.com/office/drawing/2014/main" val="1585495726"/>
                    </a:ext>
                  </a:extLst>
                </a:gridCol>
              </a:tblGrid>
              <a:tr h="172765">
                <a:tc gridSpan="6">
                  <a:txBody>
                    <a:bodyPr/>
                    <a:lstStyle/>
                    <a:p>
                      <a:pPr algn="ctr"/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Activation</a:t>
                      </a: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energies</a:t>
                      </a:r>
                      <a:endParaRPr lang="it-IT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73762388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(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Mpa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Temp range (°C)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(KJ/mol)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56911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Riebeckite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450- 500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25085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Riebeckite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500-560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1735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Riebeckite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500-560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4873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Horneblende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200-800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350-550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79-84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et al 1984(Isotope Exchange)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43885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Tremolite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200-400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350-800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et al 1984 (Isotope Exchange)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49050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Actinolite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400-670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et al 1984 (Isotope Exchange)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02048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Kaersutite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600-900</a:t>
                      </a:r>
                      <a:endParaRPr lang="en-GB" sz="10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Ingrind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Blanchard 2000 (Isotope Exchange)</a:t>
                      </a:r>
                      <a:endParaRPr lang="en-GB" sz="10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8209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CB78515-49FA-433A-902F-09570FC46AA1}"/>
                  </a:ext>
                </a:extLst>
              </p:cNvPr>
              <p:cNvSpPr txBox="1"/>
              <p:nvPr/>
            </p:nvSpPr>
            <p:spPr>
              <a:xfrm>
                <a:off x="555896" y="1859332"/>
                <a:ext cx="26670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it-IT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it-IT" sz="200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⁡(−</m:t>
                      </m:r>
                      <m:sSup>
                        <m:sSup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it-IT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it-IT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1CB78515-49FA-433A-902F-09570FC46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6" y="1859332"/>
                <a:ext cx="2667012" cy="307777"/>
              </a:xfrm>
              <a:prstGeom prst="rect">
                <a:avLst/>
              </a:prstGeom>
              <a:blipFill>
                <a:blip r:embed="rId4"/>
                <a:stretch>
                  <a:fillRect l="-1422" t="-3846" r="-2370" b="-346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5E2EBF2-148C-495A-BAD9-2C9022EEDCBA}"/>
              </a:ext>
            </a:extLst>
          </p:cNvPr>
          <p:cNvSpPr txBox="1"/>
          <p:nvPr/>
        </p:nvSpPr>
        <p:spPr>
          <a:xfrm>
            <a:off x="217826" y="1161857"/>
            <a:ext cx="3359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data were fitted using the </a:t>
            </a:r>
            <a:r>
              <a:rPr lang="en-US" sz="1600" dirty="0" err="1">
                <a:solidFill>
                  <a:srgbClr val="FF0000"/>
                </a:solidFill>
              </a:rPr>
              <a:t>Avrami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First order equation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DF744E7-FE51-4185-8262-8E1ABD874324}"/>
              </a:ext>
            </a:extLst>
          </p:cNvPr>
          <p:cNvSpPr txBox="1"/>
          <p:nvPr/>
        </p:nvSpPr>
        <p:spPr>
          <a:xfrm>
            <a:off x="70340" y="481024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And then Plotted into </a:t>
            </a:r>
            <a:r>
              <a:rPr lang="en-US" sz="1600" b="1" dirty="0">
                <a:solidFill>
                  <a:srgbClr val="FF0000"/>
                </a:solidFill>
              </a:rPr>
              <a:t>Arrhenius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Space</a:t>
            </a:r>
            <a:r>
              <a:rPr lang="en-US" sz="1600" b="1" dirty="0"/>
              <a:t> </a:t>
            </a:r>
            <a:r>
              <a:rPr lang="en-US" sz="1600" dirty="0"/>
              <a:t>to evaluate </a:t>
            </a:r>
            <a:r>
              <a:rPr lang="en-US" sz="1600" b="1" dirty="0">
                <a:solidFill>
                  <a:srgbClr val="FF0000"/>
                </a:solidFill>
              </a:rPr>
              <a:t>Activation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0000"/>
                </a:solidFill>
              </a:rPr>
              <a:t>Energy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8D9E0AA0-02BD-4407-9385-1A7D937AD86F}"/>
              </a:ext>
            </a:extLst>
          </p:cNvPr>
          <p:cNvSpPr/>
          <p:nvPr/>
        </p:nvSpPr>
        <p:spPr>
          <a:xfrm rot="20943343">
            <a:off x="3537880" y="4830972"/>
            <a:ext cx="752060" cy="56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7C69AFBD-BA09-4CC5-B724-C70987BD07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24" t="9137" r="10987" b="5324"/>
          <a:stretch/>
        </p:blipFill>
        <p:spPr>
          <a:xfrm>
            <a:off x="328641" y="2214519"/>
            <a:ext cx="2994096" cy="228478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5913153-8EFD-48A4-8760-B2CD6A6E1C77}"/>
              </a:ext>
            </a:extLst>
          </p:cNvPr>
          <p:cNvSpPr txBox="1"/>
          <p:nvPr/>
        </p:nvSpPr>
        <p:spPr>
          <a:xfrm>
            <a:off x="4628393" y="66417"/>
            <a:ext cx="6671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/>
              <a:t>Normalized</a:t>
            </a:r>
            <a:r>
              <a:rPr lang="it-IT" sz="1600" dirty="0"/>
              <a:t> OH </a:t>
            </a:r>
            <a:r>
              <a:rPr lang="it-IT" sz="1600" dirty="0" err="1"/>
              <a:t>intensity</a:t>
            </a:r>
            <a:r>
              <a:rPr lang="it-IT" sz="1600" dirty="0"/>
              <a:t> (area) </a:t>
            </a:r>
            <a:r>
              <a:rPr lang="it-IT" sz="1600" dirty="0" err="1"/>
              <a:t>as</a:t>
            </a:r>
            <a:r>
              <a:rPr lang="it-IT" sz="1600" dirty="0"/>
              <a:t> a </a:t>
            </a:r>
            <a:r>
              <a:rPr lang="it-IT" sz="1600" dirty="0" err="1"/>
              <a:t>function</a:t>
            </a:r>
            <a:r>
              <a:rPr lang="it-IT" sz="1600" dirty="0"/>
              <a:t> of time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>
                <a:solidFill>
                  <a:srgbClr val="FF0000"/>
                </a:solidFill>
              </a:rPr>
              <a:t>different</a:t>
            </a:r>
            <a:r>
              <a:rPr lang="it-IT" sz="1600" dirty="0"/>
              <a:t> </a:t>
            </a:r>
            <a:r>
              <a:rPr lang="it-IT" sz="1600" dirty="0" err="1">
                <a:solidFill>
                  <a:srgbClr val="FF0000"/>
                </a:solidFill>
              </a:rPr>
              <a:t>temperatures</a:t>
            </a:r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8F61A2D-A8E5-6B46-A300-81D407279471}"/>
              </a:ext>
            </a:extLst>
          </p:cNvPr>
          <p:cNvSpPr txBox="1"/>
          <p:nvPr/>
        </p:nvSpPr>
        <p:spPr>
          <a:xfrm>
            <a:off x="9780948" y="807682"/>
            <a:ext cx="1531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Pure </a:t>
            </a:r>
            <a:r>
              <a:rPr lang="it-IT" sz="1600" dirty="0" err="1"/>
              <a:t>powders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9606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4E71A2-D3D5-4A1D-8E84-69CCF81F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532D1-1380-4636-86C2-37E9AEEDB474}" type="datetime1">
              <a:rPr lang="en-GB" smtClean="0"/>
              <a:t>23/04/2020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1E184A-1378-488E-89DE-5DFD8966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Email: f.galdenzi@gmail.com, federico.galdenzi@uniroma3.it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B8378F-41BF-43D0-A965-F33BBE79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2463F-9E26-4A40-9A1C-441633958B93}" type="slidenum">
              <a:rPr lang="it-IT" smtClean="0"/>
              <a:t>5</a:t>
            </a:fld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160A235-1E9B-4D0E-B5AC-5F99F8D73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697942"/>
              </p:ext>
            </p:extLst>
          </p:nvPr>
        </p:nvGraphicFramePr>
        <p:xfrm>
          <a:off x="219347" y="4016270"/>
          <a:ext cx="6342955" cy="1286371"/>
        </p:xfrm>
        <a:graphic>
          <a:graphicData uri="http://schemas.openxmlformats.org/drawingml/2006/table">
            <a:tbl>
              <a:tblPr/>
              <a:tblGrid>
                <a:gridCol w="985276">
                  <a:extLst>
                    <a:ext uri="{9D8B030D-6E8A-4147-A177-3AD203B41FA5}">
                      <a16:colId xmlns:a16="http://schemas.microsoft.com/office/drawing/2014/main" val="3196087083"/>
                    </a:ext>
                  </a:extLst>
                </a:gridCol>
                <a:gridCol w="513902">
                  <a:extLst>
                    <a:ext uri="{9D8B030D-6E8A-4147-A177-3AD203B41FA5}">
                      <a16:colId xmlns:a16="http://schemas.microsoft.com/office/drawing/2014/main" val="3814246561"/>
                    </a:ext>
                  </a:extLst>
                </a:gridCol>
                <a:gridCol w="1009073">
                  <a:extLst>
                    <a:ext uri="{9D8B030D-6E8A-4147-A177-3AD203B41FA5}">
                      <a16:colId xmlns:a16="http://schemas.microsoft.com/office/drawing/2014/main" val="2427557382"/>
                    </a:ext>
                  </a:extLst>
                </a:gridCol>
                <a:gridCol w="1034963">
                  <a:extLst>
                    <a:ext uri="{9D8B030D-6E8A-4147-A177-3AD203B41FA5}">
                      <a16:colId xmlns:a16="http://schemas.microsoft.com/office/drawing/2014/main" val="1234392520"/>
                    </a:ext>
                  </a:extLst>
                </a:gridCol>
                <a:gridCol w="1106567">
                  <a:extLst>
                    <a:ext uri="{9D8B030D-6E8A-4147-A177-3AD203B41FA5}">
                      <a16:colId xmlns:a16="http://schemas.microsoft.com/office/drawing/2014/main" val="604319184"/>
                    </a:ext>
                  </a:extLst>
                </a:gridCol>
                <a:gridCol w="1693174">
                  <a:extLst>
                    <a:ext uri="{9D8B030D-6E8A-4147-A177-3AD203B41FA5}">
                      <a16:colId xmlns:a16="http://schemas.microsoft.com/office/drawing/2014/main" val="1585495726"/>
                    </a:ext>
                  </a:extLst>
                </a:gridCol>
              </a:tblGrid>
              <a:tr h="172765">
                <a:tc gridSpan="6">
                  <a:txBody>
                    <a:bodyPr/>
                    <a:lstStyle/>
                    <a:p>
                      <a:pPr algn="ctr"/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Diffusion</a:t>
                      </a: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</a:t>
                      </a:r>
                      <a:endParaRPr lang="it-IT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62388"/>
                  </a:ext>
                </a:extLst>
              </a:tr>
              <a:tr h="198679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(</a:t>
                      </a:r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Mpa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Temp range (°C)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+mn-lt"/>
                        </a:rPr>
                        <a:t>-</a:t>
                      </a:r>
                      <a:r>
                        <a:rPr lang="en-GB" sz="1000" dirty="0" err="1">
                          <a:effectLst/>
                          <a:latin typeface="+mn-lt"/>
                        </a:rPr>
                        <a:t>logD</a:t>
                      </a:r>
                      <a:r>
                        <a:rPr lang="en-GB" sz="1000" dirty="0">
                          <a:effectLst/>
                          <a:latin typeface="+mn-lt"/>
                        </a:rPr>
                        <a:t> (D=[m</a:t>
                      </a:r>
                      <a:r>
                        <a:rPr lang="en-GB" sz="1000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GB" sz="1000" baseline="0" dirty="0">
                          <a:effectLst/>
                          <a:latin typeface="+mn-lt"/>
                        </a:rPr>
                        <a:t>/s])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256911"/>
                  </a:ext>
                </a:extLst>
              </a:tr>
              <a:tr h="223867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Riebeckite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500-560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+mn-lt"/>
                        </a:rPr>
                        <a:t>22,05/25</a:t>
                      </a: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01735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Horneblende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200-800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350-550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10,82/26,81</a:t>
                      </a:r>
                      <a:endParaRPr lang="en-GB" sz="1000" dirty="0">
                        <a:effectLst/>
                        <a:latin typeface="+mn-lt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et al 1984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43885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Tremolite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200-400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350-800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effectLst/>
                          <a:latin typeface="+mn-lt"/>
                        </a:rPr>
                        <a:t>24,64/27,85</a:t>
                      </a: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et al 1984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149050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Actinolite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400-670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21,19</a:t>
                      </a: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Graham et al 1984</a:t>
                      </a:r>
                      <a:endParaRPr lang="en-GB" sz="160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202048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Kaersutite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Powder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600-900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20,03</a:t>
                      </a: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Ingrind</a:t>
                      </a: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Blanchard 2000</a:t>
                      </a:r>
                      <a:endParaRPr lang="en-GB" sz="1600" dirty="0">
                        <a:effectLst/>
                        <a:latin typeface="Roboto"/>
                      </a:endParaRPr>
                    </a:p>
                  </a:txBody>
                  <a:tcPr marL="40312" marR="4031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8209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601DF02B-9721-43EB-915E-86410EA0CE74}"/>
                  </a:ext>
                </a:extLst>
              </p:cNvPr>
              <p:cNvSpPr/>
              <p:nvPr/>
            </p:nvSpPr>
            <p:spPr>
              <a:xfrm>
                <a:off x="6415062" y="1955364"/>
                <a:ext cx="4353821" cy="6799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it-IT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it-IT" sz="14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i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14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it-IT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it-IT" sz="1400" i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it-IT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it-IT" sz="1400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it-IT" sz="1400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it-IT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it-IT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it-IT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it-IT" sz="1400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it-IT" sz="1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it-IT" sz="1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601DF02B-9721-43EB-915E-86410EA0C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062" y="1955364"/>
                <a:ext cx="4353821" cy="679994"/>
              </a:xfrm>
              <a:prstGeom prst="rect">
                <a:avLst/>
              </a:prstGeom>
              <a:blipFill>
                <a:blip r:embed="rId2"/>
                <a:stretch>
                  <a:fillRect t="-94545" b="-1490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E3C2CA8D-C1FA-4C58-9573-6185610DEB9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" t="7167" r="12532" b="3413"/>
          <a:stretch/>
        </p:blipFill>
        <p:spPr bwMode="auto">
          <a:xfrm>
            <a:off x="1422535" y="1204926"/>
            <a:ext cx="3398847" cy="2761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A8FA08-CAAF-4715-AF9B-57A0F12FD52A}"/>
              </a:ext>
            </a:extLst>
          </p:cNvPr>
          <p:cNvSpPr txBox="1"/>
          <p:nvPr/>
        </p:nvSpPr>
        <p:spPr>
          <a:xfrm>
            <a:off x="2683824" y="181235"/>
            <a:ext cx="9132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The </a:t>
            </a:r>
            <a:r>
              <a:rPr lang="it-IT" dirty="0" err="1"/>
              <a:t>diffusion</a:t>
            </a:r>
            <a:r>
              <a:rPr lang="it-IT" dirty="0"/>
              <a:t> of </a:t>
            </a:r>
            <a:r>
              <a:rPr lang="it-IT" dirty="0" err="1"/>
              <a:t>hydrogen</a:t>
            </a:r>
            <a:r>
              <a:rPr lang="it-IT" dirty="0"/>
              <a:t> in </a:t>
            </a:r>
            <a:r>
              <a:rPr lang="it-IT" dirty="0" err="1"/>
              <a:t>riebeckite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addressed</a:t>
            </a:r>
            <a:r>
              <a:rPr lang="it-IT" dirty="0"/>
              <a:t> by a </a:t>
            </a:r>
            <a:r>
              <a:rPr lang="it-IT" dirty="0" err="1"/>
              <a:t>second</a:t>
            </a:r>
            <a:r>
              <a:rPr lang="it-IT" dirty="0"/>
              <a:t> set of </a:t>
            </a:r>
            <a:r>
              <a:rPr lang="it-IT" dirty="0" err="1"/>
              <a:t>experiments</a:t>
            </a:r>
            <a:r>
              <a:rPr lang="it-IT" dirty="0"/>
              <a:t>: </a:t>
            </a:r>
            <a:r>
              <a:rPr lang="it-IT" dirty="0" err="1"/>
              <a:t>same</a:t>
            </a:r>
            <a:r>
              <a:rPr lang="it-IT" dirty="0"/>
              <a:t> T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crystal</a:t>
            </a:r>
            <a:r>
              <a:rPr lang="it-IT" dirty="0"/>
              <a:t> </a:t>
            </a:r>
            <a:r>
              <a:rPr lang="it-IT" dirty="0" err="1"/>
              <a:t>thickess</a:t>
            </a:r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9A60169-3F75-497A-975E-085019E54567}"/>
              </a:ext>
            </a:extLst>
          </p:cNvPr>
          <p:cNvSpPr/>
          <p:nvPr/>
        </p:nvSpPr>
        <p:spPr>
          <a:xfrm>
            <a:off x="6134322" y="840238"/>
            <a:ext cx="5099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ea typeface="MS Mincho" panose="02020609040205080304" pitchFamily="49" charset="-128"/>
              </a:rPr>
              <a:t>The data were treated by using the mono-dimensional diffusion model from a plane sheet with a finite thickness (</a:t>
            </a:r>
            <a:r>
              <a:rPr lang="en-GB" dirty="0" err="1">
                <a:ea typeface="MS Mincho" panose="02020609040205080304" pitchFamily="49" charset="-128"/>
              </a:rPr>
              <a:t>Tokiwai</a:t>
            </a:r>
            <a:r>
              <a:rPr lang="en-GB" dirty="0">
                <a:ea typeface="MS Mincho" panose="02020609040205080304" pitchFamily="49" charset="-128"/>
              </a:rPr>
              <a:t> and </a:t>
            </a:r>
            <a:r>
              <a:rPr lang="en-GB">
                <a:ea typeface="MS Mincho" panose="02020609040205080304" pitchFamily="49" charset="-128"/>
              </a:rPr>
              <a:t>Nakashima 2010)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A200B80-295B-7543-BCF4-4837935183C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14" y="2587883"/>
            <a:ext cx="3333799" cy="2542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316E9EF-9B74-E74E-B33D-FA98EB427733}"/>
              </a:ext>
            </a:extLst>
          </p:cNvPr>
          <p:cNvSpPr txBox="1"/>
          <p:nvPr/>
        </p:nvSpPr>
        <p:spPr>
          <a:xfrm>
            <a:off x="6777376" y="5163842"/>
            <a:ext cx="4706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D coefficients were found to be related to crystal thickness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84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635</Words>
  <Application>Microsoft Office PowerPoint</Application>
  <PresentationFormat>Widescreen</PresentationFormat>
  <Paragraphs>131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Roboto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</dc:creator>
  <cp:lastModifiedBy>Federico</cp:lastModifiedBy>
  <cp:revision>43</cp:revision>
  <dcterms:created xsi:type="dcterms:W3CDTF">2020-04-09T15:35:30Z</dcterms:created>
  <dcterms:modified xsi:type="dcterms:W3CDTF">2020-04-23T09:59:33Z</dcterms:modified>
</cp:coreProperties>
</file>