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0" r:id="rId6"/>
    <p:sldId id="263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syth, Colin" initials="FC" lastIdx="6" clrIdx="0">
    <p:extLst>
      <p:ext uri="{19B8F6BF-5375-455C-9EA6-DF929625EA0E}">
        <p15:presenceInfo xmlns:p15="http://schemas.microsoft.com/office/powerpoint/2012/main" userId="S::ucascf0@ucl.ac.uk::e7fd99a9-aa4b-44f6-9e25-4cb9155d9e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A30"/>
    <a:srgbClr val="F20000"/>
    <a:srgbClr val="EE0000"/>
    <a:srgbClr val="BF3834"/>
    <a:srgbClr val="00FFFF"/>
    <a:srgbClr val="EA7600"/>
    <a:srgbClr val="B2B3B2"/>
    <a:srgbClr val="EFA720"/>
    <a:srgbClr val="361C64"/>
    <a:srgbClr val="0C1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 autoAdjust="0"/>
    <p:restoredTop sz="94264" autoAdjust="0"/>
  </p:normalViewPr>
  <p:slideViewPr>
    <p:cSldViewPr snapToGrid="0" snapToObjects="1">
      <p:cViewPr varScale="1">
        <p:scale>
          <a:sx n="140" d="100"/>
          <a:sy n="140" d="100"/>
        </p:scale>
        <p:origin x="127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9:41.498" idx="4">
    <p:pos x="1606" y="679"/>
    <p:text>add "phases" as titles of plots"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6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4124" y="1408882"/>
            <a:ext cx="8243820" cy="110652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3200" b="1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How Coherent are Flux Variations in the Outer Radiation Belt?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2648161" cy="33855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Mullard Space Science Laboratory</a:t>
            </a:r>
          </a:p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Department of Space and Climate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1FE5B-E3BD-4708-B5E9-359CD07AA0CC}"/>
              </a:ext>
            </a:extLst>
          </p:cNvPr>
          <p:cNvSpPr txBox="1"/>
          <p:nvPr/>
        </p:nvSpPr>
        <p:spPr>
          <a:xfrm>
            <a:off x="294124" y="2443532"/>
            <a:ext cx="742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S. D. Walton</a:t>
            </a:r>
            <a:r>
              <a:rPr lang="en-GB" sz="2000" baseline="30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C. Forsyth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I. J. Rae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C. E. J. Watt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R. L. Thompson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M. T. Walach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R. B. Horne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C. J. Rodger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, M. A. Clilverd</a:t>
            </a:r>
            <a:r>
              <a:rPr lang="en-GB" sz="1400" baseline="30000" dirty="0">
                <a:latin typeface="Arial" charset="0"/>
                <a:ea typeface="Arial" charset="0"/>
                <a:cs typeface="Arial" charset="0"/>
              </a:rPr>
              <a:t>4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DAF6B-64F6-419F-94F0-9A429F9DB76F}"/>
              </a:ext>
            </a:extLst>
          </p:cNvPr>
          <p:cNvSpPr txBox="1"/>
          <p:nvPr/>
        </p:nvSpPr>
        <p:spPr>
          <a:xfrm>
            <a:off x="294124" y="3716173"/>
            <a:ext cx="6542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Mullard Space Science Laboratory, University College London, Dorking, UK</a:t>
            </a:r>
          </a:p>
          <a:p>
            <a:r>
              <a:rPr lang="en-GB" sz="11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Department of Meteorology, University of Reading, Reading, UK</a:t>
            </a:r>
          </a:p>
          <a:p>
            <a:r>
              <a:rPr lang="en-GB" sz="11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Physics Department, Lancaster University, 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</a:rPr>
              <a:t>Bailrigg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, UK</a:t>
            </a:r>
          </a:p>
          <a:p>
            <a:r>
              <a:rPr lang="en-GB" sz="1100" baseline="30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British Antarctic Survey, Cambridge, UK</a:t>
            </a:r>
          </a:p>
          <a:p>
            <a:r>
              <a:rPr lang="en-GB" sz="1100" baseline="30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Department of Physics, University of Otago, Dunedin, New Zealand</a:t>
            </a:r>
            <a:endParaRPr lang="en-GB" sz="11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A5DAAB-C487-4592-B5EA-CB780872110A}"/>
              </a:ext>
            </a:extLst>
          </p:cNvPr>
          <p:cNvGrpSpPr/>
          <p:nvPr/>
        </p:nvGrpSpPr>
        <p:grpSpPr>
          <a:xfrm>
            <a:off x="0" y="4799915"/>
            <a:ext cx="9148767" cy="369332"/>
            <a:chOff x="0" y="4799915"/>
            <a:chExt cx="9148767" cy="369332"/>
          </a:xfrm>
        </p:grpSpPr>
        <p:pic>
          <p:nvPicPr>
            <p:cNvPr id="11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093E5A22-27DB-4B3E-8798-89715D93F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7" r="-69" b="13333"/>
            <a:stretch/>
          </p:blipFill>
          <p:spPr>
            <a:xfrm>
              <a:off x="0" y="4828699"/>
              <a:ext cx="9148767" cy="3117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FE0861-B4A8-44B8-AC4F-4C76503ED3F6}"/>
                </a:ext>
              </a:extLst>
            </p:cNvPr>
            <p:cNvSpPr txBox="1"/>
            <p:nvPr/>
          </p:nvSpPr>
          <p:spPr>
            <a:xfrm>
              <a:off x="0" y="4799915"/>
              <a:ext cx="4444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samuel.walton.18@ucl.ac.uk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89839" y="724383"/>
            <a:ext cx="5781352" cy="4770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SAMPEX PET</a:t>
            </a:r>
            <a:endParaRPr lang="en-GB" sz="2400" b="1" dirty="0">
              <a:solidFill>
                <a:srgbClr val="D5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75987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0682EA-31FB-4F00-9115-FC93AE1CE540}"/>
              </a:ext>
            </a:extLst>
          </p:cNvPr>
          <p:cNvSpPr txBox="1"/>
          <p:nvPr/>
        </p:nvSpPr>
        <p:spPr>
          <a:xfrm>
            <a:off x="178177" y="1201479"/>
            <a:ext cx="2961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We use 1.5 – 6.0 MeV flux data from SAMPEX PET instrument from 1992 –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~600km, 82</a:t>
            </a:r>
            <a:r>
              <a:rPr lang="en-GB" sz="1600" baseline="30000" dirty="0"/>
              <a:t>o</a:t>
            </a:r>
            <a:r>
              <a:rPr lang="en-GB" sz="1600" dirty="0"/>
              <a:t> incl., 58</a:t>
            </a:r>
            <a:r>
              <a:rPr lang="en-GB" sz="1600" baseline="30000" dirty="0"/>
              <a:t>o</a:t>
            </a:r>
            <a:r>
              <a:rPr lang="en-GB" sz="1600" dirty="0"/>
              <a:t> FOV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Varying orientation of FOV relative to </a:t>
            </a:r>
            <a:r>
              <a:rPr lang="en-GB" sz="1600" b="1" dirty="0"/>
              <a:t>B</a:t>
            </a:r>
            <a:r>
              <a:rPr lang="en-GB" sz="1600" dirty="0"/>
              <a:t>, resulting in differing PAD coverage. We identify times when trapped flux is most likely being observed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9F92-AF8C-4C0B-BF61-340A53453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30" t="32446" r="51047" b="41081"/>
          <a:stretch/>
        </p:blipFill>
        <p:spPr>
          <a:xfrm>
            <a:off x="3252157" y="650420"/>
            <a:ext cx="3317622" cy="1762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EFA-6CDA-4966-B580-92AFEA0874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0172" r="21395" b="26189"/>
          <a:stretch/>
        </p:blipFill>
        <p:spPr>
          <a:xfrm>
            <a:off x="6570933" y="650420"/>
            <a:ext cx="2447130" cy="2098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FDC4C-0918-496A-B332-7C55691A17BC}"/>
              </a:ext>
            </a:extLst>
          </p:cNvPr>
          <p:cNvSpPr txBox="1"/>
          <p:nvPr/>
        </p:nvSpPr>
        <p:spPr>
          <a:xfrm>
            <a:off x="5657964" y="650420"/>
            <a:ext cx="13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[Baker et al, 1993]</a:t>
            </a: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CB7A5EC-8148-9041-A1A1-D3C4C4C528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1" t="26296" r="1018" b="27799"/>
          <a:stretch/>
        </p:blipFill>
        <p:spPr>
          <a:xfrm>
            <a:off x="3258980" y="2749382"/>
            <a:ext cx="5759084" cy="21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0789" y="567667"/>
            <a:ext cx="5781352" cy="4770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Correlation Matrix Analysis</a:t>
            </a:r>
            <a:endParaRPr lang="en-GB" sz="2400" b="1" dirty="0">
              <a:solidFill>
                <a:srgbClr val="D5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75987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0682EA-31FB-4F00-9115-FC93AE1CE540}"/>
              </a:ext>
            </a:extLst>
          </p:cNvPr>
          <p:cNvSpPr txBox="1"/>
          <p:nvPr/>
        </p:nvSpPr>
        <p:spPr>
          <a:xfrm>
            <a:off x="403777" y="3112721"/>
            <a:ext cx="4649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400" dirty="0"/>
              <a:t>Time series of trapped flux (12h resolution) binned by L*.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Each bin correlated with every other bin to produce L* vs L* correlation matrix.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Shifted relative to L</a:t>
            </a:r>
            <a:r>
              <a:rPr lang="en-GB" sz="1400" baseline="-25000" dirty="0"/>
              <a:t>x</a:t>
            </a:r>
            <a:r>
              <a:rPr lang="en-GB" sz="1400" dirty="0"/>
              <a:t>=L</a:t>
            </a:r>
            <a:r>
              <a:rPr lang="en-GB" sz="1400" baseline="-25000" dirty="0"/>
              <a:t>y</a:t>
            </a:r>
            <a:r>
              <a:rPr lang="en-GB" sz="1400" dirty="0"/>
              <a:t> line resulting in L* on x-axis vs ΔL outwards on y-axis.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86FECE-BFB9-6344-A979-F5A66329A82F}"/>
              </a:ext>
            </a:extLst>
          </p:cNvPr>
          <p:cNvGrpSpPr/>
          <p:nvPr/>
        </p:nvGrpSpPr>
        <p:grpSpPr>
          <a:xfrm>
            <a:off x="5330007" y="475751"/>
            <a:ext cx="3738829" cy="4667749"/>
            <a:chOff x="4917257" y="475751"/>
            <a:chExt cx="3738829" cy="4667749"/>
          </a:xfrm>
        </p:grpSpPr>
        <p:pic>
          <p:nvPicPr>
            <p:cNvPr id="8" name="Picture 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60CBDA0-5196-C54C-A737-D93C0AA87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641" t="23115" r="9721" b="22543"/>
            <a:stretch/>
          </p:blipFill>
          <p:spPr>
            <a:xfrm>
              <a:off x="7905719" y="1562984"/>
              <a:ext cx="750367" cy="2565400"/>
            </a:xfrm>
            <a:prstGeom prst="rect">
              <a:avLst/>
            </a:prstGeom>
          </p:spPr>
        </p:pic>
        <p:pic>
          <p:nvPicPr>
            <p:cNvPr id="13" name="Picture 1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89068771-BD24-7143-9E44-3927C2B9B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070" t="21025" r="18870" b="12789"/>
            <a:stretch/>
          </p:blipFill>
          <p:spPr>
            <a:xfrm>
              <a:off x="5463816" y="2773567"/>
              <a:ext cx="2441903" cy="2369933"/>
            </a:xfrm>
            <a:prstGeom prst="rect">
              <a:avLst/>
            </a:prstGeom>
          </p:spPr>
        </p:pic>
        <p:pic>
          <p:nvPicPr>
            <p:cNvPr id="14" name="Picture 1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471629FD-7706-D443-B322-3441B108B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84" t="21025" r="55930" b="12789"/>
            <a:stretch/>
          </p:blipFill>
          <p:spPr>
            <a:xfrm>
              <a:off x="5468632" y="475751"/>
              <a:ext cx="2437087" cy="2369933"/>
            </a:xfrm>
            <a:prstGeom prst="rect">
              <a:avLst/>
            </a:prstGeom>
          </p:spPr>
        </p:pic>
        <p:sp>
          <p:nvSpPr>
            <p:cNvPr id="34" name="Curved Right Arrow 33">
              <a:extLst>
                <a:ext uri="{FF2B5EF4-FFF2-40B4-BE49-F238E27FC236}">
                  <a16:creationId xmlns:a16="http://schemas.microsoft.com/office/drawing/2014/main" id="{30669E83-5CAE-C14F-A872-FC664EE1A6E5}"/>
                </a:ext>
              </a:extLst>
            </p:cNvPr>
            <p:cNvSpPr/>
            <p:nvPr/>
          </p:nvSpPr>
          <p:spPr>
            <a:xfrm rot="748569">
              <a:off x="4917257" y="2184321"/>
              <a:ext cx="767514" cy="995252"/>
            </a:xfrm>
            <a:prstGeom prst="curvedRightArrow">
              <a:avLst/>
            </a:prstGeom>
            <a:solidFill>
              <a:srgbClr val="D62A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3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AF2A859-2594-484C-B99D-EEA247273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2" t="11233" r="9167" b="5798"/>
          <a:stretch/>
        </p:blipFill>
        <p:spPr>
          <a:xfrm>
            <a:off x="270789" y="1149803"/>
            <a:ext cx="4915308" cy="1850840"/>
          </a:xfrm>
          <a:prstGeom prst="rect">
            <a:avLst/>
          </a:prstGeom>
        </p:spPr>
      </p:pic>
      <p:sp>
        <p:nvSpPr>
          <p:cNvPr id="42" name="Right Arrow 41">
            <a:extLst>
              <a:ext uri="{FF2B5EF4-FFF2-40B4-BE49-F238E27FC236}">
                <a16:creationId xmlns:a16="http://schemas.microsoft.com/office/drawing/2014/main" id="{5506CD30-1051-7F42-8227-34376FC1436B}"/>
              </a:ext>
            </a:extLst>
          </p:cNvPr>
          <p:cNvSpPr/>
          <p:nvPr/>
        </p:nvSpPr>
        <p:spPr>
          <a:xfrm rot="20691119">
            <a:off x="5191385" y="1202252"/>
            <a:ext cx="730176" cy="475200"/>
          </a:xfrm>
          <a:prstGeom prst="rightArrow">
            <a:avLst/>
          </a:prstGeom>
          <a:solidFill>
            <a:srgbClr val="D62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4B8C9-0311-534C-AFF5-7FE4D0235F59}"/>
              </a:ext>
            </a:extLst>
          </p:cNvPr>
          <p:cNvSpPr txBox="1"/>
          <p:nvPr/>
        </p:nvSpPr>
        <p:spPr>
          <a:xfrm>
            <a:off x="3922143" y="2432219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3BB4EE-DE3B-2248-B39D-EEC93435C2A8}"/>
              </a:ext>
            </a:extLst>
          </p:cNvPr>
          <p:cNvSpPr txBox="1"/>
          <p:nvPr/>
        </p:nvSpPr>
        <p:spPr>
          <a:xfrm>
            <a:off x="7827080" y="2113167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F358ED-2B29-D245-B896-D6F211816FF8}"/>
              </a:ext>
            </a:extLst>
          </p:cNvPr>
          <p:cNvSpPr txBox="1"/>
          <p:nvPr/>
        </p:nvSpPr>
        <p:spPr>
          <a:xfrm>
            <a:off x="7825515" y="2830201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25815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89839" y="472558"/>
            <a:ext cx="5781352" cy="4770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November</a:t>
            </a:r>
            <a:r>
              <a:rPr lang="en-GB" sz="28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 2003 Storm</a:t>
            </a:r>
            <a:endParaRPr lang="en-GB" sz="2800" b="1" dirty="0">
              <a:solidFill>
                <a:srgbClr val="D5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75987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0682EA-31FB-4F00-9115-FC93AE1CE540}"/>
              </a:ext>
            </a:extLst>
          </p:cNvPr>
          <p:cNvSpPr txBox="1"/>
          <p:nvPr/>
        </p:nvSpPr>
        <p:spPr>
          <a:xfrm>
            <a:off x="289839" y="2729886"/>
            <a:ext cx="86255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400" dirty="0"/>
              <a:t>(Pre-storm phase) 10 to 5 days prior to min </a:t>
            </a:r>
            <a:r>
              <a:rPr lang="en-GB" sz="1400" dirty="0" err="1"/>
              <a:t>Sym</a:t>
            </a:r>
            <a:r>
              <a:rPr lang="en-GB" sz="1400" dirty="0"/>
              <a:t>-H. Strongly, but independently coherent either side of the mean plasmapause location (OBM2003 model). Regions weakly correlating with each other.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(Initial and main phase) Strong correlation inside mean plasmapause and outside maximum plasmapause. Weakly correlated across the spread of the plasmapause locations for that period.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(Recovery phase) Moderately coherent behaviour across all L*’s. Strong coherence inside and outside mean plasmapause.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(Post-Storm phase) Strong correlation just inside minimum and mean plasmapause. Strong correlation outside maximum plasmapause.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9C359-72ED-4D46-A973-24B225C4D0F2}"/>
              </a:ext>
            </a:extLst>
          </p:cNvPr>
          <p:cNvGrpSpPr/>
          <p:nvPr/>
        </p:nvGrpSpPr>
        <p:grpSpPr>
          <a:xfrm>
            <a:off x="77315" y="1063702"/>
            <a:ext cx="9034297" cy="1673548"/>
            <a:chOff x="50800" y="1157043"/>
            <a:chExt cx="9034297" cy="16735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29465E-3D0E-DA46-863E-090B5079BD50}"/>
                </a:ext>
              </a:extLst>
            </p:cNvPr>
            <p:cNvGrpSpPr/>
            <p:nvPr/>
          </p:nvGrpSpPr>
          <p:grpSpPr>
            <a:xfrm>
              <a:off x="50800" y="1157043"/>
              <a:ext cx="9034297" cy="1673548"/>
              <a:chOff x="50800" y="1157043"/>
              <a:chExt cx="9034297" cy="1673548"/>
            </a:xfrm>
          </p:grpSpPr>
          <p:pic>
            <p:nvPicPr>
              <p:cNvPr id="8" name="Picture 7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F5935B3F-15A1-E447-B346-D5FE87699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565" t="6688" r="10344" b="5185"/>
              <a:stretch/>
            </p:blipFill>
            <p:spPr>
              <a:xfrm>
                <a:off x="6456945" y="1157043"/>
                <a:ext cx="2628152" cy="1673546"/>
              </a:xfrm>
              <a:prstGeom prst="rect">
                <a:avLst/>
              </a:prstGeom>
            </p:spPr>
          </p:pic>
          <p:pic>
            <p:nvPicPr>
              <p:cNvPr id="12" name="Picture 11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5885408E-5516-C646-BC87-08FB9ACE4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565" t="6688" r="19611" b="5185"/>
              <a:stretch/>
            </p:blipFill>
            <p:spPr>
              <a:xfrm>
                <a:off x="4321562" y="1157044"/>
                <a:ext cx="2335093" cy="1673546"/>
              </a:xfrm>
              <a:prstGeom prst="rect">
                <a:avLst/>
              </a:prstGeom>
            </p:spPr>
          </p:pic>
          <p:pic>
            <p:nvPicPr>
              <p:cNvPr id="4" name="Picture 3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BDDFB79C-8088-494A-B4B2-CC41D1CD0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671" t="6485" r="19578" b="4504"/>
              <a:stretch/>
            </p:blipFill>
            <p:spPr>
              <a:xfrm>
                <a:off x="2186180" y="1157044"/>
                <a:ext cx="2309543" cy="1673547"/>
              </a:xfrm>
              <a:prstGeom prst="rect">
                <a:avLst/>
              </a:prstGeom>
            </p:spPr>
          </p:pic>
          <p:pic>
            <p:nvPicPr>
              <p:cNvPr id="6" name="Picture 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3BEF3F0B-0271-284A-9030-FF02D8D4D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639" t="6420" r="19610" b="4569"/>
              <a:stretch/>
            </p:blipFill>
            <p:spPr>
              <a:xfrm>
                <a:off x="50800" y="1157045"/>
                <a:ext cx="2309540" cy="167354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5BEAB-D232-1F47-A815-20D502B2D1E1}"/>
                </a:ext>
              </a:extLst>
            </p:cNvPr>
            <p:cNvSpPr txBox="1"/>
            <p:nvPr/>
          </p:nvSpPr>
          <p:spPr>
            <a:xfrm>
              <a:off x="4077071" y="1264808"/>
              <a:ext cx="488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(b)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595D4A-E861-014C-9801-347FE29F77A8}"/>
                </a:ext>
              </a:extLst>
            </p:cNvPr>
            <p:cNvSpPr txBox="1"/>
            <p:nvPr/>
          </p:nvSpPr>
          <p:spPr>
            <a:xfrm>
              <a:off x="8347678" y="1266998"/>
              <a:ext cx="488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(d)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FBB9A3-D2F4-9040-8473-D4D7B41F69A2}"/>
                </a:ext>
              </a:extLst>
            </p:cNvPr>
            <p:cNvSpPr txBox="1"/>
            <p:nvPr/>
          </p:nvSpPr>
          <p:spPr>
            <a:xfrm>
              <a:off x="6202386" y="1264808"/>
              <a:ext cx="488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(c)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C5FA7-CE5E-154F-B36C-C80F21D9D2FF}"/>
                </a:ext>
              </a:extLst>
            </p:cNvPr>
            <p:cNvSpPr txBox="1"/>
            <p:nvPr/>
          </p:nvSpPr>
          <p:spPr>
            <a:xfrm>
              <a:off x="1926050" y="1232542"/>
              <a:ext cx="488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(a)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0E381C-E52B-554B-B8D6-98C57B2DAFF9}"/>
              </a:ext>
            </a:extLst>
          </p:cNvPr>
          <p:cNvGrpSpPr/>
          <p:nvPr/>
        </p:nvGrpSpPr>
        <p:grpSpPr>
          <a:xfrm>
            <a:off x="75418" y="871527"/>
            <a:ext cx="9036194" cy="230832"/>
            <a:chOff x="75418" y="871527"/>
            <a:chExt cx="9036194" cy="230832"/>
          </a:xfrm>
        </p:grpSpPr>
        <p:pic>
          <p:nvPicPr>
            <p:cNvPr id="17" name="Picture 16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73A4DBEC-792E-8342-96D5-B4DB9F28A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680" t="11060" r="89850" b="72279"/>
            <a:stretch/>
          </p:blipFill>
          <p:spPr>
            <a:xfrm rot="5400000">
              <a:off x="4507830" y="-3538266"/>
              <a:ext cx="173267" cy="903429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BB9AF7-3C0D-DC4B-AFC3-BFB55C5BFE0E}"/>
                </a:ext>
              </a:extLst>
            </p:cNvPr>
            <p:cNvSpPr txBox="1"/>
            <p:nvPr/>
          </p:nvSpPr>
          <p:spPr>
            <a:xfrm>
              <a:off x="75418" y="871527"/>
              <a:ext cx="90342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	          (Pre-Storm Phase)			(Initial and Main Phase)		                 (Recovery Phase)                                                    (Post-Storm Phase)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6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89839" y="491791"/>
            <a:ext cx="7044411" cy="4770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Statistical Analysis Method</a:t>
            </a:r>
            <a:endParaRPr lang="en-GB" sz="2400" b="1" dirty="0">
              <a:solidFill>
                <a:srgbClr val="D5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75987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0682EA-31FB-4F00-9115-FC93AE1CE540}"/>
              </a:ext>
            </a:extLst>
          </p:cNvPr>
          <p:cNvSpPr txBox="1"/>
          <p:nvPr/>
        </p:nvSpPr>
        <p:spPr>
          <a:xfrm>
            <a:off x="289839" y="3401832"/>
            <a:ext cx="862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Correlation matrices produced for 4 phases of 10 ‘large’ storms in the SAMPEX period identified by </a:t>
            </a:r>
            <a:r>
              <a:rPr lang="en-GB" sz="1400" i="1" dirty="0" err="1"/>
              <a:t>Walach</a:t>
            </a:r>
            <a:r>
              <a:rPr lang="en-GB" sz="1400" i="1" dirty="0"/>
              <a:t> and </a:t>
            </a:r>
            <a:r>
              <a:rPr lang="en-GB" sz="1400" i="1" dirty="0" err="1"/>
              <a:t>Grocott</a:t>
            </a:r>
            <a:r>
              <a:rPr lang="en-GB" sz="1400" i="1" dirty="0"/>
              <a:t> (2019)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Pre-storm, Initial and main, recovery, post-storm phases are grouped together and aligned by their respective mean plasmapause location.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Mean correlation matrix calculated for each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14E1B-2A33-F24A-A6DB-991B8A46ADBC}"/>
              </a:ext>
            </a:extLst>
          </p:cNvPr>
          <p:cNvSpPr txBox="1"/>
          <p:nvPr/>
        </p:nvSpPr>
        <p:spPr>
          <a:xfrm>
            <a:off x="3827122" y="1391287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87F36-9B43-D141-B5F8-659D4963A406}"/>
              </a:ext>
            </a:extLst>
          </p:cNvPr>
          <p:cNvSpPr txBox="1"/>
          <p:nvPr/>
        </p:nvSpPr>
        <p:spPr>
          <a:xfrm>
            <a:off x="7279509" y="1391287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FDC6E-6A2E-EC46-9477-AD26149D4CDF}"/>
              </a:ext>
            </a:extLst>
          </p:cNvPr>
          <p:cNvSpPr txBox="1"/>
          <p:nvPr/>
        </p:nvSpPr>
        <p:spPr>
          <a:xfrm>
            <a:off x="5573023" y="1393079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ED430-CF47-EF4F-B9AB-E439DC1CCABC}"/>
              </a:ext>
            </a:extLst>
          </p:cNvPr>
          <p:cNvSpPr txBox="1"/>
          <p:nvPr/>
        </p:nvSpPr>
        <p:spPr>
          <a:xfrm>
            <a:off x="2081221" y="1364405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58AD60-00D4-034A-B112-F53B32EFBBD5}"/>
              </a:ext>
            </a:extLst>
          </p:cNvPr>
          <p:cNvGrpSpPr/>
          <p:nvPr/>
        </p:nvGrpSpPr>
        <p:grpSpPr>
          <a:xfrm>
            <a:off x="693170" y="956283"/>
            <a:ext cx="7788276" cy="2328621"/>
            <a:chOff x="693170" y="956283"/>
            <a:chExt cx="7788276" cy="2328621"/>
          </a:xfrm>
        </p:grpSpPr>
        <p:pic>
          <p:nvPicPr>
            <p:cNvPr id="23" name="Picture 2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E82BC7C1-40CE-C345-BA72-06FA81E1C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80" t="11060" r="89850" b="72279"/>
            <a:stretch/>
          </p:blipFill>
          <p:spPr>
            <a:xfrm rot="5400000">
              <a:off x="4443923" y="-722001"/>
              <a:ext cx="256152" cy="775765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D1DEA6-9954-B340-B921-E67ABB164695}"/>
                </a:ext>
              </a:extLst>
            </p:cNvPr>
            <p:cNvGrpSpPr/>
            <p:nvPr/>
          </p:nvGrpSpPr>
          <p:grpSpPr>
            <a:xfrm>
              <a:off x="693172" y="956283"/>
              <a:ext cx="7788274" cy="2315961"/>
              <a:chOff x="693172" y="1071975"/>
              <a:chExt cx="7788274" cy="2315961"/>
            </a:xfrm>
          </p:grpSpPr>
          <p:pic>
            <p:nvPicPr>
              <p:cNvPr id="9" name="Picture 8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A67D39FC-5A61-D742-B7A2-87A44120F0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681" t="9085" r="12360" b="50150"/>
              <a:stretch/>
            </p:blipFill>
            <p:spPr>
              <a:xfrm>
                <a:off x="693172" y="1071975"/>
                <a:ext cx="7757656" cy="209845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C0D4DE-5D03-9547-8075-205041449CB3}"/>
                  </a:ext>
                </a:extLst>
              </p:cNvPr>
              <p:cNvSpPr txBox="1"/>
              <p:nvPr/>
            </p:nvSpPr>
            <p:spPr>
              <a:xfrm>
                <a:off x="723791" y="3157104"/>
                <a:ext cx="77576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/>
                  <a:t>ΔL from mean plasmapause location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29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89839" y="479187"/>
            <a:ext cx="7044411" cy="4770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Statistical Analysis Results</a:t>
            </a:r>
            <a:endParaRPr lang="en-GB" sz="2400" b="1" dirty="0">
              <a:solidFill>
                <a:srgbClr val="D5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75987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0682EA-31FB-4F00-9115-FC93AE1CE540}"/>
              </a:ext>
            </a:extLst>
          </p:cNvPr>
          <p:cNvSpPr txBox="1"/>
          <p:nvPr/>
        </p:nvSpPr>
        <p:spPr>
          <a:xfrm>
            <a:off x="289839" y="3321234"/>
            <a:ext cx="86255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400" dirty="0"/>
              <a:t>Strongly correlating region inside and outside the plasmapause. Individual regions weakly correlating with other regions.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Moderate-strongly correlating throughout, with no obvious link to mean plasmapause.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Large, strongly correlating region across all L*’s outside mean plasmapause. Relatively weak correlation inside.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r>
              <a:rPr lang="en-GB" sz="1400" dirty="0"/>
              <a:t>Less widespread, but strongly correlating region outside plasmapause.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+mj-lt"/>
              <a:buAutoNum type="alphaLcParenR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14E1B-2A33-F24A-A6DB-991B8A46ADBC}"/>
              </a:ext>
            </a:extLst>
          </p:cNvPr>
          <p:cNvSpPr txBox="1"/>
          <p:nvPr/>
        </p:nvSpPr>
        <p:spPr>
          <a:xfrm>
            <a:off x="3827122" y="1391287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87F36-9B43-D141-B5F8-659D4963A406}"/>
              </a:ext>
            </a:extLst>
          </p:cNvPr>
          <p:cNvSpPr txBox="1"/>
          <p:nvPr/>
        </p:nvSpPr>
        <p:spPr>
          <a:xfrm>
            <a:off x="7279509" y="1391287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FDC6E-6A2E-EC46-9477-AD26149D4CDF}"/>
              </a:ext>
            </a:extLst>
          </p:cNvPr>
          <p:cNvSpPr txBox="1"/>
          <p:nvPr/>
        </p:nvSpPr>
        <p:spPr>
          <a:xfrm>
            <a:off x="5573023" y="1393079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ED430-CF47-EF4F-B9AB-E439DC1CCABC}"/>
              </a:ext>
            </a:extLst>
          </p:cNvPr>
          <p:cNvSpPr txBox="1"/>
          <p:nvPr/>
        </p:nvSpPr>
        <p:spPr>
          <a:xfrm>
            <a:off x="2081221" y="1364405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58AD60-00D4-034A-B112-F53B32EFBBD5}"/>
              </a:ext>
            </a:extLst>
          </p:cNvPr>
          <p:cNvGrpSpPr/>
          <p:nvPr/>
        </p:nvGrpSpPr>
        <p:grpSpPr>
          <a:xfrm>
            <a:off x="693170" y="956283"/>
            <a:ext cx="7788276" cy="2328621"/>
            <a:chOff x="693170" y="956283"/>
            <a:chExt cx="7788276" cy="2328621"/>
          </a:xfrm>
        </p:grpSpPr>
        <p:pic>
          <p:nvPicPr>
            <p:cNvPr id="23" name="Picture 2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E82BC7C1-40CE-C345-BA72-06FA81E1C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80" t="11060" r="89850" b="72279"/>
            <a:stretch/>
          </p:blipFill>
          <p:spPr>
            <a:xfrm rot="5400000">
              <a:off x="4443923" y="-722001"/>
              <a:ext cx="256152" cy="775765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D1DEA6-9954-B340-B921-E67ABB164695}"/>
                </a:ext>
              </a:extLst>
            </p:cNvPr>
            <p:cNvGrpSpPr/>
            <p:nvPr/>
          </p:nvGrpSpPr>
          <p:grpSpPr>
            <a:xfrm>
              <a:off x="693172" y="956283"/>
              <a:ext cx="7788274" cy="2315961"/>
              <a:chOff x="693172" y="1071975"/>
              <a:chExt cx="7788274" cy="2315961"/>
            </a:xfrm>
          </p:grpSpPr>
          <p:pic>
            <p:nvPicPr>
              <p:cNvPr id="9" name="Picture 8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A67D39FC-5A61-D742-B7A2-87A44120F0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681" t="9085" r="12360" b="50150"/>
              <a:stretch/>
            </p:blipFill>
            <p:spPr>
              <a:xfrm>
                <a:off x="693172" y="1071975"/>
                <a:ext cx="7757656" cy="209845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C0D4DE-5D03-9547-8075-205041449CB3}"/>
                  </a:ext>
                </a:extLst>
              </p:cNvPr>
              <p:cNvSpPr txBox="1"/>
              <p:nvPr/>
            </p:nvSpPr>
            <p:spPr>
              <a:xfrm>
                <a:off x="723791" y="3157104"/>
                <a:ext cx="77576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/>
                  <a:t>ΔL from mean plasmapause location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080E7B-203B-814B-9700-B53424BB782C}"/>
              </a:ext>
            </a:extLst>
          </p:cNvPr>
          <p:cNvSpPr txBox="1"/>
          <p:nvPr/>
        </p:nvSpPr>
        <p:spPr>
          <a:xfrm>
            <a:off x="3842431" y="1265112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B01B7C-C042-4F49-B9CE-B78BA13DDB1B}"/>
              </a:ext>
            </a:extLst>
          </p:cNvPr>
          <p:cNvSpPr txBox="1"/>
          <p:nvPr/>
        </p:nvSpPr>
        <p:spPr>
          <a:xfrm>
            <a:off x="7294818" y="1256210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6D1D14-85C2-6147-A4C7-D5B2BEAA10BD}"/>
              </a:ext>
            </a:extLst>
          </p:cNvPr>
          <p:cNvSpPr txBox="1"/>
          <p:nvPr/>
        </p:nvSpPr>
        <p:spPr>
          <a:xfrm>
            <a:off x="5573022" y="1258627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C3016-43B7-2246-A077-74823E93F544}"/>
              </a:ext>
            </a:extLst>
          </p:cNvPr>
          <p:cNvSpPr txBox="1"/>
          <p:nvPr/>
        </p:nvSpPr>
        <p:spPr>
          <a:xfrm>
            <a:off x="2081221" y="1263688"/>
            <a:ext cx="4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50421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0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89839" y="724383"/>
            <a:ext cx="5781352" cy="4770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800" b="1" kern="0" dirty="0">
                <a:solidFill>
                  <a:srgbClr val="D50032"/>
                </a:solidFill>
                <a:latin typeface="Arial" charset="0"/>
                <a:ea typeface="Arial" charset="0"/>
                <a:cs typeface="Arial" charset="0"/>
              </a:rPr>
              <a:t>Discussion</a:t>
            </a:r>
            <a:endParaRPr lang="en-GB" sz="2800" b="1" dirty="0">
              <a:solidFill>
                <a:srgbClr val="D5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75987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0682EA-31FB-4F00-9115-FC93AE1CE540}"/>
              </a:ext>
            </a:extLst>
          </p:cNvPr>
          <p:cNvSpPr txBox="1"/>
          <p:nvPr/>
        </p:nvSpPr>
        <p:spPr>
          <a:xfrm>
            <a:off x="289839" y="1460486"/>
            <a:ext cx="8625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Plasmapause appears to separate regions where fluxes vary in a similar manner.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Fluxes inside the plasmapause are often very strongly coherent (when there is flux present), yet weakly coherent with flux outside.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Flux outside of the plasmapause is often very strongly coherent with nearby flux.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During the recovery phase, fluxes across all L*’s are more highly correlated due to an underlying increase in flux t all L*’s.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5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13017</TotalTime>
  <Words>651</Words>
  <Application>Microsoft Macintosh PowerPoint</Application>
  <PresentationFormat>On-screen Show (16:9)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Walton, Samuel</cp:lastModifiedBy>
  <cp:revision>222</cp:revision>
  <dcterms:created xsi:type="dcterms:W3CDTF">2014-08-20T12:29:59Z</dcterms:created>
  <dcterms:modified xsi:type="dcterms:W3CDTF">2020-05-01T08:29:51Z</dcterms:modified>
</cp:coreProperties>
</file>