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8404800"/>
  <p:notesSz cx="7004050" cy="9290050"/>
  <p:defaultTextStyle>
    <a:defPPr>
      <a:defRPr lang="en-US"/>
    </a:defPPr>
    <a:lvl1pPr marL="0" algn="l" defTabSz="3839606" rtl="0" eaLnBrk="1" latinLnBrk="0" hangingPunct="1">
      <a:defRPr sz="7500" kern="1200">
        <a:solidFill>
          <a:schemeClr val="tx1"/>
        </a:solidFill>
        <a:latin typeface="+mn-lt"/>
        <a:ea typeface="+mn-ea"/>
        <a:cs typeface="+mn-cs"/>
      </a:defRPr>
    </a:lvl1pPr>
    <a:lvl2pPr marL="1919804" algn="l" defTabSz="3839606" rtl="0" eaLnBrk="1" latinLnBrk="0" hangingPunct="1">
      <a:defRPr sz="7500" kern="1200">
        <a:solidFill>
          <a:schemeClr val="tx1"/>
        </a:solidFill>
        <a:latin typeface="+mn-lt"/>
        <a:ea typeface="+mn-ea"/>
        <a:cs typeface="+mn-cs"/>
      </a:defRPr>
    </a:lvl2pPr>
    <a:lvl3pPr marL="3839606" algn="l" defTabSz="3839606" rtl="0" eaLnBrk="1" latinLnBrk="0" hangingPunct="1">
      <a:defRPr sz="7500" kern="1200">
        <a:solidFill>
          <a:schemeClr val="tx1"/>
        </a:solidFill>
        <a:latin typeface="+mn-lt"/>
        <a:ea typeface="+mn-ea"/>
        <a:cs typeface="+mn-cs"/>
      </a:defRPr>
    </a:lvl3pPr>
    <a:lvl4pPr marL="5759410" algn="l" defTabSz="3839606" rtl="0" eaLnBrk="1" latinLnBrk="0" hangingPunct="1">
      <a:defRPr sz="7500" kern="1200">
        <a:solidFill>
          <a:schemeClr val="tx1"/>
        </a:solidFill>
        <a:latin typeface="+mn-lt"/>
        <a:ea typeface="+mn-ea"/>
        <a:cs typeface="+mn-cs"/>
      </a:defRPr>
    </a:lvl4pPr>
    <a:lvl5pPr marL="7679213" algn="l" defTabSz="3839606" rtl="0" eaLnBrk="1" latinLnBrk="0" hangingPunct="1">
      <a:defRPr sz="7500" kern="1200">
        <a:solidFill>
          <a:schemeClr val="tx1"/>
        </a:solidFill>
        <a:latin typeface="+mn-lt"/>
        <a:ea typeface="+mn-ea"/>
        <a:cs typeface="+mn-cs"/>
      </a:defRPr>
    </a:lvl5pPr>
    <a:lvl6pPr marL="9599016" algn="l" defTabSz="3839606" rtl="0" eaLnBrk="1" latinLnBrk="0" hangingPunct="1">
      <a:defRPr sz="7500" kern="1200">
        <a:solidFill>
          <a:schemeClr val="tx1"/>
        </a:solidFill>
        <a:latin typeface="+mn-lt"/>
        <a:ea typeface="+mn-ea"/>
        <a:cs typeface="+mn-cs"/>
      </a:defRPr>
    </a:lvl6pPr>
    <a:lvl7pPr marL="11518818" algn="l" defTabSz="3839606" rtl="0" eaLnBrk="1" latinLnBrk="0" hangingPunct="1">
      <a:defRPr sz="7500" kern="1200">
        <a:solidFill>
          <a:schemeClr val="tx1"/>
        </a:solidFill>
        <a:latin typeface="+mn-lt"/>
        <a:ea typeface="+mn-ea"/>
        <a:cs typeface="+mn-cs"/>
      </a:defRPr>
    </a:lvl7pPr>
    <a:lvl8pPr marL="13438623" algn="l" defTabSz="3839606" rtl="0" eaLnBrk="1" latinLnBrk="0" hangingPunct="1">
      <a:defRPr sz="7500" kern="1200">
        <a:solidFill>
          <a:schemeClr val="tx1"/>
        </a:solidFill>
        <a:latin typeface="+mn-lt"/>
        <a:ea typeface="+mn-ea"/>
        <a:cs typeface="+mn-cs"/>
      </a:defRPr>
    </a:lvl8pPr>
    <a:lvl9pPr marL="15358427" algn="l" defTabSz="3839606" rtl="0" eaLnBrk="1" latinLnBrk="0" hangingPunct="1">
      <a:defRPr sz="7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60" autoAdjust="0"/>
    <p:restoredTop sz="94676" autoAdjust="0"/>
  </p:normalViewPr>
  <p:slideViewPr>
    <p:cSldViewPr>
      <p:cViewPr varScale="1">
        <p:scale>
          <a:sx n="18" d="100"/>
          <a:sy n="18" d="100"/>
        </p:scale>
        <p:origin x="1314" y="108"/>
      </p:cViewPr>
      <p:guideLst>
        <p:guide orient="horz" pos="12096"/>
        <p:guide pos="1612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50352960" y="0"/>
            <a:ext cx="853440" cy="38404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endParaRPr lang="en-US" dirty="0"/>
          </a:p>
        </p:txBody>
      </p:sp>
      <p:sp>
        <p:nvSpPr>
          <p:cNvPr id="16" name="Rectangle 15"/>
          <p:cNvSpPr/>
          <p:nvPr userDrawn="1"/>
        </p:nvSpPr>
        <p:spPr>
          <a:xfrm>
            <a:off x="-4" y="0"/>
            <a:ext cx="853440" cy="38404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endParaRPr lang="en-US" dirty="0"/>
          </a:p>
        </p:txBody>
      </p:sp>
      <p:sp>
        <p:nvSpPr>
          <p:cNvPr id="17" name="Rectangle 16"/>
          <p:cNvSpPr/>
          <p:nvPr userDrawn="1"/>
        </p:nvSpPr>
        <p:spPr>
          <a:xfrm>
            <a:off x="0" y="0"/>
            <a:ext cx="51206400" cy="4800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endParaRPr lang="en-US" dirty="0"/>
          </a:p>
        </p:txBody>
      </p:sp>
      <p:sp>
        <p:nvSpPr>
          <p:cNvPr id="18" name="Rectangle 17"/>
          <p:cNvSpPr/>
          <p:nvPr userDrawn="1"/>
        </p:nvSpPr>
        <p:spPr>
          <a:xfrm>
            <a:off x="0" y="33604200"/>
            <a:ext cx="51206400" cy="4800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0" y="38100000"/>
            <a:ext cx="5297435" cy="185928"/>
          </a:xfrm>
          <a:prstGeom prst="rect">
            <a:avLst/>
          </a:prstGeom>
        </p:spPr>
      </p:pic>
    </p:spTree>
    <p:extLst>
      <p:ext uri="{BB962C8B-B14F-4D97-AF65-F5344CB8AC3E}">
        <p14:creationId xmlns:p14="http://schemas.microsoft.com/office/powerpoint/2010/main" val="3812944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2"/>
            <a:ext cx="46085760" cy="6400800"/>
          </a:xfrm>
          <a:prstGeom prst="rect">
            <a:avLst/>
          </a:prstGeom>
        </p:spPr>
        <p:txBody>
          <a:bodyPr vert="horz" lIns="383961" tIns="191980" rIns="383961" bIns="19198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60320" y="8961124"/>
            <a:ext cx="46085760" cy="25345394"/>
          </a:xfrm>
          <a:prstGeom prst="rect">
            <a:avLst/>
          </a:prstGeom>
        </p:spPr>
        <p:txBody>
          <a:bodyPr vert="horz" lIns="383961" tIns="191980" rIns="383961" bIns="1919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560320" y="35595564"/>
            <a:ext cx="11948160" cy="2044700"/>
          </a:xfrm>
          <a:prstGeom prst="rect">
            <a:avLst/>
          </a:prstGeom>
        </p:spPr>
        <p:txBody>
          <a:bodyPr vert="horz" lIns="383961" tIns="191980" rIns="383961" bIns="191980" rtlCol="0" anchor="ctr"/>
          <a:lstStyle>
            <a:lvl1pPr algn="l">
              <a:defRPr sz="5100">
                <a:solidFill>
                  <a:schemeClr val="tx1">
                    <a:tint val="75000"/>
                  </a:schemeClr>
                </a:solidFill>
              </a:defRPr>
            </a:lvl1pPr>
          </a:lstStyle>
          <a:p>
            <a:fld id="{985D6BDF-9D0E-4E2B-85B8-D8F4790360C9}" type="datetimeFigureOut">
              <a:rPr lang="en-US" smtClean="0"/>
              <a:t>5/1/2020</a:t>
            </a:fld>
            <a:endParaRPr lang="en-US" dirty="0"/>
          </a:p>
        </p:txBody>
      </p:sp>
      <p:sp>
        <p:nvSpPr>
          <p:cNvPr id="5" name="Footer Placeholder 4"/>
          <p:cNvSpPr>
            <a:spLocks noGrp="1"/>
          </p:cNvSpPr>
          <p:nvPr>
            <p:ph type="ftr" sz="quarter" idx="3"/>
          </p:nvPr>
        </p:nvSpPr>
        <p:spPr>
          <a:xfrm>
            <a:off x="17495520" y="35595564"/>
            <a:ext cx="16215360" cy="2044700"/>
          </a:xfrm>
          <a:prstGeom prst="rect">
            <a:avLst/>
          </a:prstGeom>
        </p:spPr>
        <p:txBody>
          <a:bodyPr vert="horz" lIns="383961" tIns="191980" rIns="383961" bIns="191980" rtlCol="0" anchor="ctr"/>
          <a:lstStyle>
            <a:lvl1pPr algn="ctr">
              <a:defRPr sz="5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4"/>
            <a:ext cx="11948160" cy="2044700"/>
          </a:xfrm>
          <a:prstGeom prst="rect">
            <a:avLst/>
          </a:prstGeom>
        </p:spPr>
        <p:txBody>
          <a:bodyPr vert="horz" lIns="383961" tIns="191980" rIns="383961" bIns="191980" rtlCol="0" anchor="ctr"/>
          <a:lstStyle>
            <a:lvl1pPr algn="r">
              <a:defRPr sz="51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3839606" rtl="0" eaLnBrk="1" latinLnBrk="0" hangingPunct="1">
        <a:spcBef>
          <a:spcPct val="0"/>
        </a:spcBef>
        <a:buNone/>
        <a:defRPr sz="7000" kern="1200">
          <a:solidFill>
            <a:schemeClr val="tx1"/>
          </a:solidFill>
          <a:latin typeface="+mj-lt"/>
          <a:ea typeface="+mj-ea"/>
          <a:cs typeface="+mj-cs"/>
        </a:defRPr>
      </a:lvl1pPr>
    </p:titleStyle>
    <p:bodyStyle>
      <a:lvl1pPr marL="399959"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99918"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199877"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1599836"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1999796" indent="-399959" algn="l" defTabSz="383960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10558918" indent="-959902" algn="l" defTabSz="3839606"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78721" indent="-959902" algn="l" defTabSz="3839606"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398524" indent="-959902" algn="l" defTabSz="3839606"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18326" indent="-959902" algn="l" defTabSz="3839606"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39606" rtl="0" eaLnBrk="1" latinLnBrk="0" hangingPunct="1">
        <a:defRPr sz="7500" kern="1200">
          <a:solidFill>
            <a:schemeClr val="tx1"/>
          </a:solidFill>
          <a:latin typeface="+mn-lt"/>
          <a:ea typeface="+mn-ea"/>
          <a:cs typeface="+mn-cs"/>
        </a:defRPr>
      </a:lvl1pPr>
      <a:lvl2pPr marL="1919804" algn="l" defTabSz="3839606" rtl="0" eaLnBrk="1" latinLnBrk="0" hangingPunct="1">
        <a:defRPr sz="7500" kern="1200">
          <a:solidFill>
            <a:schemeClr val="tx1"/>
          </a:solidFill>
          <a:latin typeface="+mn-lt"/>
          <a:ea typeface="+mn-ea"/>
          <a:cs typeface="+mn-cs"/>
        </a:defRPr>
      </a:lvl2pPr>
      <a:lvl3pPr marL="3839606" algn="l" defTabSz="3839606" rtl="0" eaLnBrk="1" latinLnBrk="0" hangingPunct="1">
        <a:defRPr sz="7500" kern="1200">
          <a:solidFill>
            <a:schemeClr val="tx1"/>
          </a:solidFill>
          <a:latin typeface="+mn-lt"/>
          <a:ea typeface="+mn-ea"/>
          <a:cs typeface="+mn-cs"/>
        </a:defRPr>
      </a:lvl3pPr>
      <a:lvl4pPr marL="5759410" algn="l" defTabSz="3839606" rtl="0" eaLnBrk="1" latinLnBrk="0" hangingPunct="1">
        <a:defRPr sz="7500" kern="1200">
          <a:solidFill>
            <a:schemeClr val="tx1"/>
          </a:solidFill>
          <a:latin typeface="+mn-lt"/>
          <a:ea typeface="+mn-ea"/>
          <a:cs typeface="+mn-cs"/>
        </a:defRPr>
      </a:lvl4pPr>
      <a:lvl5pPr marL="7679213" algn="l" defTabSz="3839606" rtl="0" eaLnBrk="1" latinLnBrk="0" hangingPunct="1">
        <a:defRPr sz="7500" kern="1200">
          <a:solidFill>
            <a:schemeClr val="tx1"/>
          </a:solidFill>
          <a:latin typeface="+mn-lt"/>
          <a:ea typeface="+mn-ea"/>
          <a:cs typeface="+mn-cs"/>
        </a:defRPr>
      </a:lvl5pPr>
      <a:lvl6pPr marL="9599016" algn="l" defTabSz="3839606" rtl="0" eaLnBrk="1" latinLnBrk="0" hangingPunct="1">
        <a:defRPr sz="7500" kern="1200">
          <a:solidFill>
            <a:schemeClr val="tx1"/>
          </a:solidFill>
          <a:latin typeface="+mn-lt"/>
          <a:ea typeface="+mn-ea"/>
          <a:cs typeface="+mn-cs"/>
        </a:defRPr>
      </a:lvl6pPr>
      <a:lvl7pPr marL="11518818" algn="l" defTabSz="3839606" rtl="0" eaLnBrk="1" latinLnBrk="0" hangingPunct="1">
        <a:defRPr sz="7500" kern="1200">
          <a:solidFill>
            <a:schemeClr val="tx1"/>
          </a:solidFill>
          <a:latin typeface="+mn-lt"/>
          <a:ea typeface="+mn-ea"/>
          <a:cs typeface="+mn-cs"/>
        </a:defRPr>
      </a:lvl7pPr>
      <a:lvl8pPr marL="13438623" algn="l" defTabSz="3839606" rtl="0" eaLnBrk="1" latinLnBrk="0" hangingPunct="1">
        <a:defRPr sz="7500" kern="1200">
          <a:solidFill>
            <a:schemeClr val="tx1"/>
          </a:solidFill>
          <a:latin typeface="+mn-lt"/>
          <a:ea typeface="+mn-ea"/>
          <a:cs typeface="+mn-cs"/>
        </a:defRPr>
      </a:lvl8pPr>
      <a:lvl9pPr marL="15358427" algn="l" defTabSz="3839606"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6186094" y="202138"/>
            <a:ext cx="38831520" cy="326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9984" tIns="399959" rIns="159984" bIns="399959"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8000" dirty="0">
                <a:solidFill>
                  <a:schemeClr val="bg1"/>
                </a:solidFill>
              </a:rPr>
              <a:t>Oil spill forecasting systems uncertainty assessment in the Aegean Sea</a:t>
            </a:r>
            <a:endParaRPr lang="el-GR" sz="8000" dirty="0">
              <a:solidFill>
                <a:schemeClr val="bg1"/>
              </a:solidFill>
            </a:endParaRPr>
          </a:p>
          <a:p>
            <a:pPr algn="ctr" eaLnBrk="1" hangingPunct="1"/>
            <a:endParaRPr lang="en-US" sz="8000" b="1" dirty="0">
              <a:solidFill>
                <a:schemeClr val="accent3">
                  <a:lumMod val="20000"/>
                  <a:lumOff val="80000"/>
                </a:schemeClr>
              </a:solidFill>
              <a:latin typeface="+mn-lt"/>
            </a:endParaRPr>
          </a:p>
        </p:txBody>
      </p:sp>
      <p:sp>
        <p:nvSpPr>
          <p:cNvPr id="5" name="Text Box 123"/>
          <p:cNvSpPr txBox="1">
            <a:spLocks noChangeArrowheads="1"/>
          </p:cNvSpPr>
          <p:nvPr/>
        </p:nvSpPr>
        <p:spPr bwMode="auto">
          <a:xfrm>
            <a:off x="5628090" y="2328217"/>
            <a:ext cx="384048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9984" tIns="159984" rIns="159984" bIns="159984"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endParaRPr lang="en-US" sz="4800" dirty="0" smtClean="0">
              <a:solidFill>
                <a:schemeClr val="bg1"/>
              </a:solidFill>
            </a:endParaRPr>
          </a:p>
          <a:p>
            <a:pPr algn="ctr" eaLnBrk="1" hangingPunct="1"/>
            <a:r>
              <a:rPr lang="en-US" sz="4800" dirty="0" smtClean="0">
                <a:solidFill>
                  <a:schemeClr val="bg1"/>
                </a:solidFill>
              </a:rPr>
              <a:t>Konstantinos </a:t>
            </a:r>
            <a:r>
              <a:rPr lang="en-US" sz="4800" dirty="0">
                <a:solidFill>
                  <a:schemeClr val="bg1"/>
                </a:solidFill>
              </a:rPr>
              <a:t>Kampouris</a:t>
            </a:r>
            <a:r>
              <a:rPr lang="en-US" sz="4800" baseline="30000" dirty="0">
                <a:solidFill>
                  <a:schemeClr val="bg1"/>
                </a:solidFill>
              </a:rPr>
              <a:t>1</a:t>
            </a:r>
            <a:r>
              <a:rPr lang="en-US" sz="4800" dirty="0">
                <a:solidFill>
                  <a:schemeClr val="bg1"/>
                </a:solidFill>
              </a:rPr>
              <a:t> , Vassilios Vervatis</a:t>
            </a:r>
            <a:r>
              <a:rPr lang="en-US" sz="4800" baseline="30000" dirty="0">
                <a:solidFill>
                  <a:schemeClr val="bg1"/>
                </a:solidFill>
              </a:rPr>
              <a:t>1</a:t>
            </a:r>
            <a:r>
              <a:rPr lang="en-US" sz="4800" dirty="0">
                <a:solidFill>
                  <a:schemeClr val="bg1"/>
                </a:solidFill>
              </a:rPr>
              <a:t>, John Karagiorgos</a:t>
            </a:r>
            <a:r>
              <a:rPr lang="en-US" sz="4800" baseline="30000" dirty="0">
                <a:solidFill>
                  <a:schemeClr val="bg1"/>
                </a:solidFill>
              </a:rPr>
              <a:t>1</a:t>
            </a:r>
            <a:r>
              <a:rPr lang="en-US" sz="4800" dirty="0">
                <a:solidFill>
                  <a:schemeClr val="bg1"/>
                </a:solidFill>
              </a:rPr>
              <a:t>, Sarantis Sofianos</a:t>
            </a:r>
            <a:r>
              <a:rPr lang="en-US" sz="4800" baseline="30000" dirty="0">
                <a:solidFill>
                  <a:schemeClr val="bg1"/>
                </a:solidFill>
              </a:rPr>
              <a:t>1</a:t>
            </a:r>
            <a:endParaRPr lang="en-US" sz="4800" dirty="0">
              <a:solidFill>
                <a:schemeClr val="bg1"/>
              </a:solidFill>
            </a:endParaRPr>
          </a:p>
          <a:p>
            <a:pPr algn="ctr" eaLnBrk="1" hangingPunct="1"/>
            <a:r>
              <a:rPr lang="en-US" sz="4800" dirty="0">
                <a:solidFill>
                  <a:schemeClr val="bg1"/>
                </a:solidFill>
              </a:rPr>
              <a:t> </a:t>
            </a:r>
            <a:r>
              <a:rPr lang="en-US" sz="4800" baseline="30000" dirty="0">
                <a:solidFill>
                  <a:schemeClr val="bg1"/>
                </a:solidFill>
              </a:rPr>
              <a:t>1</a:t>
            </a:r>
            <a:r>
              <a:rPr lang="en-US" sz="4800" dirty="0">
                <a:solidFill>
                  <a:schemeClr val="bg1"/>
                </a:solidFill>
              </a:rPr>
              <a:t>University of Athens, Ocean Physics and Modelling Group, Athens, </a:t>
            </a:r>
            <a:r>
              <a:rPr lang="en-US" sz="4800" dirty="0" smtClean="0">
                <a:solidFill>
                  <a:schemeClr val="bg1"/>
                </a:solidFill>
              </a:rPr>
              <a:t>Greece</a:t>
            </a:r>
            <a:endParaRPr lang="en-US" sz="4800" dirty="0">
              <a:solidFill>
                <a:schemeClr val="bg1"/>
              </a:solidFill>
            </a:endParaRPr>
          </a:p>
          <a:p>
            <a:pPr algn="ctr" eaLnBrk="1" hangingPunct="1"/>
            <a:endParaRPr lang="en-US" sz="4800" dirty="0">
              <a:solidFill>
                <a:schemeClr val="accent3">
                  <a:lumMod val="20000"/>
                  <a:lumOff val="80000"/>
                </a:schemeClr>
              </a:solidFill>
              <a:latin typeface="+mn-lt"/>
            </a:endParaRPr>
          </a:p>
        </p:txBody>
      </p:sp>
      <p:sp>
        <p:nvSpPr>
          <p:cNvPr id="24" name="TextBox 23"/>
          <p:cNvSpPr txBox="1"/>
          <p:nvPr/>
        </p:nvSpPr>
        <p:spPr>
          <a:xfrm>
            <a:off x="1991362" y="34949127"/>
            <a:ext cx="13946024" cy="2296764"/>
          </a:xfrm>
          <a:prstGeom prst="rect">
            <a:avLst/>
          </a:prstGeom>
          <a:solidFill>
            <a:schemeClr val="accent1">
              <a:lumMod val="40000"/>
              <a:lumOff val="60000"/>
            </a:schemeClr>
          </a:solidFill>
        </p:spPr>
        <p:txBody>
          <a:bodyPr wrap="none" lIns="79991" tIns="39996" rIns="79991" bIns="39996" rtlCol="0">
            <a:spAutoFit/>
          </a:bodyPr>
          <a:lstStyle/>
          <a:p>
            <a:r>
              <a:rPr lang="en-US" sz="3600" dirty="0" smtClean="0"/>
              <a:t>Konstantinos Kampouris</a:t>
            </a:r>
            <a:endParaRPr lang="en-US" sz="3600" dirty="0"/>
          </a:p>
          <a:p>
            <a:r>
              <a:rPr lang="en-US" sz="3600" dirty="0" smtClean="0"/>
              <a:t>University </a:t>
            </a:r>
            <a:r>
              <a:rPr lang="en-US" sz="3600" dirty="0"/>
              <a:t>of Athens, Ocean Physics and Modelling Group, Athens, Greece</a:t>
            </a:r>
          </a:p>
          <a:p>
            <a:r>
              <a:rPr lang="en-US" sz="3600" dirty="0" smtClean="0"/>
              <a:t>Email: </a:t>
            </a:r>
            <a:r>
              <a:rPr lang="en-US" sz="3600" dirty="0"/>
              <a:t>kkampour@geol.uoa.gr</a:t>
            </a:r>
          </a:p>
          <a:p>
            <a:r>
              <a:rPr lang="en-US" sz="3600" dirty="0" smtClean="0"/>
              <a:t>Phone: 6938809276</a:t>
            </a:r>
            <a:endParaRPr lang="en-US" sz="3600" dirty="0"/>
          </a:p>
        </p:txBody>
      </p:sp>
      <p:sp>
        <p:nvSpPr>
          <p:cNvPr id="25" name="TextBox 24"/>
          <p:cNvSpPr txBox="1"/>
          <p:nvPr/>
        </p:nvSpPr>
        <p:spPr>
          <a:xfrm>
            <a:off x="1991360" y="33909000"/>
            <a:ext cx="2371765" cy="911770"/>
          </a:xfrm>
          <a:prstGeom prst="rect">
            <a:avLst/>
          </a:prstGeom>
          <a:noFill/>
        </p:spPr>
        <p:txBody>
          <a:bodyPr wrap="none" lIns="79991" tIns="39996" rIns="79991" bIns="39996" rtlCol="0">
            <a:spAutoFit/>
          </a:bodyPr>
          <a:lstStyle/>
          <a:p>
            <a:r>
              <a:rPr lang="en-US" sz="5400" b="1" dirty="0"/>
              <a:t>Contact</a:t>
            </a:r>
          </a:p>
        </p:txBody>
      </p:sp>
      <p:sp>
        <p:nvSpPr>
          <p:cNvPr id="26" name="TextBox 25"/>
          <p:cNvSpPr txBox="1"/>
          <p:nvPr/>
        </p:nvSpPr>
        <p:spPr>
          <a:xfrm>
            <a:off x="25603200" y="34949126"/>
            <a:ext cx="22707600" cy="2998473"/>
          </a:xfrm>
          <a:prstGeom prst="rect">
            <a:avLst/>
          </a:prstGeom>
          <a:noFill/>
        </p:spPr>
        <p:txBody>
          <a:bodyPr wrap="square" lIns="79991" tIns="79991" rIns="79991" bIns="79991" numCol="1" spcCol="399959" rtlCol="0">
            <a:noAutofit/>
          </a:bodyPr>
          <a:lstStyle/>
          <a:p>
            <a:pPr marL="399959" indent="-399959">
              <a:buFont typeface="+mj-lt"/>
              <a:buAutoNum type="arabicPeriod"/>
            </a:pPr>
            <a:r>
              <a:rPr lang="en-US" sz="1600" dirty="0" err="1" smtClean="0"/>
              <a:t>Zodiatis</a:t>
            </a:r>
            <a:r>
              <a:rPr lang="en-US" sz="1600" dirty="0" smtClean="0"/>
              <a:t> </a:t>
            </a:r>
            <a:r>
              <a:rPr lang="en-US" sz="1600" dirty="0"/>
              <a:t>G. et al. (2017) Numerical Modeling of Oil Pollution in the Eastern Mediterranean Sea. In: Carpenter A., </a:t>
            </a:r>
            <a:r>
              <a:rPr lang="en-US" sz="1600" dirty="0" err="1"/>
              <a:t>Kostianoy</a:t>
            </a:r>
            <a:r>
              <a:rPr lang="en-US" sz="1600" dirty="0"/>
              <a:t> A. (</a:t>
            </a:r>
            <a:r>
              <a:rPr lang="en-US" sz="1600" dirty="0" err="1"/>
              <a:t>eds</a:t>
            </a:r>
            <a:r>
              <a:rPr lang="en-US" sz="1600" dirty="0"/>
              <a:t>) Oil Pollution in the Mediterranean Sea: Part I. The Handbook of Environmental Chemistry, </a:t>
            </a:r>
            <a:r>
              <a:rPr lang="en-US" sz="1600" dirty="0" err="1"/>
              <a:t>vol</a:t>
            </a:r>
            <a:r>
              <a:rPr lang="en-US" sz="1600" dirty="0"/>
              <a:t> 83. Springer, Cham</a:t>
            </a:r>
          </a:p>
          <a:p>
            <a:pPr marL="399959" indent="-399959">
              <a:buFont typeface="+mj-lt"/>
              <a:buAutoNum type="arabicPeriod"/>
            </a:pPr>
            <a:r>
              <a:rPr lang="en-US" sz="1600" dirty="0" err="1"/>
              <a:t>Sepp</a:t>
            </a:r>
            <a:r>
              <a:rPr lang="en-US" sz="1600" dirty="0"/>
              <a:t> </a:t>
            </a:r>
            <a:r>
              <a:rPr lang="en-US" sz="1600" dirty="0" err="1"/>
              <a:t>Neves</a:t>
            </a:r>
            <a:r>
              <a:rPr lang="en-US" sz="1600" dirty="0"/>
              <a:t>, A.A., </a:t>
            </a:r>
            <a:r>
              <a:rPr lang="en-US" sz="1600" dirty="0" err="1"/>
              <a:t>Pinardi</a:t>
            </a:r>
            <a:r>
              <a:rPr lang="en-US" sz="1600" dirty="0"/>
              <a:t>, N. &amp; Martins, F. IT-OSRA: applying ensemble simulations to estimate the oil spill risk associated to operational and accidental oil spills. </a:t>
            </a:r>
            <a:r>
              <a:rPr lang="en-US" sz="1600" i="1" dirty="0"/>
              <a:t>Ocean Dynamics</a:t>
            </a:r>
            <a:r>
              <a:rPr lang="en-US" sz="1600" dirty="0"/>
              <a:t> </a:t>
            </a:r>
            <a:r>
              <a:rPr lang="en-US" sz="1600" b="1" dirty="0"/>
              <a:t>66, </a:t>
            </a:r>
            <a:r>
              <a:rPr lang="en-US" sz="1600" dirty="0"/>
              <a:t>939–954 (2016). https://doi.org/10.1007/s10236-016-0960-0</a:t>
            </a:r>
            <a:r>
              <a:rPr lang="en-US" sz="1600" dirty="0" smtClean="0"/>
              <a:t> </a:t>
            </a:r>
            <a:endParaRPr lang="en-US" sz="1600" dirty="0"/>
          </a:p>
          <a:p>
            <a:pPr marL="399959" indent="-399959">
              <a:buFont typeface="+mj-lt"/>
              <a:buAutoNum type="arabicPeriod"/>
            </a:pPr>
            <a:r>
              <a:rPr lang="en-US" sz="1600" dirty="0"/>
              <a:t>De </a:t>
            </a:r>
            <a:r>
              <a:rPr lang="en-US" sz="1600" dirty="0" err="1"/>
              <a:t>Dominicis</a:t>
            </a:r>
            <a:r>
              <a:rPr lang="en-US" sz="1600" dirty="0"/>
              <a:t>, M., </a:t>
            </a:r>
            <a:r>
              <a:rPr lang="en-US" sz="1600" dirty="0" err="1"/>
              <a:t>Pinardi</a:t>
            </a:r>
            <a:r>
              <a:rPr lang="en-US" sz="1600" dirty="0"/>
              <a:t>, N., </a:t>
            </a:r>
            <a:r>
              <a:rPr lang="en-US" sz="1600" dirty="0" err="1"/>
              <a:t>Zodiatis</a:t>
            </a:r>
            <a:r>
              <a:rPr lang="en-US" sz="1600" dirty="0"/>
              <a:t>, G., and </a:t>
            </a:r>
            <a:r>
              <a:rPr lang="en-US" sz="1600" dirty="0" err="1"/>
              <a:t>Archetti</a:t>
            </a:r>
            <a:r>
              <a:rPr lang="en-US" sz="1600" dirty="0"/>
              <a:t>, R.: MEDSLIK-II, a </a:t>
            </a:r>
            <a:r>
              <a:rPr lang="en-US" sz="1600" dirty="0" err="1"/>
              <a:t>Lagrangian</a:t>
            </a:r>
            <a:r>
              <a:rPr lang="en-US" sz="1600" dirty="0"/>
              <a:t> marine surface oil spill model for short-term forecasting – Part 2: Numerical simulations and validations, </a:t>
            </a:r>
            <a:r>
              <a:rPr lang="en-US" sz="1600" dirty="0" err="1"/>
              <a:t>Geosci</a:t>
            </a:r>
            <a:r>
              <a:rPr lang="en-US" sz="1600" dirty="0"/>
              <a:t>. Model Dev., 6, 1871–1888, https://doi.org/10.5194/gmd-6-1871-2013, 2013.</a:t>
            </a:r>
            <a:r>
              <a:rPr lang="en-US" sz="1600" dirty="0" smtClean="0"/>
              <a:t> </a:t>
            </a:r>
          </a:p>
          <a:p>
            <a:pPr marL="399959" indent="-399959">
              <a:buFont typeface="+mj-lt"/>
              <a:buAutoNum type="arabicPeriod"/>
            </a:pPr>
            <a:r>
              <a:rPr lang="el-GR" sz="1600" dirty="0"/>
              <a:t>Amir-Heidari, P., Arneborg, L., Lindgren, J. F., Lindhe, A., Rosén, L., Raie, M., … Hassellöv, I. M. (2019). A state-of-the-art model for spatial and stochastic oil spill risk assessment: A case study of oil spill from a shipwreck. </a:t>
            </a:r>
            <a:r>
              <a:rPr lang="el-GR" sz="1600" i="1" dirty="0"/>
              <a:t>Environment International</a:t>
            </a:r>
            <a:r>
              <a:rPr lang="el-GR" sz="1600" dirty="0"/>
              <a:t>, </a:t>
            </a:r>
            <a:r>
              <a:rPr lang="el-GR" sz="1600" i="1" dirty="0"/>
              <a:t>126</a:t>
            </a:r>
            <a:r>
              <a:rPr lang="el-GR" sz="1600" dirty="0"/>
              <a:t>(February), </a:t>
            </a:r>
            <a:r>
              <a:rPr lang="el-GR" sz="1600" dirty="0" smtClean="0"/>
              <a:t>309–320</a:t>
            </a:r>
            <a:r>
              <a:rPr lang="en-US" sz="1600" dirty="0"/>
              <a:t>, https://doi.org/10.1016/j.envint.2019.02.037</a:t>
            </a:r>
          </a:p>
          <a:p>
            <a:pPr marL="399959" indent="-399959">
              <a:buFont typeface="+mj-lt"/>
              <a:buAutoNum type="arabicPeriod"/>
            </a:pPr>
            <a:r>
              <a:rPr lang="el-GR" sz="1600" dirty="0" smtClean="0"/>
              <a:t>Goldman</a:t>
            </a:r>
            <a:r>
              <a:rPr lang="el-GR" sz="1600" dirty="0"/>
              <a:t>, R., Biton, E., Brokovich, E., Kark, S., &amp; Levin, N. (2015). Oil spill contamination probability in the southeastern Levantine basin. </a:t>
            </a:r>
            <a:r>
              <a:rPr lang="el-GR" sz="1600" i="1" dirty="0"/>
              <a:t>Marine Pollution Bulletin</a:t>
            </a:r>
            <a:r>
              <a:rPr lang="el-GR" sz="1600" dirty="0"/>
              <a:t>, </a:t>
            </a:r>
            <a:r>
              <a:rPr lang="el-GR" sz="1600" i="1" dirty="0"/>
              <a:t>91</a:t>
            </a:r>
            <a:r>
              <a:rPr lang="el-GR" sz="1600" dirty="0"/>
              <a:t>(1), 347–356. https://doi.org/10.1016/j.marpolbul.2014.10.050</a:t>
            </a:r>
          </a:p>
          <a:p>
            <a:pPr marL="399959" indent="-399959">
              <a:buFont typeface="+mj-lt"/>
              <a:buAutoNum type="arabicPeriod"/>
            </a:pPr>
            <a:endParaRPr lang="el-GR" sz="1600" dirty="0"/>
          </a:p>
          <a:p>
            <a:pPr marL="399959" indent="-399959">
              <a:buFont typeface="+mj-lt"/>
              <a:buAutoNum type="arabicPeriod"/>
            </a:pPr>
            <a:endParaRPr lang="en-US" sz="1600" dirty="0"/>
          </a:p>
          <a:p>
            <a:endParaRPr lang="en-US" sz="1600" dirty="0"/>
          </a:p>
          <a:p>
            <a:pPr marL="399959" indent="-399959">
              <a:buFont typeface="+mj-lt"/>
              <a:buAutoNum type="arabicPeriod"/>
            </a:pPr>
            <a:endParaRPr lang="en-US" sz="1600" dirty="0"/>
          </a:p>
        </p:txBody>
      </p:sp>
      <p:sp>
        <p:nvSpPr>
          <p:cNvPr id="27" name="TextBox 26"/>
          <p:cNvSpPr txBox="1"/>
          <p:nvPr/>
        </p:nvSpPr>
        <p:spPr>
          <a:xfrm>
            <a:off x="25603204" y="33909000"/>
            <a:ext cx="3311574" cy="911770"/>
          </a:xfrm>
          <a:prstGeom prst="rect">
            <a:avLst/>
          </a:prstGeom>
          <a:noFill/>
        </p:spPr>
        <p:txBody>
          <a:bodyPr wrap="none" lIns="79991" tIns="39996" rIns="79991" bIns="39996" rtlCol="0">
            <a:spAutoFit/>
          </a:bodyPr>
          <a:lstStyle/>
          <a:p>
            <a:r>
              <a:rPr lang="en-US" sz="5400" b="1" dirty="0"/>
              <a:t>References</a:t>
            </a:r>
          </a:p>
        </p:txBody>
      </p:sp>
      <p:sp>
        <p:nvSpPr>
          <p:cNvPr id="10" name="Text Box 189"/>
          <p:cNvSpPr txBox="1">
            <a:spLocks noChangeArrowheads="1"/>
          </p:cNvSpPr>
          <p:nvPr/>
        </p:nvSpPr>
        <p:spPr bwMode="auto">
          <a:xfrm>
            <a:off x="1143000" y="6079731"/>
            <a:ext cx="15840000" cy="5863071"/>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600" dirty="0">
                <a:latin typeface="Times New Roman" panose="02020603050405020304" pitchFamily="18" charset="0"/>
                <a:cs typeface="Times New Roman" panose="02020603050405020304" pitchFamily="18" charset="0"/>
              </a:rPr>
              <a:t>Although unintentional oil pollution caused by ships is declining over the years, increased oil shipments may pose an increased risk. In the event of an oil spill, </a:t>
            </a:r>
            <a:r>
              <a:rPr lang="en-US" sz="3600" dirty="0" smtClean="0">
                <a:latin typeface="Times New Roman" panose="02020603050405020304" pitchFamily="18" charset="0"/>
                <a:cs typeface="Times New Roman" panose="02020603050405020304" pitchFamily="18" charset="0"/>
              </a:rPr>
              <a:t>modeling </a:t>
            </a:r>
            <a:r>
              <a:rPr lang="en-US" sz="3600" dirty="0">
                <a:latin typeface="Times New Roman" panose="02020603050405020304" pitchFamily="18" charset="0"/>
                <a:cs typeface="Times New Roman" panose="02020603050405020304" pitchFamily="18" charset="0"/>
              </a:rPr>
              <a:t>predictions serve as the initial/forefront tools to assist regional and national contingency plans (</a:t>
            </a:r>
            <a:r>
              <a:rPr lang="en-US" sz="3600" dirty="0">
                <a:solidFill>
                  <a:schemeClr val="accent1"/>
                </a:solidFill>
                <a:latin typeface="Times New Roman" panose="02020603050405020304" pitchFamily="18" charset="0"/>
                <a:cs typeface="Times New Roman" panose="02020603050405020304" pitchFamily="18" charset="0"/>
              </a:rPr>
              <a:t>G. </a:t>
            </a:r>
            <a:r>
              <a:rPr lang="en-US" sz="3600" dirty="0" err="1">
                <a:solidFill>
                  <a:schemeClr val="accent1"/>
                </a:solidFill>
                <a:latin typeface="Times New Roman" panose="02020603050405020304" pitchFamily="18" charset="0"/>
                <a:cs typeface="Times New Roman" panose="02020603050405020304" pitchFamily="18" charset="0"/>
              </a:rPr>
              <a:t>Zodiatis</a:t>
            </a:r>
            <a:r>
              <a:rPr lang="en-US" sz="3600" dirty="0">
                <a:solidFill>
                  <a:schemeClr val="accent1"/>
                </a:solidFill>
                <a:latin typeface="Times New Roman" panose="02020603050405020304" pitchFamily="18" charset="0"/>
                <a:cs typeface="Times New Roman" panose="02020603050405020304" pitchFamily="18" charset="0"/>
              </a:rPr>
              <a:t> et al., </a:t>
            </a:r>
            <a:r>
              <a:rPr lang="en-US" sz="3600" dirty="0" smtClean="0">
                <a:solidFill>
                  <a:schemeClr val="accent1"/>
                </a:solidFill>
                <a:latin typeface="Times New Roman" panose="02020603050405020304" pitchFamily="18" charset="0"/>
                <a:cs typeface="Times New Roman" panose="02020603050405020304" pitchFamily="18" charset="0"/>
              </a:rPr>
              <a:t>2017</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The Aegean in particular, as one of the busiest waterways in the world, has a relatively high probability of developing significant oil spills. Combined with complex and intense weather and sea current patterns with strong seasonality, complicated coastline and bathymetry, the uncertainty assessment of the oil spill forecasting systems in this region is of great interest.</a:t>
            </a:r>
            <a:r>
              <a:rPr lang="el-GR"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p:txBody>
      </p:sp>
      <p:sp>
        <p:nvSpPr>
          <p:cNvPr id="15" name="Text Box 194"/>
          <p:cNvSpPr txBox="1">
            <a:spLocks noChangeArrowheads="1"/>
          </p:cNvSpPr>
          <p:nvPr/>
        </p:nvSpPr>
        <p:spPr bwMode="auto">
          <a:xfrm>
            <a:off x="17535600" y="19126200"/>
            <a:ext cx="15840000" cy="13619040"/>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p:txBody>
      </p:sp>
      <p:sp>
        <p:nvSpPr>
          <p:cNvPr id="33" name="Rectangle 32"/>
          <p:cNvSpPr/>
          <p:nvPr/>
        </p:nvSpPr>
        <p:spPr>
          <a:xfrm>
            <a:off x="1143000" y="5257800"/>
            <a:ext cx="15840000" cy="8001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5400" b="1" dirty="0">
                <a:solidFill>
                  <a:schemeClr val="accent3">
                    <a:lumMod val="20000"/>
                    <a:lumOff val="80000"/>
                  </a:schemeClr>
                </a:solidFill>
              </a:rPr>
              <a:t>Introduction</a:t>
            </a:r>
          </a:p>
        </p:txBody>
      </p:sp>
      <mc:AlternateContent xmlns:mc="http://schemas.openxmlformats.org/markup-compatibility/2006" xmlns:a14="http://schemas.microsoft.com/office/drawing/2010/main">
        <mc:Choice Requires="a14">
          <p:sp>
            <p:nvSpPr>
              <p:cNvPr id="13" name="Text Box 192"/>
              <p:cNvSpPr txBox="1">
                <a:spLocks noChangeArrowheads="1"/>
              </p:cNvSpPr>
              <p:nvPr/>
            </p:nvSpPr>
            <p:spPr bwMode="auto">
              <a:xfrm>
                <a:off x="17526000" y="5257800"/>
                <a:ext cx="15840000" cy="11643820"/>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600" dirty="0" smtClean="0">
                    <a:latin typeface="Times New Roman" panose="02020603050405020304" pitchFamily="18" charset="0"/>
                    <a:cs typeface="Times New Roman" panose="02020603050405020304" pitchFamily="18" charset="0"/>
                  </a:rPr>
                  <a:t>Analysis </a:t>
                </a:r>
                <a:r>
                  <a:rPr lang="en-US" sz="3600" dirty="0">
                    <a:latin typeface="Times New Roman" panose="02020603050405020304" pitchFamily="18" charset="0"/>
                    <a:cs typeface="Times New Roman" panose="02020603050405020304" pitchFamily="18" charset="0"/>
                  </a:rPr>
                  <a:t>of the forecast ensembles was performed using metrics like</a:t>
                </a:r>
                <a:r>
                  <a:rPr lang="en-US" sz="3600" dirty="0" smtClean="0">
                    <a:latin typeface="Times New Roman" panose="02020603050405020304" pitchFamily="18" charset="0"/>
                    <a:cs typeface="Times New Roman" panose="02020603050405020304" pitchFamily="18" charset="0"/>
                  </a:rPr>
                  <a:t>:</a:t>
                </a:r>
              </a:p>
              <a:p>
                <a:pPr eaLnBrk="1" hangingPunct="1"/>
                <a:r>
                  <a:rPr lang="en-US" sz="3600" dirty="0" smtClean="0">
                    <a:latin typeface="Times New Roman" panose="02020603050405020304" pitchFamily="18" charset="0"/>
                    <a:cs typeface="Times New Roman" panose="02020603050405020304" pitchFamily="18" charset="0"/>
                  </a:rPr>
                  <a:t> </a:t>
                </a:r>
              </a:p>
              <a:p>
                <a:pPr marL="571500" indent="-571500" eaLnBrk="1" hangingPunct="1">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RMSE (root mean square error</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t>
                </a:r>
                <a:r>
                  <a:rPr lang="fr-FR" sz="3600" dirty="0">
                    <a:solidFill>
                      <a:schemeClr val="accent1"/>
                    </a:solidFill>
                    <a:latin typeface="Times New Roman" panose="02020603050405020304" pitchFamily="18" charset="0"/>
                    <a:cs typeface="Times New Roman" panose="02020603050405020304" pitchFamily="18" charset="0"/>
                  </a:rPr>
                  <a:t>M. De </a:t>
                </a:r>
                <a:r>
                  <a:rPr lang="fr-FR" sz="3600" dirty="0" err="1">
                    <a:solidFill>
                      <a:schemeClr val="accent1"/>
                    </a:solidFill>
                    <a:latin typeface="Times New Roman" panose="02020603050405020304" pitchFamily="18" charset="0"/>
                    <a:cs typeface="Times New Roman" panose="02020603050405020304" pitchFamily="18" charset="0"/>
                  </a:rPr>
                  <a:t>Dominicis</a:t>
                </a:r>
                <a:r>
                  <a:rPr lang="fr-FR" sz="3600" dirty="0">
                    <a:solidFill>
                      <a:schemeClr val="accent1"/>
                    </a:solidFill>
                    <a:latin typeface="Times New Roman" panose="02020603050405020304" pitchFamily="18" charset="0"/>
                    <a:cs typeface="Times New Roman" panose="02020603050405020304" pitchFamily="18" charset="0"/>
                  </a:rPr>
                  <a:t> et al., 2013</a:t>
                </a:r>
                <a:r>
                  <a:rPr lang="fr-FR"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a:p>
                <a:pPr marL="571500" indent="-571500" eaLnBrk="1" hangingPunct="1">
                  <a:buFont typeface="Wingdings" panose="05000000000000000000" pitchFamily="2" charset="2"/>
                  <a:buChar char="q"/>
                </a:pPr>
                <a:endParaRPr lang="en-US" sz="3600" dirty="0" smtClean="0">
                  <a:latin typeface="Calibri" pitchFamily="34" charset="0"/>
                </a:endParaRPr>
              </a:p>
              <a:p>
                <a:pPr eaLnBrk="1" hangingPunct="1"/>
                <a14:m>
                  <m:oMathPara xmlns:m="http://schemas.openxmlformats.org/officeDocument/2006/math">
                    <m:oMathParaPr>
                      <m:jc m:val="centerGroup"/>
                    </m:oMathParaPr>
                    <m:oMath xmlns:m="http://schemas.openxmlformats.org/officeDocument/2006/math">
                      <m:r>
                        <a:rPr lang="el-GR" sz="3200" i="1">
                          <a:latin typeface="Cambria Math" panose="02040503050406030204" pitchFamily="18" charset="0"/>
                        </a:rPr>
                        <m:t>𝑅𝑀𝑆𝐸</m:t>
                      </m:r>
                      <m:d>
                        <m:dPr>
                          <m:ctrlPr>
                            <a:rPr lang="el-GR" sz="3200" i="1">
                              <a:latin typeface="Cambria Math" panose="02040503050406030204" pitchFamily="18" charset="0"/>
                            </a:rPr>
                          </m:ctrlPr>
                        </m:dPr>
                        <m:e>
                          <m:sSub>
                            <m:sSubPr>
                              <m:ctrlPr>
                                <a:rPr lang="el-GR" sz="3200" i="1">
                                  <a:latin typeface="Cambria Math" panose="02040503050406030204" pitchFamily="18" charset="0"/>
                                </a:rPr>
                              </m:ctrlPr>
                            </m:sSubPr>
                            <m:e>
                              <m:r>
                                <a:rPr lang="el-GR" sz="3200" i="1">
                                  <a:latin typeface="Cambria Math" panose="02040503050406030204" pitchFamily="18" charset="0"/>
                                </a:rPr>
                                <m:t>𝑡</m:t>
                              </m:r>
                            </m:e>
                            <m:sub>
                              <m:r>
                                <a:rPr lang="el-GR" sz="3200" i="1">
                                  <a:latin typeface="Cambria Math" panose="02040503050406030204" pitchFamily="18" charset="0"/>
                                </a:rPr>
                                <m:t>𝑖</m:t>
                              </m:r>
                            </m:sub>
                          </m:sSub>
                        </m:e>
                      </m:d>
                      <m:r>
                        <a:rPr lang="el-GR" sz="3200" i="1">
                          <a:latin typeface="Cambria Math" panose="02040503050406030204" pitchFamily="18" charset="0"/>
                        </a:rPr>
                        <m:t>=</m:t>
                      </m:r>
                      <m:rad>
                        <m:radPr>
                          <m:degHide m:val="on"/>
                          <m:ctrlPr>
                            <a:rPr lang="el-GR" sz="3200" i="1">
                              <a:latin typeface="Cambria Math" panose="02040503050406030204" pitchFamily="18" charset="0"/>
                            </a:rPr>
                          </m:ctrlPr>
                        </m:radPr>
                        <m:deg/>
                        <m:e>
                          <m:f>
                            <m:fPr>
                              <m:ctrlPr>
                                <a:rPr lang="el-GR" sz="3200" i="1">
                                  <a:latin typeface="Cambria Math" panose="02040503050406030204" pitchFamily="18" charset="0"/>
                                </a:rPr>
                              </m:ctrlPr>
                            </m:fPr>
                            <m:num>
                              <m:nary>
                                <m:naryPr>
                                  <m:chr m:val="∑"/>
                                  <m:limLoc m:val="undOvr"/>
                                  <m:ctrlPr>
                                    <a:rPr lang="el-GR" sz="3200" i="1">
                                      <a:latin typeface="Cambria Math" panose="02040503050406030204" pitchFamily="18" charset="0"/>
                                    </a:rPr>
                                  </m:ctrlPr>
                                </m:naryPr>
                                <m:sub>
                                  <m:r>
                                    <a:rPr lang="el-GR" sz="3200" i="1">
                                      <a:latin typeface="Cambria Math" panose="02040503050406030204" pitchFamily="18" charset="0"/>
                                    </a:rPr>
                                    <m:t>𝑠</m:t>
                                  </m:r>
                                  <m:r>
                                    <a:rPr lang="el-GR" sz="3200" i="1">
                                      <a:latin typeface="Cambria Math" panose="02040503050406030204" pitchFamily="18" charset="0"/>
                                    </a:rPr>
                                    <m:t>=1</m:t>
                                  </m:r>
                                </m:sub>
                                <m:sup>
                                  <m:r>
                                    <a:rPr lang="el-GR" sz="3200" i="1">
                                      <a:latin typeface="Cambria Math" panose="02040503050406030204" pitchFamily="18" charset="0"/>
                                    </a:rPr>
                                    <m:t>𝑆</m:t>
                                  </m:r>
                                </m:sup>
                                <m:e>
                                  <m:sSup>
                                    <m:sSupPr>
                                      <m:ctrlPr>
                                        <a:rPr lang="el-GR" sz="3200" i="1">
                                          <a:latin typeface="Cambria Math" panose="02040503050406030204" pitchFamily="18" charset="0"/>
                                        </a:rPr>
                                      </m:ctrlPr>
                                    </m:sSupPr>
                                    <m:e>
                                      <m:sSub>
                                        <m:sSubPr>
                                          <m:ctrlPr>
                                            <a:rPr lang="el-GR" sz="3200" i="1">
                                              <a:latin typeface="Cambria Math" panose="02040503050406030204" pitchFamily="18" charset="0"/>
                                            </a:rPr>
                                          </m:ctrlPr>
                                        </m:sSubPr>
                                        <m:e>
                                          <m:r>
                                            <a:rPr lang="el-GR" sz="3200" i="1">
                                              <a:latin typeface="Cambria Math" panose="02040503050406030204" pitchFamily="18" charset="0"/>
                                            </a:rPr>
                                            <m:t>𝑑</m:t>
                                          </m:r>
                                        </m:e>
                                        <m:sub>
                                          <m:r>
                                            <a:rPr lang="el-GR" sz="3200" i="1">
                                              <a:latin typeface="Cambria Math" panose="02040503050406030204" pitchFamily="18" charset="0"/>
                                            </a:rPr>
                                            <m:t>𝑖</m:t>
                                          </m:r>
                                        </m:sub>
                                      </m:sSub>
                                      <m:d>
                                        <m:dPr>
                                          <m:ctrlPr>
                                            <a:rPr lang="el-GR" sz="3200" i="1">
                                              <a:latin typeface="Cambria Math" panose="02040503050406030204" pitchFamily="18" charset="0"/>
                                            </a:rPr>
                                          </m:ctrlPr>
                                        </m:dPr>
                                        <m:e>
                                          <m:sSub>
                                            <m:sSubPr>
                                              <m:ctrlPr>
                                                <a:rPr lang="el-GR" sz="3200" i="1">
                                                  <a:latin typeface="Cambria Math" panose="02040503050406030204" pitchFamily="18" charset="0"/>
                                                </a:rPr>
                                              </m:ctrlPr>
                                            </m:sSubPr>
                                            <m:e>
                                              <m:r>
                                                <a:rPr lang="el-GR" sz="3200" i="1">
                                                  <a:latin typeface="Cambria Math" panose="02040503050406030204" pitchFamily="18" charset="0"/>
                                                </a:rPr>
                                                <m:t>𝑥</m:t>
                                              </m:r>
                                            </m:e>
                                            <m:sub>
                                              <m:r>
                                                <a:rPr lang="el-GR" sz="3200" i="1">
                                                  <a:latin typeface="Cambria Math" panose="02040503050406030204" pitchFamily="18" charset="0"/>
                                                </a:rPr>
                                                <m:t>𝑠</m:t>
                                              </m:r>
                                            </m:sub>
                                          </m:sSub>
                                          <m:d>
                                            <m:dPr>
                                              <m:ctrlPr>
                                                <a:rPr lang="el-GR" sz="3200" i="1">
                                                  <a:latin typeface="Cambria Math" panose="02040503050406030204" pitchFamily="18" charset="0"/>
                                                </a:rPr>
                                              </m:ctrlPr>
                                            </m:dPr>
                                            <m:e>
                                              <m:sSub>
                                                <m:sSubPr>
                                                  <m:ctrlPr>
                                                    <a:rPr lang="el-GR" sz="3200" i="1">
                                                      <a:latin typeface="Cambria Math" panose="02040503050406030204" pitchFamily="18" charset="0"/>
                                                    </a:rPr>
                                                  </m:ctrlPr>
                                                </m:sSubPr>
                                                <m:e>
                                                  <m:r>
                                                    <a:rPr lang="el-GR" sz="3200" i="1">
                                                      <a:latin typeface="Cambria Math" panose="02040503050406030204" pitchFamily="18" charset="0"/>
                                                    </a:rPr>
                                                    <m:t>𝑡</m:t>
                                                  </m:r>
                                                </m:e>
                                                <m:sub>
                                                  <m:r>
                                                    <a:rPr lang="el-GR" sz="3200" i="1">
                                                      <a:latin typeface="Cambria Math" panose="02040503050406030204" pitchFamily="18" charset="0"/>
                                                    </a:rPr>
                                                    <m:t>𝑖</m:t>
                                                  </m:r>
                                                </m:sub>
                                              </m:sSub>
                                            </m:e>
                                          </m:d>
                                          <m:r>
                                            <a:rPr lang="el-GR" sz="3200" i="1">
                                              <a:latin typeface="Cambria Math" panose="02040503050406030204" pitchFamily="18" charset="0"/>
                                            </a:rPr>
                                            <m:t>,</m:t>
                                          </m:r>
                                          <m:sSub>
                                            <m:sSubPr>
                                              <m:ctrlPr>
                                                <a:rPr lang="el-GR" sz="3200" i="1">
                                                  <a:latin typeface="Cambria Math" panose="02040503050406030204" pitchFamily="18" charset="0"/>
                                                </a:rPr>
                                              </m:ctrlPr>
                                            </m:sSubPr>
                                            <m:e>
                                              <m:r>
                                                <a:rPr lang="el-GR" sz="3200" i="1">
                                                  <a:latin typeface="Cambria Math" panose="02040503050406030204" pitchFamily="18" charset="0"/>
                                                </a:rPr>
                                                <m:t>𝑥</m:t>
                                              </m:r>
                                            </m:e>
                                            <m:sub>
                                              <m:r>
                                                <a:rPr lang="el-GR" sz="3200" i="1">
                                                  <a:latin typeface="Cambria Math" panose="02040503050406030204" pitchFamily="18" charset="0"/>
                                                </a:rPr>
                                                <m:t>0</m:t>
                                              </m:r>
                                            </m:sub>
                                          </m:sSub>
                                          <m:d>
                                            <m:dPr>
                                              <m:ctrlPr>
                                                <a:rPr lang="el-GR" sz="3200" i="1">
                                                  <a:latin typeface="Cambria Math" panose="02040503050406030204" pitchFamily="18" charset="0"/>
                                                </a:rPr>
                                              </m:ctrlPr>
                                            </m:dPr>
                                            <m:e>
                                              <m:sSub>
                                                <m:sSubPr>
                                                  <m:ctrlPr>
                                                    <a:rPr lang="el-GR" sz="3200" i="1">
                                                      <a:latin typeface="Cambria Math" panose="02040503050406030204" pitchFamily="18" charset="0"/>
                                                    </a:rPr>
                                                  </m:ctrlPr>
                                                </m:sSubPr>
                                                <m:e>
                                                  <m:r>
                                                    <a:rPr lang="el-GR" sz="3200" i="1">
                                                      <a:latin typeface="Cambria Math" panose="02040503050406030204" pitchFamily="18" charset="0"/>
                                                    </a:rPr>
                                                    <m:t>𝑡</m:t>
                                                  </m:r>
                                                </m:e>
                                                <m:sub>
                                                  <m:r>
                                                    <a:rPr lang="el-GR" sz="3200" i="1">
                                                      <a:latin typeface="Cambria Math" panose="02040503050406030204" pitchFamily="18" charset="0"/>
                                                    </a:rPr>
                                                    <m:t>𝑖</m:t>
                                                  </m:r>
                                                </m:sub>
                                              </m:sSub>
                                            </m:e>
                                          </m:d>
                                        </m:e>
                                      </m:d>
                                    </m:e>
                                    <m:sup>
                                      <m:r>
                                        <a:rPr lang="el-GR" sz="3200" i="1">
                                          <a:latin typeface="Cambria Math" panose="02040503050406030204" pitchFamily="18" charset="0"/>
                                        </a:rPr>
                                        <m:t>2</m:t>
                                      </m:r>
                                    </m:sup>
                                  </m:sSup>
                                </m:e>
                              </m:nary>
                            </m:num>
                            <m:den>
                              <m:r>
                                <a:rPr lang="el-GR" sz="3200" i="1">
                                  <a:latin typeface="Cambria Math" panose="02040503050406030204" pitchFamily="18" charset="0"/>
                                </a:rPr>
                                <m:t>𝑆</m:t>
                              </m:r>
                            </m:den>
                          </m:f>
                        </m:e>
                      </m:rad>
                    </m:oMath>
                  </m:oMathPara>
                </a14:m>
                <a:endParaRPr lang="en-US" sz="3600" dirty="0" smtClean="0">
                  <a:latin typeface="Calibri" pitchFamily="34" charset="0"/>
                </a:endParaRPr>
              </a:p>
              <a:p>
                <a:pPr eaLnBrk="1" hangingPunct="1"/>
                <a:endParaRPr lang="en-US" sz="3600" dirty="0" smtClean="0">
                  <a:latin typeface="Calibri" pitchFamily="34" charset="0"/>
                </a:endParaRPr>
              </a:p>
              <a:p>
                <a:pPr eaLnBrk="1" hangingPunct="1"/>
                <a:r>
                  <a:rPr lang="en-US" sz="3600" dirty="0">
                    <a:latin typeface="Times New Roman" panose="02020603050405020304" pitchFamily="18" charset="0"/>
                    <a:cs typeface="Times New Roman" panose="02020603050405020304" pitchFamily="18" charset="0"/>
                  </a:rPr>
                  <a:t>where di is the distance at the selected time </a:t>
                </a:r>
                <a:r>
                  <a:rPr lang="en-US" sz="3600" dirty="0" err="1" smtClean="0">
                    <a:latin typeface="Times New Roman" panose="02020603050405020304" pitchFamily="18" charset="0"/>
                    <a:cs typeface="Times New Roman" panose="02020603050405020304" pitchFamily="18" charset="0"/>
                  </a:rPr>
                  <a:t>ti</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between the simulated </a:t>
                </a:r>
                <a:r>
                  <a:rPr lang="en-US" sz="3600" dirty="0" smtClean="0">
                    <a:latin typeface="Times New Roman" panose="02020603050405020304" pitchFamily="18" charset="0"/>
                    <a:cs typeface="Times New Roman" panose="02020603050405020304" pitchFamily="18" charset="0"/>
                  </a:rPr>
                  <a:t>stochastic member </a:t>
                </a:r>
                <a:r>
                  <a:rPr lang="en-US" sz="3600" dirty="0">
                    <a:latin typeface="Times New Roman" panose="02020603050405020304" pitchFamily="18" charset="0"/>
                    <a:cs typeface="Times New Roman" panose="02020603050405020304" pitchFamily="18" charset="0"/>
                  </a:rPr>
                  <a:t>position, </a:t>
                </a:r>
                <a:r>
                  <a:rPr lang="en-US" sz="3600" dirty="0" err="1">
                    <a:latin typeface="Times New Roman" panose="02020603050405020304" pitchFamily="18" charset="0"/>
                    <a:cs typeface="Times New Roman" panose="02020603050405020304" pitchFamily="18" charset="0"/>
                  </a:rPr>
                  <a:t>xs</a:t>
                </a:r>
                <a:r>
                  <a:rPr lang="en-US" sz="3600" dirty="0">
                    <a:latin typeface="Times New Roman" panose="02020603050405020304" pitchFamily="18" charset="0"/>
                    <a:cs typeface="Times New Roman" panose="02020603050405020304" pitchFamily="18" charset="0"/>
                  </a:rPr>
                  <a:t>, and the </a:t>
                </a:r>
                <a:r>
                  <a:rPr lang="en-US" sz="3600" dirty="0" smtClean="0">
                    <a:latin typeface="Times New Roman" panose="02020603050405020304" pitchFamily="18" charset="0"/>
                    <a:cs typeface="Times New Roman" panose="02020603050405020304" pitchFamily="18" charset="0"/>
                  </a:rPr>
                  <a:t>deterministic member position, </a:t>
                </a:r>
                <a:r>
                  <a:rPr lang="en-US" sz="3600" dirty="0">
                    <a:latin typeface="Times New Roman" panose="02020603050405020304" pitchFamily="18" charset="0"/>
                    <a:cs typeface="Times New Roman" panose="02020603050405020304" pitchFamily="18" charset="0"/>
                  </a:rPr>
                  <a:t>xo, and S is the total number </a:t>
                </a:r>
                <a:r>
                  <a:rPr lang="en-US" sz="3600" dirty="0" smtClean="0">
                    <a:latin typeface="Times New Roman" panose="02020603050405020304" pitchFamily="18" charset="0"/>
                    <a:cs typeface="Times New Roman" panose="02020603050405020304" pitchFamily="18" charset="0"/>
                  </a:rPr>
                  <a:t>of ensemble simulations.</a:t>
                </a:r>
              </a:p>
              <a:p>
                <a:pPr eaLnBrk="1" hangingPunct="1"/>
                <a:endParaRPr lang="en-US" sz="3600" dirty="0" smtClean="0">
                  <a:latin typeface="Calibri" pitchFamily="34" charset="0"/>
                </a:endParaRPr>
              </a:p>
              <a:p>
                <a:pPr marL="571500" indent="-571500" eaLnBrk="1" hangingPunct="1">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Oiling probability (</a:t>
                </a:r>
                <a:r>
                  <a:rPr lang="en-US" sz="3600" dirty="0">
                    <a:solidFill>
                      <a:schemeClr val="accent1"/>
                    </a:solidFill>
                    <a:latin typeface="Times New Roman" panose="02020603050405020304" pitchFamily="18" charset="0"/>
                    <a:cs typeface="Times New Roman" panose="02020603050405020304" pitchFamily="18" charset="0"/>
                  </a:rPr>
                  <a:t>P. Amir-</a:t>
                </a:r>
                <a:r>
                  <a:rPr lang="en-US" sz="3600" dirty="0" err="1">
                    <a:solidFill>
                      <a:schemeClr val="accent1"/>
                    </a:solidFill>
                    <a:latin typeface="Times New Roman" panose="02020603050405020304" pitchFamily="18" charset="0"/>
                    <a:cs typeface="Times New Roman" panose="02020603050405020304" pitchFamily="18" charset="0"/>
                  </a:rPr>
                  <a:t>Heidari</a:t>
                </a:r>
                <a:r>
                  <a:rPr lang="en-US" sz="3600" dirty="0">
                    <a:solidFill>
                      <a:schemeClr val="accent1"/>
                    </a:solidFill>
                    <a:latin typeface="Times New Roman" panose="02020603050405020304" pitchFamily="18" charset="0"/>
                    <a:cs typeface="Times New Roman" panose="02020603050405020304" pitchFamily="18" charset="0"/>
                  </a:rPr>
                  <a:t>, et al</a:t>
                </a:r>
                <a:r>
                  <a:rPr lang="en-US" sz="3600" dirty="0" smtClean="0">
                    <a:solidFill>
                      <a:schemeClr val="accent1"/>
                    </a:solidFill>
                    <a:latin typeface="Times New Roman" panose="02020603050405020304" pitchFamily="18" charset="0"/>
                    <a:cs typeface="Times New Roman" panose="02020603050405020304" pitchFamily="18" charset="0"/>
                  </a:rPr>
                  <a:t>., 2019</a:t>
                </a:r>
                <a:r>
                  <a:rPr lang="en-US" sz="3600" dirty="0" smtClean="0">
                    <a:latin typeface="Times New Roman" panose="02020603050405020304" pitchFamily="18" charset="0"/>
                    <a:cs typeface="Times New Roman" panose="02020603050405020304" pitchFamily="18" charset="0"/>
                  </a:rPr>
                  <a:t>), (</a:t>
                </a:r>
                <a:r>
                  <a:rPr lang="en-US" sz="3600" dirty="0">
                    <a:solidFill>
                      <a:schemeClr val="accent1"/>
                    </a:solidFill>
                    <a:latin typeface="Times New Roman" panose="02020603050405020304" pitchFamily="18" charset="0"/>
                    <a:cs typeface="Times New Roman" panose="02020603050405020304" pitchFamily="18" charset="0"/>
                  </a:rPr>
                  <a:t>Goldman et al</a:t>
                </a:r>
                <a:r>
                  <a:rPr lang="en-US" sz="3600" dirty="0" smtClean="0">
                    <a:solidFill>
                      <a:schemeClr val="accent1"/>
                    </a:solidFill>
                    <a:latin typeface="Times New Roman" panose="02020603050405020304" pitchFamily="18" charset="0"/>
                    <a:cs typeface="Times New Roman" panose="02020603050405020304" pitchFamily="18" charset="0"/>
                  </a:rPr>
                  <a:t>., 2015</a:t>
                </a:r>
                <a:r>
                  <a:rPr lang="en-US" sz="3600" dirty="0" smtClean="0">
                    <a:latin typeface="Times New Roman" panose="02020603050405020304" pitchFamily="18" charset="0"/>
                    <a:cs typeface="Times New Roman" panose="02020603050405020304" pitchFamily="18" charset="0"/>
                  </a:rPr>
                  <a:t>)</a:t>
                </a:r>
              </a:p>
              <a:p>
                <a:pPr eaLnBrk="1" hangingPunct="1"/>
                <a:endParaRPr lang="en-US" sz="3600" dirty="0" smtClean="0">
                  <a:latin typeface="Calibri" pitchFamily="34" charset="0"/>
                </a:endParaRPr>
              </a:p>
              <a:p>
                <a:pPr eaLnBrk="1" hangingPunct="1"/>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𝑃</m:t>
                      </m:r>
                      <m:r>
                        <a:rPr lang="en-US" sz="3200" i="1">
                          <a:latin typeface="Cambria Math" panose="02040503050406030204" pitchFamily="18" charset="0"/>
                        </a:rPr>
                        <m:t>=</m:t>
                      </m:r>
                      <m:f>
                        <m:fPr>
                          <m:ctrlPr>
                            <a:rPr lang="el-GR" sz="3200" i="1">
                              <a:latin typeface="Cambria Math" panose="02040503050406030204" pitchFamily="18" charset="0"/>
                            </a:rPr>
                          </m:ctrlPr>
                        </m:fPr>
                        <m:num>
                          <m:nary>
                            <m:naryPr>
                              <m:chr m:val="∑"/>
                              <m:limLoc m:val="undOvr"/>
                              <m:ctrlPr>
                                <a:rPr lang="el-GR" sz="3200" i="1">
                                  <a:latin typeface="Cambria Math" panose="02040503050406030204" pitchFamily="18" charset="0"/>
                                </a:rPr>
                              </m:ctrlPr>
                            </m:naryPr>
                            <m:sub>
                              <m:r>
                                <a:rPr lang="el-GR" sz="3200" i="1">
                                  <a:latin typeface="Cambria Math" panose="02040503050406030204" pitchFamily="18" charset="0"/>
                                </a:rPr>
                                <m:t>𝑖</m:t>
                              </m:r>
                              <m:r>
                                <a:rPr lang="el-GR" sz="3200" i="1">
                                  <a:latin typeface="Cambria Math" panose="02040503050406030204" pitchFamily="18" charset="0"/>
                                </a:rPr>
                                <m:t>=1</m:t>
                              </m:r>
                            </m:sub>
                            <m:sup>
                              <m:r>
                                <a:rPr lang="en-US" sz="3200" i="1">
                                  <a:latin typeface="Cambria Math" panose="02040503050406030204" pitchFamily="18" charset="0"/>
                                </a:rPr>
                                <m:t>𝑁</m:t>
                              </m:r>
                            </m:sup>
                            <m:e>
                              <m:sSub>
                                <m:sSubPr>
                                  <m:ctrlPr>
                                    <a:rPr lang="el-GR" sz="3200" i="1">
                                      <a:latin typeface="Cambria Math" panose="02040503050406030204" pitchFamily="18" charset="0"/>
                                    </a:rPr>
                                  </m:ctrlPr>
                                </m:sSubPr>
                                <m:e>
                                  <m:r>
                                    <a:rPr lang="el-GR" sz="3200" i="1">
                                      <a:latin typeface="Cambria Math" panose="02040503050406030204" pitchFamily="18" charset="0"/>
                                    </a:rPr>
                                    <m:t>𝐵</m:t>
                                  </m:r>
                                </m:e>
                                <m:sub>
                                  <m:r>
                                    <a:rPr lang="el-GR" sz="3200" i="1">
                                      <a:latin typeface="Cambria Math" panose="02040503050406030204" pitchFamily="18" charset="0"/>
                                    </a:rPr>
                                    <m:t>𝑖</m:t>
                                  </m:r>
                                </m:sub>
                              </m:sSub>
                            </m:e>
                          </m:nary>
                        </m:num>
                        <m:den>
                          <m:r>
                            <a:rPr lang="en-US" sz="3200" i="1">
                              <a:latin typeface="Cambria Math" panose="02040503050406030204" pitchFamily="18" charset="0"/>
                            </a:rPr>
                            <m:t>𝑁</m:t>
                          </m:r>
                        </m:den>
                      </m:f>
                    </m:oMath>
                  </m:oMathPara>
                </a14:m>
                <a:endParaRPr lang="en-US" sz="3600" dirty="0">
                  <a:latin typeface="Calibri" pitchFamily="34" charset="0"/>
                </a:endParaRPr>
              </a:p>
              <a:p>
                <a:pPr eaLnBrk="1" hangingPunct="1"/>
                <a:endParaRPr lang="en-US" sz="3600" dirty="0" smtClean="0">
                  <a:latin typeface="Calibri" pitchFamily="34" charset="0"/>
                </a:endParaRPr>
              </a:p>
              <a:p>
                <a:pPr eaLnBrk="1" hangingPunct="1"/>
                <a:r>
                  <a:rPr lang="en-US" sz="3600" dirty="0">
                    <a:latin typeface="Times New Roman" panose="02020603050405020304" pitchFamily="18" charset="0"/>
                    <a:cs typeface="Times New Roman" panose="02020603050405020304" pitchFamily="18" charset="0"/>
                  </a:rPr>
                  <a:t>w</a:t>
                </a:r>
                <a:r>
                  <a:rPr lang="en-US" sz="3600" dirty="0" smtClean="0">
                    <a:latin typeface="Times New Roman" panose="02020603050405020304" pitchFamily="18" charset="0"/>
                    <a:cs typeface="Times New Roman" panose="02020603050405020304" pitchFamily="18" charset="0"/>
                  </a:rPr>
                  <a:t>here </a:t>
                </a:r>
                <a:r>
                  <a:rPr lang="en-US" sz="3600" dirty="0">
                    <a:latin typeface="Times New Roman" panose="02020603050405020304" pitchFamily="18" charset="0"/>
                    <a:cs typeface="Times New Roman" panose="02020603050405020304" pitchFamily="18" charset="0"/>
                  </a:rPr>
                  <a:t>Bi </a:t>
                </a:r>
                <a:r>
                  <a:rPr lang="en-US" sz="3600" dirty="0" smtClean="0">
                    <a:latin typeface="Times New Roman" panose="02020603050405020304" pitchFamily="18" charset="0"/>
                    <a:cs typeface="Times New Roman" panose="02020603050405020304" pitchFamily="18" charset="0"/>
                  </a:rPr>
                  <a:t>equals 1 </a:t>
                </a:r>
                <a:r>
                  <a:rPr lang="en-US" sz="3600" dirty="0">
                    <a:latin typeface="Times New Roman" panose="02020603050405020304" pitchFamily="18" charset="0"/>
                    <a:cs typeface="Times New Roman" panose="02020603050405020304" pitchFamily="18" charset="0"/>
                  </a:rPr>
                  <a:t>if the simulation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leads to </a:t>
                </a:r>
                <a:r>
                  <a:rPr lang="en-US" sz="3600" dirty="0" smtClean="0">
                    <a:latin typeface="Times New Roman" panose="02020603050405020304" pitchFamily="18" charset="0"/>
                    <a:cs typeface="Times New Roman" panose="02020603050405020304" pitchFamily="18" charset="0"/>
                  </a:rPr>
                  <a:t>a maximum </a:t>
                </a:r>
                <a:r>
                  <a:rPr lang="en-US" sz="3600" dirty="0">
                    <a:latin typeface="Times New Roman" panose="02020603050405020304" pitchFamily="18" charset="0"/>
                    <a:cs typeface="Times New Roman" panose="02020603050405020304" pitchFamily="18" charset="0"/>
                  </a:rPr>
                  <a:t>concentration of greater than </a:t>
                </a:r>
                <a:r>
                  <a:rPr lang="en-US" sz="3600" dirty="0" smtClean="0">
                    <a:latin typeface="Times New Roman" panose="02020603050405020304" pitchFamily="18" charset="0"/>
                    <a:cs typeface="Times New Roman" panose="02020603050405020304" pitchFamily="18" charset="0"/>
                  </a:rPr>
                  <a:t>zero, </a:t>
                </a:r>
                <a:r>
                  <a:rPr lang="en-US" sz="3600" dirty="0">
                    <a:latin typeface="Times New Roman" panose="02020603050405020304" pitchFamily="18" charset="0"/>
                    <a:cs typeface="Times New Roman" panose="02020603050405020304" pitchFamily="18" charset="0"/>
                  </a:rPr>
                  <a:t>or 0 if the simulation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leads to a maximum concentration of zero, and N is the total number of simulations.</a:t>
                </a:r>
                <a:endParaRPr lang="el-GR" sz="3600" dirty="0">
                  <a:latin typeface="Times New Roman" panose="02020603050405020304" pitchFamily="18" charset="0"/>
                  <a:cs typeface="Times New Roman" panose="02020603050405020304" pitchFamily="18" charset="0"/>
                </a:endParaRPr>
              </a:p>
              <a:p>
                <a:pPr eaLnBrk="1" hangingPunct="1"/>
                <a:endParaRPr lang="en-US" sz="3600" dirty="0" smtClean="0">
                  <a:latin typeface="Times New Roman" panose="02020603050405020304" pitchFamily="18" charset="0"/>
                  <a:cs typeface="Times New Roman" panose="02020603050405020304" pitchFamily="18" charset="0"/>
                </a:endParaRPr>
              </a:p>
            </p:txBody>
          </p:sp>
        </mc:Choice>
        <mc:Fallback xmlns="">
          <p:sp>
            <p:nvSpPr>
              <p:cNvPr id="13" name="Text Box 192"/>
              <p:cNvSpPr txBox="1">
                <a:spLocks noRot="1" noChangeAspect="1" noMove="1" noResize="1" noEditPoints="1" noAdjustHandles="1" noChangeArrowheads="1" noChangeShapeType="1" noTextEdit="1"/>
              </p:cNvSpPr>
              <p:nvPr/>
            </p:nvSpPr>
            <p:spPr bwMode="auto">
              <a:xfrm>
                <a:off x="17526000" y="5257800"/>
                <a:ext cx="15840000" cy="11643820"/>
              </a:xfrm>
              <a:prstGeom prst="rect">
                <a:avLst/>
              </a:prstGeom>
              <a:blipFill rotWithShape="0">
                <a:blip r:embed="rId2"/>
                <a:stretch>
                  <a:fillRect l="-692"/>
                </a:stretch>
              </a:blipFill>
              <a:ln w="12700">
                <a:solidFill>
                  <a:schemeClr val="accent1">
                    <a:lumMod val="75000"/>
                  </a:schemeClr>
                </a:solidFill>
              </a:ln>
              <a:effectLst/>
            </p:spPr>
            <p:txBody>
              <a:bodyPr/>
              <a:lstStyle/>
              <a:p>
                <a:r>
                  <a:rPr lang="el-GR">
                    <a:noFill/>
                  </a:rPr>
                  <a:t> </a:t>
                </a:r>
              </a:p>
            </p:txBody>
          </p:sp>
        </mc:Fallback>
      </mc:AlternateContent>
      <p:sp>
        <p:nvSpPr>
          <p:cNvPr id="34" name="Rectangle 33"/>
          <p:cNvSpPr/>
          <p:nvPr/>
        </p:nvSpPr>
        <p:spPr>
          <a:xfrm>
            <a:off x="1066800" y="16306800"/>
            <a:ext cx="15840000" cy="8001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5400" b="1" dirty="0">
                <a:solidFill>
                  <a:schemeClr val="accent3">
                    <a:lumMod val="20000"/>
                    <a:lumOff val="80000"/>
                  </a:schemeClr>
                </a:solidFill>
              </a:rPr>
              <a:t>Methods and </a:t>
            </a:r>
            <a:r>
              <a:rPr lang="en-US" sz="5400" b="1" dirty="0" smtClean="0">
                <a:solidFill>
                  <a:schemeClr val="accent3">
                    <a:lumMod val="20000"/>
                    <a:lumOff val="80000"/>
                  </a:schemeClr>
                </a:solidFill>
              </a:rPr>
              <a:t>Model Set-up</a:t>
            </a:r>
            <a:endParaRPr lang="en-US" sz="5400" b="1" dirty="0">
              <a:solidFill>
                <a:schemeClr val="accent3">
                  <a:lumMod val="20000"/>
                  <a:lumOff val="80000"/>
                </a:schemeClr>
              </a:solidFill>
            </a:endParaRPr>
          </a:p>
        </p:txBody>
      </p:sp>
      <p:sp>
        <p:nvSpPr>
          <p:cNvPr id="12" name="Text Box 191"/>
          <p:cNvSpPr txBox="1">
            <a:spLocks noChangeArrowheads="1"/>
          </p:cNvSpPr>
          <p:nvPr/>
        </p:nvSpPr>
        <p:spPr bwMode="auto">
          <a:xfrm>
            <a:off x="34061400" y="5257800"/>
            <a:ext cx="15840000" cy="20267014"/>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a:latin typeface="Calibri" pitchFamily="34" charset="0"/>
            </a:endParaRPr>
          </a:p>
          <a:p>
            <a:pPr eaLnBrk="1" hangingPunct="1"/>
            <a:endParaRPr lang="en-US" sz="3600" dirty="0" smtClean="0">
              <a:latin typeface="Calibri" pitchFamily="34" charset="0"/>
            </a:endParaRPr>
          </a:p>
          <a:p>
            <a:pPr eaLnBrk="1" hangingPunct="1"/>
            <a:endParaRPr lang="en-US" sz="3600" dirty="0" smtClean="0">
              <a:latin typeface="Calibri" pitchFamily="34" charset="0"/>
            </a:endParaRPr>
          </a:p>
        </p:txBody>
      </p:sp>
      <p:sp>
        <p:nvSpPr>
          <p:cNvPr id="14" name="Text Box 193"/>
          <p:cNvSpPr txBox="1">
            <a:spLocks noChangeArrowheads="1"/>
          </p:cNvSpPr>
          <p:nvPr/>
        </p:nvSpPr>
        <p:spPr bwMode="auto">
          <a:xfrm>
            <a:off x="34061400" y="26979129"/>
            <a:ext cx="15840000" cy="5863071"/>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indent="-571500" eaLnBrk="1" hangingPunct="1">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Oil spill transportation in the study area is </a:t>
            </a:r>
            <a:r>
              <a:rPr lang="en-US" sz="3600" dirty="0">
                <a:latin typeface="Times New Roman" panose="02020603050405020304" pitchFamily="18" charset="0"/>
                <a:cs typeface="Times New Roman" panose="02020603050405020304" pitchFamily="18" charset="0"/>
              </a:rPr>
              <a:t>primarily </a:t>
            </a:r>
            <a:r>
              <a:rPr lang="en-US" sz="3600" dirty="0" smtClean="0">
                <a:latin typeface="Times New Roman" panose="02020603050405020304" pitchFamily="18" charset="0"/>
                <a:cs typeface="Times New Roman" panose="02020603050405020304" pitchFamily="18" charset="0"/>
              </a:rPr>
              <a:t>influenced by the wind forcing</a:t>
            </a:r>
            <a:r>
              <a:rPr lang="en-US" sz="3600" dirty="0">
                <a:latin typeface="Times New Roman" panose="02020603050405020304" pitchFamily="18" charset="0"/>
                <a:cs typeface="Times New Roman" panose="02020603050405020304" pitchFamily="18" charset="0"/>
              </a:rPr>
              <a:t>. The sensitivity analysis performed indicates the importance of the wind on the performance of the oil spill modelling especially in </a:t>
            </a:r>
            <a:r>
              <a:rPr lang="en-US" sz="3600" dirty="0" err="1">
                <a:latin typeface="Times New Roman" panose="02020603050405020304" pitchFamily="18" charset="0"/>
                <a:cs typeface="Times New Roman" panose="02020603050405020304" pitchFamily="18" charset="0"/>
              </a:rPr>
              <a:t>nearshore</a:t>
            </a:r>
            <a:r>
              <a:rPr lang="en-US" sz="3600" dirty="0">
                <a:latin typeface="Times New Roman" panose="02020603050405020304" pitchFamily="18" charset="0"/>
                <a:cs typeface="Times New Roman" panose="02020603050405020304" pitchFamily="18" charset="0"/>
              </a:rPr>
              <a:t> areas.</a:t>
            </a:r>
          </a:p>
          <a:p>
            <a:pPr eaLnBrk="1" hangingPunct="1"/>
            <a:endParaRPr lang="en-US" sz="3600" dirty="0" smtClean="0">
              <a:latin typeface="Times New Roman" panose="02020603050405020304" pitchFamily="18" charset="0"/>
              <a:cs typeface="Times New Roman" panose="02020603050405020304" pitchFamily="18" charset="0"/>
            </a:endParaRPr>
          </a:p>
          <a:p>
            <a:pPr marL="571500" indent="-571500" eaLnBrk="1" hangingPunct="1">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RMSE increases over time and displays different behavior for different oil types. This increase is especially apparent in the winter.</a:t>
            </a:r>
          </a:p>
          <a:p>
            <a:pPr marL="571500" indent="-571500" eaLnBrk="1" hangingPunct="1">
              <a:buFont typeface="Wingdings" panose="05000000000000000000" pitchFamily="2" charset="2"/>
              <a:buChar char="q"/>
            </a:pPr>
            <a:endParaRPr lang="en-US" sz="3600" dirty="0" smtClean="0">
              <a:latin typeface="Times New Roman" panose="02020603050405020304" pitchFamily="18" charset="0"/>
              <a:cs typeface="Times New Roman" panose="02020603050405020304" pitchFamily="18" charset="0"/>
            </a:endParaRPr>
          </a:p>
          <a:p>
            <a:pPr marL="571500" indent="-571500" eaLnBrk="1" hangingPunct="1">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Oil spill beaching probability shows an uncertainty in the hit time for beached oil, in contrast to the binary event for the deterministic run. Oil spill response plans should take into account this uncertainty. </a:t>
            </a:r>
          </a:p>
        </p:txBody>
      </p:sp>
      <p:sp>
        <p:nvSpPr>
          <p:cNvPr id="36" name="Rectangle 35"/>
          <p:cNvSpPr/>
          <p:nvPr/>
        </p:nvSpPr>
        <p:spPr>
          <a:xfrm>
            <a:off x="34061400" y="26174700"/>
            <a:ext cx="15840000" cy="8001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5400" b="1" dirty="0">
                <a:solidFill>
                  <a:schemeClr val="accent3">
                    <a:lumMod val="20000"/>
                    <a:lumOff val="80000"/>
                  </a:schemeClr>
                </a:solidFill>
              </a:rPr>
              <a:t>Conclusions</a:t>
            </a:r>
          </a:p>
        </p:txBody>
      </p:sp>
      <p:sp>
        <p:nvSpPr>
          <p:cNvPr id="11" name="Text Box 190"/>
          <p:cNvSpPr txBox="1">
            <a:spLocks noChangeArrowheads="1"/>
          </p:cNvSpPr>
          <p:nvPr/>
        </p:nvSpPr>
        <p:spPr bwMode="auto">
          <a:xfrm>
            <a:off x="1066800" y="17145000"/>
            <a:ext cx="15840000" cy="15835031"/>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600" dirty="0">
                <a:latin typeface="Times New Roman" panose="02020603050405020304" pitchFamily="18" charset="0"/>
                <a:cs typeface="Times New Roman" panose="02020603050405020304" pitchFamily="18" charset="0"/>
              </a:rPr>
              <a:t>Ensemble simulations were carried out using the ECMWF Ensemble </a:t>
            </a:r>
            <a:r>
              <a:rPr lang="en-US" sz="3600" dirty="0" smtClean="0">
                <a:latin typeface="Times New Roman" panose="02020603050405020304" pitchFamily="18" charset="0"/>
                <a:cs typeface="Times New Roman" panose="02020603050405020304" pitchFamily="18" charset="0"/>
              </a:rPr>
              <a:t>Prediction System </a:t>
            </a:r>
            <a:r>
              <a:rPr lang="en-US" sz="3600" dirty="0">
                <a:latin typeface="Times New Roman" panose="02020603050405020304" pitchFamily="18" charset="0"/>
                <a:cs typeface="Times New Roman" panose="02020603050405020304" pitchFamily="18" charset="0"/>
              </a:rPr>
              <a:t>and the oil spill model MEDSLIK II.</a:t>
            </a:r>
            <a:endParaRPr lang="el-GR"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endParaRPr lang="el-GR"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50 member ensembles were performed with seven days forecast lead time, during different seasons. The oil spill duration and the spill rate were chosen taking into account significant accidents of the past like for instance the Prestige case. The number of parcels used in the simulations was 100.000 . Stokes drift was taken into account in the calculation of oil transport and the depth of the mixing layer was set according to the oceanographic data used.</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E</a:t>
            </a:r>
            <a:r>
              <a:rPr lang="en-US" sz="3600" dirty="0" smtClean="0">
                <a:latin typeface="Times New Roman" panose="02020603050405020304" pitchFamily="18" charset="0"/>
                <a:cs typeface="Times New Roman" panose="02020603050405020304" pitchFamily="18" charset="0"/>
              </a:rPr>
              <a:t>xperiments </a:t>
            </a:r>
            <a:r>
              <a:rPr lang="en-US" sz="3600" dirty="0">
                <a:latin typeface="Times New Roman" panose="02020603050405020304" pitchFamily="18" charset="0"/>
                <a:cs typeface="Times New Roman" panose="02020603050405020304" pitchFamily="18" charset="0"/>
              </a:rPr>
              <a:t>performed included</a:t>
            </a:r>
            <a:r>
              <a:rPr lang="en-US" sz="3600" dirty="0" smtClean="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pPr lvl="0"/>
            <a:endParaRPr lang="en-US" sz="3600" dirty="0">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q"/>
            </a:pPr>
            <a:endParaRPr lang="en-US" sz="3600" dirty="0" smtClean="0">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q"/>
            </a:pPr>
            <a:endParaRPr lang="en-US" sz="3600" dirty="0">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q"/>
            </a:pPr>
            <a:endParaRPr lang="en-US" sz="3600" dirty="0" smtClean="0">
              <a:latin typeface="Times New Roman" panose="02020603050405020304" pitchFamily="18" charset="0"/>
              <a:cs typeface="Times New Roman" panose="02020603050405020304" pitchFamily="18" charset="0"/>
            </a:endParaRPr>
          </a:p>
          <a:p>
            <a:pPr lvl="0"/>
            <a:endParaRPr lang="en-US" sz="3600" dirty="0">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q"/>
            </a:pPr>
            <a:endParaRPr lang="en-US" sz="3600" dirty="0" smtClean="0">
              <a:latin typeface="Times New Roman" panose="02020603050405020304" pitchFamily="18" charset="0"/>
              <a:cs typeface="Times New Roman" panose="02020603050405020304" pitchFamily="18" charset="0"/>
            </a:endParaRPr>
          </a:p>
          <a:p>
            <a:pPr lvl="0"/>
            <a:endParaRPr lang="en-US" sz="3600" dirty="0" smtClean="0">
              <a:latin typeface="Times New Roman" panose="02020603050405020304" pitchFamily="18" charset="0"/>
              <a:cs typeface="Times New Roman" panose="02020603050405020304" pitchFamily="18" charset="0"/>
            </a:endParaRPr>
          </a:p>
          <a:p>
            <a:pPr lvl="0"/>
            <a:endParaRPr lang="en-US" sz="3600" dirty="0" smtClean="0">
              <a:latin typeface="Times New Roman" panose="02020603050405020304" pitchFamily="18" charset="0"/>
              <a:cs typeface="Times New Roman" panose="02020603050405020304" pitchFamily="18" charset="0"/>
            </a:endParaRPr>
          </a:p>
          <a:p>
            <a:pPr lvl="0"/>
            <a:endParaRPr lang="en-US" sz="3600" dirty="0" smtClean="0">
              <a:latin typeface="Times New Roman" panose="02020603050405020304" pitchFamily="18" charset="0"/>
              <a:cs typeface="Times New Roman" panose="02020603050405020304" pitchFamily="18" charset="0"/>
            </a:endParaRPr>
          </a:p>
          <a:p>
            <a:pPr lvl="0"/>
            <a:endParaRPr lang="el-GR" sz="3600" dirty="0">
              <a:latin typeface="Times New Roman" panose="02020603050405020304" pitchFamily="18" charset="0"/>
              <a:cs typeface="Times New Roman" panose="02020603050405020304" pitchFamily="18" charset="0"/>
            </a:endParaRPr>
          </a:p>
        </p:txBody>
      </p:sp>
      <p:sp>
        <p:nvSpPr>
          <p:cNvPr id="45" name="Rectangle 44"/>
          <p:cNvSpPr/>
          <p:nvPr/>
        </p:nvSpPr>
        <p:spPr>
          <a:xfrm>
            <a:off x="17535600" y="18288000"/>
            <a:ext cx="15840000" cy="8001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5400" b="1" dirty="0">
                <a:solidFill>
                  <a:schemeClr val="accent3">
                    <a:lumMod val="20000"/>
                    <a:lumOff val="80000"/>
                  </a:schemeClr>
                </a:solidFill>
              </a:rPr>
              <a:t>Results</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010" y="887011"/>
            <a:ext cx="4815437" cy="2913464"/>
          </a:xfrm>
          <a:prstGeom prst="rect">
            <a:avLst/>
          </a:prstGeom>
          <a:solidFill>
            <a:schemeClr val="bg1"/>
          </a:solidFill>
        </p:spPr>
      </p:pic>
      <p:grpSp>
        <p:nvGrpSpPr>
          <p:cNvPr id="29" name="Group 28"/>
          <p:cNvGrpSpPr/>
          <p:nvPr/>
        </p:nvGrpSpPr>
        <p:grpSpPr>
          <a:xfrm>
            <a:off x="34229917" y="5410200"/>
            <a:ext cx="11566420" cy="5564946"/>
            <a:chOff x="17214119" y="1353030"/>
            <a:chExt cx="12829923" cy="6986592"/>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4119" y="1353030"/>
              <a:ext cx="6414961" cy="6986591"/>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9081" y="1353030"/>
              <a:ext cx="6414961" cy="6986592"/>
            </a:xfrm>
            <a:prstGeom prst="rect">
              <a:avLst/>
            </a:prstGeom>
          </p:spPr>
        </p:pic>
      </p:grpSp>
      <p:grpSp>
        <p:nvGrpSpPr>
          <p:cNvPr id="46" name="Group 45"/>
          <p:cNvGrpSpPr/>
          <p:nvPr/>
        </p:nvGrpSpPr>
        <p:grpSpPr>
          <a:xfrm>
            <a:off x="34784177" y="11360843"/>
            <a:ext cx="14008664" cy="6012757"/>
            <a:chOff x="29340312" y="5600701"/>
            <a:chExt cx="12783338" cy="4898146"/>
          </a:xfrm>
        </p:grpSpPr>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40312" y="5600701"/>
              <a:ext cx="6391669" cy="4898146"/>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31981" y="5600701"/>
              <a:ext cx="6391669" cy="4898146"/>
            </a:xfrm>
            <a:prstGeom prst="rect">
              <a:avLst/>
            </a:prstGeom>
          </p:spPr>
        </p:pic>
      </p:grpSp>
      <p:grpSp>
        <p:nvGrpSpPr>
          <p:cNvPr id="6" name="Group 5"/>
          <p:cNvGrpSpPr/>
          <p:nvPr/>
        </p:nvGrpSpPr>
        <p:grpSpPr>
          <a:xfrm>
            <a:off x="34603460" y="18730175"/>
            <a:ext cx="14166298" cy="6111025"/>
            <a:chOff x="35667725" y="12649809"/>
            <a:chExt cx="12976112" cy="4898146"/>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67725" y="12649809"/>
              <a:ext cx="6394717" cy="4898146"/>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49120" y="12649809"/>
              <a:ext cx="6394717" cy="4898146"/>
            </a:xfrm>
            <a:prstGeom prst="rect">
              <a:avLst/>
            </a:prstGeom>
          </p:spPr>
        </p:pic>
      </p:grpSp>
      <p:sp>
        <p:nvSpPr>
          <p:cNvPr id="40" name="Text Box 180"/>
          <p:cNvSpPr txBox="1">
            <a:spLocks noChangeArrowheads="1"/>
          </p:cNvSpPr>
          <p:nvPr/>
        </p:nvSpPr>
        <p:spPr bwMode="auto">
          <a:xfrm>
            <a:off x="45894055" y="7059629"/>
            <a:ext cx="3741465" cy="137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991" tIns="39996" rIns="79991" bIns="39996">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800" b="1" dirty="0" smtClean="0">
                <a:latin typeface="Times New Roman" panose="02020603050405020304" pitchFamily="18" charset="0"/>
                <a:cs typeface="Times New Roman" panose="02020603050405020304" pitchFamily="18" charset="0"/>
              </a:rPr>
              <a:t>Fig. 3.</a:t>
            </a:r>
            <a:r>
              <a:rPr lang="en-US" sz="2800" dirty="0" smtClean="0">
                <a:latin typeface="Times New Roman" panose="02020603050405020304" pitchFamily="18" charset="0"/>
                <a:cs typeface="Times New Roman" panose="02020603050405020304" pitchFamily="18" charset="0"/>
              </a:rPr>
              <a:t> MEDSLIK II deterministic oil trajectory for oil API 31.</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45742883" y="3800474"/>
            <a:ext cx="3706238" cy="707886"/>
          </a:xfrm>
          <a:prstGeom prst="rect">
            <a:avLst/>
          </a:prstGeom>
        </p:spPr>
        <p:txBody>
          <a:bodyPr wrap="square">
            <a:spAutoFit/>
          </a:bodyPr>
          <a:lstStyle/>
          <a:p>
            <a:r>
              <a:rPr lang="en-US" sz="4000" dirty="0" smtClean="0">
                <a:solidFill>
                  <a:schemeClr val="bg1"/>
                </a:solidFill>
              </a:rPr>
              <a:t>EGU2020-20228</a:t>
            </a:r>
            <a:endParaRPr lang="en-US" sz="4000" dirty="0">
              <a:solidFill>
                <a:schemeClr val="bg1"/>
              </a:solidFill>
            </a:endParaRP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67584" y="565826"/>
            <a:ext cx="4267936" cy="3200952"/>
          </a:xfrm>
          <a:prstGeom prst="rect">
            <a:avLst/>
          </a:prstGeom>
        </p:spPr>
      </p:pic>
      <p:sp>
        <p:nvSpPr>
          <p:cNvPr id="41" name="Text Box 180"/>
          <p:cNvSpPr txBox="1">
            <a:spLocks noChangeArrowheads="1"/>
          </p:cNvSpPr>
          <p:nvPr/>
        </p:nvSpPr>
        <p:spPr bwMode="auto">
          <a:xfrm>
            <a:off x="30066030" y="23080346"/>
            <a:ext cx="2938170" cy="180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991" tIns="39996" rIns="79991" bIns="39996">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800" b="1" dirty="0" smtClean="0">
                <a:latin typeface="Times New Roman" panose="02020603050405020304" pitchFamily="18" charset="0"/>
                <a:cs typeface="Times New Roman" panose="02020603050405020304" pitchFamily="18" charset="0"/>
              </a:rPr>
              <a:t>Fig. </a:t>
            </a:r>
            <a:r>
              <a:rPr lang="en-US" sz="2800" b="1" dirty="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Surface current speed and direction for the two time periods  </a:t>
            </a:r>
            <a:endParaRPr lang="en-US" sz="2800" dirty="0">
              <a:latin typeface="Times New Roman" panose="02020603050405020304" pitchFamily="18" charset="0"/>
              <a:cs typeface="Times New Roman" panose="02020603050405020304" pitchFamily="18" charset="0"/>
            </a:endParaRPr>
          </a:p>
        </p:txBody>
      </p:sp>
      <p:sp>
        <p:nvSpPr>
          <p:cNvPr id="42" name="Text Box 180"/>
          <p:cNvSpPr txBox="1">
            <a:spLocks noChangeArrowheads="1"/>
          </p:cNvSpPr>
          <p:nvPr/>
        </p:nvSpPr>
        <p:spPr bwMode="auto">
          <a:xfrm>
            <a:off x="29782515" y="29681063"/>
            <a:ext cx="3505199" cy="226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991" tIns="39996" rIns="79991" bIns="39996">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800" b="1" dirty="0" smtClean="0">
                <a:latin typeface="Times New Roman" panose="02020603050405020304" pitchFamily="18" charset="0"/>
                <a:cs typeface="Times New Roman" panose="02020603050405020304" pitchFamily="18" charset="0"/>
              </a:rPr>
              <a:t>Fig. </a:t>
            </a:r>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10m deterministic wind speed </a:t>
            </a:r>
            <a:r>
              <a:rPr lang="en-US" sz="2800" dirty="0">
                <a:latin typeface="Times New Roman" panose="02020603050405020304" pitchFamily="18" charset="0"/>
                <a:cs typeface="Times New Roman" panose="02020603050405020304" pitchFamily="18" charset="0"/>
              </a:rPr>
              <a:t>and direction for the two time </a:t>
            </a:r>
            <a:r>
              <a:rPr lang="en-US" sz="2800" dirty="0" smtClean="0">
                <a:latin typeface="Times New Roman" panose="02020603050405020304" pitchFamily="18" charset="0"/>
                <a:cs typeface="Times New Roman" panose="02020603050405020304" pitchFamily="18" charset="0"/>
              </a:rPr>
              <a:t>periods   </a:t>
            </a:r>
            <a:endParaRPr lang="en-US" sz="2800" dirty="0">
              <a:latin typeface="Times New Roman" panose="02020603050405020304" pitchFamily="18" charset="0"/>
              <a:cs typeface="Times New Roman" panose="02020603050405020304" pitchFamily="18" charset="0"/>
            </a:endParaRPr>
          </a:p>
          <a:p>
            <a:pPr algn="ctr" eaLnBrk="1" hangingPunct="1"/>
            <a:endParaRPr lang="en-US" sz="2800" dirty="0">
              <a:latin typeface="Times New Roman" panose="02020603050405020304" pitchFamily="18" charset="0"/>
              <a:cs typeface="Times New Roman" panose="02020603050405020304" pitchFamily="18" charset="0"/>
            </a:endParaRPr>
          </a:p>
        </p:txBody>
      </p:sp>
      <p:sp>
        <p:nvSpPr>
          <p:cNvPr id="43" name="Text Box 180"/>
          <p:cNvSpPr txBox="1">
            <a:spLocks noChangeArrowheads="1"/>
          </p:cNvSpPr>
          <p:nvPr/>
        </p:nvSpPr>
        <p:spPr bwMode="auto">
          <a:xfrm>
            <a:off x="36806679" y="17421652"/>
            <a:ext cx="9963660" cy="94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991" tIns="39996" rIns="79991" bIns="39996">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800" b="1" dirty="0" smtClean="0">
                <a:latin typeface="Times New Roman" panose="02020603050405020304" pitchFamily="18" charset="0"/>
                <a:cs typeface="Times New Roman" panose="02020603050405020304" pitchFamily="18" charset="0"/>
              </a:rPr>
              <a:t>Fig. </a:t>
            </a:r>
            <a:r>
              <a:rPr lang="en-US" sz="2800" b="1" dirty="0">
                <a:latin typeface="Times New Roman" panose="02020603050405020304" pitchFamily="18" charset="0"/>
                <a:cs typeface="Times New Roman" panose="02020603050405020304" pitchFamily="18" charset="0"/>
              </a:rPr>
              <a:t>4</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RMSE between the </a:t>
            </a:r>
            <a:r>
              <a:rPr lang="en-US" sz="2800" dirty="0" smtClean="0">
                <a:latin typeface="Times New Roman" panose="02020603050405020304" pitchFamily="18" charset="0"/>
                <a:cs typeface="Times New Roman" panose="02020603050405020304" pitchFamily="18" charset="0"/>
              </a:rPr>
              <a:t>deterministic and stochastic </a:t>
            </a:r>
            <a:r>
              <a:rPr lang="en-US" sz="2800" dirty="0">
                <a:latin typeface="Times New Roman" panose="02020603050405020304" pitchFamily="18" charset="0"/>
                <a:cs typeface="Times New Roman" panose="02020603050405020304" pitchFamily="18" charset="0"/>
              </a:rPr>
              <a:t>member trajectories as a function of the prediction time.</a:t>
            </a:r>
          </a:p>
        </p:txBody>
      </p:sp>
      <p:sp>
        <p:nvSpPr>
          <p:cNvPr id="44" name="Text Box 180"/>
          <p:cNvSpPr txBox="1">
            <a:spLocks noChangeArrowheads="1"/>
          </p:cNvSpPr>
          <p:nvPr/>
        </p:nvSpPr>
        <p:spPr bwMode="auto">
          <a:xfrm>
            <a:off x="36999570" y="24710540"/>
            <a:ext cx="9963660" cy="51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991" tIns="39996" rIns="79991" bIns="39996">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800" b="1" dirty="0" smtClean="0">
                <a:latin typeface="Times New Roman" panose="02020603050405020304" pitchFamily="18" charset="0"/>
                <a:cs typeface="Times New Roman" panose="02020603050405020304" pitchFamily="18" charset="0"/>
              </a:rPr>
              <a:t>Fig. </a:t>
            </a:r>
            <a:r>
              <a:rPr lang="en-US" sz="2800" b="1" dirty="0">
                <a:latin typeface="Times New Roman" panose="02020603050405020304" pitchFamily="18" charset="0"/>
                <a:cs typeface="Times New Roman" panose="02020603050405020304" pitchFamily="18" charset="0"/>
              </a:rPr>
              <a:t>5</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Oil spill beaching probability</a:t>
            </a:r>
            <a:endParaRPr lang="en-US" sz="2800" dirty="0">
              <a:latin typeface="Times New Roman" panose="02020603050405020304" pitchFamily="18" charset="0"/>
              <a:cs typeface="Times New Roman" panose="02020603050405020304" pitchFamily="18" charset="0"/>
            </a:endParaRPr>
          </a:p>
        </p:txBody>
      </p:sp>
      <p:sp>
        <p:nvSpPr>
          <p:cNvPr id="54" name="Text Box 189"/>
          <p:cNvSpPr txBox="1">
            <a:spLocks noChangeArrowheads="1"/>
          </p:cNvSpPr>
          <p:nvPr/>
        </p:nvSpPr>
        <p:spPr bwMode="auto">
          <a:xfrm>
            <a:off x="1143000" y="13487400"/>
            <a:ext cx="15840000" cy="1985086"/>
          </a:xfrm>
          <a:prstGeom prst="rect">
            <a:avLst/>
          </a:prstGeom>
          <a:solidFill>
            <a:schemeClr val="bg1"/>
          </a:solidFill>
          <a:ln w="12700">
            <a:solidFill>
              <a:schemeClr val="accent1">
                <a:lumMod val="75000"/>
              </a:schemeClr>
            </a:solidFill>
          </a:ln>
          <a:effectLst/>
        </p:spPr>
        <p:txBody>
          <a:bodyPr wrap="square" lIns="159984" tIns="159984" rIns="159984" bIns="159984">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742950" indent="-742950">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purpose of this study is to evaluate the impact of the uncertainty of the atmospheric forcing on the performance of the oil spill modelling and the dispersion of the pollutants in the marine environment</a:t>
            </a:r>
            <a:endParaRPr lang="el-GR" sz="3600" dirty="0">
              <a:latin typeface="Times New Roman" panose="02020603050405020304" pitchFamily="18" charset="0"/>
              <a:cs typeface="Times New Roman" panose="02020603050405020304" pitchFamily="18" charset="0"/>
            </a:endParaRPr>
          </a:p>
        </p:txBody>
      </p:sp>
      <p:sp>
        <p:nvSpPr>
          <p:cNvPr id="55" name="Rectangle 54"/>
          <p:cNvSpPr/>
          <p:nvPr/>
        </p:nvSpPr>
        <p:spPr>
          <a:xfrm>
            <a:off x="1143000" y="12725400"/>
            <a:ext cx="15840000" cy="8001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9991" tIns="39996" rIns="79991" bIns="39996" rtlCol="0" anchor="ctr"/>
          <a:lstStyle/>
          <a:p>
            <a:pPr algn="ctr"/>
            <a:r>
              <a:rPr lang="en-US" sz="5400" b="1" dirty="0" smtClean="0">
                <a:solidFill>
                  <a:schemeClr val="accent3">
                    <a:lumMod val="20000"/>
                    <a:lumOff val="80000"/>
                  </a:schemeClr>
                </a:solidFill>
              </a:rPr>
              <a:t>Objective</a:t>
            </a:r>
            <a:endParaRPr lang="en-US" sz="5400" b="1" dirty="0">
              <a:solidFill>
                <a:schemeClr val="accent3">
                  <a:lumMod val="20000"/>
                  <a:lumOff val="80000"/>
                </a:schemeClr>
              </a:solidFill>
            </a:endParaRPr>
          </a:p>
        </p:txBody>
      </p:sp>
      <p:grpSp>
        <p:nvGrpSpPr>
          <p:cNvPr id="23" name="Group 22"/>
          <p:cNvGrpSpPr/>
          <p:nvPr/>
        </p:nvGrpSpPr>
        <p:grpSpPr>
          <a:xfrm>
            <a:off x="17682165" y="19853711"/>
            <a:ext cx="11883435" cy="5749489"/>
            <a:chOff x="16677758" y="14989539"/>
            <a:chExt cx="13283831" cy="6756431"/>
          </a:xfrm>
        </p:grpSpPr>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77758" y="14989539"/>
              <a:ext cx="6493490" cy="6756431"/>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468099" y="14989539"/>
              <a:ext cx="6493490" cy="6756431"/>
            </a:xfrm>
            <a:prstGeom prst="rect">
              <a:avLst/>
            </a:prstGeom>
          </p:spPr>
        </p:pic>
      </p:grpSp>
      <p:grpSp>
        <p:nvGrpSpPr>
          <p:cNvPr id="37" name="Group 36"/>
          <p:cNvGrpSpPr/>
          <p:nvPr/>
        </p:nvGrpSpPr>
        <p:grpSpPr>
          <a:xfrm>
            <a:off x="17682000" y="26331000"/>
            <a:ext cx="11883600" cy="5749200"/>
            <a:chOff x="18337000" y="22021800"/>
            <a:chExt cx="13172598" cy="6756431"/>
          </a:xfrm>
        </p:grpSpPr>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337000" y="22021800"/>
              <a:ext cx="6493490" cy="6756431"/>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016108" y="22021800"/>
              <a:ext cx="6493490" cy="6756431"/>
            </a:xfrm>
            <a:prstGeom prst="rect">
              <a:avLst/>
            </a:prstGeom>
          </p:spPr>
        </p:pic>
      </p:grpSp>
      <p:pic>
        <p:nvPicPr>
          <p:cNvPr id="49" name="Picture 48"/>
          <p:cNvPicPr>
            <a:picLocks noChangeAspect="1"/>
          </p:cNvPicPr>
          <p:nvPr/>
        </p:nvPicPr>
        <p:blipFill>
          <a:blip r:embed="rId15"/>
          <a:stretch>
            <a:fillRect/>
          </a:stretch>
        </p:blipFill>
        <p:spPr>
          <a:xfrm>
            <a:off x="967672" y="24411570"/>
            <a:ext cx="8653595" cy="5337821"/>
          </a:xfrm>
          <a:prstGeom prst="rect">
            <a:avLst/>
          </a:prstGeom>
        </p:spPr>
      </p:pic>
      <p:sp>
        <p:nvSpPr>
          <p:cNvPr id="50" name="Text Box 180"/>
          <p:cNvSpPr txBox="1">
            <a:spLocks noChangeArrowheads="1"/>
          </p:cNvSpPr>
          <p:nvPr/>
        </p:nvSpPr>
        <p:spPr bwMode="auto">
          <a:xfrm>
            <a:off x="2918585" y="30422530"/>
            <a:ext cx="5678347" cy="51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991" tIns="39996" rIns="79991" bIns="39996">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800" b="1" dirty="0" smtClean="0">
                <a:latin typeface="Times New Roman" panose="02020603050405020304" pitchFamily="18" charset="0"/>
                <a:cs typeface="Times New Roman" panose="02020603050405020304" pitchFamily="18" charset="0"/>
              </a:rPr>
              <a:t>Schematic</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Model set-up</a:t>
            </a: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567759" y="23155400"/>
            <a:ext cx="7174874" cy="10064294"/>
          </a:xfrm>
          <a:prstGeom prst="rect">
            <a:avLst/>
          </a:prstGeom>
          <a:noFill/>
        </p:spPr>
        <p:txBody>
          <a:bodyPr wrap="square" rtlCol="0">
            <a:spAutoFit/>
          </a:bodyPr>
          <a:lstStyle/>
          <a:p>
            <a:pPr marL="571500" lvl="0" indent="-571500">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50 ensembles of hourly (1h) wind speed values at 10 m as well as the deterministic values for the time period of January 2017 and May 2017</a:t>
            </a:r>
            <a:r>
              <a:rPr lang="en-US" sz="3600" dirty="0" smtClean="0">
                <a:latin typeface="Times New Roman" panose="02020603050405020304" pitchFamily="18" charset="0"/>
                <a:cs typeface="Times New Roman" panose="02020603050405020304" pitchFamily="18" charset="0"/>
              </a:rPr>
              <a:t>.</a:t>
            </a:r>
          </a:p>
          <a:p>
            <a:pPr marL="571500" lvl="0" indent="-571500">
              <a:buFont typeface="Wingdings" panose="05000000000000000000" pitchFamily="2" charset="2"/>
              <a:buChar char="q"/>
            </a:pPr>
            <a:endParaRPr lang="en-US" sz="36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The corresponding oceanographic data for the above two periods and for depths of 0 m, 10 m, 30 m, 120 m</a:t>
            </a:r>
            <a:r>
              <a:rPr lang="en-US" sz="3600" dirty="0" smtClean="0">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q"/>
            </a:pPr>
            <a:endParaRPr lang="en-US" sz="3600" dirty="0">
              <a:latin typeface="Times New Roman" panose="02020603050405020304" pitchFamily="18" charset="0"/>
              <a:cs typeface="Times New Roman" panose="02020603050405020304" pitchFamily="18" charset="0"/>
            </a:endParaRPr>
          </a:p>
          <a:p>
            <a:pPr marL="571500" lvl="0" indent="-571500">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3 types of oil: API 12, API 31 and API 38 representing heavier, medium and lighter oil spills, covering also a wide range of oil densities</a:t>
            </a:r>
            <a:r>
              <a:rPr lang="el-GR"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t>
            </a:r>
            <a:r>
              <a:rPr lang="en-US" sz="3600" dirty="0" err="1">
                <a:solidFill>
                  <a:schemeClr val="accent1"/>
                </a:solidFill>
                <a:latin typeface="Times New Roman" panose="02020603050405020304" pitchFamily="18" charset="0"/>
                <a:cs typeface="Times New Roman" panose="02020603050405020304" pitchFamily="18" charset="0"/>
              </a:rPr>
              <a:t>Sepp</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Neves</a:t>
            </a:r>
            <a:r>
              <a:rPr lang="en-US" sz="3600" dirty="0">
                <a:solidFill>
                  <a:schemeClr val="accent1"/>
                </a:solidFill>
                <a:latin typeface="Times New Roman" panose="02020603050405020304" pitchFamily="18" charset="0"/>
                <a:cs typeface="Times New Roman" panose="02020603050405020304" pitchFamily="18" charset="0"/>
              </a:rPr>
              <a:t>, </a:t>
            </a:r>
            <a:r>
              <a:rPr lang="en-US" sz="3600" dirty="0" err="1">
                <a:solidFill>
                  <a:schemeClr val="accent1"/>
                </a:solidFill>
                <a:latin typeface="Times New Roman" panose="02020603050405020304" pitchFamily="18" charset="0"/>
                <a:cs typeface="Times New Roman" panose="02020603050405020304" pitchFamily="18" charset="0"/>
              </a:rPr>
              <a:t>Pinardi</a:t>
            </a:r>
            <a:r>
              <a:rPr lang="en-US" sz="3600" dirty="0">
                <a:solidFill>
                  <a:schemeClr val="accent1"/>
                </a:solidFill>
                <a:latin typeface="Times New Roman" panose="02020603050405020304" pitchFamily="18" charset="0"/>
                <a:cs typeface="Times New Roman" panose="02020603050405020304" pitchFamily="18" charset="0"/>
              </a:rPr>
              <a:t>, &amp; Martins, 2016</a:t>
            </a:r>
            <a:r>
              <a:rPr lang="en-US" sz="3600" dirty="0">
                <a:latin typeface="Times New Roman" panose="02020603050405020304" pitchFamily="18" charset="0"/>
                <a:cs typeface="Times New Roman" panose="02020603050405020304" pitchFamily="18" charset="0"/>
              </a:rPr>
              <a:t>)</a:t>
            </a:r>
            <a:r>
              <a:rPr lang="el-GR"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endParaRPr lang="el-GR" sz="3600"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751007" y="37245891"/>
            <a:ext cx="1227411" cy="429442"/>
          </a:xfrm>
          <a:prstGeom prst="rect">
            <a:avLst/>
          </a:prstGeom>
        </p:spPr>
      </p:pic>
    </p:spTree>
    <p:extLst>
      <p:ext uri="{BB962C8B-B14F-4D97-AF65-F5344CB8AC3E}">
        <p14:creationId xmlns:p14="http://schemas.microsoft.com/office/powerpoint/2010/main" val="225125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3390</TotalTime>
  <Words>623</Words>
  <Application>Microsoft Office PowerPoint</Application>
  <PresentationFormat>Custom</PresentationFormat>
  <Paragraphs>132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Times New Roman</vt:lpstr>
      <vt:lpstr>Wingdings</vt:lpstr>
      <vt:lpstr>Office Theme</vt:lpstr>
      <vt:lpstr>PowerPoint Presentation</vt:lpstr>
    </vt:vector>
  </TitlesOfParts>
  <Company>Genigraphics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lastModifiedBy>kostas kamburis</cp:lastModifiedBy>
  <cp:revision>205</cp:revision>
  <cp:lastPrinted>2013-02-12T02:21:55Z</cp:lastPrinted>
  <dcterms:created xsi:type="dcterms:W3CDTF">2013-02-10T21:14:48Z</dcterms:created>
  <dcterms:modified xsi:type="dcterms:W3CDTF">2020-05-01T17:22:05Z</dcterms:modified>
</cp:coreProperties>
</file>