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4" r:id="rId1"/>
  </p:sldMasterIdLst>
  <p:notesMasterIdLst>
    <p:notesMasterId r:id="rId10"/>
  </p:notesMasterIdLst>
  <p:sldIdLst>
    <p:sldId id="256" r:id="rId2"/>
    <p:sldId id="265" r:id="rId3"/>
    <p:sldId id="259" r:id="rId4"/>
    <p:sldId id="269" r:id="rId5"/>
    <p:sldId id="263" r:id="rId6"/>
    <p:sldId id="266" r:id="rId7"/>
    <p:sldId id="267" r:id="rId8"/>
    <p:sldId id="262" r:id="rId9"/>
  </p:sldIdLst>
  <p:sldSz cx="17340263" cy="9753600"/>
  <p:notesSz cx="13004800"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6" autoAdjust="0"/>
    <p:restoredTop sz="94660"/>
  </p:normalViewPr>
  <p:slideViewPr>
    <p:cSldViewPr>
      <p:cViewPr varScale="1">
        <p:scale>
          <a:sx n="58" d="100"/>
          <a:sy n="58" d="100"/>
        </p:scale>
        <p:origin x="798" y="96"/>
      </p:cViewPr>
      <p:guideLst>
        <p:guide orient="horz" pos="288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5635625" cy="48895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7366000" y="0"/>
            <a:ext cx="5635625" cy="488950"/>
          </a:xfrm>
          <a:prstGeom prst="rect">
            <a:avLst/>
          </a:prstGeom>
        </p:spPr>
        <p:txBody>
          <a:bodyPr vert="horz" lIns="91440" tIns="45720" rIns="91440" bIns="45720" rtlCol="0"/>
          <a:lstStyle>
            <a:lvl1pPr algn="r">
              <a:defRPr sz="1200"/>
            </a:lvl1pPr>
          </a:lstStyle>
          <a:p>
            <a:fld id="{3CE10553-51EB-4B0B-8D71-366AB485C16B}" type="datetimeFigureOut">
              <a:rPr lang="fr-FR" smtClean="0"/>
              <a:t>07/05/2020</a:t>
            </a:fld>
            <a:endParaRPr lang="fr-FR"/>
          </a:p>
        </p:txBody>
      </p:sp>
      <p:sp>
        <p:nvSpPr>
          <p:cNvPr id="4" name="Espace réservé de l'image des diapositives 3"/>
          <p:cNvSpPr>
            <a:spLocks noGrp="1" noRot="1" noChangeAspect="1"/>
          </p:cNvSpPr>
          <p:nvPr>
            <p:ph type="sldImg" idx="2"/>
          </p:nvPr>
        </p:nvSpPr>
        <p:spPr>
          <a:xfrm>
            <a:off x="3576638" y="1219200"/>
            <a:ext cx="5851525"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300163" y="4694238"/>
            <a:ext cx="10404475" cy="3840162"/>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650"/>
            <a:ext cx="5635625" cy="48895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7366000" y="9264650"/>
            <a:ext cx="5635625" cy="488950"/>
          </a:xfrm>
          <a:prstGeom prst="rect">
            <a:avLst/>
          </a:prstGeom>
        </p:spPr>
        <p:txBody>
          <a:bodyPr vert="horz" lIns="91440" tIns="45720" rIns="91440" bIns="45720" rtlCol="0" anchor="b"/>
          <a:lstStyle>
            <a:lvl1pPr algn="r">
              <a:defRPr sz="1200"/>
            </a:lvl1pPr>
          </a:lstStyle>
          <a:p>
            <a:fld id="{9205E398-4C78-45C7-8588-736E92A2F7D4}" type="slidenum">
              <a:rPr lang="fr-FR" smtClean="0"/>
              <a:t>‹#›</a:t>
            </a:fld>
            <a:endParaRPr lang="fr-FR"/>
          </a:p>
        </p:txBody>
      </p:sp>
    </p:spTree>
    <p:extLst>
      <p:ext uri="{BB962C8B-B14F-4D97-AF65-F5344CB8AC3E}">
        <p14:creationId xmlns:p14="http://schemas.microsoft.com/office/powerpoint/2010/main" val="753243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chemeClr val="tx2"/>
        </a:solidFill>
        <a:effectLst/>
      </p:bgPr>
    </p:bg>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819400"/>
            <a:ext cx="17356931" cy="6721033"/>
          </a:xfrm>
          <a:prstGeom prst="rect">
            <a:avLst/>
          </a:prstGeom>
        </p:spPr>
      </p:pic>
      <p:sp>
        <p:nvSpPr>
          <p:cNvPr id="16" name="Rectangle 15"/>
          <p:cNvSpPr/>
          <p:nvPr userDrawn="1"/>
        </p:nvSpPr>
        <p:spPr>
          <a:xfrm>
            <a:off x="0" y="0"/>
            <a:ext cx="17356931" cy="2819400"/>
          </a:xfrm>
          <a:prstGeom prst="rect">
            <a:avLst/>
          </a:prstGeom>
          <a:solidFill>
            <a:schemeClr val="bg1"/>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96" t="-1555" r="96" b="16489"/>
          <a:stretch/>
        </p:blipFill>
        <p:spPr>
          <a:xfrm>
            <a:off x="3209" y="3243241"/>
            <a:ext cx="17356931" cy="6510359"/>
          </a:xfrm>
          <a:prstGeom prst="rect">
            <a:avLst/>
          </a:prstGeom>
        </p:spPr>
      </p:pic>
      <p:sp>
        <p:nvSpPr>
          <p:cNvPr id="2" name="Titre 1"/>
          <p:cNvSpPr>
            <a:spLocks noGrp="1"/>
          </p:cNvSpPr>
          <p:nvPr>
            <p:ph type="ctrTitle"/>
          </p:nvPr>
        </p:nvSpPr>
        <p:spPr>
          <a:xfrm>
            <a:off x="2758137" y="1597025"/>
            <a:ext cx="11823988" cy="3863224"/>
          </a:xfrm>
        </p:spPr>
        <p:txBody>
          <a:bodyPr anchor="b">
            <a:normAutofit/>
          </a:bodyPr>
          <a:lstStyle>
            <a:lvl1pPr algn="ctr">
              <a:defRPr sz="6000" b="1">
                <a:solidFill>
                  <a:schemeClr val="accent1"/>
                </a:solidFill>
                <a:latin typeface="Calibri" panose="020F0502020204030204" pitchFamily="34" charset="0"/>
                <a:cs typeface="Calibri" panose="020F0502020204030204" pitchFamily="34" charset="0"/>
              </a:defRPr>
            </a:lvl1pPr>
          </a:lstStyle>
          <a:p>
            <a:r>
              <a:rPr lang="fr-FR" dirty="0"/>
              <a:t>Modifiez le style du titre</a:t>
            </a:r>
          </a:p>
        </p:txBody>
      </p:sp>
      <p:sp>
        <p:nvSpPr>
          <p:cNvPr id="3" name="Sous-titre 2"/>
          <p:cNvSpPr>
            <a:spLocks noGrp="1"/>
          </p:cNvSpPr>
          <p:nvPr>
            <p:ph type="subTitle" idx="1"/>
          </p:nvPr>
        </p:nvSpPr>
        <p:spPr>
          <a:xfrm>
            <a:off x="2758137" y="5638800"/>
            <a:ext cx="11823988" cy="1838324"/>
          </a:xfrm>
        </p:spPr>
        <p:txBody>
          <a:bodyPr>
            <a:normAutofit/>
          </a:bodyPr>
          <a:lstStyle>
            <a:lvl1pPr marL="0" indent="0" algn="ctr">
              <a:buNone/>
              <a:defRPr sz="2800" b="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p>
        </p:txBody>
      </p:sp>
      <p:pic>
        <p:nvPicPr>
          <p:cNvPr id="5" name="Imag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0654" y="892040"/>
            <a:ext cx="1958955" cy="1405466"/>
          </a:xfrm>
          <a:prstGeom prst="rect">
            <a:avLst/>
          </a:prstGeom>
        </p:spPr>
      </p:pic>
      <p:pic>
        <p:nvPicPr>
          <p:cNvPr id="12" name="Imag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l="12076" t="16091" r="8378" b="29467"/>
          <a:stretch/>
        </p:blipFill>
        <p:spPr>
          <a:xfrm>
            <a:off x="15502667" y="8450470"/>
            <a:ext cx="1260000" cy="540000"/>
          </a:xfrm>
          <a:prstGeom prst="rect">
            <a:avLst/>
          </a:prstGeom>
        </p:spPr>
      </p:pic>
      <p:pic>
        <p:nvPicPr>
          <p:cNvPr id="15" name="Image 14"/>
          <p:cNvPicPr>
            <a:picLocks noChangeAspect="1"/>
          </p:cNvPicPr>
          <p:nvPr userDrawn="1"/>
        </p:nvPicPr>
        <p:blipFill rotWithShape="1">
          <a:blip r:embed="rId6" cstate="print">
            <a:extLst>
              <a:ext uri="{28A0092B-C50C-407E-A947-70E740481C1C}">
                <a14:useLocalDpi xmlns:a14="http://schemas.microsoft.com/office/drawing/2010/main" val="0"/>
              </a:ext>
            </a:extLst>
          </a:blip>
          <a:srcRect l="898" t="3181" r="1375" b="2378"/>
          <a:stretch/>
        </p:blipFill>
        <p:spPr>
          <a:xfrm>
            <a:off x="13623131" y="8450470"/>
            <a:ext cx="1514348" cy="540000"/>
          </a:xfrm>
          <a:prstGeom prst="rect">
            <a:avLst/>
          </a:prstGeom>
        </p:spPr>
      </p:pic>
    </p:spTree>
    <p:extLst>
      <p:ext uri="{BB962C8B-B14F-4D97-AF65-F5344CB8AC3E}">
        <p14:creationId xmlns:p14="http://schemas.microsoft.com/office/powerpoint/2010/main" val="3817736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bg>
      <p:bgPr>
        <a:solidFill>
          <a:schemeClr val="accent1"/>
        </a:solid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lvl1pPr>
              <a:defRPr>
                <a:solidFill>
                  <a:schemeClr val="bg1"/>
                </a:solidFill>
              </a:defRPr>
            </a:lvl1pPr>
          </a:lstStyle>
          <a:p>
            <a:fld id="{09B2F5EE-08DF-47D1-AAA9-EFE0D2DAFCDF}" type="datetime1">
              <a:rPr lang="fr-FR" smtClean="0"/>
              <a:t>07/05/2020</a:t>
            </a:fld>
            <a:endParaRPr lang="fr-FR" dirty="0"/>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r>
              <a:rPr lang="fr-FR"/>
              <a:t>IASI LATMOS - ULB</a:t>
            </a:r>
            <a:endParaRPr lang="fr-FR" dirty="0"/>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52CEA935-C22D-49F9-A2CC-0D06D247411E}" type="slidenum">
              <a:rPr lang="fr-FR" smtClean="0"/>
              <a:pPr/>
              <a:t>‹#›</a:t>
            </a:fld>
            <a:endParaRPr lang="fr-FR" dirty="0"/>
          </a:p>
        </p:txBody>
      </p:sp>
      <p:sp>
        <p:nvSpPr>
          <p:cNvPr id="18" name="Titre 1"/>
          <p:cNvSpPr>
            <a:spLocks noGrp="1"/>
          </p:cNvSpPr>
          <p:nvPr>
            <p:ph type="ctrTitle"/>
          </p:nvPr>
        </p:nvSpPr>
        <p:spPr>
          <a:xfrm>
            <a:off x="2758137" y="2285999"/>
            <a:ext cx="11823988" cy="3174249"/>
          </a:xfrm>
        </p:spPr>
        <p:txBody>
          <a:bodyPr anchor="b" anchorCtr="0"/>
          <a:lstStyle>
            <a:lvl1pPr algn="ctr">
              <a:defRPr sz="6000" b="1">
                <a:solidFill>
                  <a:schemeClr val="bg1"/>
                </a:solidFill>
                <a:latin typeface="Calibri" panose="020F0502020204030204" pitchFamily="34" charset="0"/>
                <a:cs typeface="Calibri" panose="020F0502020204030204" pitchFamily="34" charset="0"/>
              </a:defRPr>
            </a:lvl1pPr>
          </a:lstStyle>
          <a:p>
            <a:r>
              <a:rPr lang="fr-FR" dirty="0"/>
              <a:t>Modifiez le style du titre</a:t>
            </a:r>
          </a:p>
        </p:txBody>
      </p:sp>
      <p:sp>
        <p:nvSpPr>
          <p:cNvPr id="19" name="Sous-titre 2"/>
          <p:cNvSpPr>
            <a:spLocks noGrp="1"/>
          </p:cNvSpPr>
          <p:nvPr>
            <p:ph type="subTitle" idx="1"/>
          </p:nvPr>
        </p:nvSpPr>
        <p:spPr>
          <a:xfrm>
            <a:off x="2758137" y="5638800"/>
            <a:ext cx="11823988" cy="1838324"/>
          </a:xfrm>
        </p:spPr>
        <p:txBody>
          <a:bodyPr>
            <a:normAutofit/>
          </a:bodyPr>
          <a:lstStyle>
            <a:lvl1pPr marL="0" indent="0" algn="ctr">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4725" y="1567800"/>
            <a:ext cx="1990812" cy="1404000"/>
          </a:xfrm>
          <a:prstGeom prst="rect">
            <a:avLst/>
          </a:prstGeom>
        </p:spPr>
      </p:pic>
      <p:pic>
        <p:nvPicPr>
          <p:cNvPr id="10" name="Imag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 y="164726"/>
            <a:ext cx="17340265" cy="2273673"/>
          </a:xfrm>
          <a:prstGeom prst="rect">
            <a:avLst/>
          </a:prstGeom>
        </p:spPr>
      </p:pic>
    </p:spTree>
    <p:extLst>
      <p:ext uri="{BB962C8B-B14F-4D97-AF65-F5344CB8AC3E}">
        <p14:creationId xmlns:p14="http://schemas.microsoft.com/office/powerpoint/2010/main" val="2643924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636ECDFF-4A10-40BC-8F9B-9D22E6074F89}" type="datetime1">
              <a:rPr lang="fr-FR" smtClean="0"/>
              <a:t>07/05/2020</a:t>
            </a:fld>
            <a:endParaRPr lang="fr-FR"/>
          </a:p>
        </p:txBody>
      </p:sp>
      <p:sp>
        <p:nvSpPr>
          <p:cNvPr id="5" name="Espace réservé du pied de page 4"/>
          <p:cNvSpPr>
            <a:spLocks noGrp="1"/>
          </p:cNvSpPr>
          <p:nvPr>
            <p:ph type="ftr" sz="quarter" idx="11"/>
          </p:nvPr>
        </p:nvSpPr>
        <p:spPr/>
        <p:txBody>
          <a:bodyPr/>
          <a:lstStyle/>
          <a:p>
            <a:r>
              <a:rPr lang="fr-FR"/>
              <a:t>IASI LATMOS - ULB</a:t>
            </a:r>
          </a:p>
        </p:txBody>
      </p:sp>
      <p:sp>
        <p:nvSpPr>
          <p:cNvPr id="6" name="Espace réservé du numéro de diapositive 5"/>
          <p:cNvSpPr>
            <a:spLocks noGrp="1"/>
          </p:cNvSpPr>
          <p:nvPr>
            <p:ph type="sldNum" sz="quarter" idx="12"/>
          </p:nvPr>
        </p:nvSpPr>
        <p:spPr/>
        <p:txBody>
          <a:bodyPr/>
          <a:lstStyle/>
          <a:p>
            <a:fld id="{52CEA935-C22D-49F9-A2CC-0D06D247411E}" type="slidenum">
              <a:rPr lang="fr-FR" smtClean="0"/>
              <a:t>‹#›</a:t>
            </a:fld>
            <a:endParaRPr lang="fr-F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48587" y="228600"/>
            <a:ext cx="1003544" cy="720000"/>
          </a:xfrm>
          <a:prstGeom prst="rect">
            <a:avLst/>
          </a:prstGeom>
        </p:spPr>
      </p:pic>
      <p:sp>
        <p:nvSpPr>
          <p:cNvPr id="13" name="Titre 1"/>
          <p:cNvSpPr>
            <a:spLocks noGrp="1"/>
          </p:cNvSpPr>
          <p:nvPr>
            <p:ph type="title"/>
          </p:nvPr>
        </p:nvSpPr>
        <p:spPr>
          <a:xfrm>
            <a:off x="1192214" y="519113"/>
            <a:ext cx="13421517" cy="1431788"/>
          </a:xfrm>
        </p:spPr>
        <p:txBody>
          <a:bodyPr/>
          <a:lstStyle>
            <a:lvl1pPr>
              <a:defRPr b="1">
                <a:solidFill>
                  <a:schemeClr val="accent1"/>
                </a:solidFill>
                <a:latin typeface="+mn-lt"/>
              </a:defRPr>
            </a:lvl1pPr>
          </a:lstStyle>
          <a:p>
            <a:r>
              <a:rPr lang="fr-FR" dirty="0"/>
              <a:t>Modifiez le style du titre</a:t>
            </a:r>
          </a:p>
        </p:txBody>
      </p:sp>
      <p:pic>
        <p:nvPicPr>
          <p:cNvPr id="2" name="Imag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 y="152401"/>
            <a:ext cx="17340263" cy="1798500"/>
          </a:xfrm>
          <a:prstGeom prst="rect">
            <a:avLst/>
          </a:prstGeom>
        </p:spPr>
      </p:pic>
    </p:spTree>
    <p:extLst>
      <p:ext uri="{BB962C8B-B14F-4D97-AF65-F5344CB8AC3E}">
        <p14:creationId xmlns:p14="http://schemas.microsoft.com/office/powerpoint/2010/main" val="2327933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1192213" y="2206490"/>
            <a:ext cx="7400925" cy="6578736"/>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8745538" y="2206488"/>
            <a:ext cx="7402512" cy="6578737"/>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p>
            <a:fld id="{4D10DDB7-88AC-4405-A32B-EE0408D4BCD4}" type="datetime1">
              <a:rPr lang="fr-FR" smtClean="0"/>
              <a:t>07/05/2020</a:t>
            </a:fld>
            <a:endParaRPr lang="fr-FR"/>
          </a:p>
        </p:txBody>
      </p:sp>
      <p:sp>
        <p:nvSpPr>
          <p:cNvPr id="6" name="Espace réservé du pied de page 5"/>
          <p:cNvSpPr>
            <a:spLocks noGrp="1"/>
          </p:cNvSpPr>
          <p:nvPr>
            <p:ph type="ftr" sz="quarter" idx="11"/>
          </p:nvPr>
        </p:nvSpPr>
        <p:spPr/>
        <p:txBody>
          <a:bodyPr/>
          <a:lstStyle/>
          <a:p>
            <a:r>
              <a:rPr lang="fr-FR"/>
              <a:t>IASI LATMOS - ULB</a:t>
            </a:r>
          </a:p>
        </p:txBody>
      </p:sp>
      <p:sp>
        <p:nvSpPr>
          <p:cNvPr id="7" name="Espace réservé du numéro de diapositive 6"/>
          <p:cNvSpPr>
            <a:spLocks noGrp="1"/>
          </p:cNvSpPr>
          <p:nvPr>
            <p:ph type="sldNum" sz="quarter" idx="12"/>
          </p:nvPr>
        </p:nvSpPr>
        <p:spPr/>
        <p:txBody>
          <a:bodyPr/>
          <a:lstStyle/>
          <a:p>
            <a:fld id="{52CEA935-C22D-49F9-A2CC-0D06D247411E}" type="slidenum">
              <a:rPr lang="fr-FR" smtClean="0"/>
              <a:t>‹#›</a:t>
            </a:fld>
            <a:endParaRPr lang="fr-FR"/>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48587" y="228600"/>
            <a:ext cx="1003544" cy="720000"/>
          </a:xfrm>
          <a:prstGeom prst="rect">
            <a:avLst/>
          </a:prstGeom>
        </p:spPr>
      </p:pic>
      <p:sp>
        <p:nvSpPr>
          <p:cNvPr id="16" name="Titre 1"/>
          <p:cNvSpPr>
            <a:spLocks noGrp="1"/>
          </p:cNvSpPr>
          <p:nvPr>
            <p:ph type="title"/>
          </p:nvPr>
        </p:nvSpPr>
        <p:spPr>
          <a:xfrm>
            <a:off x="1192214" y="519113"/>
            <a:ext cx="13421517" cy="1431788"/>
          </a:xfrm>
        </p:spPr>
        <p:txBody>
          <a:bodyPr/>
          <a:lstStyle>
            <a:lvl1pPr>
              <a:defRPr b="1">
                <a:solidFill>
                  <a:schemeClr val="accent1"/>
                </a:solidFill>
                <a:latin typeface="+mn-lt"/>
              </a:defRPr>
            </a:lvl1pPr>
          </a:lstStyle>
          <a:p>
            <a:r>
              <a:rPr lang="fr-FR" dirty="0"/>
              <a:t>Modifiez le style du titre</a:t>
            </a:r>
          </a:p>
        </p:txBody>
      </p:sp>
      <p:pic>
        <p:nvPicPr>
          <p:cNvPr id="11" name="Imag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 y="152401"/>
            <a:ext cx="17340263" cy="1798500"/>
          </a:xfrm>
          <a:prstGeom prst="rect">
            <a:avLst/>
          </a:prstGeom>
        </p:spPr>
      </p:pic>
    </p:spTree>
    <p:extLst>
      <p:ext uri="{BB962C8B-B14F-4D97-AF65-F5344CB8AC3E}">
        <p14:creationId xmlns:p14="http://schemas.microsoft.com/office/powerpoint/2010/main" val="250168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193800" y="2189027"/>
            <a:ext cx="7335838" cy="858973"/>
          </a:xfrm>
        </p:spPr>
        <p:txBody>
          <a:bodyPr anchor="ctr" anchorCtr="0">
            <a:normAutofit/>
          </a:bodyPr>
          <a:lstStyle>
            <a:lvl1pPr marL="0" indent="0">
              <a:buNone/>
              <a:defRPr sz="2000" b="1">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Espace réservé du contenu 3"/>
          <p:cNvSpPr>
            <a:spLocks noGrp="1"/>
          </p:cNvSpPr>
          <p:nvPr>
            <p:ph sz="half" idx="2"/>
          </p:nvPr>
        </p:nvSpPr>
        <p:spPr>
          <a:xfrm>
            <a:off x="1193800" y="3124200"/>
            <a:ext cx="7335838" cy="567848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8778875" y="2189027"/>
            <a:ext cx="7370763" cy="858973"/>
          </a:xfrm>
        </p:spPr>
        <p:txBody>
          <a:bodyPr anchor="ctr" anchorCtr="0">
            <a:normAutofit/>
          </a:bodyPr>
          <a:lstStyle>
            <a:lvl1pPr marL="0" indent="0">
              <a:buNone/>
              <a:defRPr sz="2000" b="1">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6" name="Espace réservé du contenu 5"/>
          <p:cNvSpPr>
            <a:spLocks noGrp="1"/>
          </p:cNvSpPr>
          <p:nvPr>
            <p:ph sz="quarter" idx="4"/>
          </p:nvPr>
        </p:nvSpPr>
        <p:spPr>
          <a:xfrm>
            <a:off x="8778875" y="3124200"/>
            <a:ext cx="7370763" cy="56784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321BB86-F7E1-4436-8DF1-F44E9F46A540}" type="datetime1">
              <a:rPr lang="fr-FR" smtClean="0"/>
              <a:t>07/05/2020</a:t>
            </a:fld>
            <a:endParaRPr lang="fr-FR"/>
          </a:p>
        </p:txBody>
      </p:sp>
      <p:sp>
        <p:nvSpPr>
          <p:cNvPr id="8" name="Espace réservé du pied de page 7"/>
          <p:cNvSpPr>
            <a:spLocks noGrp="1"/>
          </p:cNvSpPr>
          <p:nvPr>
            <p:ph type="ftr" sz="quarter" idx="11"/>
          </p:nvPr>
        </p:nvSpPr>
        <p:spPr/>
        <p:txBody>
          <a:bodyPr/>
          <a:lstStyle/>
          <a:p>
            <a:r>
              <a:rPr lang="fr-FR"/>
              <a:t>IASI LATMOS - ULB</a:t>
            </a:r>
          </a:p>
        </p:txBody>
      </p:sp>
      <p:sp>
        <p:nvSpPr>
          <p:cNvPr id="9" name="Espace réservé du numéro de diapositive 8"/>
          <p:cNvSpPr>
            <a:spLocks noGrp="1"/>
          </p:cNvSpPr>
          <p:nvPr>
            <p:ph type="sldNum" sz="quarter" idx="12"/>
          </p:nvPr>
        </p:nvSpPr>
        <p:spPr/>
        <p:txBody>
          <a:bodyPr/>
          <a:lstStyle/>
          <a:p>
            <a:fld id="{52CEA935-C22D-49F9-A2CC-0D06D247411E}" type="slidenum">
              <a:rPr lang="fr-FR" smtClean="0"/>
              <a:t>‹#›</a:t>
            </a:fld>
            <a:endParaRPr lang="fr-F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48587" y="228600"/>
            <a:ext cx="1003544" cy="720000"/>
          </a:xfrm>
          <a:prstGeom prst="rect">
            <a:avLst/>
          </a:prstGeom>
        </p:spPr>
      </p:pic>
      <p:sp>
        <p:nvSpPr>
          <p:cNvPr id="15" name="Titre 1"/>
          <p:cNvSpPr>
            <a:spLocks noGrp="1"/>
          </p:cNvSpPr>
          <p:nvPr>
            <p:ph type="title"/>
          </p:nvPr>
        </p:nvSpPr>
        <p:spPr>
          <a:xfrm>
            <a:off x="1192214" y="519113"/>
            <a:ext cx="13421517" cy="1431788"/>
          </a:xfrm>
        </p:spPr>
        <p:txBody>
          <a:bodyPr/>
          <a:lstStyle>
            <a:lvl1pPr>
              <a:defRPr b="1">
                <a:solidFill>
                  <a:schemeClr val="accent1"/>
                </a:solidFill>
                <a:latin typeface="+mn-lt"/>
              </a:defRPr>
            </a:lvl1pPr>
          </a:lstStyle>
          <a:p>
            <a:r>
              <a:rPr lang="fr-FR" dirty="0"/>
              <a:t>Modifiez le style du titre</a:t>
            </a: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 y="152401"/>
            <a:ext cx="17340263" cy="1798500"/>
          </a:xfrm>
          <a:prstGeom prst="rect">
            <a:avLst/>
          </a:prstGeom>
        </p:spPr>
      </p:pic>
    </p:spTree>
    <p:extLst>
      <p:ext uri="{BB962C8B-B14F-4D97-AF65-F5344CB8AC3E}">
        <p14:creationId xmlns:p14="http://schemas.microsoft.com/office/powerpoint/2010/main" val="923356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193801" y="650875"/>
            <a:ext cx="4275930" cy="2274888"/>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6003131" y="1404938"/>
            <a:ext cx="10155237" cy="6931025"/>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4" name="Espace réservé du texte 3"/>
          <p:cNvSpPr>
            <a:spLocks noGrp="1"/>
          </p:cNvSpPr>
          <p:nvPr>
            <p:ph type="body" sz="half" idx="2"/>
          </p:nvPr>
        </p:nvSpPr>
        <p:spPr>
          <a:xfrm>
            <a:off x="1202531" y="2925763"/>
            <a:ext cx="4267200" cy="542131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du texte du masque</a:t>
            </a:r>
          </a:p>
        </p:txBody>
      </p:sp>
      <p:sp>
        <p:nvSpPr>
          <p:cNvPr id="5" name="Espace réservé de la date 4"/>
          <p:cNvSpPr>
            <a:spLocks noGrp="1"/>
          </p:cNvSpPr>
          <p:nvPr>
            <p:ph type="dt" sz="half" idx="10"/>
          </p:nvPr>
        </p:nvSpPr>
        <p:spPr/>
        <p:txBody>
          <a:bodyPr/>
          <a:lstStyle/>
          <a:p>
            <a:fld id="{F085CB37-DBE7-457A-91BD-C8128FAA5DCF}" type="datetime1">
              <a:rPr lang="fr-FR" smtClean="0"/>
              <a:t>07/05/2020</a:t>
            </a:fld>
            <a:endParaRPr lang="fr-FR"/>
          </a:p>
        </p:txBody>
      </p:sp>
      <p:sp>
        <p:nvSpPr>
          <p:cNvPr id="6" name="Espace réservé du pied de page 5"/>
          <p:cNvSpPr>
            <a:spLocks noGrp="1"/>
          </p:cNvSpPr>
          <p:nvPr>
            <p:ph type="ftr" sz="quarter" idx="11"/>
          </p:nvPr>
        </p:nvSpPr>
        <p:spPr/>
        <p:txBody>
          <a:bodyPr/>
          <a:lstStyle/>
          <a:p>
            <a:r>
              <a:rPr lang="fr-FR"/>
              <a:t>IASI LATMOS - ULB</a:t>
            </a:r>
          </a:p>
        </p:txBody>
      </p:sp>
      <p:sp>
        <p:nvSpPr>
          <p:cNvPr id="7" name="Espace réservé du numéro de diapositive 6"/>
          <p:cNvSpPr>
            <a:spLocks noGrp="1"/>
          </p:cNvSpPr>
          <p:nvPr>
            <p:ph type="sldNum" sz="quarter" idx="12"/>
          </p:nvPr>
        </p:nvSpPr>
        <p:spPr/>
        <p:txBody>
          <a:bodyPr/>
          <a:lstStyle/>
          <a:p>
            <a:fld id="{52CEA935-C22D-49F9-A2CC-0D06D247411E}" type="slidenum">
              <a:rPr lang="fr-FR" smtClean="0"/>
              <a:t>‹#›</a:t>
            </a:fld>
            <a:endParaRPr lang="fr-F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6182" y="340345"/>
            <a:ext cx="1331167" cy="955055"/>
          </a:xfrm>
          <a:prstGeom prst="rect">
            <a:avLst/>
          </a:prstGeom>
        </p:spPr>
      </p:pic>
    </p:spTree>
    <p:extLst>
      <p:ext uri="{BB962C8B-B14F-4D97-AF65-F5344CB8AC3E}">
        <p14:creationId xmlns:p14="http://schemas.microsoft.com/office/powerpoint/2010/main" val="3143052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D4F15B2B-ED05-436B-A6DB-920598E8DA9D}" type="datetime1">
              <a:rPr lang="fr-FR" smtClean="0"/>
              <a:t>07/05/2020</a:t>
            </a:fld>
            <a:endParaRPr lang="fr-FR"/>
          </a:p>
        </p:txBody>
      </p:sp>
      <p:sp>
        <p:nvSpPr>
          <p:cNvPr id="4" name="Espace réservé du pied de page 3"/>
          <p:cNvSpPr>
            <a:spLocks noGrp="1"/>
          </p:cNvSpPr>
          <p:nvPr>
            <p:ph type="ftr" sz="quarter" idx="11"/>
          </p:nvPr>
        </p:nvSpPr>
        <p:spPr/>
        <p:txBody>
          <a:bodyPr/>
          <a:lstStyle/>
          <a:p>
            <a:r>
              <a:rPr lang="fr-FR"/>
              <a:t>IASI LATMOS - ULB</a:t>
            </a:r>
          </a:p>
        </p:txBody>
      </p:sp>
      <p:sp>
        <p:nvSpPr>
          <p:cNvPr id="5" name="Espace réservé du numéro de diapositive 4"/>
          <p:cNvSpPr>
            <a:spLocks noGrp="1"/>
          </p:cNvSpPr>
          <p:nvPr>
            <p:ph type="sldNum" sz="quarter" idx="12"/>
          </p:nvPr>
        </p:nvSpPr>
        <p:spPr/>
        <p:txBody>
          <a:bodyPr/>
          <a:lstStyle/>
          <a:p>
            <a:fld id="{52CEA935-C22D-49F9-A2CC-0D06D247411E}" type="slidenum">
              <a:rPr lang="fr-FR" smtClean="0"/>
              <a:t>‹#›</a:t>
            </a:fld>
            <a:endParaRPr lang="fr-F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48587" y="228600"/>
            <a:ext cx="1003544" cy="720000"/>
          </a:xfrm>
          <a:prstGeom prst="rect">
            <a:avLst/>
          </a:prstGeom>
        </p:spPr>
      </p:pic>
      <p:sp>
        <p:nvSpPr>
          <p:cNvPr id="13" name="Titre 1"/>
          <p:cNvSpPr>
            <a:spLocks noGrp="1"/>
          </p:cNvSpPr>
          <p:nvPr>
            <p:ph type="title"/>
          </p:nvPr>
        </p:nvSpPr>
        <p:spPr>
          <a:xfrm>
            <a:off x="1192214" y="519113"/>
            <a:ext cx="13421517" cy="1431788"/>
          </a:xfrm>
        </p:spPr>
        <p:txBody>
          <a:bodyPr/>
          <a:lstStyle>
            <a:lvl1pPr>
              <a:defRPr b="1">
                <a:solidFill>
                  <a:schemeClr val="accent1"/>
                </a:solidFill>
                <a:latin typeface="+mn-lt"/>
              </a:defRPr>
            </a:lvl1pPr>
          </a:lstStyle>
          <a:p>
            <a:r>
              <a:rPr lang="fr-FR" dirty="0"/>
              <a:t>Modifiez le style du titre</a:t>
            </a:r>
          </a:p>
        </p:txBody>
      </p:sp>
      <p:pic>
        <p:nvPicPr>
          <p:cNvPr id="8" name="Imag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 y="152401"/>
            <a:ext cx="17340263" cy="1798500"/>
          </a:xfrm>
          <a:prstGeom prst="rect">
            <a:avLst/>
          </a:prstGeom>
        </p:spPr>
      </p:pic>
    </p:spTree>
    <p:extLst>
      <p:ext uri="{BB962C8B-B14F-4D97-AF65-F5344CB8AC3E}">
        <p14:creationId xmlns:p14="http://schemas.microsoft.com/office/powerpoint/2010/main" val="1824662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24D18FAB-4B17-4A6F-B9BB-6FA2857A954B}" type="datetime1">
              <a:rPr lang="fr-FR" smtClean="0"/>
              <a:t>07/05/2020</a:t>
            </a:fld>
            <a:endParaRPr lang="fr-FR"/>
          </a:p>
        </p:txBody>
      </p:sp>
      <p:sp>
        <p:nvSpPr>
          <p:cNvPr id="4" name="Espace réservé du pied de page 3"/>
          <p:cNvSpPr>
            <a:spLocks noGrp="1"/>
          </p:cNvSpPr>
          <p:nvPr>
            <p:ph type="ftr" sz="quarter" idx="11"/>
          </p:nvPr>
        </p:nvSpPr>
        <p:spPr/>
        <p:txBody>
          <a:bodyPr/>
          <a:lstStyle/>
          <a:p>
            <a:r>
              <a:rPr lang="fr-FR"/>
              <a:t>IASI LATMOS - ULB</a:t>
            </a:r>
          </a:p>
        </p:txBody>
      </p:sp>
      <p:sp>
        <p:nvSpPr>
          <p:cNvPr id="5" name="Espace réservé du numéro de diapositive 4"/>
          <p:cNvSpPr>
            <a:spLocks noGrp="1"/>
          </p:cNvSpPr>
          <p:nvPr>
            <p:ph type="sldNum" sz="quarter" idx="12"/>
          </p:nvPr>
        </p:nvSpPr>
        <p:spPr/>
        <p:txBody>
          <a:bodyPr/>
          <a:lstStyle/>
          <a:p>
            <a:fld id="{52CEA935-C22D-49F9-A2CC-0D06D247411E}" type="slidenum">
              <a:rPr lang="fr-FR" smtClean="0"/>
              <a:t>‹#›</a:t>
            </a:fld>
            <a:endParaRPr lang="fr-FR"/>
          </a:p>
        </p:txBody>
      </p:sp>
    </p:spTree>
    <p:extLst>
      <p:ext uri="{BB962C8B-B14F-4D97-AF65-F5344CB8AC3E}">
        <p14:creationId xmlns:p14="http://schemas.microsoft.com/office/powerpoint/2010/main" val="1464773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apositive de fin">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3174" y="7086600"/>
            <a:ext cx="17343438" cy="2667000"/>
          </a:xfrm>
          <a:prstGeom prst="rect">
            <a:avLst/>
          </a:prstGeom>
          <a:solidFill>
            <a:schemeClr val="bg1"/>
          </a:solid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pour une image  8"/>
          <p:cNvSpPr>
            <a:spLocks noGrp="1"/>
          </p:cNvSpPr>
          <p:nvPr>
            <p:ph type="pic" sz="quarter" idx="10"/>
          </p:nvPr>
        </p:nvSpPr>
        <p:spPr>
          <a:xfrm>
            <a:off x="-3175" y="0"/>
            <a:ext cx="17343437" cy="7086600"/>
          </a:xfrm>
        </p:spPr>
        <p:txBody>
          <a:bodyPr/>
          <a:lstStyle/>
          <a:p>
            <a:endParaRPr lang="fr-FR"/>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467600"/>
            <a:ext cx="17340263" cy="2209800"/>
          </a:xfrm>
          <a:prstGeom prst="rect">
            <a:avLst/>
          </a:prstGeom>
        </p:spPr>
      </p:pic>
      <p:sp>
        <p:nvSpPr>
          <p:cNvPr id="2" name="Titre 1"/>
          <p:cNvSpPr>
            <a:spLocks noGrp="1"/>
          </p:cNvSpPr>
          <p:nvPr>
            <p:ph type="ctrTitle"/>
          </p:nvPr>
        </p:nvSpPr>
        <p:spPr>
          <a:xfrm>
            <a:off x="2758137" y="7740424"/>
            <a:ext cx="11823988" cy="923330"/>
          </a:xfrm>
        </p:spPr>
        <p:txBody>
          <a:bodyPr anchor="ctr" anchorCtr="0">
            <a:normAutofit/>
          </a:bodyPr>
          <a:lstStyle>
            <a:lvl1pPr algn="ctr">
              <a:defRPr sz="6000" b="1">
                <a:solidFill>
                  <a:schemeClr val="accent1"/>
                </a:solidFill>
                <a:latin typeface="Calibri" panose="020F0502020204030204" pitchFamily="34" charset="0"/>
                <a:cs typeface="Calibri" panose="020F0502020204030204" pitchFamily="34" charset="0"/>
              </a:defRPr>
            </a:lvl1pPr>
          </a:lstStyle>
          <a:p>
            <a:r>
              <a:rPr lang="fr-FR" dirty="0"/>
              <a:t>Modifiez le style du titre</a:t>
            </a:r>
          </a:p>
        </p:txBody>
      </p:sp>
      <p:sp>
        <p:nvSpPr>
          <p:cNvPr id="3" name="Sous-titre 2"/>
          <p:cNvSpPr>
            <a:spLocks noGrp="1"/>
          </p:cNvSpPr>
          <p:nvPr>
            <p:ph type="subTitle" idx="1"/>
          </p:nvPr>
        </p:nvSpPr>
        <p:spPr>
          <a:xfrm>
            <a:off x="2758137" y="8739656"/>
            <a:ext cx="11823988" cy="359822"/>
          </a:xfrm>
        </p:spPr>
        <p:txBody>
          <a:bodyPr anchor="ctr" anchorCtr="0">
            <a:normAutofit/>
          </a:bodyPr>
          <a:lstStyle>
            <a:lvl1pPr marL="0" indent="0" algn="ctr">
              <a:buNone/>
              <a:defRPr sz="2800" b="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p>
        </p:txBody>
      </p:sp>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485082" y="7315200"/>
            <a:ext cx="1003553" cy="720000"/>
          </a:xfrm>
          <a:prstGeom prst="rect">
            <a:avLst/>
          </a:prstGeom>
        </p:spPr>
      </p:pic>
      <p:pic>
        <p:nvPicPr>
          <p:cNvPr id="16" name="Image 15"/>
          <p:cNvPicPr>
            <a:picLocks noChangeAspect="1"/>
          </p:cNvPicPr>
          <p:nvPr userDrawn="1"/>
        </p:nvPicPr>
        <p:blipFill rotWithShape="1">
          <a:blip r:embed="rId4" cstate="print">
            <a:extLst>
              <a:ext uri="{28A0092B-C50C-407E-A947-70E740481C1C}">
                <a14:useLocalDpi xmlns:a14="http://schemas.microsoft.com/office/drawing/2010/main" val="0"/>
              </a:ext>
            </a:extLst>
          </a:blip>
          <a:srcRect l="12076" t="16091" r="8378" b="29467"/>
          <a:stretch/>
        </p:blipFill>
        <p:spPr>
          <a:xfrm>
            <a:off x="15356858" y="8903311"/>
            <a:ext cx="1260000" cy="540000"/>
          </a:xfrm>
          <a:prstGeom prst="rect">
            <a:avLst/>
          </a:prstGeom>
        </p:spPr>
      </p:pic>
      <p:pic>
        <p:nvPicPr>
          <p:cNvPr id="17" name="Image 16"/>
          <p:cNvPicPr>
            <a:picLocks noChangeAspect="1"/>
          </p:cNvPicPr>
          <p:nvPr userDrawn="1"/>
        </p:nvPicPr>
        <p:blipFill rotWithShape="1">
          <a:blip r:embed="rId5" cstate="print">
            <a:extLst>
              <a:ext uri="{28A0092B-C50C-407E-A947-70E740481C1C}">
                <a14:useLocalDpi xmlns:a14="http://schemas.microsoft.com/office/drawing/2010/main" val="0"/>
              </a:ext>
            </a:extLst>
          </a:blip>
          <a:srcRect l="898" t="3181" r="1375" b="2378"/>
          <a:stretch/>
        </p:blipFill>
        <p:spPr>
          <a:xfrm>
            <a:off x="15229684" y="8199256"/>
            <a:ext cx="1514348" cy="540000"/>
          </a:xfrm>
          <a:prstGeom prst="rect">
            <a:avLst/>
          </a:prstGeom>
        </p:spPr>
      </p:pic>
    </p:spTree>
    <p:extLst>
      <p:ext uri="{BB962C8B-B14F-4D97-AF65-F5344CB8AC3E}">
        <p14:creationId xmlns:p14="http://schemas.microsoft.com/office/powerpoint/2010/main" val="3499259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192213" y="519113"/>
            <a:ext cx="14955837" cy="1385887"/>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1192213" y="2206488"/>
            <a:ext cx="14955837" cy="65787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4" name="Espace réservé de la date 3"/>
          <p:cNvSpPr>
            <a:spLocks noGrp="1"/>
          </p:cNvSpPr>
          <p:nvPr>
            <p:ph type="dt" sz="half" idx="2"/>
          </p:nvPr>
        </p:nvSpPr>
        <p:spPr>
          <a:xfrm>
            <a:off x="1192214" y="9040813"/>
            <a:ext cx="1077118" cy="519112"/>
          </a:xfrm>
          <a:prstGeom prst="rect">
            <a:avLst/>
          </a:prstGeom>
        </p:spPr>
        <p:txBody>
          <a:bodyPr vert="horz" lIns="91440" tIns="45720" rIns="91440" bIns="45720" rtlCol="0" anchor="ctr"/>
          <a:lstStyle>
            <a:lvl1pPr algn="l">
              <a:defRPr sz="1200">
                <a:solidFill>
                  <a:schemeClr val="accent1"/>
                </a:solidFill>
              </a:defRPr>
            </a:lvl1pPr>
          </a:lstStyle>
          <a:p>
            <a:fld id="{A8B2A25C-14B4-478D-B47F-B33B4B13F89A}" type="datetime1">
              <a:rPr lang="fr-FR" smtClean="0"/>
              <a:t>07/05/2020</a:t>
            </a:fld>
            <a:endParaRPr lang="fr-FR" dirty="0"/>
          </a:p>
        </p:txBody>
      </p:sp>
      <p:sp>
        <p:nvSpPr>
          <p:cNvPr id="5" name="Espace réservé du pied de page 4"/>
          <p:cNvSpPr>
            <a:spLocks noGrp="1"/>
          </p:cNvSpPr>
          <p:nvPr>
            <p:ph type="ftr" sz="quarter" idx="3"/>
          </p:nvPr>
        </p:nvSpPr>
        <p:spPr>
          <a:xfrm>
            <a:off x="3485558" y="9040813"/>
            <a:ext cx="10369146" cy="519112"/>
          </a:xfrm>
          <a:prstGeom prst="rect">
            <a:avLst/>
          </a:prstGeom>
        </p:spPr>
        <p:txBody>
          <a:bodyPr vert="horz" lIns="91440" tIns="45720" rIns="91440" bIns="45720" rtlCol="0" anchor="ctr"/>
          <a:lstStyle>
            <a:lvl1pPr algn="ctr">
              <a:defRPr sz="1200">
                <a:solidFill>
                  <a:schemeClr val="accent1"/>
                </a:solidFill>
              </a:defRPr>
            </a:lvl1pPr>
          </a:lstStyle>
          <a:p>
            <a:r>
              <a:rPr lang="fr-FR"/>
              <a:t>IASI LATMOS - ULB</a:t>
            </a:r>
            <a:endParaRPr lang="fr-FR" dirty="0"/>
          </a:p>
        </p:txBody>
      </p:sp>
      <p:sp>
        <p:nvSpPr>
          <p:cNvPr id="6" name="Espace réservé du numéro de diapositive 5"/>
          <p:cNvSpPr>
            <a:spLocks noGrp="1"/>
          </p:cNvSpPr>
          <p:nvPr>
            <p:ph type="sldNum" sz="quarter" idx="4"/>
          </p:nvPr>
        </p:nvSpPr>
        <p:spPr>
          <a:xfrm>
            <a:off x="15070931" y="9040813"/>
            <a:ext cx="1077119" cy="519112"/>
          </a:xfrm>
          <a:prstGeom prst="rect">
            <a:avLst/>
          </a:prstGeom>
        </p:spPr>
        <p:txBody>
          <a:bodyPr vert="horz" lIns="91440" tIns="45720" rIns="91440" bIns="45720" rtlCol="0" anchor="ctr"/>
          <a:lstStyle>
            <a:lvl1pPr algn="r">
              <a:defRPr sz="1200">
                <a:solidFill>
                  <a:schemeClr val="accent1"/>
                </a:solidFill>
              </a:defRPr>
            </a:lvl1pPr>
          </a:lstStyle>
          <a:p>
            <a:fld id="{52CEA935-C22D-49F9-A2CC-0D06D247411E}" type="slidenum">
              <a:rPr lang="fr-FR" smtClean="0"/>
              <a:pPr/>
              <a:t>‹#›</a:t>
            </a:fld>
            <a:endParaRPr lang="fr-FR" dirty="0"/>
          </a:p>
        </p:txBody>
      </p:sp>
    </p:spTree>
    <p:extLst>
      <p:ext uri="{BB962C8B-B14F-4D97-AF65-F5344CB8AC3E}">
        <p14:creationId xmlns:p14="http://schemas.microsoft.com/office/powerpoint/2010/main" val="2303174344"/>
      </p:ext>
    </p:extLst>
  </p:cSld>
  <p:clrMap bg1="lt1" tx1="dk1" bg2="lt2" tx2="dk2" accent1="accent1" accent2="accent2" accent3="accent3" accent4="accent4" accent5="accent5" accent6="accent6" hlink="hlink" folHlink="folHlink"/>
  <p:sldLayoutIdLst>
    <p:sldLayoutId id="2147483765" r:id="rId1"/>
    <p:sldLayoutId id="2147483767" r:id="rId2"/>
    <p:sldLayoutId id="2147483766" r:id="rId3"/>
    <p:sldLayoutId id="2147483768" r:id="rId4"/>
    <p:sldLayoutId id="2147483769" r:id="rId5"/>
    <p:sldLayoutId id="2147483772" r:id="rId6"/>
    <p:sldLayoutId id="2147483770" r:id="rId7"/>
    <p:sldLayoutId id="2147483775" r:id="rId8"/>
    <p:sldLayoutId id="2147483774" r:id="rId9"/>
  </p:sldLayoutIdLst>
  <p:hf hdr="0"/>
  <p:txStyles>
    <p:titleStyle>
      <a:lvl1pPr algn="l" defTabSz="914400" rtl="0" eaLnBrk="1" latinLnBrk="0" hangingPunct="1">
        <a:lnSpc>
          <a:spcPct val="90000"/>
        </a:lnSpc>
        <a:spcBef>
          <a:spcPct val="0"/>
        </a:spcBef>
        <a:buNone/>
        <a:defRPr sz="40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i="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doi.org/10.5194/egusphere-egu2020-20243" TargetMode="External"/><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3.svg"/><Relationship Id="rId11" Type="http://schemas.openxmlformats.org/officeDocument/2006/relationships/hyperlink" Target="https://doi:10.1029/2018jd029701" TargetMode="External"/><Relationship Id="rId5" Type="http://schemas.openxmlformats.org/officeDocument/2006/relationships/image" Target="../media/image20.png"/><Relationship Id="rId10" Type="http://schemas.openxmlformats.org/officeDocument/2006/relationships/hyperlink" Target="https://doi:10.1029/2018jd029633" TargetMode="External"/><Relationship Id="rId4" Type="http://schemas.openxmlformats.org/officeDocument/2006/relationships/image" Target="../media/image21.svg"/><Relationship Id="rId9" Type="http://schemas.openxmlformats.org/officeDocument/2006/relationships/image" Target="../media/image26.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doi.org/10.1029/2019GL082052" TargetMode="External"/><Relationship Id="rId7" Type="http://schemas.openxmlformats.org/officeDocument/2006/relationships/hyperlink" Target="https://doi:10.1029/2018jd029701" TargetMode="External"/><Relationship Id="rId2" Type="http://schemas.openxmlformats.org/officeDocument/2006/relationships/hyperlink" Target="https://doi:10.1029/2018jd029633" TargetMode="External"/><Relationship Id="rId1" Type="http://schemas.openxmlformats.org/officeDocument/2006/relationships/slideLayout" Target="../slideLayouts/slideLayout6.xml"/><Relationship Id="rId6" Type="http://schemas.openxmlformats.org/officeDocument/2006/relationships/hyperlink" Target="https://doi.org/10.1002/2016jd024828" TargetMode="External"/><Relationship Id="rId5" Type="http://schemas.openxmlformats.org/officeDocument/2006/relationships/hyperlink" Target="https://doi.org/10.5194/amt-10-4905-2017" TargetMode="External"/><Relationship Id="rId4" Type="http://schemas.openxmlformats.org/officeDocument/2006/relationships/hyperlink" Target="https://doi.org/10.1029/2019GL086239"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doi.org/10.5194/egusphere-egu2020-20243"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170834" y="2667000"/>
            <a:ext cx="12998594" cy="1838325"/>
          </a:xfrm>
        </p:spPr>
        <p:txBody>
          <a:bodyPr>
            <a:normAutofit/>
          </a:bodyPr>
          <a:lstStyle/>
          <a:p>
            <a:r>
              <a:rPr lang="en-US" dirty="0"/>
              <a:t>Large VOC enhancements in recent massive wildfires observed from space</a:t>
            </a:r>
            <a:endParaRPr lang="fr-FR" dirty="0"/>
          </a:p>
        </p:txBody>
      </p:sp>
      <p:sp>
        <p:nvSpPr>
          <p:cNvPr id="3" name="Sous-titre 2"/>
          <p:cNvSpPr>
            <a:spLocks noGrp="1"/>
          </p:cNvSpPr>
          <p:nvPr>
            <p:ph type="subTitle" idx="1"/>
          </p:nvPr>
        </p:nvSpPr>
        <p:spPr>
          <a:xfrm>
            <a:off x="3469481" y="4724400"/>
            <a:ext cx="10401300" cy="2667000"/>
          </a:xfrm>
        </p:spPr>
        <p:txBody>
          <a:bodyPr>
            <a:normAutofit fontScale="47500" lnSpcReduction="20000"/>
          </a:bodyPr>
          <a:lstStyle/>
          <a:p>
            <a:r>
              <a:rPr lang="fr-FR" sz="6200" b="1" dirty="0"/>
              <a:t>Bruno Franco</a:t>
            </a:r>
            <a:r>
              <a:rPr lang="fr-FR" sz="6200" baseline="30000" dirty="0"/>
              <a:t>1</a:t>
            </a:r>
            <a:r>
              <a:rPr lang="fr-FR" sz="6200" dirty="0"/>
              <a:t>, L. Clarisse</a:t>
            </a:r>
            <a:r>
              <a:rPr lang="fr-FR" sz="6200" baseline="30000" dirty="0"/>
              <a:t>1</a:t>
            </a:r>
            <a:r>
              <a:rPr lang="fr-FR" sz="6200" dirty="0"/>
              <a:t>, J. Hadji-Lazaro</a:t>
            </a:r>
            <a:r>
              <a:rPr lang="fr-FR" sz="6200" baseline="30000" dirty="0"/>
              <a:t>2</a:t>
            </a:r>
            <a:r>
              <a:rPr lang="fr-FR" sz="6200" dirty="0"/>
              <a:t>, D. Hurtmans</a:t>
            </a:r>
            <a:r>
              <a:rPr lang="fr-FR" sz="6200" baseline="30000" dirty="0"/>
              <a:t>1</a:t>
            </a:r>
            <a:r>
              <a:rPr lang="fr-FR" sz="6200" dirty="0"/>
              <a:t>,</a:t>
            </a:r>
          </a:p>
          <a:p>
            <a:r>
              <a:rPr lang="fr-FR" sz="6200" dirty="0"/>
              <a:t>G. Lecomte</a:t>
            </a:r>
            <a:r>
              <a:rPr lang="fr-FR" sz="6200" baseline="30000" dirty="0"/>
              <a:t>1</a:t>
            </a:r>
            <a:r>
              <a:rPr lang="fr-FR" sz="6200" dirty="0"/>
              <a:t>, S. Turquety</a:t>
            </a:r>
            <a:r>
              <a:rPr lang="fr-FR" sz="6200" baseline="30000" dirty="0"/>
              <a:t>3</a:t>
            </a:r>
            <a:r>
              <a:rPr lang="fr-FR" sz="6200" dirty="0"/>
              <a:t>, C. Clerbaux</a:t>
            </a:r>
            <a:r>
              <a:rPr lang="fr-FR" sz="6200" baseline="30000" dirty="0"/>
              <a:t>2,1</a:t>
            </a:r>
            <a:r>
              <a:rPr lang="fr-FR" sz="6200" dirty="0"/>
              <a:t>, and P.-F. Coheur</a:t>
            </a:r>
            <a:r>
              <a:rPr lang="fr-FR" sz="6200" baseline="30000" dirty="0"/>
              <a:t>1</a:t>
            </a:r>
          </a:p>
          <a:p>
            <a:endParaRPr lang="fr-FR" sz="6200" baseline="30000" dirty="0"/>
          </a:p>
          <a:p>
            <a:r>
              <a:rPr lang="fr-FR" sz="3700" baseline="30000" dirty="0"/>
              <a:t>1</a:t>
            </a:r>
            <a:r>
              <a:rPr lang="fr-FR" sz="3700" dirty="0"/>
              <a:t>Université Libre de Bruxelles (ULB), </a:t>
            </a:r>
            <a:r>
              <a:rPr lang="fr-FR" sz="3700" dirty="0" err="1"/>
              <a:t>Spectroscopy</a:t>
            </a:r>
            <a:r>
              <a:rPr lang="fr-FR" sz="3700" dirty="0"/>
              <a:t>, Quantum Chemistry and </a:t>
            </a:r>
            <a:r>
              <a:rPr lang="fr-FR" sz="3700" dirty="0" err="1"/>
              <a:t>Atmospheric</a:t>
            </a:r>
            <a:r>
              <a:rPr lang="fr-FR" sz="3700" dirty="0"/>
              <a:t> </a:t>
            </a:r>
            <a:r>
              <a:rPr lang="fr-FR" sz="3700" dirty="0" err="1"/>
              <a:t>Remote</a:t>
            </a:r>
            <a:r>
              <a:rPr lang="fr-FR" sz="3700" dirty="0"/>
              <a:t> </a:t>
            </a:r>
            <a:r>
              <a:rPr lang="fr-FR" sz="3700" dirty="0" err="1"/>
              <a:t>Sensing</a:t>
            </a:r>
            <a:r>
              <a:rPr lang="fr-FR" sz="3700" dirty="0"/>
              <a:t> (SQUARES), Brussels, </a:t>
            </a:r>
            <a:r>
              <a:rPr lang="fr-FR" sz="3700" dirty="0" err="1"/>
              <a:t>Belgium</a:t>
            </a:r>
            <a:r>
              <a:rPr lang="fr-FR" sz="3700" dirty="0"/>
              <a:t> (bfranco@ulb.ac.be)</a:t>
            </a:r>
          </a:p>
          <a:p>
            <a:r>
              <a:rPr lang="fr-FR" sz="3700" baseline="30000" dirty="0"/>
              <a:t>2</a:t>
            </a:r>
            <a:r>
              <a:rPr lang="fr-FR" sz="3700" dirty="0"/>
              <a:t>LATMOS/IPSL, Sorbonne Université, UVSQ, CNRS, Paris, France</a:t>
            </a:r>
          </a:p>
          <a:p>
            <a:r>
              <a:rPr lang="fr-FR" sz="3700" baseline="30000" dirty="0"/>
              <a:t>3</a:t>
            </a:r>
            <a:r>
              <a:rPr lang="fr-FR" sz="3700" dirty="0"/>
              <a:t>Laboratoire de Météorologie Dynamique (LMD)-IPSL, Sorbonne Université, CNRS UMR 8539 Ecole Polytechnique, Paris, France</a:t>
            </a:r>
          </a:p>
        </p:txBody>
      </p:sp>
      <p:sp>
        <p:nvSpPr>
          <p:cNvPr id="4" name="ZoneTexte 3">
            <a:extLst>
              <a:ext uri="{FF2B5EF4-FFF2-40B4-BE49-F238E27FC236}">
                <a16:creationId xmlns:a16="http://schemas.microsoft.com/office/drawing/2014/main" xmlns="" id="{33B75368-96C9-40FA-83DB-D50A52898243}"/>
              </a:ext>
            </a:extLst>
          </p:cNvPr>
          <p:cNvSpPr txBox="1"/>
          <p:nvPr/>
        </p:nvSpPr>
        <p:spPr>
          <a:xfrm>
            <a:off x="6078076" y="8001000"/>
            <a:ext cx="5184111" cy="1200329"/>
          </a:xfrm>
          <a:prstGeom prst="rect">
            <a:avLst/>
          </a:prstGeom>
          <a:noFill/>
        </p:spPr>
        <p:txBody>
          <a:bodyPr wrap="none" rtlCol="0">
            <a:spAutoFit/>
          </a:bodyPr>
          <a:lstStyle/>
          <a:p>
            <a:pPr algn="ctr"/>
            <a:r>
              <a:rPr lang="en-GB" dirty="0">
                <a:solidFill>
                  <a:schemeClr val="accent5"/>
                </a:solidFill>
              </a:rPr>
              <a:t>EGU General Assembly, 8</a:t>
            </a:r>
            <a:r>
              <a:rPr lang="en-GB" baseline="30000" dirty="0">
                <a:solidFill>
                  <a:schemeClr val="accent5"/>
                </a:solidFill>
              </a:rPr>
              <a:t>th</a:t>
            </a:r>
            <a:r>
              <a:rPr lang="en-GB" dirty="0">
                <a:solidFill>
                  <a:schemeClr val="accent5"/>
                </a:solidFill>
              </a:rPr>
              <a:t> May 2020, Vienna, Austria</a:t>
            </a:r>
          </a:p>
          <a:p>
            <a:pPr algn="ctr"/>
            <a:r>
              <a:rPr lang="fr-BE" b="1" dirty="0">
                <a:solidFill>
                  <a:schemeClr val="accent5"/>
                </a:solidFill>
              </a:rPr>
              <a:t>EGU2020-20243</a:t>
            </a:r>
          </a:p>
          <a:p>
            <a:pPr algn="ctr"/>
            <a:r>
              <a:rPr lang="fr-BE" dirty="0">
                <a:solidFill>
                  <a:schemeClr val="accent5"/>
                </a:solidFill>
                <a:hlinkClick r:id="rId2"/>
              </a:rPr>
              <a:t>https://doi.org/10.5194/egusphere-egu2020-20243</a:t>
            </a:r>
            <a:r>
              <a:rPr lang="fr-BE" dirty="0">
                <a:solidFill>
                  <a:schemeClr val="accent5"/>
                </a:solidFill>
              </a:rPr>
              <a:t> </a:t>
            </a:r>
          </a:p>
          <a:p>
            <a:pPr algn="ctr"/>
            <a:endParaRPr lang="fr-BE" dirty="0">
              <a:solidFill>
                <a:schemeClr val="accent5"/>
              </a:solidFill>
            </a:endParaRPr>
          </a:p>
        </p:txBody>
      </p:sp>
      <p:pic>
        <p:nvPicPr>
          <p:cNvPr id="8" name="Graphique 7">
            <a:extLst>
              <a:ext uri="{FF2B5EF4-FFF2-40B4-BE49-F238E27FC236}">
                <a16:creationId xmlns:a16="http://schemas.microsoft.com/office/drawing/2014/main" xmlns="" id="{3064E197-68FE-4CCD-B37B-5E4AB499F6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56321" y="247650"/>
            <a:ext cx="3629025" cy="952500"/>
          </a:xfrm>
          <a:prstGeom prst="rect">
            <a:avLst/>
          </a:prstGeom>
        </p:spPr>
      </p:pic>
      <p:sp>
        <p:nvSpPr>
          <p:cNvPr id="9" name="Rectangle 8">
            <a:extLst>
              <a:ext uri="{FF2B5EF4-FFF2-40B4-BE49-F238E27FC236}">
                <a16:creationId xmlns:a16="http://schemas.microsoft.com/office/drawing/2014/main" xmlns="" id="{ABB4EF35-5F7B-4EF4-BADE-D06E6C709054}"/>
              </a:ext>
            </a:extLst>
          </p:cNvPr>
          <p:cNvSpPr/>
          <p:nvPr/>
        </p:nvSpPr>
        <p:spPr>
          <a:xfrm>
            <a:off x="59531" y="9277290"/>
            <a:ext cx="3492174" cy="400110"/>
          </a:xfrm>
          <a:prstGeom prst="rect">
            <a:avLst/>
          </a:prstGeom>
        </p:spPr>
        <p:txBody>
          <a:bodyPr wrap="none">
            <a:spAutoFit/>
          </a:bodyPr>
          <a:lstStyle/>
          <a:p>
            <a:r>
              <a:rPr lang="en-GB" sz="2000" dirty="0">
                <a:latin typeface="Arial" panose="020B0604020202020204" pitchFamily="34" charset="0"/>
              </a:rPr>
              <a:t>© Authors. All rights reserved</a:t>
            </a:r>
            <a:endParaRPr lang="en-GB" sz="2000" dirty="0"/>
          </a:p>
        </p:txBody>
      </p:sp>
    </p:spTree>
    <p:extLst>
      <p:ext uri="{BB962C8B-B14F-4D97-AF65-F5344CB8AC3E}">
        <p14:creationId xmlns:p14="http://schemas.microsoft.com/office/powerpoint/2010/main" val="1270226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fumée, voie, train&#10;&#10;Description générée automatiquement">
            <a:extLst>
              <a:ext uri="{FF2B5EF4-FFF2-40B4-BE49-F238E27FC236}">
                <a16:creationId xmlns:a16="http://schemas.microsoft.com/office/drawing/2014/main" xmlns="" id="{61F0A9DA-B6DE-4588-9C7D-57F365882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6668" y="808780"/>
            <a:ext cx="6330793" cy="3561071"/>
          </a:xfrm>
          <a:prstGeom prst="rect">
            <a:avLst/>
          </a:prstGeom>
        </p:spPr>
      </p:pic>
      <p:sp>
        <p:nvSpPr>
          <p:cNvPr id="2" name="Espace réservé de la date 1">
            <a:extLst>
              <a:ext uri="{FF2B5EF4-FFF2-40B4-BE49-F238E27FC236}">
                <a16:creationId xmlns:a16="http://schemas.microsoft.com/office/drawing/2014/main" xmlns="" id="{FB3EC3F4-4431-45A8-B11C-08173698A508}"/>
              </a:ext>
            </a:extLst>
          </p:cNvPr>
          <p:cNvSpPr>
            <a:spLocks noGrp="1"/>
          </p:cNvSpPr>
          <p:nvPr>
            <p:ph type="dt" sz="half" idx="10"/>
          </p:nvPr>
        </p:nvSpPr>
        <p:spPr/>
        <p:txBody>
          <a:bodyPr/>
          <a:lstStyle/>
          <a:p>
            <a:fld id="{09B2F5EE-08DF-47D1-AAA9-EFE0D2DAFCDF}" type="datetime1">
              <a:rPr lang="fr-FR" smtClean="0"/>
              <a:t>07/05/2020</a:t>
            </a:fld>
            <a:endParaRPr lang="fr-FR" dirty="0"/>
          </a:p>
        </p:txBody>
      </p:sp>
      <p:sp>
        <p:nvSpPr>
          <p:cNvPr id="3" name="Espace réservé du pied de page 2">
            <a:extLst>
              <a:ext uri="{FF2B5EF4-FFF2-40B4-BE49-F238E27FC236}">
                <a16:creationId xmlns:a16="http://schemas.microsoft.com/office/drawing/2014/main" xmlns="" id="{903E5A0E-8AC4-4E47-849D-03C7AE0CBE42}"/>
              </a:ext>
            </a:extLst>
          </p:cNvPr>
          <p:cNvSpPr>
            <a:spLocks noGrp="1"/>
          </p:cNvSpPr>
          <p:nvPr>
            <p:ph type="ftr" sz="quarter" idx="11"/>
          </p:nvPr>
        </p:nvSpPr>
        <p:spPr/>
        <p:txBody>
          <a:bodyPr/>
          <a:lstStyle/>
          <a:p>
            <a:r>
              <a:rPr lang="fr-FR"/>
              <a:t>IASI LATMOS - ULB</a:t>
            </a:r>
            <a:endParaRPr lang="fr-FR" dirty="0"/>
          </a:p>
        </p:txBody>
      </p:sp>
      <p:sp>
        <p:nvSpPr>
          <p:cNvPr id="4" name="Espace réservé du numéro de diapositive 3">
            <a:extLst>
              <a:ext uri="{FF2B5EF4-FFF2-40B4-BE49-F238E27FC236}">
                <a16:creationId xmlns:a16="http://schemas.microsoft.com/office/drawing/2014/main" xmlns="" id="{B6257213-8D0A-4892-88B4-4B2C49FB6F19}"/>
              </a:ext>
            </a:extLst>
          </p:cNvPr>
          <p:cNvSpPr>
            <a:spLocks noGrp="1"/>
          </p:cNvSpPr>
          <p:nvPr>
            <p:ph type="sldNum" sz="quarter" idx="12"/>
          </p:nvPr>
        </p:nvSpPr>
        <p:spPr/>
        <p:txBody>
          <a:bodyPr/>
          <a:lstStyle/>
          <a:p>
            <a:fld id="{52CEA935-C22D-49F9-A2CC-0D06D247411E}" type="slidenum">
              <a:rPr lang="fr-FR" smtClean="0"/>
              <a:pPr/>
              <a:t>2</a:t>
            </a:fld>
            <a:endParaRPr lang="fr-FR" dirty="0"/>
          </a:p>
        </p:txBody>
      </p:sp>
      <p:sp>
        <p:nvSpPr>
          <p:cNvPr id="5" name="Titre 1">
            <a:extLst>
              <a:ext uri="{FF2B5EF4-FFF2-40B4-BE49-F238E27FC236}">
                <a16:creationId xmlns:a16="http://schemas.microsoft.com/office/drawing/2014/main" xmlns="" id="{8201218C-74C6-414C-BB6F-550343D7E448}"/>
              </a:ext>
            </a:extLst>
          </p:cNvPr>
          <p:cNvSpPr>
            <a:spLocks noGrp="1"/>
          </p:cNvSpPr>
          <p:nvPr>
            <p:ph type="ctrTitle"/>
          </p:nvPr>
        </p:nvSpPr>
        <p:spPr>
          <a:xfrm>
            <a:off x="592931" y="909638"/>
            <a:ext cx="7010400" cy="7929562"/>
          </a:xfrm>
        </p:spPr>
        <p:txBody>
          <a:bodyPr>
            <a:noAutofit/>
          </a:bodyPr>
          <a:lstStyle/>
          <a:p>
            <a:pPr algn="l"/>
            <a:r>
              <a:rPr lang="en-US" sz="2800" dirty="0"/>
              <a:t>Overview</a:t>
            </a:r>
            <a:r>
              <a:rPr lang="en-US" sz="2400" dirty="0"/>
              <a:t/>
            </a:r>
            <a:br>
              <a:rPr lang="en-US" sz="2400" dirty="0"/>
            </a:br>
            <a:r>
              <a:rPr lang="en-US" sz="2400" dirty="0"/>
              <a:t/>
            </a:r>
            <a:br>
              <a:rPr lang="en-US" sz="2400" dirty="0"/>
            </a:br>
            <a:r>
              <a:rPr lang="en-US" sz="2400" b="0" dirty="0"/>
              <a:t>Massive wildfires erupted in Amazonia and through the subarctic region in summer 2019, and in Australia in winter 2019-2020. During such biomass burning events, sizeable amounts of volatile organic compounds (VOCs) were emitted directly by the fires as well as rapidly produced in plumes via the degradation of short-lived gas precursors.</a:t>
            </a:r>
            <a:br>
              <a:rPr lang="en-US" sz="2400" b="0" dirty="0"/>
            </a:br>
            <a:r>
              <a:rPr lang="en-US" sz="2400" b="0" dirty="0"/>
              <a:t/>
            </a:r>
            <a:br>
              <a:rPr lang="en-US" sz="2400" b="0" dirty="0"/>
            </a:br>
            <a:r>
              <a:rPr lang="en-GB" sz="2400" b="0" dirty="0"/>
              <a:t>Nadir-viewing infrared sensors onboard meteorological satellites, such as IASI (Infrared Atmospheric Sounding Interferometer) embarked on the </a:t>
            </a:r>
            <a:r>
              <a:rPr lang="en-GB" sz="2400" b="0" dirty="0" err="1"/>
              <a:t>Metop</a:t>
            </a:r>
            <a:r>
              <a:rPr lang="en-GB" sz="2400" b="0" dirty="0"/>
              <a:t> platforms, provide global and spatially dense observations that are very useful to track biomass burning events throughout the globe and to provide trace gas quantification in fire plumes. </a:t>
            </a:r>
            <a:br>
              <a:rPr lang="en-GB" sz="2400" b="0" dirty="0"/>
            </a:br>
            <a:r>
              <a:rPr lang="en-GB" sz="2400" b="0" dirty="0"/>
              <a:t/>
            </a:r>
            <a:br>
              <a:rPr lang="en-GB" sz="2400" b="0" dirty="0"/>
            </a:br>
            <a:r>
              <a:rPr lang="en-GB" sz="2400" b="0" dirty="0"/>
              <a:t>We apply a general retrieval framework, based on an artificial neural network, to derive the integrated abundance (total column) of several major VOCs from the infrared radiance spectra recorded by IASI. Here, we present daily regional snapshots of VOC enhancements in the plumes from the recent Amazonian, Australian and subarctic wildfires.</a:t>
            </a:r>
            <a:endParaRPr lang="fr-BE" sz="2400" b="0" dirty="0"/>
          </a:p>
        </p:txBody>
      </p:sp>
      <p:pic>
        <p:nvPicPr>
          <p:cNvPr id="8" name="Picture 22" descr="C:\Users\ULB\Pictures\pres\metop_polar_orbit.jpg">
            <a:extLst>
              <a:ext uri="{FF2B5EF4-FFF2-40B4-BE49-F238E27FC236}">
                <a16:creationId xmlns:a16="http://schemas.microsoft.com/office/drawing/2014/main" xmlns="" id="{2DAF76D4-3BFB-46A0-8BAC-A7605ED1753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68260" y="3348061"/>
            <a:ext cx="4343400" cy="347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xmlns="" id="{198598CF-6AA7-4F7D-B169-A002D4A3A3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755541">
            <a:off x="14354254" y="1717044"/>
            <a:ext cx="1519408" cy="1519408"/>
          </a:xfrm>
          <a:prstGeom prst="rect">
            <a:avLst/>
          </a:prstGeom>
        </p:spPr>
      </p:pic>
      <p:sp>
        <p:nvSpPr>
          <p:cNvPr id="10" name="Text Box 23">
            <a:extLst>
              <a:ext uri="{FF2B5EF4-FFF2-40B4-BE49-F238E27FC236}">
                <a16:creationId xmlns:a16="http://schemas.microsoft.com/office/drawing/2014/main" xmlns="" id="{059193FF-82F7-4609-A2BD-80D0318ED354}"/>
              </a:ext>
            </a:extLst>
          </p:cNvPr>
          <p:cNvSpPr txBox="1">
            <a:spLocks noChangeArrowheads="1"/>
          </p:cNvSpPr>
          <p:nvPr/>
        </p:nvSpPr>
        <p:spPr bwMode="auto">
          <a:xfrm>
            <a:off x="12829687" y="3348061"/>
            <a:ext cx="42500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entury Gothic" pitchFamily="34" charset="0"/>
                <a:cs typeface="Arial" charset="0"/>
              </a:defRPr>
            </a:lvl1pPr>
            <a:lvl2pPr marL="742950" indent="-285750" eaLnBrk="0" hangingPunct="0">
              <a:defRPr>
                <a:solidFill>
                  <a:schemeClr val="tx1"/>
                </a:solidFill>
                <a:latin typeface="Century Gothic" pitchFamily="34" charset="0"/>
                <a:cs typeface="Arial" charset="0"/>
              </a:defRPr>
            </a:lvl2pPr>
            <a:lvl3pPr marL="1143000" indent="-228600" eaLnBrk="0" hangingPunct="0">
              <a:defRPr>
                <a:solidFill>
                  <a:schemeClr val="tx1"/>
                </a:solidFill>
                <a:latin typeface="Century Gothic" pitchFamily="34" charset="0"/>
                <a:cs typeface="Arial" charset="0"/>
              </a:defRPr>
            </a:lvl3pPr>
            <a:lvl4pPr marL="1600200" indent="-228600" eaLnBrk="0" hangingPunct="0">
              <a:defRPr>
                <a:solidFill>
                  <a:schemeClr val="tx1"/>
                </a:solidFill>
                <a:latin typeface="Century Gothic" pitchFamily="34" charset="0"/>
                <a:cs typeface="Arial" charset="0"/>
              </a:defRPr>
            </a:lvl4pPr>
            <a:lvl5pPr marL="2057400" indent="-228600" eaLnBrk="0" hangingPunct="0">
              <a:defRPr>
                <a:solidFill>
                  <a:schemeClr val="tx1"/>
                </a:solidFill>
                <a:latin typeface="Century Gothic" pitchFamily="34" charset="0"/>
                <a:cs typeface="Arial" charset="0"/>
              </a:defRPr>
            </a:lvl5pPr>
            <a:lvl6pPr marL="2514600" indent="-228600" eaLnBrk="0" fontAlgn="base" hangingPunct="0">
              <a:spcBef>
                <a:spcPct val="0"/>
              </a:spcBef>
              <a:spcAft>
                <a:spcPct val="0"/>
              </a:spcAft>
              <a:defRPr>
                <a:solidFill>
                  <a:schemeClr val="tx1"/>
                </a:solidFill>
                <a:latin typeface="Century Gothic" pitchFamily="34" charset="0"/>
                <a:cs typeface="Arial" charset="0"/>
              </a:defRPr>
            </a:lvl6pPr>
            <a:lvl7pPr marL="2971800" indent="-228600" eaLnBrk="0" fontAlgn="base" hangingPunct="0">
              <a:spcBef>
                <a:spcPct val="0"/>
              </a:spcBef>
              <a:spcAft>
                <a:spcPct val="0"/>
              </a:spcAft>
              <a:defRPr>
                <a:solidFill>
                  <a:schemeClr val="tx1"/>
                </a:solidFill>
                <a:latin typeface="Century Gothic" pitchFamily="34" charset="0"/>
                <a:cs typeface="Arial" charset="0"/>
              </a:defRPr>
            </a:lvl7pPr>
            <a:lvl8pPr marL="3429000" indent="-228600" eaLnBrk="0" fontAlgn="base" hangingPunct="0">
              <a:spcBef>
                <a:spcPct val="0"/>
              </a:spcBef>
              <a:spcAft>
                <a:spcPct val="0"/>
              </a:spcAft>
              <a:defRPr>
                <a:solidFill>
                  <a:schemeClr val="tx1"/>
                </a:solidFill>
                <a:latin typeface="Century Gothic" pitchFamily="34" charset="0"/>
                <a:cs typeface="Arial" charset="0"/>
              </a:defRPr>
            </a:lvl8pPr>
            <a:lvl9pPr marL="3886200" indent="-228600" eaLnBrk="0" fontAlgn="base" hangingPunct="0">
              <a:spcBef>
                <a:spcPct val="0"/>
              </a:spcBef>
              <a:spcAft>
                <a:spcPct val="0"/>
              </a:spcAft>
              <a:defRPr>
                <a:solidFill>
                  <a:schemeClr val="tx1"/>
                </a:solidFill>
                <a:latin typeface="Century Gothic" pitchFamily="34" charset="0"/>
                <a:cs typeface="Arial" charset="0"/>
              </a:defRPr>
            </a:lvl9pPr>
          </a:lstStyle>
          <a:p>
            <a:pPr algn="ctr" eaLnBrk="1" hangingPunct="1">
              <a:defRPr/>
            </a:pPr>
            <a:r>
              <a:rPr lang="en-GB" sz="2400" b="1" dirty="0" err="1">
                <a:solidFill>
                  <a:srgbClr val="FF9900"/>
                </a:solidFill>
                <a:latin typeface="+mn-lt"/>
              </a:rPr>
              <a:t>Metop</a:t>
            </a:r>
            <a:r>
              <a:rPr lang="en-GB" sz="2400" b="1" dirty="0">
                <a:solidFill>
                  <a:srgbClr val="FF9900"/>
                </a:solidFill>
                <a:latin typeface="+mn-lt"/>
              </a:rPr>
              <a:t>: Polar orbiting satellite</a:t>
            </a:r>
            <a:endParaRPr lang="en-US" sz="2400" b="1" dirty="0">
              <a:solidFill>
                <a:srgbClr val="FF9900"/>
              </a:solidFill>
              <a:latin typeface="+mn-lt"/>
            </a:endParaRPr>
          </a:p>
        </p:txBody>
      </p:sp>
      <p:pic>
        <p:nvPicPr>
          <p:cNvPr id="11" name="Picture 21" descr="C:\Users\ULB\Pictures\pres\iasi_field_of_view.jpg">
            <a:extLst>
              <a:ext uri="{FF2B5EF4-FFF2-40B4-BE49-F238E27FC236}">
                <a16:creationId xmlns:a16="http://schemas.microsoft.com/office/drawing/2014/main" xmlns="" id="{01B8F98A-A8DE-484B-80D1-EFE3A44E3B1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47408" y="5699891"/>
            <a:ext cx="4340053" cy="347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1">
            <a:extLst>
              <a:ext uri="{FF2B5EF4-FFF2-40B4-BE49-F238E27FC236}">
                <a16:creationId xmlns:a16="http://schemas.microsoft.com/office/drawing/2014/main" xmlns="" id="{F0728575-E407-49CF-AFDF-82200DD8F11F}"/>
              </a:ext>
            </a:extLst>
          </p:cNvPr>
          <p:cNvSpPr txBox="1">
            <a:spLocks noChangeArrowheads="1"/>
          </p:cNvSpPr>
          <p:nvPr/>
        </p:nvSpPr>
        <p:spPr bwMode="auto">
          <a:xfrm>
            <a:off x="9737397" y="8705662"/>
            <a:ext cx="42500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dirty="0">
                <a:solidFill>
                  <a:srgbClr val="E43C2F"/>
                </a:solidFill>
              </a:rPr>
              <a:t>IASI: Thermal IR nadir sounder</a:t>
            </a:r>
            <a:endParaRPr lang="en-US" sz="2400" b="1" dirty="0">
              <a:solidFill>
                <a:srgbClr val="E43C2F"/>
              </a:solidFill>
            </a:endParaRPr>
          </a:p>
        </p:txBody>
      </p:sp>
      <p:sp>
        <p:nvSpPr>
          <p:cNvPr id="13" name="TextBox 40">
            <a:extLst>
              <a:ext uri="{FF2B5EF4-FFF2-40B4-BE49-F238E27FC236}">
                <a16:creationId xmlns:a16="http://schemas.microsoft.com/office/drawing/2014/main" xmlns="" id="{4C8F69C5-BCCB-4903-B736-C4D8D3EE09D8}"/>
              </a:ext>
            </a:extLst>
          </p:cNvPr>
          <p:cNvSpPr txBox="1"/>
          <p:nvPr/>
        </p:nvSpPr>
        <p:spPr>
          <a:xfrm>
            <a:off x="9558572" y="5361337"/>
            <a:ext cx="2331221" cy="338554"/>
          </a:xfrm>
          <a:prstGeom prst="rect">
            <a:avLst/>
          </a:prstGeom>
          <a:noFill/>
        </p:spPr>
        <p:txBody>
          <a:bodyPr wrap="square" rtlCol="0">
            <a:spAutoFit/>
          </a:bodyPr>
          <a:lstStyle/>
          <a:p>
            <a:r>
              <a:rPr lang="en-GB" sz="1600" dirty="0">
                <a:solidFill>
                  <a:schemeClr val="bg1"/>
                </a:solidFill>
              </a:rPr>
              <a:t>Picture: eumetsat.int</a:t>
            </a:r>
          </a:p>
        </p:txBody>
      </p:sp>
      <p:sp>
        <p:nvSpPr>
          <p:cNvPr id="15" name="TextBox 39">
            <a:extLst>
              <a:ext uri="{FF2B5EF4-FFF2-40B4-BE49-F238E27FC236}">
                <a16:creationId xmlns:a16="http://schemas.microsoft.com/office/drawing/2014/main" xmlns="" id="{EC9CA719-1E16-4C2B-8DAB-F0DF20D6BCCB}"/>
              </a:ext>
            </a:extLst>
          </p:cNvPr>
          <p:cNvSpPr txBox="1"/>
          <p:nvPr/>
        </p:nvSpPr>
        <p:spPr>
          <a:xfrm>
            <a:off x="14777092" y="6821443"/>
            <a:ext cx="2331221" cy="338554"/>
          </a:xfrm>
          <a:prstGeom prst="rect">
            <a:avLst/>
          </a:prstGeom>
          <a:noFill/>
        </p:spPr>
        <p:txBody>
          <a:bodyPr wrap="square" rtlCol="0">
            <a:spAutoFit/>
          </a:bodyPr>
          <a:lstStyle/>
          <a:p>
            <a:pPr algn="r"/>
            <a:r>
              <a:rPr lang="en-GB" sz="1600" dirty="0">
                <a:solidFill>
                  <a:schemeClr val="bg1"/>
                </a:solidFill>
              </a:rPr>
              <a:t>Picture: esa.int</a:t>
            </a:r>
          </a:p>
        </p:txBody>
      </p:sp>
      <p:sp>
        <p:nvSpPr>
          <p:cNvPr id="17" name="TextBox 40">
            <a:extLst>
              <a:ext uri="{FF2B5EF4-FFF2-40B4-BE49-F238E27FC236}">
                <a16:creationId xmlns:a16="http://schemas.microsoft.com/office/drawing/2014/main" xmlns="" id="{778D1719-9D8C-4DE1-8115-EF421AD08774}"/>
              </a:ext>
            </a:extLst>
          </p:cNvPr>
          <p:cNvSpPr txBox="1"/>
          <p:nvPr/>
        </p:nvSpPr>
        <p:spPr>
          <a:xfrm>
            <a:off x="9046854" y="4357763"/>
            <a:ext cx="2842939" cy="338554"/>
          </a:xfrm>
          <a:prstGeom prst="rect">
            <a:avLst/>
          </a:prstGeom>
          <a:noFill/>
        </p:spPr>
        <p:txBody>
          <a:bodyPr wrap="square" rtlCol="0">
            <a:spAutoFit/>
          </a:bodyPr>
          <a:lstStyle/>
          <a:p>
            <a:r>
              <a:rPr lang="en-US" sz="1600">
                <a:solidFill>
                  <a:schemeClr val="bg1"/>
                </a:solidFill>
              </a:rPr>
              <a:t>U.S. Department of Agriculture</a:t>
            </a:r>
            <a:endParaRPr lang="en-GB" sz="1600" dirty="0">
              <a:solidFill>
                <a:schemeClr val="bg1"/>
              </a:solidFill>
            </a:endParaRPr>
          </a:p>
        </p:txBody>
      </p:sp>
      <p:sp>
        <p:nvSpPr>
          <p:cNvPr id="18" name="Rectangle 17">
            <a:extLst>
              <a:ext uri="{FF2B5EF4-FFF2-40B4-BE49-F238E27FC236}">
                <a16:creationId xmlns:a16="http://schemas.microsoft.com/office/drawing/2014/main" xmlns="" id="{ABB4EF35-5F7B-4EF4-BADE-D06E6C709054}"/>
              </a:ext>
            </a:extLst>
          </p:cNvPr>
          <p:cNvSpPr/>
          <p:nvPr/>
        </p:nvSpPr>
        <p:spPr>
          <a:xfrm>
            <a:off x="2878931" y="9300369"/>
            <a:ext cx="3492174" cy="400110"/>
          </a:xfrm>
          <a:prstGeom prst="rect">
            <a:avLst/>
          </a:prstGeom>
        </p:spPr>
        <p:txBody>
          <a:bodyPr wrap="none">
            <a:spAutoFit/>
          </a:bodyPr>
          <a:lstStyle/>
          <a:p>
            <a:r>
              <a:rPr lang="en-GB" sz="2000" dirty="0">
                <a:latin typeface="Arial" panose="020B0604020202020204" pitchFamily="34" charset="0"/>
              </a:rPr>
              <a:t>© Authors. All rights reserved</a:t>
            </a:r>
            <a:endParaRPr lang="en-GB" sz="2000" dirty="0"/>
          </a:p>
        </p:txBody>
      </p:sp>
    </p:spTree>
    <p:extLst>
      <p:ext uri="{BB962C8B-B14F-4D97-AF65-F5344CB8AC3E}">
        <p14:creationId xmlns:p14="http://schemas.microsoft.com/office/powerpoint/2010/main" val="3451221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2295DE2D-E818-4EE3-8E9E-D066964CF682}" type="datetime1">
              <a:rPr lang="fr-FR" smtClean="0"/>
              <a:t>07/05/2020</a:t>
            </a:fld>
            <a:endParaRPr lang="fr-FR"/>
          </a:p>
        </p:txBody>
      </p:sp>
      <p:sp>
        <p:nvSpPr>
          <p:cNvPr id="4" name="Espace réservé du pied de page 3"/>
          <p:cNvSpPr>
            <a:spLocks noGrp="1"/>
          </p:cNvSpPr>
          <p:nvPr>
            <p:ph type="ftr" sz="quarter" idx="11"/>
          </p:nvPr>
        </p:nvSpPr>
        <p:spPr/>
        <p:txBody>
          <a:bodyPr/>
          <a:lstStyle/>
          <a:p>
            <a:r>
              <a:rPr lang="fr-FR"/>
              <a:t>IASI LATMOS - ULB</a:t>
            </a:r>
          </a:p>
        </p:txBody>
      </p:sp>
      <p:sp>
        <p:nvSpPr>
          <p:cNvPr id="6" name="Espace réservé du numéro de diapositive 5"/>
          <p:cNvSpPr>
            <a:spLocks noGrp="1"/>
          </p:cNvSpPr>
          <p:nvPr>
            <p:ph type="sldNum" sz="quarter" idx="12"/>
          </p:nvPr>
        </p:nvSpPr>
        <p:spPr/>
        <p:txBody>
          <a:bodyPr/>
          <a:lstStyle/>
          <a:p>
            <a:fld id="{52CEA935-C22D-49F9-A2CC-0D06D247411E}" type="slidenum">
              <a:rPr lang="fr-FR" smtClean="0"/>
              <a:t>3</a:t>
            </a:fld>
            <a:endParaRPr lang="fr-FR"/>
          </a:p>
        </p:txBody>
      </p:sp>
      <p:sp>
        <p:nvSpPr>
          <p:cNvPr id="279" name="TextBox 56">
            <a:extLst>
              <a:ext uri="{FF2B5EF4-FFF2-40B4-BE49-F238E27FC236}">
                <a16:creationId xmlns:a16="http://schemas.microsoft.com/office/drawing/2014/main" xmlns="" id="{E86F3A57-E521-43E0-8A7F-CA565E1B1374}"/>
              </a:ext>
            </a:extLst>
          </p:cNvPr>
          <p:cNvSpPr txBox="1"/>
          <p:nvPr/>
        </p:nvSpPr>
        <p:spPr>
          <a:xfrm>
            <a:off x="792539" y="728008"/>
            <a:ext cx="11712518" cy="1938992"/>
          </a:xfrm>
          <a:prstGeom prst="rect">
            <a:avLst/>
          </a:prstGeom>
          <a:noFill/>
        </p:spPr>
        <p:txBody>
          <a:bodyPr wrap="square" rtlCol="0">
            <a:spAutoFit/>
          </a:bodyPr>
          <a:lstStyle/>
          <a:p>
            <a:pPr algn="just"/>
            <a:r>
              <a:rPr lang="en-US" sz="2400" dirty="0">
                <a:latin typeface="Calibri" panose="020F0502020204030204" pitchFamily="34" charset="0"/>
                <a:cs typeface="Calibri" panose="020F0502020204030204" pitchFamily="34" charset="0"/>
              </a:rPr>
              <a:t>The </a:t>
            </a:r>
            <a:r>
              <a:rPr lang="en-US" sz="2400" b="1" i="1" dirty="0">
                <a:solidFill>
                  <a:schemeClr val="accent5">
                    <a:lumMod val="75000"/>
                  </a:schemeClr>
                </a:solidFill>
                <a:latin typeface="Calibri" panose="020F0502020204030204" pitchFamily="34" charset="0"/>
                <a:cs typeface="Calibri" panose="020F0502020204030204" pitchFamily="34" charset="0"/>
              </a:rPr>
              <a:t>ANNI</a:t>
            </a:r>
            <a:r>
              <a:rPr lang="en-US" sz="2400" b="1" dirty="0">
                <a:solidFill>
                  <a:schemeClr val="accent5">
                    <a:lumMod val="75000"/>
                  </a:schemeClr>
                </a:solidFill>
                <a:latin typeface="Calibri" panose="020F0502020204030204" pitchFamily="34" charset="0"/>
                <a:cs typeface="Calibri" panose="020F0502020204030204" pitchFamily="34" charset="0"/>
              </a:rPr>
              <a:t> (</a:t>
            </a:r>
            <a:r>
              <a:rPr lang="en-US" sz="2400" b="1" dirty="0" err="1">
                <a:solidFill>
                  <a:schemeClr val="accent5">
                    <a:lumMod val="75000"/>
                  </a:schemeClr>
                </a:solidFill>
                <a:latin typeface="Calibri" panose="020F0502020204030204" pitchFamily="34" charset="0"/>
                <a:cs typeface="Calibri" panose="020F0502020204030204" pitchFamily="34" charset="0"/>
              </a:rPr>
              <a:t>Artifical</a:t>
            </a:r>
            <a:r>
              <a:rPr lang="en-US" sz="2400" b="1" dirty="0">
                <a:solidFill>
                  <a:schemeClr val="accent5">
                    <a:lumMod val="75000"/>
                  </a:schemeClr>
                </a:solidFill>
                <a:latin typeface="Calibri" panose="020F0502020204030204" pitchFamily="34" charset="0"/>
                <a:cs typeface="Calibri" panose="020F0502020204030204" pitchFamily="34" charset="0"/>
              </a:rPr>
              <a:t> Neural Network for IASI)</a:t>
            </a:r>
            <a:r>
              <a:rPr lang="en-US" sz="2400" dirty="0">
                <a:latin typeface="Calibri" panose="020F0502020204030204" pitchFamily="34" charset="0"/>
                <a:cs typeface="Calibri" panose="020F0502020204030204" pitchFamily="34" charset="0"/>
              </a:rPr>
              <a:t> retrieval framework consists, for each individual spectrum, in the calculation of a </a:t>
            </a:r>
            <a:r>
              <a:rPr lang="en-US" sz="2400" b="1" dirty="0">
                <a:solidFill>
                  <a:srgbClr val="C00000"/>
                </a:solidFill>
                <a:latin typeface="Calibri" panose="020F0502020204030204" pitchFamily="34" charset="0"/>
                <a:cs typeface="Calibri" panose="020F0502020204030204" pitchFamily="34" charset="0"/>
              </a:rPr>
              <a:t>Hyperspectral Range Index (HRI)</a:t>
            </a:r>
            <a:r>
              <a:rPr lang="en-US" sz="2400" dirty="0">
                <a:latin typeface="Calibri" panose="020F0502020204030204" pitchFamily="34" charset="0"/>
                <a:cs typeface="Calibri" panose="020F0502020204030204" pitchFamily="34" charset="0"/>
              </a:rPr>
              <a:t> to quantify the target gas absorption in the spectrum, and in its subsequent conversion into gas integrated abundance  (total column) using an </a:t>
            </a:r>
            <a:r>
              <a:rPr lang="en-US" sz="2400" b="1" dirty="0">
                <a:solidFill>
                  <a:srgbClr val="C00000"/>
                </a:solidFill>
                <a:latin typeface="Calibri" panose="020F0502020204030204" pitchFamily="34" charset="0"/>
                <a:cs typeface="Calibri" panose="020F0502020204030204" pitchFamily="34" charset="0"/>
              </a:rPr>
              <a:t>artificial feedforward neural network</a:t>
            </a:r>
            <a:r>
              <a:rPr lang="en-US" sz="2400" dirty="0">
                <a:solidFill>
                  <a:srgbClr val="C00000"/>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accounting for the state of the atmosphere and surface.</a:t>
            </a:r>
          </a:p>
        </p:txBody>
      </p:sp>
      <p:grpSp>
        <p:nvGrpSpPr>
          <p:cNvPr id="287" name="Groupe 286">
            <a:extLst>
              <a:ext uri="{FF2B5EF4-FFF2-40B4-BE49-F238E27FC236}">
                <a16:creationId xmlns:a16="http://schemas.microsoft.com/office/drawing/2014/main" xmlns="" id="{380BCE9F-5A15-4379-A446-2AC7ED0ACF20}"/>
              </a:ext>
            </a:extLst>
          </p:cNvPr>
          <p:cNvGrpSpPr/>
          <p:nvPr/>
        </p:nvGrpSpPr>
        <p:grpSpPr>
          <a:xfrm>
            <a:off x="792539" y="2590800"/>
            <a:ext cx="11861239" cy="5764563"/>
            <a:chOff x="3938780" y="2286000"/>
            <a:chExt cx="11861239" cy="5764563"/>
          </a:xfrm>
        </p:grpSpPr>
        <p:sp>
          <p:nvSpPr>
            <p:cNvPr id="14" name="Rounded Rectangle 363">
              <a:extLst>
                <a:ext uri="{FF2B5EF4-FFF2-40B4-BE49-F238E27FC236}">
                  <a16:creationId xmlns:a16="http://schemas.microsoft.com/office/drawing/2014/main" xmlns="" id="{002BDB9F-F673-479A-893C-F73ED4FCCAF7}"/>
                </a:ext>
              </a:extLst>
            </p:cNvPr>
            <p:cNvSpPr/>
            <p:nvPr/>
          </p:nvSpPr>
          <p:spPr>
            <a:xfrm>
              <a:off x="9088532" y="2549538"/>
              <a:ext cx="6562766" cy="217344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364">
              <a:extLst>
                <a:ext uri="{FF2B5EF4-FFF2-40B4-BE49-F238E27FC236}">
                  <a16:creationId xmlns:a16="http://schemas.microsoft.com/office/drawing/2014/main" xmlns="" id="{81505032-BCF1-437E-9B47-D48805F9BC7F}"/>
                </a:ext>
              </a:extLst>
            </p:cNvPr>
            <p:cNvSpPr/>
            <p:nvPr/>
          </p:nvSpPr>
          <p:spPr>
            <a:xfrm>
              <a:off x="9088531" y="5057681"/>
              <a:ext cx="6562767" cy="2975835"/>
            </a:xfrm>
            <a:prstGeom prst="roundRect">
              <a:avLst>
                <a:gd name="adj" fmla="val 953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365">
              <a:extLst>
                <a:ext uri="{FF2B5EF4-FFF2-40B4-BE49-F238E27FC236}">
                  <a16:creationId xmlns:a16="http://schemas.microsoft.com/office/drawing/2014/main" xmlns="" id="{3225C5F6-8542-4FBE-BAA3-A1C6B0346E5F}"/>
                </a:ext>
              </a:extLst>
            </p:cNvPr>
            <p:cNvSpPr/>
            <p:nvPr/>
          </p:nvSpPr>
          <p:spPr>
            <a:xfrm rot="16200000">
              <a:off x="10659429" y="3424865"/>
              <a:ext cx="845667" cy="764410"/>
            </a:xfrm>
            <a:prstGeom prst="triangle">
              <a:avLst>
                <a:gd name="adj" fmla="val 47363"/>
              </a:avLst>
            </a:prstGeom>
            <a:gradFill>
              <a:gsLst>
                <a:gs pos="0">
                  <a:schemeClr val="bg1"/>
                </a:gs>
                <a:gs pos="50000">
                  <a:schemeClr val="accent5">
                    <a:lumMod val="40000"/>
                    <a:lumOff val="60000"/>
                  </a:schemeClr>
                </a:gs>
                <a:gs pos="100000">
                  <a:schemeClr val="accent5">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21">
              <a:extLst>
                <a:ext uri="{FF2B5EF4-FFF2-40B4-BE49-F238E27FC236}">
                  <a16:creationId xmlns:a16="http://schemas.microsoft.com/office/drawing/2014/main" xmlns="" id="{4E00CC9B-13AA-43D8-BA4E-D6F1E07FCBA9}"/>
                </a:ext>
              </a:extLst>
            </p:cNvPr>
            <p:cNvSpPr txBox="1"/>
            <p:nvPr/>
          </p:nvSpPr>
          <p:spPr>
            <a:xfrm>
              <a:off x="14115020" y="5548524"/>
              <a:ext cx="1364792" cy="359773"/>
            </a:xfrm>
            <a:prstGeom prst="rect">
              <a:avLst/>
            </a:prstGeom>
            <a:noFill/>
          </p:spPr>
          <p:txBody>
            <a:bodyPr wrap="square" rtlCol="0">
              <a:spAutoFit/>
            </a:bodyPr>
            <a:lstStyle/>
            <a:p>
              <a:pPr algn="ctr"/>
              <a:r>
                <a:rPr lang="en-GB" sz="1600" b="1" dirty="0">
                  <a:cs typeface="Arial" panose="020B0604020202020204" pitchFamily="34" charset="0"/>
                </a:rPr>
                <a:t>Final product</a:t>
              </a:r>
            </a:p>
          </p:txBody>
        </p:sp>
        <p:sp>
          <p:nvSpPr>
            <p:cNvPr id="18" name="Cube 17">
              <a:extLst>
                <a:ext uri="{FF2B5EF4-FFF2-40B4-BE49-F238E27FC236}">
                  <a16:creationId xmlns:a16="http://schemas.microsoft.com/office/drawing/2014/main" xmlns="" id="{A60DE344-2C2B-4F40-B1C0-4C87BB56A114}"/>
                </a:ext>
              </a:extLst>
            </p:cNvPr>
            <p:cNvSpPr/>
            <p:nvPr/>
          </p:nvSpPr>
          <p:spPr>
            <a:xfrm>
              <a:off x="11212200" y="3337024"/>
              <a:ext cx="957844" cy="884004"/>
            </a:xfrm>
            <a:prstGeom prst="cube">
              <a:avLst/>
            </a:prstGeom>
            <a:solidFill>
              <a:schemeClr val="accent5">
                <a:lumMod val="20000"/>
                <a:lumOff val="80000"/>
              </a:schemeClr>
            </a:solidFill>
            <a:ln w="28575">
              <a:solidFill>
                <a:schemeClr val="accent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45"/>
            </a:p>
          </p:txBody>
        </p:sp>
        <p:sp>
          <p:nvSpPr>
            <p:cNvPr id="19" name="Cube 18">
              <a:extLst>
                <a:ext uri="{FF2B5EF4-FFF2-40B4-BE49-F238E27FC236}">
                  <a16:creationId xmlns:a16="http://schemas.microsoft.com/office/drawing/2014/main" xmlns="" id="{D0DA4A45-3CBA-4997-A49C-6B407F3E37AC}"/>
                </a:ext>
              </a:extLst>
            </p:cNvPr>
            <p:cNvSpPr/>
            <p:nvPr/>
          </p:nvSpPr>
          <p:spPr>
            <a:xfrm>
              <a:off x="12258627" y="3337024"/>
              <a:ext cx="957844" cy="884004"/>
            </a:xfrm>
            <a:prstGeom prst="cube">
              <a:avLst/>
            </a:prstGeom>
            <a:solidFill>
              <a:schemeClr val="accent5">
                <a:lumMod val="20000"/>
                <a:lumOff val="80000"/>
              </a:schemeClr>
            </a:solidFill>
            <a:ln w="28575">
              <a:solidFill>
                <a:schemeClr val="accent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45"/>
            </a:p>
          </p:txBody>
        </p:sp>
        <p:sp>
          <p:nvSpPr>
            <p:cNvPr id="20" name="Cube 19">
              <a:extLst>
                <a:ext uri="{FF2B5EF4-FFF2-40B4-BE49-F238E27FC236}">
                  <a16:creationId xmlns:a16="http://schemas.microsoft.com/office/drawing/2014/main" xmlns="" id="{43441F10-5658-4BAC-AD72-20846F93C1C4}"/>
                </a:ext>
              </a:extLst>
            </p:cNvPr>
            <p:cNvSpPr/>
            <p:nvPr/>
          </p:nvSpPr>
          <p:spPr>
            <a:xfrm>
              <a:off x="13305053" y="3337024"/>
              <a:ext cx="957844" cy="884004"/>
            </a:xfrm>
            <a:prstGeom prst="cube">
              <a:avLst/>
            </a:prstGeom>
            <a:solidFill>
              <a:schemeClr val="accent5">
                <a:lumMod val="20000"/>
                <a:lumOff val="80000"/>
              </a:schemeClr>
            </a:solidFill>
            <a:ln w="28575">
              <a:solidFill>
                <a:schemeClr val="accent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45"/>
            </a:p>
          </p:txBody>
        </p:sp>
        <p:sp>
          <p:nvSpPr>
            <p:cNvPr id="21" name="Cube 20">
              <a:extLst>
                <a:ext uri="{FF2B5EF4-FFF2-40B4-BE49-F238E27FC236}">
                  <a16:creationId xmlns:a16="http://schemas.microsoft.com/office/drawing/2014/main" xmlns="" id="{221CA2FF-8BDD-485F-921B-BB1DB6C548E0}"/>
                </a:ext>
              </a:extLst>
            </p:cNvPr>
            <p:cNvSpPr/>
            <p:nvPr/>
          </p:nvSpPr>
          <p:spPr>
            <a:xfrm>
              <a:off x="14415492" y="3345623"/>
              <a:ext cx="957844" cy="884004"/>
            </a:xfrm>
            <a:prstGeom prst="cube">
              <a:avLst/>
            </a:prstGeom>
            <a:solidFill>
              <a:schemeClr val="accent5">
                <a:lumMod val="20000"/>
                <a:lumOff val="80000"/>
              </a:schemeClr>
            </a:solidFill>
            <a:ln w="28575">
              <a:solidFill>
                <a:schemeClr val="accent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45"/>
            </a:p>
          </p:txBody>
        </p:sp>
        <p:sp>
          <p:nvSpPr>
            <p:cNvPr id="22" name="TextBox 13">
              <a:extLst>
                <a:ext uri="{FF2B5EF4-FFF2-40B4-BE49-F238E27FC236}">
                  <a16:creationId xmlns:a16="http://schemas.microsoft.com/office/drawing/2014/main" xmlns="" id="{2CBB2A7F-3810-43F3-9A7E-7D2953F475F3}"/>
                </a:ext>
              </a:extLst>
            </p:cNvPr>
            <p:cNvSpPr txBox="1"/>
            <p:nvPr/>
          </p:nvSpPr>
          <p:spPr>
            <a:xfrm>
              <a:off x="11151025" y="2856726"/>
              <a:ext cx="1080190" cy="538905"/>
            </a:xfrm>
            <a:prstGeom prst="rect">
              <a:avLst/>
            </a:prstGeom>
            <a:noFill/>
          </p:spPr>
          <p:txBody>
            <a:bodyPr wrap="square" rtlCol="0">
              <a:spAutoFit/>
            </a:bodyPr>
            <a:lstStyle/>
            <a:p>
              <a:pPr algn="ctr"/>
              <a:r>
                <a:rPr lang="en-GB" sz="1357" b="1" dirty="0">
                  <a:solidFill>
                    <a:schemeClr val="accent5"/>
                  </a:solidFill>
                  <a:cs typeface="Arial" panose="020B0604020202020204" pitchFamily="34" charset="0"/>
                </a:rPr>
                <a:t>EUMETSAT level 1c</a:t>
              </a:r>
              <a:endParaRPr lang="en-GB" sz="1357" b="1" baseline="-25000" dirty="0">
                <a:solidFill>
                  <a:schemeClr val="accent5"/>
                </a:solidFill>
                <a:cs typeface="Arial" panose="020B0604020202020204" pitchFamily="34" charset="0"/>
              </a:endParaRPr>
            </a:p>
          </p:txBody>
        </p:sp>
        <p:sp>
          <p:nvSpPr>
            <p:cNvPr id="23" name="TextBox 14">
              <a:extLst>
                <a:ext uri="{FF2B5EF4-FFF2-40B4-BE49-F238E27FC236}">
                  <a16:creationId xmlns:a16="http://schemas.microsoft.com/office/drawing/2014/main" xmlns="" id="{FB5181CC-6FC8-4CCA-9992-7E2798E76BF6}"/>
                </a:ext>
              </a:extLst>
            </p:cNvPr>
            <p:cNvSpPr txBox="1"/>
            <p:nvPr/>
          </p:nvSpPr>
          <p:spPr>
            <a:xfrm>
              <a:off x="12197451" y="2856726"/>
              <a:ext cx="1080190" cy="538905"/>
            </a:xfrm>
            <a:prstGeom prst="rect">
              <a:avLst/>
            </a:prstGeom>
            <a:noFill/>
          </p:spPr>
          <p:txBody>
            <a:bodyPr wrap="square" rtlCol="0">
              <a:spAutoFit/>
            </a:bodyPr>
            <a:lstStyle/>
            <a:p>
              <a:pPr algn="ctr"/>
              <a:r>
                <a:rPr lang="en-GB" sz="1357" b="1" dirty="0">
                  <a:solidFill>
                    <a:schemeClr val="accent5"/>
                  </a:solidFill>
                  <a:cs typeface="Arial" panose="020B0604020202020204" pitchFamily="34" charset="0"/>
                </a:rPr>
                <a:t>EUMETSAT level 2</a:t>
              </a:r>
              <a:endParaRPr lang="en-GB" sz="1357" b="1" baseline="-25000" dirty="0">
                <a:solidFill>
                  <a:schemeClr val="accent5"/>
                </a:solidFill>
                <a:cs typeface="Arial" panose="020B0604020202020204" pitchFamily="34" charset="0"/>
              </a:endParaRPr>
            </a:p>
          </p:txBody>
        </p:sp>
        <p:sp>
          <p:nvSpPr>
            <p:cNvPr id="24" name="TextBox 15">
              <a:extLst>
                <a:ext uri="{FF2B5EF4-FFF2-40B4-BE49-F238E27FC236}">
                  <a16:creationId xmlns:a16="http://schemas.microsoft.com/office/drawing/2014/main" xmlns="" id="{3D0F9F10-7B8A-40EC-B8A4-6C8751CD1068}"/>
                </a:ext>
              </a:extLst>
            </p:cNvPr>
            <p:cNvSpPr txBox="1"/>
            <p:nvPr/>
          </p:nvSpPr>
          <p:spPr>
            <a:xfrm>
              <a:off x="13243877" y="2856726"/>
              <a:ext cx="1080190" cy="538905"/>
            </a:xfrm>
            <a:prstGeom prst="rect">
              <a:avLst/>
            </a:prstGeom>
            <a:noFill/>
          </p:spPr>
          <p:txBody>
            <a:bodyPr wrap="square" rtlCol="0">
              <a:spAutoFit/>
            </a:bodyPr>
            <a:lstStyle/>
            <a:p>
              <a:pPr algn="ctr"/>
              <a:r>
                <a:rPr lang="en-GB" sz="1357" b="1" dirty="0">
                  <a:solidFill>
                    <a:schemeClr val="accent5"/>
                  </a:solidFill>
                  <a:cs typeface="Arial" panose="020B0604020202020204" pitchFamily="34" charset="0"/>
                </a:rPr>
                <a:t>Ancillary data</a:t>
              </a:r>
              <a:endParaRPr lang="en-GB" sz="1357" b="1" baseline="-25000" dirty="0">
                <a:solidFill>
                  <a:schemeClr val="accent5"/>
                </a:solidFill>
                <a:cs typeface="Arial" panose="020B0604020202020204" pitchFamily="34" charset="0"/>
              </a:endParaRPr>
            </a:p>
          </p:txBody>
        </p:sp>
        <p:sp>
          <p:nvSpPr>
            <p:cNvPr id="25" name="TextBox 16">
              <a:extLst>
                <a:ext uri="{FF2B5EF4-FFF2-40B4-BE49-F238E27FC236}">
                  <a16:creationId xmlns:a16="http://schemas.microsoft.com/office/drawing/2014/main" xmlns="" id="{DC7E0378-6570-4E8B-A890-80BE4E10E5C2}"/>
                </a:ext>
              </a:extLst>
            </p:cNvPr>
            <p:cNvSpPr txBox="1"/>
            <p:nvPr/>
          </p:nvSpPr>
          <p:spPr>
            <a:xfrm>
              <a:off x="14547334" y="3736666"/>
              <a:ext cx="552369" cy="317003"/>
            </a:xfrm>
            <a:prstGeom prst="rect">
              <a:avLst/>
            </a:prstGeom>
            <a:noFill/>
          </p:spPr>
          <p:txBody>
            <a:bodyPr wrap="square" rtlCol="0">
              <a:spAutoFit/>
            </a:bodyPr>
            <a:lstStyle/>
            <a:p>
              <a:pPr algn="ctr"/>
              <a:r>
                <a:rPr lang="en-GB" sz="1357" b="1" dirty="0">
                  <a:solidFill>
                    <a:schemeClr val="accent5"/>
                  </a:solidFill>
                  <a:cs typeface="Arial" panose="020B0604020202020204" pitchFamily="34" charset="0"/>
                </a:rPr>
                <a:t>HRI</a:t>
              </a:r>
              <a:endParaRPr lang="en-GB" sz="1357" b="1" baseline="-25000" dirty="0">
                <a:solidFill>
                  <a:schemeClr val="accent5"/>
                </a:solidFill>
                <a:cs typeface="Arial" panose="020B0604020202020204" pitchFamily="34" charset="0"/>
              </a:endParaRPr>
            </a:p>
          </p:txBody>
        </p:sp>
        <p:sp>
          <p:nvSpPr>
            <p:cNvPr id="26" name="TextBox 17">
              <a:extLst>
                <a:ext uri="{FF2B5EF4-FFF2-40B4-BE49-F238E27FC236}">
                  <a16:creationId xmlns:a16="http://schemas.microsoft.com/office/drawing/2014/main" xmlns="" id="{E4305EC4-8FAC-425C-AE27-B025FFBA3E69}"/>
                </a:ext>
              </a:extLst>
            </p:cNvPr>
            <p:cNvSpPr txBox="1"/>
            <p:nvPr/>
          </p:nvSpPr>
          <p:spPr>
            <a:xfrm>
              <a:off x="11229427" y="3515552"/>
              <a:ext cx="764413" cy="760807"/>
            </a:xfrm>
            <a:prstGeom prst="rect">
              <a:avLst/>
            </a:prstGeom>
            <a:noFill/>
          </p:spPr>
          <p:txBody>
            <a:bodyPr wrap="square" rtlCol="0">
              <a:spAutoFit/>
            </a:bodyPr>
            <a:lstStyle/>
            <a:p>
              <a:r>
                <a:rPr lang="en-GB" sz="1018" dirty="0">
                  <a:cs typeface="Arial" panose="020B0604020202020204" pitchFamily="34" charset="0"/>
                </a:rPr>
                <a:t>Latitude</a:t>
              </a:r>
            </a:p>
            <a:p>
              <a:r>
                <a:rPr lang="en-GB" sz="1018" dirty="0">
                  <a:cs typeface="Arial" panose="020B0604020202020204" pitchFamily="34" charset="0"/>
                </a:rPr>
                <a:t>Longitude</a:t>
              </a:r>
            </a:p>
            <a:p>
              <a:r>
                <a:rPr lang="en-GB" sz="1018" dirty="0">
                  <a:cs typeface="Arial" panose="020B0604020202020204" pitchFamily="34" charset="0"/>
                </a:rPr>
                <a:t>Time</a:t>
              </a:r>
            </a:p>
            <a:p>
              <a:r>
                <a:rPr lang="en-GB" sz="1018" dirty="0">
                  <a:cs typeface="Arial" panose="020B0604020202020204" pitchFamily="34" charset="0"/>
                </a:rPr>
                <a:t>Z angle</a:t>
              </a:r>
            </a:p>
          </p:txBody>
        </p:sp>
        <p:sp>
          <p:nvSpPr>
            <p:cNvPr id="27" name="TextBox 18">
              <a:extLst>
                <a:ext uri="{FF2B5EF4-FFF2-40B4-BE49-F238E27FC236}">
                  <a16:creationId xmlns:a16="http://schemas.microsoft.com/office/drawing/2014/main" xmlns="" id="{246ECC5D-8A49-4F8E-B0D9-286DC495919C}"/>
                </a:ext>
              </a:extLst>
            </p:cNvPr>
            <p:cNvSpPr txBox="1"/>
            <p:nvPr/>
          </p:nvSpPr>
          <p:spPr>
            <a:xfrm>
              <a:off x="12219668" y="3595851"/>
              <a:ext cx="922236" cy="597510"/>
            </a:xfrm>
            <a:prstGeom prst="rect">
              <a:avLst/>
            </a:prstGeom>
            <a:noFill/>
          </p:spPr>
          <p:txBody>
            <a:bodyPr wrap="square" rtlCol="0">
              <a:spAutoFit/>
            </a:bodyPr>
            <a:lstStyle/>
            <a:p>
              <a:r>
                <a:rPr lang="en-GB" sz="1018" dirty="0">
                  <a:cs typeface="Arial" panose="020B0604020202020204" pitchFamily="34" charset="0"/>
                </a:rPr>
                <a:t>Temp°</a:t>
              </a:r>
            </a:p>
            <a:p>
              <a:r>
                <a:rPr lang="en-GB" sz="1018" dirty="0">
                  <a:cs typeface="Arial" panose="020B0604020202020204" pitchFamily="34" charset="0"/>
                </a:rPr>
                <a:t>Pressure</a:t>
              </a:r>
            </a:p>
            <a:p>
              <a:r>
                <a:rPr lang="en-GB" sz="1018" dirty="0">
                  <a:cs typeface="Arial" panose="020B0604020202020204" pitchFamily="34" charset="0"/>
                </a:rPr>
                <a:t>H</a:t>
              </a:r>
              <a:r>
                <a:rPr lang="en-GB" sz="1018" baseline="-25000" dirty="0">
                  <a:cs typeface="Arial" panose="020B0604020202020204" pitchFamily="34" charset="0"/>
                </a:rPr>
                <a:t>2</a:t>
              </a:r>
              <a:r>
                <a:rPr lang="en-GB" sz="1018" dirty="0">
                  <a:cs typeface="Arial" panose="020B0604020202020204" pitchFamily="34" charset="0"/>
                </a:rPr>
                <a:t>O</a:t>
              </a:r>
            </a:p>
          </p:txBody>
        </p:sp>
        <p:sp>
          <p:nvSpPr>
            <p:cNvPr id="28" name="TextBox 19">
              <a:extLst>
                <a:ext uri="{FF2B5EF4-FFF2-40B4-BE49-F238E27FC236}">
                  <a16:creationId xmlns:a16="http://schemas.microsoft.com/office/drawing/2014/main" xmlns="" id="{7BB9954C-AD69-4B4F-B975-0E7C5F387B0C}"/>
                </a:ext>
              </a:extLst>
            </p:cNvPr>
            <p:cNvSpPr txBox="1"/>
            <p:nvPr/>
          </p:nvSpPr>
          <p:spPr>
            <a:xfrm>
              <a:off x="13305050" y="3679064"/>
              <a:ext cx="756687" cy="427953"/>
            </a:xfrm>
            <a:prstGeom prst="rect">
              <a:avLst/>
            </a:prstGeom>
            <a:noFill/>
          </p:spPr>
          <p:txBody>
            <a:bodyPr wrap="square" rtlCol="0">
              <a:spAutoFit/>
            </a:bodyPr>
            <a:lstStyle/>
            <a:p>
              <a:r>
                <a:rPr lang="en-GB" sz="1018" dirty="0">
                  <a:cs typeface="Arial" panose="020B0604020202020204" pitchFamily="34" charset="0"/>
                </a:rPr>
                <a:t>Emissivity</a:t>
              </a:r>
            </a:p>
            <a:p>
              <a:r>
                <a:rPr lang="en-GB" sz="1018" dirty="0">
                  <a:cs typeface="Arial" panose="020B0604020202020204" pitchFamily="34" charset="0"/>
                </a:rPr>
                <a:t>O</a:t>
              </a:r>
              <a:r>
                <a:rPr lang="en-GB" sz="1018" baseline="-25000" dirty="0">
                  <a:cs typeface="Arial" panose="020B0604020202020204" pitchFamily="34" charset="0"/>
                </a:rPr>
                <a:t>3</a:t>
              </a:r>
            </a:p>
          </p:txBody>
        </p:sp>
        <p:pic>
          <p:nvPicPr>
            <p:cNvPr id="29" name="Picture 21">
              <a:extLst>
                <a:ext uri="{FF2B5EF4-FFF2-40B4-BE49-F238E27FC236}">
                  <a16:creationId xmlns:a16="http://schemas.microsoft.com/office/drawing/2014/main" xmlns="" id="{257BE8C3-87E2-437A-82BB-72F3DE97A1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41" t="5726" r="9539" b="8790"/>
            <a:stretch/>
          </p:blipFill>
          <p:spPr>
            <a:xfrm>
              <a:off x="6536531" y="2933516"/>
              <a:ext cx="2118631" cy="1333684"/>
            </a:xfrm>
            <a:prstGeom prst="rect">
              <a:avLst/>
            </a:prstGeom>
            <a:ln w="38100">
              <a:solidFill>
                <a:schemeClr val="accent5"/>
              </a:solidFill>
            </a:ln>
            <a:effectLst>
              <a:outerShdw blurRad="50800" dist="101600" dir="8100000" algn="tr" rotWithShape="0">
                <a:prstClr val="black">
                  <a:alpha val="40000"/>
                </a:prstClr>
              </a:outerShdw>
            </a:effectLst>
          </p:spPr>
        </p:pic>
        <p:sp>
          <p:nvSpPr>
            <p:cNvPr id="30" name="Right Brace 43">
              <a:extLst>
                <a:ext uri="{FF2B5EF4-FFF2-40B4-BE49-F238E27FC236}">
                  <a16:creationId xmlns:a16="http://schemas.microsoft.com/office/drawing/2014/main" xmlns="" id="{54DCFF2B-1897-4456-B659-ED4DCC596F9B}"/>
                </a:ext>
              </a:extLst>
            </p:cNvPr>
            <p:cNvSpPr/>
            <p:nvPr/>
          </p:nvSpPr>
          <p:spPr>
            <a:xfrm rot="5400000">
              <a:off x="11965181" y="1600802"/>
              <a:ext cx="774789" cy="5991903"/>
            </a:xfrm>
            <a:prstGeom prst="rightBrace">
              <a:avLst>
                <a:gd name="adj1" fmla="val 65290"/>
                <a:gd name="adj2" fmla="val 91878"/>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45"/>
            </a:p>
          </p:txBody>
        </p:sp>
        <p:pic>
          <p:nvPicPr>
            <p:cNvPr id="31" name="Graphique 45" descr="Flèche : tout droit">
              <a:extLst>
                <a:ext uri="{FF2B5EF4-FFF2-40B4-BE49-F238E27FC236}">
                  <a16:creationId xmlns:a16="http://schemas.microsoft.com/office/drawing/2014/main" xmlns="" id="{C97A2A8C-912C-438D-AD17-27E50B4EAC7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0800000">
              <a:off x="13223668" y="6044488"/>
              <a:ext cx="1039229" cy="941812"/>
            </a:xfrm>
            <a:prstGeom prst="rect">
              <a:avLst/>
            </a:prstGeom>
          </p:spPr>
        </p:pic>
        <p:cxnSp>
          <p:nvCxnSpPr>
            <p:cNvPr id="32" name="Connecteur droit avec flèche 48">
              <a:extLst>
                <a:ext uri="{FF2B5EF4-FFF2-40B4-BE49-F238E27FC236}">
                  <a16:creationId xmlns:a16="http://schemas.microsoft.com/office/drawing/2014/main" xmlns="" id="{FC92A3C1-DE80-4DC1-BC4F-0C11CB7D7375}"/>
                </a:ext>
              </a:extLst>
            </p:cNvPr>
            <p:cNvCxnSpPr>
              <a:stCxn id="93" idx="6"/>
              <a:endCxn id="62" idx="2"/>
            </p:cNvCxnSpPr>
            <p:nvPr/>
          </p:nvCxnSpPr>
          <p:spPr>
            <a:xfrm>
              <a:off x="11104225" y="5509656"/>
              <a:ext cx="680454" cy="0"/>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Connecteur droit avec flèche 49">
              <a:extLst>
                <a:ext uri="{FF2B5EF4-FFF2-40B4-BE49-F238E27FC236}">
                  <a16:creationId xmlns:a16="http://schemas.microsoft.com/office/drawing/2014/main" xmlns="" id="{64483AD1-2560-4237-BACC-44CD9C496E83}"/>
                </a:ext>
              </a:extLst>
            </p:cNvPr>
            <p:cNvCxnSpPr>
              <a:cxnSpLocks/>
              <a:stCxn id="93" idx="6"/>
              <a:endCxn id="63" idx="2"/>
            </p:cNvCxnSpPr>
            <p:nvPr/>
          </p:nvCxnSpPr>
          <p:spPr>
            <a:xfrm>
              <a:off x="11104225" y="5509659"/>
              <a:ext cx="680454" cy="492037"/>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Connecteur droit avec flèche 50">
              <a:extLst>
                <a:ext uri="{FF2B5EF4-FFF2-40B4-BE49-F238E27FC236}">
                  <a16:creationId xmlns:a16="http://schemas.microsoft.com/office/drawing/2014/main" xmlns="" id="{8498BEFC-9386-42C5-8977-9EB675E5DCFF}"/>
                </a:ext>
              </a:extLst>
            </p:cNvPr>
            <p:cNvCxnSpPr>
              <a:cxnSpLocks/>
              <a:stCxn id="93" idx="6"/>
              <a:endCxn id="64" idx="2"/>
            </p:cNvCxnSpPr>
            <p:nvPr/>
          </p:nvCxnSpPr>
          <p:spPr>
            <a:xfrm>
              <a:off x="11104225" y="5509656"/>
              <a:ext cx="680454" cy="984073"/>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Connecteur droit avec flèche 51">
              <a:extLst>
                <a:ext uri="{FF2B5EF4-FFF2-40B4-BE49-F238E27FC236}">
                  <a16:creationId xmlns:a16="http://schemas.microsoft.com/office/drawing/2014/main" xmlns="" id="{3C5D1EBC-9D18-4EC8-9858-69B75FFB972A}"/>
                </a:ext>
              </a:extLst>
            </p:cNvPr>
            <p:cNvCxnSpPr>
              <a:cxnSpLocks/>
              <a:stCxn id="93" idx="6"/>
              <a:endCxn id="65" idx="2"/>
            </p:cNvCxnSpPr>
            <p:nvPr/>
          </p:nvCxnSpPr>
          <p:spPr>
            <a:xfrm>
              <a:off x="11104225" y="5509659"/>
              <a:ext cx="680454" cy="1476110"/>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Connecteur droit avec flèche 52">
              <a:extLst>
                <a:ext uri="{FF2B5EF4-FFF2-40B4-BE49-F238E27FC236}">
                  <a16:creationId xmlns:a16="http://schemas.microsoft.com/office/drawing/2014/main" xmlns="" id="{5E0A4AE8-2095-4AEE-AB23-A13146262ADD}"/>
                </a:ext>
              </a:extLst>
            </p:cNvPr>
            <p:cNvCxnSpPr>
              <a:cxnSpLocks/>
              <a:stCxn id="93" idx="6"/>
              <a:endCxn id="66" idx="2"/>
            </p:cNvCxnSpPr>
            <p:nvPr/>
          </p:nvCxnSpPr>
          <p:spPr>
            <a:xfrm>
              <a:off x="11104225" y="5509656"/>
              <a:ext cx="680454" cy="1968147"/>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Connecteur droit avec flèche 53">
              <a:extLst>
                <a:ext uri="{FF2B5EF4-FFF2-40B4-BE49-F238E27FC236}">
                  <a16:creationId xmlns:a16="http://schemas.microsoft.com/office/drawing/2014/main" xmlns="" id="{FBBE6117-694C-4052-B366-D7852A6368DD}"/>
                </a:ext>
              </a:extLst>
            </p:cNvPr>
            <p:cNvCxnSpPr>
              <a:cxnSpLocks/>
              <a:stCxn id="94" idx="6"/>
              <a:endCxn id="62" idx="2"/>
            </p:cNvCxnSpPr>
            <p:nvPr/>
          </p:nvCxnSpPr>
          <p:spPr>
            <a:xfrm flipV="1">
              <a:off x="11104225" y="5509659"/>
              <a:ext cx="680454" cy="492037"/>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Connecteur droit avec flèche 54">
              <a:extLst>
                <a:ext uri="{FF2B5EF4-FFF2-40B4-BE49-F238E27FC236}">
                  <a16:creationId xmlns:a16="http://schemas.microsoft.com/office/drawing/2014/main" xmlns="" id="{77981398-0D08-498E-BCEC-3DDF9BBEF95B}"/>
                </a:ext>
              </a:extLst>
            </p:cNvPr>
            <p:cNvCxnSpPr>
              <a:cxnSpLocks/>
              <a:stCxn id="94" idx="6"/>
              <a:endCxn id="63" idx="2"/>
            </p:cNvCxnSpPr>
            <p:nvPr/>
          </p:nvCxnSpPr>
          <p:spPr>
            <a:xfrm>
              <a:off x="11104225" y="6001692"/>
              <a:ext cx="680454" cy="0"/>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Connecteur droit avec flèche 55">
              <a:extLst>
                <a:ext uri="{FF2B5EF4-FFF2-40B4-BE49-F238E27FC236}">
                  <a16:creationId xmlns:a16="http://schemas.microsoft.com/office/drawing/2014/main" xmlns="" id="{830747D6-5B69-4D5E-A029-F23DAA25C31B}"/>
                </a:ext>
              </a:extLst>
            </p:cNvPr>
            <p:cNvCxnSpPr>
              <a:cxnSpLocks/>
              <a:stCxn id="94" idx="6"/>
              <a:endCxn id="64" idx="2"/>
            </p:cNvCxnSpPr>
            <p:nvPr/>
          </p:nvCxnSpPr>
          <p:spPr>
            <a:xfrm>
              <a:off x="11104225" y="6001696"/>
              <a:ext cx="680454" cy="492037"/>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Connecteur droit avec flèche 56">
              <a:extLst>
                <a:ext uri="{FF2B5EF4-FFF2-40B4-BE49-F238E27FC236}">
                  <a16:creationId xmlns:a16="http://schemas.microsoft.com/office/drawing/2014/main" xmlns="" id="{BDA92BFF-AFCF-4681-9300-F87A13640321}"/>
                </a:ext>
              </a:extLst>
            </p:cNvPr>
            <p:cNvCxnSpPr>
              <a:cxnSpLocks/>
              <a:stCxn id="94" idx="6"/>
              <a:endCxn id="65" idx="2"/>
            </p:cNvCxnSpPr>
            <p:nvPr/>
          </p:nvCxnSpPr>
          <p:spPr>
            <a:xfrm>
              <a:off x="11104225" y="6001692"/>
              <a:ext cx="680454" cy="984073"/>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Connecteur droit avec flèche 57">
              <a:extLst>
                <a:ext uri="{FF2B5EF4-FFF2-40B4-BE49-F238E27FC236}">
                  <a16:creationId xmlns:a16="http://schemas.microsoft.com/office/drawing/2014/main" xmlns="" id="{ACE1B63F-2EB1-4278-B2C0-3F0798607E8E}"/>
                </a:ext>
              </a:extLst>
            </p:cNvPr>
            <p:cNvCxnSpPr>
              <a:cxnSpLocks/>
              <a:stCxn id="94" idx="6"/>
              <a:endCxn id="66" idx="2"/>
            </p:cNvCxnSpPr>
            <p:nvPr/>
          </p:nvCxnSpPr>
          <p:spPr>
            <a:xfrm>
              <a:off x="11104225" y="6001696"/>
              <a:ext cx="680454" cy="1476110"/>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Connecteur droit avec flèche 58">
              <a:extLst>
                <a:ext uri="{FF2B5EF4-FFF2-40B4-BE49-F238E27FC236}">
                  <a16:creationId xmlns:a16="http://schemas.microsoft.com/office/drawing/2014/main" xmlns="" id="{0BA2A944-E2EE-4C81-A9D1-169C20B4D5B3}"/>
                </a:ext>
              </a:extLst>
            </p:cNvPr>
            <p:cNvCxnSpPr>
              <a:cxnSpLocks/>
              <a:stCxn id="95" idx="6"/>
              <a:endCxn id="62" idx="2"/>
            </p:cNvCxnSpPr>
            <p:nvPr/>
          </p:nvCxnSpPr>
          <p:spPr>
            <a:xfrm flipV="1">
              <a:off x="11104225" y="5509656"/>
              <a:ext cx="680454" cy="984073"/>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Connecteur droit avec flèche 59">
              <a:extLst>
                <a:ext uri="{FF2B5EF4-FFF2-40B4-BE49-F238E27FC236}">
                  <a16:creationId xmlns:a16="http://schemas.microsoft.com/office/drawing/2014/main" xmlns="" id="{2A2C2B5F-69DD-4639-A690-249A536428CA}"/>
                </a:ext>
              </a:extLst>
            </p:cNvPr>
            <p:cNvCxnSpPr>
              <a:cxnSpLocks/>
              <a:stCxn id="95" idx="6"/>
              <a:endCxn id="63" idx="2"/>
            </p:cNvCxnSpPr>
            <p:nvPr/>
          </p:nvCxnSpPr>
          <p:spPr>
            <a:xfrm flipV="1">
              <a:off x="11104225" y="6001696"/>
              <a:ext cx="680454" cy="492037"/>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Connecteur droit avec flèche 60">
              <a:extLst>
                <a:ext uri="{FF2B5EF4-FFF2-40B4-BE49-F238E27FC236}">
                  <a16:creationId xmlns:a16="http://schemas.microsoft.com/office/drawing/2014/main" xmlns="" id="{03C11792-FB16-49F4-9FFC-CCB899FF8139}"/>
                </a:ext>
              </a:extLst>
            </p:cNvPr>
            <p:cNvCxnSpPr>
              <a:cxnSpLocks/>
              <a:stCxn id="95" idx="6"/>
              <a:endCxn id="64" idx="2"/>
            </p:cNvCxnSpPr>
            <p:nvPr/>
          </p:nvCxnSpPr>
          <p:spPr>
            <a:xfrm>
              <a:off x="11104225" y="6493729"/>
              <a:ext cx="680454" cy="0"/>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Connecteur droit avec flèche 61">
              <a:extLst>
                <a:ext uri="{FF2B5EF4-FFF2-40B4-BE49-F238E27FC236}">
                  <a16:creationId xmlns:a16="http://schemas.microsoft.com/office/drawing/2014/main" xmlns="" id="{B831641D-980D-415D-9204-C381B12D63DD}"/>
                </a:ext>
              </a:extLst>
            </p:cNvPr>
            <p:cNvCxnSpPr>
              <a:cxnSpLocks/>
              <a:stCxn id="95" idx="6"/>
              <a:endCxn id="65" idx="2"/>
            </p:cNvCxnSpPr>
            <p:nvPr/>
          </p:nvCxnSpPr>
          <p:spPr>
            <a:xfrm>
              <a:off x="11104225" y="6493732"/>
              <a:ext cx="680454" cy="492037"/>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Connecteur droit avec flèche 62">
              <a:extLst>
                <a:ext uri="{FF2B5EF4-FFF2-40B4-BE49-F238E27FC236}">
                  <a16:creationId xmlns:a16="http://schemas.microsoft.com/office/drawing/2014/main" xmlns="" id="{34165DEE-519D-4F09-ABF8-5A7AB470B042}"/>
                </a:ext>
              </a:extLst>
            </p:cNvPr>
            <p:cNvCxnSpPr>
              <a:cxnSpLocks/>
              <a:stCxn id="95" idx="6"/>
              <a:endCxn id="66" idx="2"/>
            </p:cNvCxnSpPr>
            <p:nvPr/>
          </p:nvCxnSpPr>
          <p:spPr>
            <a:xfrm>
              <a:off x="11104225" y="6493729"/>
              <a:ext cx="680454" cy="984073"/>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Connecteur droit avec flèche 63">
              <a:extLst>
                <a:ext uri="{FF2B5EF4-FFF2-40B4-BE49-F238E27FC236}">
                  <a16:creationId xmlns:a16="http://schemas.microsoft.com/office/drawing/2014/main" xmlns="" id="{8B5F8BA5-5AF3-42A7-832C-1FA3FF0E2F7F}"/>
                </a:ext>
              </a:extLst>
            </p:cNvPr>
            <p:cNvCxnSpPr>
              <a:cxnSpLocks/>
              <a:stCxn id="96" idx="6"/>
              <a:endCxn id="62" idx="2"/>
            </p:cNvCxnSpPr>
            <p:nvPr/>
          </p:nvCxnSpPr>
          <p:spPr>
            <a:xfrm flipV="1">
              <a:off x="11104225" y="5509659"/>
              <a:ext cx="680454" cy="1476110"/>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Connecteur droit avec flèche 64">
              <a:extLst>
                <a:ext uri="{FF2B5EF4-FFF2-40B4-BE49-F238E27FC236}">
                  <a16:creationId xmlns:a16="http://schemas.microsoft.com/office/drawing/2014/main" xmlns="" id="{2DAB0E87-8D1C-462C-88CC-81074AB1467B}"/>
                </a:ext>
              </a:extLst>
            </p:cNvPr>
            <p:cNvCxnSpPr>
              <a:cxnSpLocks/>
              <a:stCxn id="96" idx="6"/>
              <a:endCxn id="63" idx="2"/>
            </p:cNvCxnSpPr>
            <p:nvPr/>
          </p:nvCxnSpPr>
          <p:spPr>
            <a:xfrm flipV="1">
              <a:off x="11104225" y="6001692"/>
              <a:ext cx="680454" cy="984073"/>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Connecteur droit avec flèche 65">
              <a:extLst>
                <a:ext uri="{FF2B5EF4-FFF2-40B4-BE49-F238E27FC236}">
                  <a16:creationId xmlns:a16="http://schemas.microsoft.com/office/drawing/2014/main" xmlns="" id="{DF19FCAB-8364-40A0-8071-979F00836A8E}"/>
                </a:ext>
              </a:extLst>
            </p:cNvPr>
            <p:cNvCxnSpPr>
              <a:cxnSpLocks/>
              <a:stCxn id="96" idx="6"/>
              <a:endCxn id="64" idx="2"/>
            </p:cNvCxnSpPr>
            <p:nvPr/>
          </p:nvCxnSpPr>
          <p:spPr>
            <a:xfrm flipV="1">
              <a:off x="11104225" y="6493732"/>
              <a:ext cx="680454" cy="492037"/>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Connecteur droit avec flèche 66">
              <a:extLst>
                <a:ext uri="{FF2B5EF4-FFF2-40B4-BE49-F238E27FC236}">
                  <a16:creationId xmlns:a16="http://schemas.microsoft.com/office/drawing/2014/main" xmlns="" id="{C81C204A-A4CC-47AE-BFC6-BC1DF18CFB52}"/>
                </a:ext>
              </a:extLst>
            </p:cNvPr>
            <p:cNvCxnSpPr>
              <a:cxnSpLocks/>
              <a:stCxn id="96" idx="6"/>
              <a:endCxn id="65" idx="2"/>
            </p:cNvCxnSpPr>
            <p:nvPr/>
          </p:nvCxnSpPr>
          <p:spPr>
            <a:xfrm>
              <a:off x="11104225" y="6985766"/>
              <a:ext cx="680454" cy="0"/>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Connecteur droit avec flèche 67">
              <a:extLst>
                <a:ext uri="{FF2B5EF4-FFF2-40B4-BE49-F238E27FC236}">
                  <a16:creationId xmlns:a16="http://schemas.microsoft.com/office/drawing/2014/main" xmlns="" id="{756CD77F-0527-4D52-B05F-9AE8E92821EF}"/>
                </a:ext>
              </a:extLst>
            </p:cNvPr>
            <p:cNvCxnSpPr>
              <a:cxnSpLocks/>
              <a:stCxn id="96" idx="6"/>
              <a:endCxn id="66" idx="2"/>
            </p:cNvCxnSpPr>
            <p:nvPr/>
          </p:nvCxnSpPr>
          <p:spPr>
            <a:xfrm>
              <a:off x="11104225" y="6985769"/>
              <a:ext cx="680454" cy="492037"/>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2" name="Connecteur droit avec flèche 68">
              <a:extLst>
                <a:ext uri="{FF2B5EF4-FFF2-40B4-BE49-F238E27FC236}">
                  <a16:creationId xmlns:a16="http://schemas.microsoft.com/office/drawing/2014/main" xmlns="" id="{21F0A687-5743-4EA7-A56F-1018DF7BE4DB}"/>
                </a:ext>
              </a:extLst>
            </p:cNvPr>
            <p:cNvCxnSpPr>
              <a:cxnSpLocks/>
              <a:stCxn id="97" idx="6"/>
              <a:endCxn id="62" idx="2"/>
            </p:cNvCxnSpPr>
            <p:nvPr/>
          </p:nvCxnSpPr>
          <p:spPr>
            <a:xfrm flipV="1">
              <a:off x="11104225" y="5509656"/>
              <a:ext cx="680454" cy="1968147"/>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Connecteur droit avec flèche 69">
              <a:extLst>
                <a:ext uri="{FF2B5EF4-FFF2-40B4-BE49-F238E27FC236}">
                  <a16:creationId xmlns:a16="http://schemas.microsoft.com/office/drawing/2014/main" xmlns="" id="{5D7B722E-759F-4E6A-BC49-0A761882C6AB}"/>
                </a:ext>
              </a:extLst>
            </p:cNvPr>
            <p:cNvCxnSpPr>
              <a:cxnSpLocks/>
              <a:stCxn id="97" idx="6"/>
              <a:endCxn id="63" idx="2"/>
            </p:cNvCxnSpPr>
            <p:nvPr/>
          </p:nvCxnSpPr>
          <p:spPr>
            <a:xfrm flipV="1">
              <a:off x="11104225" y="6001696"/>
              <a:ext cx="680454" cy="1476110"/>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Connecteur droit avec flèche 70">
              <a:extLst>
                <a:ext uri="{FF2B5EF4-FFF2-40B4-BE49-F238E27FC236}">
                  <a16:creationId xmlns:a16="http://schemas.microsoft.com/office/drawing/2014/main" xmlns="" id="{5FADD12E-1B91-45F3-840A-659B2011B165}"/>
                </a:ext>
              </a:extLst>
            </p:cNvPr>
            <p:cNvCxnSpPr>
              <a:cxnSpLocks/>
              <a:stCxn id="97" idx="6"/>
              <a:endCxn id="64" idx="2"/>
            </p:cNvCxnSpPr>
            <p:nvPr/>
          </p:nvCxnSpPr>
          <p:spPr>
            <a:xfrm flipV="1">
              <a:off x="11104225" y="6493729"/>
              <a:ext cx="680454" cy="984073"/>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Connecteur droit avec flèche 71">
              <a:extLst>
                <a:ext uri="{FF2B5EF4-FFF2-40B4-BE49-F238E27FC236}">
                  <a16:creationId xmlns:a16="http://schemas.microsoft.com/office/drawing/2014/main" xmlns="" id="{773EB437-B514-4FBB-B4A9-E5699CD98489}"/>
                </a:ext>
              </a:extLst>
            </p:cNvPr>
            <p:cNvCxnSpPr>
              <a:cxnSpLocks/>
              <a:stCxn id="97" idx="6"/>
              <a:endCxn id="65" idx="2"/>
            </p:cNvCxnSpPr>
            <p:nvPr/>
          </p:nvCxnSpPr>
          <p:spPr>
            <a:xfrm flipV="1">
              <a:off x="11104225" y="6985769"/>
              <a:ext cx="680454" cy="492037"/>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Connecteur droit avec flèche 72">
              <a:extLst>
                <a:ext uri="{FF2B5EF4-FFF2-40B4-BE49-F238E27FC236}">
                  <a16:creationId xmlns:a16="http://schemas.microsoft.com/office/drawing/2014/main" xmlns="" id="{A95CDFC7-28C4-4821-BAD5-8C360F810749}"/>
                </a:ext>
              </a:extLst>
            </p:cNvPr>
            <p:cNvCxnSpPr>
              <a:cxnSpLocks/>
              <a:stCxn id="97" idx="6"/>
              <a:endCxn id="66" idx="2"/>
            </p:cNvCxnSpPr>
            <p:nvPr/>
          </p:nvCxnSpPr>
          <p:spPr>
            <a:xfrm>
              <a:off x="11104225" y="7477802"/>
              <a:ext cx="680454" cy="0"/>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Connecteur droit avec flèche 73">
              <a:extLst>
                <a:ext uri="{FF2B5EF4-FFF2-40B4-BE49-F238E27FC236}">
                  <a16:creationId xmlns:a16="http://schemas.microsoft.com/office/drawing/2014/main" xmlns="" id="{A6F4AB2A-A4D8-4BC0-B1B2-85591A956F82}"/>
                </a:ext>
              </a:extLst>
            </p:cNvPr>
            <p:cNvCxnSpPr>
              <a:cxnSpLocks/>
              <a:stCxn id="62" idx="6"/>
              <a:endCxn id="92" idx="2"/>
            </p:cNvCxnSpPr>
            <p:nvPr/>
          </p:nvCxnSpPr>
          <p:spPr>
            <a:xfrm>
              <a:off x="12176314" y="5509656"/>
              <a:ext cx="680454" cy="984073"/>
            </a:xfrm>
            <a:prstGeom prst="straightConnector1">
              <a:avLst/>
            </a:prstGeom>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Connecteur droit avec flèche 74">
              <a:extLst>
                <a:ext uri="{FF2B5EF4-FFF2-40B4-BE49-F238E27FC236}">
                  <a16:creationId xmlns:a16="http://schemas.microsoft.com/office/drawing/2014/main" xmlns="" id="{00EEE218-ED1F-4CBB-8382-6CE0A53E2D66}"/>
                </a:ext>
              </a:extLst>
            </p:cNvPr>
            <p:cNvCxnSpPr>
              <a:cxnSpLocks/>
              <a:stCxn id="63" idx="6"/>
              <a:endCxn id="92" idx="2"/>
            </p:cNvCxnSpPr>
            <p:nvPr/>
          </p:nvCxnSpPr>
          <p:spPr>
            <a:xfrm>
              <a:off x="12176314" y="6001696"/>
              <a:ext cx="680454" cy="492037"/>
            </a:xfrm>
            <a:prstGeom prst="straightConnector1">
              <a:avLst/>
            </a:prstGeom>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Connecteur droit avec flèche 75">
              <a:extLst>
                <a:ext uri="{FF2B5EF4-FFF2-40B4-BE49-F238E27FC236}">
                  <a16:creationId xmlns:a16="http://schemas.microsoft.com/office/drawing/2014/main" xmlns="" id="{2C2A4476-0A62-4B6B-B980-878EAFA66A80}"/>
                </a:ext>
              </a:extLst>
            </p:cNvPr>
            <p:cNvCxnSpPr>
              <a:cxnSpLocks/>
              <a:stCxn id="64" idx="6"/>
              <a:endCxn id="92" idx="2"/>
            </p:cNvCxnSpPr>
            <p:nvPr/>
          </p:nvCxnSpPr>
          <p:spPr>
            <a:xfrm>
              <a:off x="12176314" y="6493729"/>
              <a:ext cx="680454" cy="0"/>
            </a:xfrm>
            <a:prstGeom prst="straightConnector1">
              <a:avLst/>
            </a:prstGeom>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0" name="Connecteur droit avec flèche 76">
              <a:extLst>
                <a:ext uri="{FF2B5EF4-FFF2-40B4-BE49-F238E27FC236}">
                  <a16:creationId xmlns:a16="http://schemas.microsoft.com/office/drawing/2014/main" xmlns="" id="{81E6EC66-7F7F-4E4A-88E7-55144E2F22C2}"/>
                </a:ext>
              </a:extLst>
            </p:cNvPr>
            <p:cNvCxnSpPr>
              <a:cxnSpLocks/>
              <a:stCxn id="65" idx="6"/>
              <a:endCxn id="92" idx="2"/>
            </p:cNvCxnSpPr>
            <p:nvPr/>
          </p:nvCxnSpPr>
          <p:spPr>
            <a:xfrm flipV="1">
              <a:off x="12176314" y="6493732"/>
              <a:ext cx="680454" cy="492037"/>
            </a:xfrm>
            <a:prstGeom prst="straightConnector1">
              <a:avLst/>
            </a:prstGeom>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Connecteur droit avec flèche 77">
              <a:extLst>
                <a:ext uri="{FF2B5EF4-FFF2-40B4-BE49-F238E27FC236}">
                  <a16:creationId xmlns:a16="http://schemas.microsoft.com/office/drawing/2014/main" xmlns="" id="{581B9340-4C6F-4CA4-804B-1466638F6477}"/>
                </a:ext>
              </a:extLst>
            </p:cNvPr>
            <p:cNvCxnSpPr>
              <a:cxnSpLocks/>
              <a:stCxn id="66" idx="6"/>
              <a:endCxn id="92" idx="2"/>
            </p:cNvCxnSpPr>
            <p:nvPr/>
          </p:nvCxnSpPr>
          <p:spPr>
            <a:xfrm flipV="1">
              <a:off x="12176314" y="6493729"/>
              <a:ext cx="680454" cy="984073"/>
            </a:xfrm>
            <a:prstGeom prst="straightConnector1">
              <a:avLst/>
            </a:prstGeom>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Ellipse 79">
              <a:extLst>
                <a:ext uri="{FF2B5EF4-FFF2-40B4-BE49-F238E27FC236}">
                  <a16:creationId xmlns:a16="http://schemas.microsoft.com/office/drawing/2014/main" xmlns="" id="{3806A13A-E144-44F4-9DD9-4C69ADC280C0}"/>
                </a:ext>
              </a:extLst>
            </p:cNvPr>
            <p:cNvSpPr/>
            <p:nvPr/>
          </p:nvSpPr>
          <p:spPr>
            <a:xfrm>
              <a:off x="11784680" y="5305898"/>
              <a:ext cx="391634" cy="407515"/>
            </a:xfrm>
            <a:prstGeom prst="ellipse">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745"/>
            </a:p>
          </p:txBody>
        </p:sp>
        <p:sp>
          <p:nvSpPr>
            <p:cNvPr id="63" name="Ellipse 80">
              <a:extLst>
                <a:ext uri="{FF2B5EF4-FFF2-40B4-BE49-F238E27FC236}">
                  <a16:creationId xmlns:a16="http://schemas.microsoft.com/office/drawing/2014/main" xmlns="" id="{9259800B-1425-48FD-B694-0B61E9435DA3}"/>
                </a:ext>
              </a:extLst>
            </p:cNvPr>
            <p:cNvSpPr/>
            <p:nvPr/>
          </p:nvSpPr>
          <p:spPr>
            <a:xfrm>
              <a:off x="11784680" y="5797935"/>
              <a:ext cx="391634" cy="407515"/>
            </a:xfrm>
            <a:prstGeom prst="ellipse">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745"/>
            </a:p>
          </p:txBody>
        </p:sp>
        <p:sp>
          <p:nvSpPr>
            <p:cNvPr id="64" name="Ellipse 81">
              <a:extLst>
                <a:ext uri="{FF2B5EF4-FFF2-40B4-BE49-F238E27FC236}">
                  <a16:creationId xmlns:a16="http://schemas.microsoft.com/office/drawing/2014/main" xmlns="" id="{34D1E12E-EC4F-4B49-A04F-88B5F5B0D9C9}"/>
                </a:ext>
              </a:extLst>
            </p:cNvPr>
            <p:cNvSpPr/>
            <p:nvPr/>
          </p:nvSpPr>
          <p:spPr>
            <a:xfrm>
              <a:off x="11784680" y="6289972"/>
              <a:ext cx="391634" cy="407515"/>
            </a:xfrm>
            <a:prstGeom prst="ellipse">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745"/>
            </a:p>
          </p:txBody>
        </p:sp>
        <p:sp>
          <p:nvSpPr>
            <p:cNvPr id="65" name="Ellipse 82">
              <a:extLst>
                <a:ext uri="{FF2B5EF4-FFF2-40B4-BE49-F238E27FC236}">
                  <a16:creationId xmlns:a16="http://schemas.microsoft.com/office/drawing/2014/main" xmlns="" id="{08EE86E2-239D-406E-A69D-E6E85C1AAF5A}"/>
                </a:ext>
              </a:extLst>
            </p:cNvPr>
            <p:cNvSpPr/>
            <p:nvPr/>
          </p:nvSpPr>
          <p:spPr>
            <a:xfrm>
              <a:off x="11784680" y="6782008"/>
              <a:ext cx="391634" cy="407515"/>
            </a:xfrm>
            <a:prstGeom prst="ellipse">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745"/>
            </a:p>
          </p:txBody>
        </p:sp>
        <p:sp>
          <p:nvSpPr>
            <p:cNvPr id="66" name="Ellipse 83">
              <a:extLst>
                <a:ext uri="{FF2B5EF4-FFF2-40B4-BE49-F238E27FC236}">
                  <a16:creationId xmlns:a16="http://schemas.microsoft.com/office/drawing/2014/main" xmlns="" id="{A40118EC-4F0D-40E3-AC25-A58D30E9F0C0}"/>
                </a:ext>
              </a:extLst>
            </p:cNvPr>
            <p:cNvSpPr/>
            <p:nvPr/>
          </p:nvSpPr>
          <p:spPr>
            <a:xfrm>
              <a:off x="11784680" y="7274045"/>
              <a:ext cx="391634" cy="407515"/>
            </a:xfrm>
            <a:prstGeom prst="ellipse">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745"/>
            </a:p>
          </p:txBody>
        </p:sp>
        <p:cxnSp>
          <p:nvCxnSpPr>
            <p:cNvPr id="67" name="Connecteur droit avec flèche 15">
              <a:extLst>
                <a:ext uri="{FF2B5EF4-FFF2-40B4-BE49-F238E27FC236}">
                  <a16:creationId xmlns:a16="http://schemas.microsoft.com/office/drawing/2014/main" xmlns="" id="{20CF3D64-B519-4130-A257-22277F23D67C}"/>
                </a:ext>
              </a:extLst>
            </p:cNvPr>
            <p:cNvCxnSpPr>
              <a:stCxn id="98" idx="6"/>
              <a:endCxn id="93" idx="2"/>
            </p:cNvCxnSpPr>
            <p:nvPr/>
          </p:nvCxnSpPr>
          <p:spPr>
            <a:xfrm flipV="1">
              <a:off x="10032137" y="5509656"/>
              <a:ext cx="680454" cy="492846"/>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Connecteur droit avec flèche 15">
              <a:extLst>
                <a:ext uri="{FF2B5EF4-FFF2-40B4-BE49-F238E27FC236}">
                  <a16:creationId xmlns:a16="http://schemas.microsoft.com/office/drawing/2014/main" xmlns="" id="{61957FC2-4C74-45B8-8CBA-EB00A4966D18}"/>
                </a:ext>
              </a:extLst>
            </p:cNvPr>
            <p:cNvCxnSpPr>
              <a:stCxn id="98" idx="6"/>
              <a:endCxn id="94" idx="2"/>
            </p:cNvCxnSpPr>
            <p:nvPr/>
          </p:nvCxnSpPr>
          <p:spPr>
            <a:xfrm flipV="1">
              <a:off x="10032137" y="6001692"/>
              <a:ext cx="680454" cy="810"/>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9" name="Connecteur droit avec flèche 15">
              <a:extLst>
                <a:ext uri="{FF2B5EF4-FFF2-40B4-BE49-F238E27FC236}">
                  <a16:creationId xmlns:a16="http://schemas.microsoft.com/office/drawing/2014/main" xmlns="" id="{007861F3-DF03-4151-817E-7DDAB8BC3A40}"/>
                </a:ext>
              </a:extLst>
            </p:cNvPr>
            <p:cNvCxnSpPr>
              <a:stCxn id="98" idx="6"/>
              <a:endCxn id="95" idx="2"/>
            </p:cNvCxnSpPr>
            <p:nvPr/>
          </p:nvCxnSpPr>
          <p:spPr>
            <a:xfrm>
              <a:off x="10032137" y="6002502"/>
              <a:ext cx="680454" cy="491227"/>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0" name="Connecteur droit avec flèche 15">
              <a:extLst>
                <a:ext uri="{FF2B5EF4-FFF2-40B4-BE49-F238E27FC236}">
                  <a16:creationId xmlns:a16="http://schemas.microsoft.com/office/drawing/2014/main" xmlns="" id="{5F8FCE9F-3B2A-4075-99F9-5FC283BD7A0E}"/>
                </a:ext>
              </a:extLst>
            </p:cNvPr>
            <p:cNvCxnSpPr>
              <a:stCxn id="98" idx="6"/>
              <a:endCxn id="96" idx="2"/>
            </p:cNvCxnSpPr>
            <p:nvPr/>
          </p:nvCxnSpPr>
          <p:spPr>
            <a:xfrm>
              <a:off x="10032137" y="6002502"/>
              <a:ext cx="680454" cy="983264"/>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Connecteur droit avec flèche 15">
              <a:extLst>
                <a:ext uri="{FF2B5EF4-FFF2-40B4-BE49-F238E27FC236}">
                  <a16:creationId xmlns:a16="http://schemas.microsoft.com/office/drawing/2014/main" xmlns="" id="{E81A88A7-AC7E-41CF-85BA-AA946C843B6B}"/>
                </a:ext>
              </a:extLst>
            </p:cNvPr>
            <p:cNvCxnSpPr>
              <a:stCxn id="98" idx="6"/>
              <a:endCxn id="97" idx="2"/>
            </p:cNvCxnSpPr>
            <p:nvPr/>
          </p:nvCxnSpPr>
          <p:spPr>
            <a:xfrm>
              <a:off x="10032137" y="6002502"/>
              <a:ext cx="680454" cy="1475300"/>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Connecteur droit avec flèche 15">
              <a:extLst>
                <a:ext uri="{FF2B5EF4-FFF2-40B4-BE49-F238E27FC236}">
                  <a16:creationId xmlns:a16="http://schemas.microsoft.com/office/drawing/2014/main" xmlns="" id="{6ADAA6EA-8200-4FB4-A24E-D9B73EAF75E9}"/>
                </a:ext>
              </a:extLst>
            </p:cNvPr>
            <p:cNvCxnSpPr>
              <a:stCxn id="102" idx="6"/>
              <a:endCxn id="93" idx="2"/>
            </p:cNvCxnSpPr>
            <p:nvPr/>
          </p:nvCxnSpPr>
          <p:spPr>
            <a:xfrm>
              <a:off x="10032137" y="5504383"/>
              <a:ext cx="680454" cy="5273"/>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Connecteur droit avec flèche 15">
              <a:extLst>
                <a:ext uri="{FF2B5EF4-FFF2-40B4-BE49-F238E27FC236}">
                  <a16:creationId xmlns:a16="http://schemas.microsoft.com/office/drawing/2014/main" xmlns="" id="{54D3DB4F-A474-4437-9C4D-2B812DB08DD2}"/>
                </a:ext>
              </a:extLst>
            </p:cNvPr>
            <p:cNvCxnSpPr>
              <a:stCxn id="102" idx="6"/>
              <a:endCxn id="94" idx="2"/>
            </p:cNvCxnSpPr>
            <p:nvPr/>
          </p:nvCxnSpPr>
          <p:spPr>
            <a:xfrm>
              <a:off x="10032137" y="5504383"/>
              <a:ext cx="680454" cy="497310"/>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4" name="Connecteur droit avec flèche 15">
              <a:extLst>
                <a:ext uri="{FF2B5EF4-FFF2-40B4-BE49-F238E27FC236}">
                  <a16:creationId xmlns:a16="http://schemas.microsoft.com/office/drawing/2014/main" xmlns="" id="{C8BC992D-23E0-4C59-B068-84FC9ADF9CEF}"/>
                </a:ext>
              </a:extLst>
            </p:cNvPr>
            <p:cNvCxnSpPr>
              <a:stCxn id="102" idx="6"/>
              <a:endCxn id="95" idx="2"/>
            </p:cNvCxnSpPr>
            <p:nvPr/>
          </p:nvCxnSpPr>
          <p:spPr>
            <a:xfrm>
              <a:off x="10032137" y="5504383"/>
              <a:ext cx="680454" cy="989346"/>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5" name="Connecteur droit avec flèche 15">
              <a:extLst>
                <a:ext uri="{FF2B5EF4-FFF2-40B4-BE49-F238E27FC236}">
                  <a16:creationId xmlns:a16="http://schemas.microsoft.com/office/drawing/2014/main" xmlns="" id="{64FC42D9-60C6-4A16-8F2C-D91AA5EE56D8}"/>
                </a:ext>
              </a:extLst>
            </p:cNvPr>
            <p:cNvCxnSpPr>
              <a:stCxn id="102" idx="6"/>
              <a:endCxn id="96" idx="2"/>
            </p:cNvCxnSpPr>
            <p:nvPr/>
          </p:nvCxnSpPr>
          <p:spPr>
            <a:xfrm>
              <a:off x="10032137" y="5504383"/>
              <a:ext cx="680454" cy="1481383"/>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6" name="Connecteur droit avec flèche 15">
              <a:extLst>
                <a:ext uri="{FF2B5EF4-FFF2-40B4-BE49-F238E27FC236}">
                  <a16:creationId xmlns:a16="http://schemas.microsoft.com/office/drawing/2014/main" xmlns="" id="{3917F871-C29E-4EDF-BD42-2510255604C6}"/>
                </a:ext>
              </a:extLst>
            </p:cNvPr>
            <p:cNvCxnSpPr>
              <a:stCxn id="102" idx="6"/>
              <a:endCxn id="97" idx="2"/>
            </p:cNvCxnSpPr>
            <p:nvPr/>
          </p:nvCxnSpPr>
          <p:spPr>
            <a:xfrm>
              <a:off x="10032137" y="5504383"/>
              <a:ext cx="680454" cy="1973420"/>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7" name="Connecteur droit avec flèche 15">
              <a:extLst>
                <a:ext uri="{FF2B5EF4-FFF2-40B4-BE49-F238E27FC236}">
                  <a16:creationId xmlns:a16="http://schemas.microsoft.com/office/drawing/2014/main" xmlns="" id="{FDCF2976-109E-4788-AC01-B107C712800F}"/>
                </a:ext>
              </a:extLst>
            </p:cNvPr>
            <p:cNvCxnSpPr>
              <a:stCxn id="99" idx="6"/>
              <a:endCxn id="93" idx="2"/>
            </p:cNvCxnSpPr>
            <p:nvPr/>
          </p:nvCxnSpPr>
          <p:spPr>
            <a:xfrm flipV="1">
              <a:off x="10032137" y="5509656"/>
              <a:ext cx="680454" cy="990965"/>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8" name="Connecteur droit avec flèche 15">
              <a:extLst>
                <a:ext uri="{FF2B5EF4-FFF2-40B4-BE49-F238E27FC236}">
                  <a16:creationId xmlns:a16="http://schemas.microsoft.com/office/drawing/2014/main" xmlns="" id="{A12043A0-B0A5-4CE0-95A4-7209E446BAAC}"/>
                </a:ext>
              </a:extLst>
            </p:cNvPr>
            <p:cNvCxnSpPr>
              <a:stCxn id="99" idx="6"/>
              <a:endCxn id="94" idx="2"/>
            </p:cNvCxnSpPr>
            <p:nvPr/>
          </p:nvCxnSpPr>
          <p:spPr>
            <a:xfrm flipV="1">
              <a:off x="10032137" y="6001692"/>
              <a:ext cx="680454" cy="498928"/>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9" name="Connecteur droit avec flèche 15">
              <a:extLst>
                <a:ext uri="{FF2B5EF4-FFF2-40B4-BE49-F238E27FC236}">
                  <a16:creationId xmlns:a16="http://schemas.microsoft.com/office/drawing/2014/main" xmlns="" id="{6BB5E811-45B4-49AF-8D97-DCF09670E65D}"/>
                </a:ext>
              </a:extLst>
            </p:cNvPr>
            <p:cNvCxnSpPr>
              <a:stCxn id="99" idx="6"/>
              <a:endCxn id="95" idx="2"/>
            </p:cNvCxnSpPr>
            <p:nvPr/>
          </p:nvCxnSpPr>
          <p:spPr>
            <a:xfrm flipV="1">
              <a:off x="10032137" y="6493729"/>
              <a:ext cx="680454" cy="6891"/>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0" name="Connecteur droit avec flèche 15">
              <a:extLst>
                <a:ext uri="{FF2B5EF4-FFF2-40B4-BE49-F238E27FC236}">
                  <a16:creationId xmlns:a16="http://schemas.microsoft.com/office/drawing/2014/main" xmlns="" id="{3CBAC910-F844-4C66-BF59-99B537FAEF1E}"/>
                </a:ext>
              </a:extLst>
            </p:cNvPr>
            <p:cNvCxnSpPr>
              <a:stCxn id="99" idx="6"/>
              <a:endCxn id="96" idx="2"/>
            </p:cNvCxnSpPr>
            <p:nvPr/>
          </p:nvCxnSpPr>
          <p:spPr>
            <a:xfrm>
              <a:off x="10032137" y="6500621"/>
              <a:ext cx="680454" cy="485145"/>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1" name="Connecteur droit avec flèche 15">
              <a:extLst>
                <a:ext uri="{FF2B5EF4-FFF2-40B4-BE49-F238E27FC236}">
                  <a16:creationId xmlns:a16="http://schemas.microsoft.com/office/drawing/2014/main" xmlns="" id="{B8FEDACD-F08C-4B5F-AF3C-64DB6DC43597}"/>
                </a:ext>
              </a:extLst>
            </p:cNvPr>
            <p:cNvCxnSpPr>
              <a:stCxn id="99" idx="6"/>
              <a:endCxn id="97" idx="2"/>
            </p:cNvCxnSpPr>
            <p:nvPr/>
          </p:nvCxnSpPr>
          <p:spPr>
            <a:xfrm>
              <a:off x="10032137" y="6500621"/>
              <a:ext cx="680454" cy="977182"/>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Connecteur droit avec flèche 15">
              <a:extLst>
                <a:ext uri="{FF2B5EF4-FFF2-40B4-BE49-F238E27FC236}">
                  <a16:creationId xmlns:a16="http://schemas.microsoft.com/office/drawing/2014/main" xmlns="" id="{9A178D72-6443-47EB-ADD1-891430A4AA37}"/>
                </a:ext>
              </a:extLst>
            </p:cNvPr>
            <p:cNvCxnSpPr>
              <a:stCxn id="100" idx="6"/>
              <a:endCxn id="93" idx="2"/>
            </p:cNvCxnSpPr>
            <p:nvPr/>
          </p:nvCxnSpPr>
          <p:spPr>
            <a:xfrm flipV="1">
              <a:off x="10032137" y="5509656"/>
              <a:ext cx="680454" cy="1483001"/>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Connecteur droit avec flèche 15">
              <a:extLst>
                <a:ext uri="{FF2B5EF4-FFF2-40B4-BE49-F238E27FC236}">
                  <a16:creationId xmlns:a16="http://schemas.microsoft.com/office/drawing/2014/main" xmlns="" id="{6CCB8933-86A4-4BF4-A275-7EEFECEB9ABE}"/>
                </a:ext>
              </a:extLst>
            </p:cNvPr>
            <p:cNvCxnSpPr>
              <a:stCxn id="100" idx="6"/>
              <a:endCxn id="94" idx="2"/>
            </p:cNvCxnSpPr>
            <p:nvPr/>
          </p:nvCxnSpPr>
          <p:spPr>
            <a:xfrm flipV="1">
              <a:off x="10032137" y="6001692"/>
              <a:ext cx="680454" cy="990965"/>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4" name="Connecteur droit avec flèche 15">
              <a:extLst>
                <a:ext uri="{FF2B5EF4-FFF2-40B4-BE49-F238E27FC236}">
                  <a16:creationId xmlns:a16="http://schemas.microsoft.com/office/drawing/2014/main" xmlns="" id="{ADEAFFC9-4D57-4CEB-9784-B1DEAFECA059}"/>
                </a:ext>
              </a:extLst>
            </p:cNvPr>
            <p:cNvCxnSpPr>
              <a:stCxn id="100" idx="6"/>
              <a:endCxn id="95" idx="2"/>
            </p:cNvCxnSpPr>
            <p:nvPr/>
          </p:nvCxnSpPr>
          <p:spPr>
            <a:xfrm flipV="1">
              <a:off x="10032137" y="6493729"/>
              <a:ext cx="680454" cy="498928"/>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Connecteur droit avec flèche 15">
              <a:extLst>
                <a:ext uri="{FF2B5EF4-FFF2-40B4-BE49-F238E27FC236}">
                  <a16:creationId xmlns:a16="http://schemas.microsoft.com/office/drawing/2014/main" xmlns="" id="{5B88D826-8729-4DC3-B691-AB31CEDD3810}"/>
                </a:ext>
              </a:extLst>
            </p:cNvPr>
            <p:cNvCxnSpPr>
              <a:stCxn id="100" idx="6"/>
              <a:endCxn id="96" idx="2"/>
            </p:cNvCxnSpPr>
            <p:nvPr/>
          </p:nvCxnSpPr>
          <p:spPr>
            <a:xfrm flipV="1">
              <a:off x="10032137" y="6985766"/>
              <a:ext cx="680454" cy="6891"/>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6" name="Connecteur droit avec flèche 15">
              <a:extLst>
                <a:ext uri="{FF2B5EF4-FFF2-40B4-BE49-F238E27FC236}">
                  <a16:creationId xmlns:a16="http://schemas.microsoft.com/office/drawing/2014/main" xmlns="" id="{44B05F9C-0924-4402-B182-05C35780D8AF}"/>
                </a:ext>
              </a:extLst>
            </p:cNvPr>
            <p:cNvCxnSpPr>
              <a:stCxn id="100" idx="6"/>
              <a:endCxn id="97" idx="2"/>
            </p:cNvCxnSpPr>
            <p:nvPr/>
          </p:nvCxnSpPr>
          <p:spPr>
            <a:xfrm>
              <a:off x="10032137" y="6992657"/>
              <a:ext cx="680454" cy="485145"/>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7" name="Connecteur droit avec flèche 15">
              <a:extLst>
                <a:ext uri="{FF2B5EF4-FFF2-40B4-BE49-F238E27FC236}">
                  <a16:creationId xmlns:a16="http://schemas.microsoft.com/office/drawing/2014/main" xmlns="" id="{0B8C90A5-4755-4CD2-AECF-32608D160E55}"/>
                </a:ext>
              </a:extLst>
            </p:cNvPr>
            <p:cNvCxnSpPr>
              <a:stCxn id="101" idx="6"/>
              <a:endCxn id="93" idx="2"/>
            </p:cNvCxnSpPr>
            <p:nvPr/>
          </p:nvCxnSpPr>
          <p:spPr>
            <a:xfrm flipV="1">
              <a:off x="10032137" y="5509656"/>
              <a:ext cx="680454" cy="1975038"/>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8" name="Connecteur droit avec flèche 15">
              <a:extLst>
                <a:ext uri="{FF2B5EF4-FFF2-40B4-BE49-F238E27FC236}">
                  <a16:creationId xmlns:a16="http://schemas.microsoft.com/office/drawing/2014/main" xmlns="" id="{EAD3B23A-C614-4E65-B3E2-0C79AD3CBAFD}"/>
                </a:ext>
              </a:extLst>
            </p:cNvPr>
            <p:cNvCxnSpPr>
              <a:stCxn id="101" idx="6"/>
              <a:endCxn id="94" idx="2"/>
            </p:cNvCxnSpPr>
            <p:nvPr/>
          </p:nvCxnSpPr>
          <p:spPr>
            <a:xfrm flipV="1">
              <a:off x="10032137" y="6001692"/>
              <a:ext cx="680454" cy="1483001"/>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9" name="Connecteur droit avec flèche 15">
              <a:extLst>
                <a:ext uri="{FF2B5EF4-FFF2-40B4-BE49-F238E27FC236}">
                  <a16:creationId xmlns:a16="http://schemas.microsoft.com/office/drawing/2014/main" xmlns="" id="{D22D107C-9041-480D-8C52-27E62AD06A50}"/>
                </a:ext>
              </a:extLst>
            </p:cNvPr>
            <p:cNvCxnSpPr>
              <a:stCxn id="101" idx="6"/>
              <a:endCxn id="95" idx="2"/>
            </p:cNvCxnSpPr>
            <p:nvPr/>
          </p:nvCxnSpPr>
          <p:spPr>
            <a:xfrm flipV="1">
              <a:off x="10032137" y="6493729"/>
              <a:ext cx="680454" cy="990965"/>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0" name="Connecteur droit avec flèche 15">
              <a:extLst>
                <a:ext uri="{FF2B5EF4-FFF2-40B4-BE49-F238E27FC236}">
                  <a16:creationId xmlns:a16="http://schemas.microsoft.com/office/drawing/2014/main" xmlns="" id="{FB2D6FEC-3935-4ABE-B1FF-7F8DFF72C3B5}"/>
                </a:ext>
              </a:extLst>
            </p:cNvPr>
            <p:cNvCxnSpPr>
              <a:stCxn id="101" idx="6"/>
              <a:endCxn id="96" idx="2"/>
            </p:cNvCxnSpPr>
            <p:nvPr/>
          </p:nvCxnSpPr>
          <p:spPr>
            <a:xfrm flipV="1">
              <a:off x="10032137" y="6985766"/>
              <a:ext cx="680454" cy="498928"/>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1" name="Connecteur droit avec flèche 15">
              <a:extLst>
                <a:ext uri="{FF2B5EF4-FFF2-40B4-BE49-F238E27FC236}">
                  <a16:creationId xmlns:a16="http://schemas.microsoft.com/office/drawing/2014/main" xmlns="" id="{C50A32D5-BB30-4527-B10D-11A01F706532}"/>
                </a:ext>
              </a:extLst>
            </p:cNvPr>
            <p:cNvCxnSpPr>
              <a:stCxn id="101" idx="6"/>
              <a:endCxn id="97" idx="2"/>
            </p:cNvCxnSpPr>
            <p:nvPr/>
          </p:nvCxnSpPr>
          <p:spPr>
            <a:xfrm flipV="1">
              <a:off x="10032137" y="7477802"/>
              <a:ext cx="680454" cy="6891"/>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2" name="Ellipse 119">
              <a:extLst>
                <a:ext uri="{FF2B5EF4-FFF2-40B4-BE49-F238E27FC236}">
                  <a16:creationId xmlns:a16="http://schemas.microsoft.com/office/drawing/2014/main" xmlns="" id="{90C922D2-806E-4851-93C4-13C417BA4629}"/>
                </a:ext>
              </a:extLst>
            </p:cNvPr>
            <p:cNvSpPr/>
            <p:nvPr/>
          </p:nvSpPr>
          <p:spPr>
            <a:xfrm>
              <a:off x="12856768" y="6289972"/>
              <a:ext cx="391634" cy="407515"/>
            </a:xfrm>
            <a:prstGeom prst="ellipse">
              <a:avLst/>
            </a:prstGeom>
            <a:solidFill>
              <a:schemeClr val="accent1">
                <a:lumMod val="40000"/>
                <a:lumOff val="6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745"/>
            </a:p>
          </p:txBody>
        </p:sp>
        <p:sp>
          <p:nvSpPr>
            <p:cNvPr id="93" name="Ellipse 125">
              <a:extLst>
                <a:ext uri="{FF2B5EF4-FFF2-40B4-BE49-F238E27FC236}">
                  <a16:creationId xmlns:a16="http://schemas.microsoft.com/office/drawing/2014/main" xmlns="" id="{D7DC701A-6373-4271-B219-1E266C0E9E97}"/>
                </a:ext>
              </a:extLst>
            </p:cNvPr>
            <p:cNvSpPr/>
            <p:nvPr/>
          </p:nvSpPr>
          <p:spPr>
            <a:xfrm>
              <a:off x="10712591" y="5305898"/>
              <a:ext cx="391634" cy="407515"/>
            </a:xfrm>
            <a:prstGeom prst="ellipse">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745"/>
            </a:p>
          </p:txBody>
        </p:sp>
        <p:sp>
          <p:nvSpPr>
            <p:cNvPr id="94" name="Ellipse 126">
              <a:extLst>
                <a:ext uri="{FF2B5EF4-FFF2-40B4-BE49-F238E27FC236}">
                  <a16:creationId xmlns:a16="http://schemas.microsoft.com/office/drawing/2014/main" xmlns="" id="{0130E292-8FCD-4807-B7EE-1DB4624CD762}"/>
                </a:ext>
              </a:extLst>
            </p:cNvPr>
            <p:cNvSpPr/>
            <p:nvPr/>
          </p:nvSpPr>
          <p:spPr>
            <a:xfrm>
              <a:off x="10712591" y="5797935"/>
              <a:ext cx="391634" cy="407515"/>
            </a:xfrm>
            <a:prstGeom prst="ellipse">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745"/>
            </a:p>
          </p:txBody>
        </p:sp>
        <p:sp>
          <p:nvSpPr>
            <p:cNvPr id="95" name="Ellipse 127">
              <a:extLst>
                <a:ext uri="{FF2B5EF4-FFF2-40B4-BE49-F238E27FC236}">
                  <a16:creationId xmlns:a16="http://schemas.microsoft.com/office/drawing/2014/main" xmlns="" id="{90A6DAFB-4AF4-451F-9012-196DB9D703ED}"/>
                </a:ext>
              </a:extLst>
            </p:cNvPr>
            <p:cNvSpPr/>
            <p:nvPr/>
          </p:nvSpPr>
          <p:spPr>
            <a:xfrm>
              <a:off x="10712591" y="6289972"/>
              <a:ext cx="391634" cy="407515"/>
            </a:xfrm>
            <a:prstGeom prst="ellipse">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745"/>
            </a:p>
          </p:txBody>
        </p:sp>
        <p:sp>
          <p:nvSpPr>
            <p:cNvPr id="96" name="Ellipse 128">
              <a:extLst>
                <a:ext uri="{FF2B5EF4-FFF2-40B4-BE49-F238E27FC236}">
                  <a16:creationId xmlns:a16="http://schemas.microsoft.com/office/drawing/2014/main" xmlns="" id="{A644889C-1EA4-46A2-9A18-3A21308F8874}"/>
                </a:ext>
              </a:extLst>
            </p:cNvPr>
            <p:cNvSpPr/>
            <p:nvPr/>
          </p:nvSpPr>
          <p:spPr>
            <a:xfrm>
              <a:off x="10712591" y="6782008"/>
              <a:ext cx="391634" cy="407515"/>
            </a:xfrm>
            <a:prstGeom prst="ellipse">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745"/>
            </a:p>
          </p:txBody>
        </p:sp>
        <p:sp>
          <p:nvSpPr>
            <p:cNvPr id="97" name="Ellipse 129">
              <a:extLst>
                <a:ext uri="{FF2B5EF4-FFF2-40B4-BE49-F238E27FC236}">
                  <a16:creationId xmlns:a16="http://schemas.microsoft.com/office/drawing/2014/main" xmlns="" id="{928ABF7D-C949-4625-B191-330F0B5CE6B8}"/>
                </a:ext>
              </a:extLst>
            </p:cNvPr>
            <p:cNvSpPr/>
            <p:nvPr/>
          </p:nvSpPr>
          <p:spPr>
            <a:xfrm>
              <a:off x="10712591" y="7274045"/>
              <a:ext cx="391634" cy="407515"/>
            </a:xfrm>
            <a:prstGeom prst="ellipse">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745"/>
            </a:p>
          </p:txBody>
        </p:sp>
        <p:sp>
          <p:nvSpPr>
            <p:cNvPr id="98" name="Ellipse 3">
              <a:extLst>
                <a:ext uri="{FF2B5EF4-FFF2-40B4-BE49-F238E27FC236}">
                  <a16:creationId xmlns:a16="http://schemas.microsoft.com/office/drawing/2014/main" xmlns="" id="{2591EF2A-A09C-4AB5-B407-D6399C2A352A}"/>
                </a:ext>
              </a:extLst>
            </p:cNvPr>
            <p:cNvSpPr/>
            <p:nvPr/>
          </p:nvSpPr>
          <p:spPr>
            <a:xfrm>
              <a:off x="9640503" y="5798745"/>
              <a:ext cx="391634" cy="407515"/>
            </a:xfrm>
            <a:prstGeom prst="ellipse">
              <a:avLst/>
            </a:prstGeom>
            <a:solidFill>
              <a:schemeClr val="accent4">
                <a:lumMod val="40000"/>
                <a:lumOff val="6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745"/>
            </a:p>
          </p:txBody>
        </p:sp>
        <p:sp>
          <p:nvSpPr>
            <p:cNvPr id="99" name="Ellipse 3">
              <a:extLst>
                <a:ext uri="{FF2B5EF4-FFF2-40B4-BE49-F238E27FC236}">
                  <a16:creationId xmlns:a16="http://schemas.microsoft.com/office/drawing/2014/main" xmlns="" id="{8774D23D-F296-4A5F-B725-F8D9C5C7107E}"/>
                </a:ext>
              </a:extLst>
            </p:cNvPr>
            <p:cNvSpPr/>
            <p:nvPr/>
          </p:nvSpPr>
          <p:spPr>
            <a:xfrm>
              <a:off x="9640503" y="6296863"/>
              <a:ext cx="391634" cy="407515"/>
            </a:xfrm>
            <a:prstGeom prst="ellipse">
              <a:avLst/>
            </a:prstGeom>
            <a:solidFill>
              <a:schemeClr val="accent4">
                <a:lumMod val="40000"/>
                <a:lumOff val="6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745"/>
            </a:p>
          </p:txBody>
        </p:sp>
        <p:sp>
          <p:nvSpPr>
            <p:cNvPr id="100" name="Ellipse 3">
              <a:extLst>
                <a:ext uri="{FF2B5EF4-FFF2-40B4-BE49-F238E27FC236}">
                  <a16:creationId xmlns:a16="http://schemas.microsoft.com/office/drawing/2014/main" xmlns="" id="{969B6162-5A58-4E6F-AE82-6ADF95BCC806}"/>
                </a:ext>
              </a:extLst>
            </p:cNvPr>
            <p:cNvSpPr/>
            <p:nvPr/>
          </p:nvSpPr>
          <p:spPr>
            <a:xfrm>
              <a:off x="9640503" y="6788900"/>
              <a:ext cx="391634" cy="407515"/>
            </a:xfrm>
            <a:prstGeom prst="ellipse">
              <a:avLst/>
            </a:prstGeom>
            <a:solidFill>
              <a:schemeClr val="accent4">
                <a:lumMod val="40000"/>
                <a:lumOff val="6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745"/>
            </a:p>
          </p:txBody>
        </p:sp>
        <p:sp>
          <p:nvSpPr>
            <p:cNvPr id="101" name="Ellipse 3">
              <a:extLst>
                <a:ext uri="{FF2B5EF4-FFF2-40B4-BE49-F238E27FC236}">
                  <a16:creationId xmlns:a16="http://schemas.microsoft.com/office/drawing/2014/main" xmlns="" id="{EA05059C-3FBE-4C09-8F02-3129DA665949}"/>
                </a:ext>
              </a:extLst>
            </p:cNvPr>
            <p:cNvSpPr/>
            <p:nvPr/>
          </p:nvSpPr>
          <p:spPr>
            <a:xfrm>
              <a:off x="9640503" y="7280936"/>
              <a:ext cx="391634" cy="407515"/>
            </a:xfrm>
            <a:prstGeom prst="ellipse">
              <a:avLst/>
            </a:prstGeom>
            <a:solidFill>
              <a:schemeClr val="accent4">
                <a:lumMod val="40000"/>
                <a:lumOff val="6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745"/>
            </a:p>
          </p:txBody>
        </p:sp>
        <p:sp>
          <p:nvSpPr>
            <p:cNvPr id="102" name="Ellipse 3">
              <a:extLst>
                <a:ext uri="{FF2B5EF4-FFF2-40B4-BE49-F238E27FC236}">
                  <a16:creationId xmlns:a16="http://schemas.microsoft.com/office/drawing/2014/main" xmlns="" id="{66201BE3-FBE9-4299-8A1C-C54F3FE00579}"/>
                </a:ext>
              </a:extLst>
            </p:cNvPr>
            <p:cNvSpPr/>
            <p:nvPr/>
          </p:nvSpPr>
          <p:spPr>
            <a:xfrm>
              <a:off x="9640503" y="5300625"/>
              <a:ext cx="391634" cy="407515"/>
            </a:xfrm>
            <a:prstGeom prst="ellipse">
              <a:avLst/>
            </a:prstGeom>
            <a:solidFill>
              <a:schemeClr val="accent4">
                <a:lumMod val="40000"/>
                <a:lumOff val="6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745" dirty="0">
                <a:solidFill>
                  <a:schemeClr val="tx1"/>
                </a:solidFill>
              </a:endParaRPr>
            </a:p>
          </p:txBody>
        </p:sp>
        <p:sp>
          <p:nvSpPr>
            <p:cNvPr id="103" name="TextBox 197">
              <a:extLst>
                <a:ext uri="{FF2B5EF4-FFF2-40B4-BE49-F238E27FC236}">
                  <a16:creationId xmlns:a16="http://schemas.microsoft.com/office/drawing/2014/main" xmlns="" id="{5A507D91-208C-4365-852A-2B92066F58EE}"/>
                </a:ext>
              </a:extLst>
            </p:cNvPr>
            <p:cNvSpPr txBox="1"/>
            <p:nvPr/>
          </p:nvSpPr>
          <p:spPr>
            <a:xfrm>
              <a:off x="9301451" y="7700194"/>
              <a:ext cx="1094576" cy="348703"/>
            </a:xfrm>
            <a:prstGeom prst="rect">
              <a:avLst/>
            </a:prstGeom>
            <a:noFill/>
          </p:spPr>
          <p:txBody>
            <a:bodyPr wrap="none" rtlCol="0">
              <a:spAutoFit/>
            </a:bodyPr>
            <a:lstStyle/>
            <a:p>
              <a:pPr algn="ctr"/>
              <a:r>
                <a:rPr lang="en-GB" sz="1551" b="1" i="1" dirty="0">
                  <a:solidFill>
                    <a:schemeClr val="accent4"/>
                  </a:solidFill>
                </a:rPr>
                <a:t>Input layer</a:t>
              </a:r>
            </a:p>
          </p:txBody>
        </p:sp>
        <p:sp>
          <p:nvSpPr>
            <p:cNvPr id="104" name="TextBox 198">
              <a:extLst>
                <a:ext uri="{FF2B5EF4-FFF2-40B4-BE49-F238E27FC236}">
                  <a16:creationId xmlns:a16="http://schemas.microsoft.com/office/drawing/2014/main" xmlns="" id="{A0DDFB9B-EC69-443A-95D4-47FC6E8BBB74}"/>
                </a:ext>
              </a:extLst>
            </p:cNvPr>
            <p:cNvSpPr txBox="1"/>
            <p:nvPr/>
          </p:nvSpPr>
          <p:spPr>
            <a:xfrm>
              <a:off x="12465134" y="6885020"/>
              <a:ext cx="1251143" cy="348703"/>
            </a:xfrm>
            <a:prstGeom prst="rect">
              <a:avLst/>
            </a:prstGeom>
            <a:noFill/>
          </p:spPr>
          <p:txBody>
            <a:bodyPr wrap="none" rtlCol="0">
              <a:spAutoFit/>
            </a:bodyPr>
            <a:lstStyle/>
            <a:p>
              <a:pPr algn="ctr"/>
              <a:r>
                <a:rPr lang="en-GB" sz="1551" b="1" i="1" dirty="0">
                  <a:solidFill>
                    <a:schemeClr val="accent1"/>
                  </a:solidFill>
                </a:rPr>
                <a:t>Output layer</a:t>
              </a:r>
            </a:p>
          </p:txBody>
        </p:sp>
        <p:sp>
          <p:nvSpPr>
            <p:cNvPr id="105" name="TextBox 199">
              <a:extLst>
                <a:ext uri="{FF2B5EF4-FFF2-40B4-BE49-F238E27FC236}">
                  <a16:creationId xmlns:a16="http://schemas.microsoft.com/office/drawing/2014/main" xmlns="" id="{6173F4AD-7A21-497A-A579-FFBD14B95D1F}"/>
                </a:ext>
              </a:extLst>
            </p:cNvPr>
            <p:cNvSpPr txBox="1"/>
            <p:nvPr/>
          </p:nvSpPr>
          <p:spPr>
            <a:xfrm>
              <a:off x="10449910" y="7701860"/>
              <a:ext cx="1989083" cy="348703"/>
            </a:xfrm>
            <a:prstGeom prst="rect">
              <a:avLst/>
            </a:prstGeom>
            <a:noFill/>
          </p:spPr>
          <p:txBody>
            <a:bodyPr wrap="none" rtlCol="0">
              <a:spAutoFit/>
            </a:bodyPr>
            <a:lstStyle/>
            <a:p>
              <a:pPr algn="ctr"/>
              <a:r>
                <a:rPr lang="en-GB" sz="1551" b="1" i="1" dirty="0">
                  <a:solidFill>
                    <a:schemeClr val="accent6"/>
                  </a:solidFill>
                </a:rPr>
                <a:t>Computational layers</a:t>
              </a:r>
            </a:p>
          </p:txBody>
        </p:sp>
        <p:sp>
          <p:nvSpPr>
            <p:cNvPr id="106" name="TextBox 46">
              <a:extLst>
                <a:ext uri="{FF2B5EF4-FFF2-40B4-BE49-F238E27FC236}">
                  <a16:creationId xmlns:a16="http://schemas.microsoft.com/office/drawing/2014/main" xmlns="" id="{9AE03002-FDEC-4E6C-B23F-02301B8BAAAF}"/>
                </a:ext>
              </a:extLst>
            </p:cNvPr>
            <p:cNvSpPr txBox="1"/>
            <p:nvPr/>
          </p:nvSpPr>
          <p:spPr>
            <a:xfrm>
              <a:off x="13847016" y="7139652"/>
              <a:ext cx="1953003" cy="883080"/>
            </a:xfrm>
            <a:prstGeom prst="rect">
              <a:avLst/>
            </a:prstGeom>
            <a:noFill/>
            <a:ln w="28575">
              <a:noFill/>
            </a:ln>
          </p:spPr>
          <p:txBody>
            <a:bodyPr wrap="square" rtlCol="0">
              <a:spAutoFit/>
            </a:bodyPr>
            <a:lstStyle/>
            <a:p>
              <a:pPr algn="ctr"/>
              <a:r>
                <a:rPr lang="en-GB" sz="1600" b="1" dirty="0"/>
                <a:t>Single-pixel total column and uncertainty</a:t>
              </a:r>
              <a:endParaRPr lang="en-GB" sz="1600" dirty="0"/>
            </a:p>
          </p:txBody>
        </p:sp>
        <p:pic>
          <p:nvPicPr>
            <p:cNvPr id="107" name="Graphique 180" descr="Globe terrestre - Amériques">
              <a:extLst>
                <a:ext uri="{FF2B5EF4-FFF2-40B4-BE49-F238E27FC236}">
                  <a16:creationId xmlns:a16="http://schemas.microsoft.com/office/drawing/2014/main" xmlns="" id="{104E024D-1325-4A1B-8AB2-ABAAA5F907D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4109244" y="5796703"/>
              <a:ext cx="1387856" cy="1445394"/>
            </a:xfrm>
            <a:prstGeom prst="rect">
              <a:avLst/>
            </a:prstGeom>
          </p:spPr>
        </p:pic>
        <p:sp>
          <p:nvSpPr>
            <p:cNvPr id="108" name="ZoneTexte 193">
              <a:extLst>
                <a:ext uri="{FF2B5EF4-FFF2-40B4-BE49-F238E27FC236}">
                  <a16:creationId xmlns:a16="http://schemas.microsoft.com/office/drawing/2014/main" xmlns="" id="{9A17E932-12D9-43A3-876D-9F5F211164F9}"/>
                </a:ext>
              </a:extLst>
            </p:cNvPr>
            <p:cNvSpPr txBox="1"/>
            <p:nvPr/>
          </p:nvSpPr>
          <p:spPr>
            <a:xfrm>
              <a:off x="11228138" y="2313272"/>
              <a:ext cx="4161681" cy="490600"/>
            </a:xfrm>
            <a:prstGeom prst="rect">
              <a:avLst/>
            </a:prstGeom>
            <a:solidFill>
              <a:schemeClr val="bg1"/>
            </a:solidFill>
          </p:spPr>
          <p:txBody>
            <a:bodyPr wrap="square" rtlCol="0">
              <a:spAutoFit/>
            </a:bodyPr>
            <a:lstStyle/>
            <a:p>
              <a:pPr algn="ctr"/>
              <a:r>
                <a:rPr lang="en-GB" sz="2400" b="1" i="1" dirty="0">
                  <a:solidFill>
                    <a:srgbClr val="FF0000"/>
                  </a:solidFill>
                </a:rPr>
                <a:t>HRI calculation, data assembly</a:t>
              </a:r>
              <a:endParaRPr lang="fr-BE" sz="2400" b="1" i="1" dirty="0">
                <a:solidFill>
                  <a:srgbClr val="FF0000"/>
                </a:solidFill>
              </a:endParaRPr>
            </a:p>
          </p:txBody>
        </p:sp>
        <p:sp>
          <p:nvSpPr>
            <p:cNvPr id="111" name="ZoneTexte 193">
              <a:extLst>
                <a:ext uri="{FF2B5EF4-FFF2-40B4-BE49-F238E27FC236}">
                  <a16:creationId xmlns:a16="http://schemas.microsoft.com/office/drawing/2014/main" xmlns="" id="{39CDC80B-0E9A-4169-BE5E-528DD891802C}"/>
                </a:ext>
              </a:extLst>
            </p:cNvPr>
            <p:cNvSpPr txBox="1"/>
            <p:nvPr/>
          </p:nvSpPr>
          <p:spPr>
            <a:xfrm>
              <a:off x="10608108" y="4778843"/>
              <a:ext cx="4805665" cy="490600"/>
            </a:xfrm>
            <a:prstGeom prst="rect">
              <a:avLst/>
            </a:prstGeom>
            <a:solidFill>
              <a:schemeClr val="bg1"/>
            </a:solidFill>
          </p:spPr>
          <p:txBody>
            <a:bodyPr wrap="square" rtlCol="0">
              <a:spAutoFit/>
            </a:bodyPr>
            <a:lstStyle/>
            <a:p>
              <a:pPr algn="ctr"/>
              <a:r>
                <a:rPr lang="fr-BE" sz="2400" b="1" i="1" dirty="0">
                  <a:solidFill>
                    <a:srgbClr val="FF0000"/>
                  </a:solidFill>
                </a:rPr>
                <a:t>Neural Network setup, </a:t>
              </a:r>
              <a:r>
                <a:rPr lang="fr-BE" sz="2400" b="1" i="1" dirty="0" err="1">
                  <a:solidFill>
                    <a:srgbClr val="FF0000"/>
                  </a:solidFill>
                </a:rPr>
                <a:t>gas</a:t>
              </a:r>
              <a:r>
                <a:rPr lang="fr-BE" sz="2400" b="1" i="1" dirty="0">
                  <a:solidFill>
                    <a:srgbClr val="FF0000"/>
                  </a:solidFill>
                </a:rPr>
                <a:t> </a:t>
              </a:r>
              <a:r>
                <a:rPr lang="fr-BE" sz="2400" b="1" i="1" dirty="0" err="1">
                  <a:solidFill>
                    <a:srgbClr val="FF0000"/>
                  </a:solidFill>
                </a:rPr>
                <a:t>retrieval</a:t>
              </a:r>
              <a:endParaRPr lang="fr-BE" sz="2400" b="1" i="1" dirty="0">
                <a:solidFill>
                  <a:srgbClr val="FF0000"/>
                </a:solidFill>
              </a:endParaRPr>
            </a:p>
          </p:txBody>
        </p:sp>
        <p:sp>
          <p:nvSpPr>
            <p:cNvPr id="112" name="TextBox 23">
              <a:extLst>
                <a:ext uri="{FF2B5EF4-FFF2-40B4-BE49-F238E27FC236}">
                  <a16:creationId xmlns:a16="http://schemas.microsoft.com/office/drawing/2014/main" xmlns="" id="{6778CFD7-C02E-4BE6-AC68-44ACFE12D248}"/>
                </a:ext>
              </a:extLst>
            </p:cNvPr>
            <p:cNvSpPr txBox="1"/>
            <p:nvPr/>
          </p:nvSpPr>
          <p:spPr>
            <a:xfrm>
              <a:off x="6231731" y="4343400"/>
              <a:ext cx="2575161" cy="301173"/>
            </a:xfrm>
            <a:prstGeom prst="rect">
              <a:avLst/>
            </a:prstGeom>
            <a:noFill/>
          </p:spPr>
          <p:txBody>
            <a:bodyPr wrap="square" rtlCol="0">
              <a:spAutoFit/>
            </a:bodyPr>
            <a:lstStyle/>
            <a:p>
              <a:pPr algn="ctr"/>
              <a:r>
                <a:rPr lang="en-GB" sz="1357" b="1" dirty="0">
                  <a:solidFill>
                    <a:schemeClr val="accent1">
                      <a:lumMod val="75000"/>
                    </a:schemeClr>
                  </a:solidFill>
                  <a:cs typeface="Arial" panose="020B0604020202020204" pitchFamily="34" charset="0"/>
                </a:rPr>
                <a:t>Hyperspectral Range Index</a:t>
              </a:r>
              <a:endParaRPr lang="en-GB" sz="1357" b="1" baseline="-25000" dirty="0">
                <a:solidFill>
                  <a:schemeClr val="accent1">
                    <a:lumMod val="75000"/>
                  </a:schemeClr>
                </a:solidFill>
                <a:cs typeface="Arial" panose="020B0604020202020204" pitchFamily="34" charset="0"/>
              </a:endParaRPr>
            </a:p>
          </p:txBody>
        </p:sp>
        <p:pic>
          <p:nvPicPr>
            <p:cNvPr id="113" name="Image 6">
              <a:extLst>
                <a:ext uri="{FF2B5EF4-FFF2-40B4-BE49-F238E27FC236}">
                  <a16:creationId xmlns:a16="http://schemas.microsoft.com/office/drawing/2014/main" xmlns="" id="{E818A664-7F61-46B8-974F-30A69A3F87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4985" y="2858757"/>
              <a:ext cx="1469211" cy="1530123"/>
            </a:xfrm>
            <a:prstGeom prst="rect">
              <a:avLst/>
            </a:prstGeom>
          </p:spPr>
        </p:pic>
        <p:sp>
          <p:nvSpPr>
            <p:cNvPr id="114" name="Rounded Rectangle 463">
              <a:extLst>
                <a:ext uri="{FF2B5EF4-FFF2-40B4-BE49-F238E27FC236}">
                  <a16:creationId xmlns:a16="http://schemas.microsoft.com/office/drawing/2014/main" xmlns="" id="{814A86DB-1063-46BE-B127-C9AEEC82D8CC}"/>
                </a:ext>
              </a:extLst>
            </p:cNvPr>
            <p:cNvSpPr/>
            <p:nvPr/>
          </p:nvSpPr>
          <p:spPr>
            <a:xfrm>
              <a:off x="3938780" y="2549538"/>
              <a:ext cx="4841959" cy="217874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115" name="Rounded Rectangle 464">
              <a:extLst>
                <a:ext uri="{FF2B5EF4-FFF2-40B4-BE49-F238E27FC236}">
                  <a16:creationId xmlns:a16="http://schemas.microsoft.com/office/drawing/2014/main" xmlns="" id="{A496768B-4130-48F6-B2A7-9B8BC30DBAD0}"/>
                </a:ext>
              </a:extLst>
            </p:cNvPr>
            <p:cNvSpPr/>
            <p:nvPr/>
          </p:nvSpPr>
          <p:spPr>
            <a:xfrm>
              <a:off x="3938780" y="5057681"/>
              <a:ext cx="4841960" cy="2975835"/>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Isosceles Triangle 465">
              <a:extLst>
                <a:ext uri="{FF2B5EF4-FFF2-40B4-BE49-F238E27FC236}">
                  <a16:creationId xmlns:a16="http://schemas.microsoft.com/office/drawing/2014/main" xmlns="" id="{2CBE9DF2-1709-44E8-A085-33FD88752B32}"/>
                </a:ext>
              </a:extLst>
            </p:cNvPr>
            <p:cNvSpPr/>
            <p:nvPr/>
          </p:nvSpPr>
          <p:spPr>
            <a:xfrm>
              <a:off x="4270917" y="4326801"/>
              <a:ext cx="956063" cy="1476130"/>
            </a:xfrm>
            <a:prstGeom prst="triangle">
              <a:avLst>
                <a:gd name="adj" fmla="val 52324"/>
              </a:avLst>
            </a:prstGeom>
            <a:gradFill>
              <a:gsLst>
                <a:gs pos="0">
                  <a:schemeClr val="bg1"/>
                </a:gs>
                <a:gs pos="50000">
                  <a:schemeClr val="accent5">
                    <a:lumMod val="40000"/>
                    <a:lumOff val="60000"/>
                  </a:schemeClr>
                </a:gs>
                <a:gs pos="100000">
                  <a:schemeClr val="accent5">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TextBox 13">
              <a:extLst>
                <a:ext uri="{FF2B5EF4-FFF2-40B4-BE49-F238E27FC236}">
                  <a16:creationId xmlns:a16="http://schemas.microsoft.com/office/drawing/2014/main" xmlns="" id="{0254A9B6-A56C-4EBD-A25A-E728F96B4084}"/>
                </a:ext>
              </a:extLst>
            </p:cNvPr>
            <p:cNvSpPr txBox="1"/>
            <p:nvPr/>
          </p:nvSpPr>
          <p:spPr>
            <a:xfrm>
              <a:off x="3945731" y="2615428"/>
              <a:ext cx="1486610" cy="359773"/>
            </a:xfrm>
            <a:prstGeom prst="rect">
              <a:avLst/>
            </a:prstGeom>
            <a:noFill/>
          </p:spPr>
          <p:txBody>
            <a:bodyPr wrap="square" rtlCol="0">
              <a:spAutoFit/>
            </a:bodyPr>
            <a:lstStyle/>
            <a:p>
              <a:pPr algn="ctr"/>
              <a:r>
                <a:rPr lang="en-GB" sz="1600" b="1" dirty="0">
                  <a:cs typeface="Arial" panose="020B0604020202020204" pitchFamily="34" charset="0"/>
                </a:rPr>
                <a:t>IASI/</a:t>
              </a:r>
              <a:r>
                <a:rPr lang="en-GB" sz="1600" b="1" dirty="0" err="1">
                  <a:cs typeface="Arial" panose="020B0604020202020204" pitchFamily="34" charset="0"/>
                </a:rPr>
                <a:t>Metop</a:t>
              </a:r>
              <a:endParaRPr lang="en-GB" sz="1600" b="1" baseline="-25000" dirty="0">
                <a:cs typeface="Arial" panose="020B0604020202020204" pitchFamily="34" charset="0"/>
              </a:endParaRPr>
            </a:p>
          </p:txBody>
        </p:sp>
        <p:grpSp>
          <p:nvGrpSpPr>
            <p:cNvPr id="118" name="Groupe 36">
              <a:extLst>
                <a:ext uri="{FF2B5EF4-FFF2-40B4-BE49-F238E27FC236}">
                  <a16:creationId xmlns:a16="http://schemas.microsoft.com/office/drawing/2014/main" xmlns="" id="{8BD524C9-595D-4B83-BDB7-0388501EAFFA}"/>
                </a:ext>
              </a:extLst>
            </p:cNvPr>
            <p:cNvGrpSpPr/>
            <p:nvPr/>
          </p:nvGrpSpPr>
          <p:grpSpPr>
            <a:xfrm>
              <a:off x="4141378" y="6556212"/>
              <a:ext cx="1109841" cy="884004"/>
              <a:chOff x="3327330" y="6547094"/>
              <a:chExt cx="1087683" cy="831867"/>
            </a:xfrm>
          </p:grpSpPr>
          <p:sp>
            <p:nvSpPr>
              <p:cNvPr id="144" name="Cube 143">
                <a:extLst>
                  <a:ext uri="{FF2B5EF4-FFF2-40B4-BE49-F238E27FC236}">
                    <a16:creationId xmlns:a16="http://schemas.microsoft.com/office/drawing/2014/main" xmlns="" id="{431AC20E-1BE6-4BE5-9CE0-908CF8CFDB32}"/>
                  </a:ext>
                </a:extLst>
              </p:cNvPr>
              <p:cNvSpPr/>
              <p:nvPr/>
            </p:nvSpPr>
            <p:spPr>
              <a:xfrm>
                <a:off x="3476292" y="6547094"/>
                <a:ext cx="938721" cy="831867"/>
              </a:xfrm>
              <a:prstGeom prst="cube">
                <a:avLst/>
              </a:prstGeom>
              <a:solidFill>
                <a:schemeClr val="accent5">
                  <a:lumMod val="20000"/>
                  <a:lumOff val="80000"/>
                </a:schemeClr>
              </a:solidFill>
              <a:ln w="28575">
                <a:solidFill>
                  <a:schemeClr val="accent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45"/>
              </a:p>
            </p:txBody>
          </p:sp>
          <p:sp>
            <p:nvSpPr>
              <p:cNvPr id="145" name="TextBox 16">
                <a:extLst>
                  <a:ext uri="{FF2B5EF4-FFF2-40B4-BE49-F238E27FC236}">
                    <a16:creationId xmlns:a16="http://schemas.microsoft.com/office/drawing/2014/main" xmlns="" id="{E5DA3B72-8716-4B83-A4FC-E49A92BF52FA}"/>
                  </a:ext>
                </a:extLst>
              </p:cNvPr>
              <p:cNvSpPr txBox="1"/>
              <p:nvPr/>
            </p:nvSpPr>
            <p:spPr>
              <a:xfrm>
                <a:off x="3327330" y="6779642"/>
                <a:ext cx="1058624" cy="510011"/>
              </a:xfrm>
              <a:prstGeom prst="rect">
                <a:avLst/>
              </a:prstGeom>
              <a:noFill/>
            </p:spPr>
            <p:txBody>
              <a:bodyPr wrap="square" rtlCol="0">
                <a:spAutoFit/>
              </a:bodyPr>
              <a:lstStyle/>
              <a:p>
                <a:pPr algn="ctr"/>
                <a:r>
                  <a:rPr lang="en-GB" sz="1357" b="1" dirty="0">
                    <a:solidFill>
                      <a:schemeClr val="accent5"/>
                    </a:solidFill>
                    <a:cs typeface="Arial" panose="020B0604020202020204" pitchFamily="34" charset="0"/>
                  </a:rPr>
                  <a:t>Gas</a:t>
                </a:r>
              </a:p>
              <a:p>
                <a:pPr algn="ctr"/>
                <a:r>
                  <a:rPr lang="en-GB" sz="1357" b="1" dirty="0">
                    <a:solidFill>
                      <a:schemeClr val="accent5"/>
                    </a:solidFill>
                    <a:cs typeface="Arial" panose="020B0604020202020204" pitchFamily="34" charset="0"/>
                  </a:rPr>
                  <a:t>profiles</a:t>
                </a:r>
                <a:endParaRPr lang="en-GB" sz="1357" b="1" baseline="-25000" dirty="0">
                  <a:solidFill>
                    <a:schemeClr val="accent5"/>
                  </a:solidFill>
                  <a:cs typeface="Arial" panose="020B0604020202020204" pitchFamily="34" charset="0"/>
                </a:endParaRPr>
              </a:p>
            </p:txBody>
          </p:sp>
        </p:grpSp>
        <p:sp>
          <p:nvSpPr>
            <p:cNvPr id="119" name="TextBox 23">
              <a:extLst>
                <a:ext uri="{FF2B5EF4-FFF2-40B4-BE49-F238E27FC236}">
                  <a16:creationId xmlns:a16="http://schemas.microsoft.com/office/drawing/2014/main" xmlns="" id="{50B5F985-2FC0-47DF-B35E-A662FA352316}"/>
                </a:ext>
              </a:extLst>
            </p:cNvPr>
            <p:cNvSpPr txBox="1"/>
            <p:nvPr/>
          </p:nvSpPr>
          <p:spPr>
            <a:xfrm>
              <a:off x="5240002" y="6858000"/>
              <a:ext cx="1525129" cy="584775"/>
            </a:xfrm>
            <a:prstGeom prst="rect">
              <a:avLst/>
            </a:prstGeom>
            <a:noFill/>
          </p:spPr>
          <p:txBody>
            <a:bodyPr wrap="square" rtlCol="0">
              <a:spAutoFit/>
            </a:bodyPr>
            <a:lstStyle/>
            <a:p>
              <a:pPr algn="ctr"/>
              <a:r>
                <a:rPr lang="en-GB" sz="1600" b="1" dirty="0">
                  <a:cs typeface="Arial" panose="020B0604020202020204" pitchFamily="34" charset="0"/>
                </a:rPr>
                <a:t>Forward simulations</a:t>
              </a:r>
            </a:p>
          </p:txBody>
        </p:sp>
        <p:sp>
          <p:nvSpPr>
            <p:cNvPr id="121" name="Cube 120">
              <a:extLst>
                <a:ext uri="{FF2B5EF4-FFF2-40B4-BE49-F238E27FC236}">
                  <a16:creationId xmlns:a16="http://schemas.microsoft.com/office/drawing/2014/main" xmlns="" id="{D6BA77B7-60B9-4CBA-8316-FF572A615FAD}"/>
                </a:ext>
              </a:extLst>
            </p:cNvPr>
            <p:cNvSpPr/>
            <p:nvPr/>
          </p:nvSpPr>
          <p:spPr>
            <a:xfrm>
              <a:off x="6813505" y="5953030"/>
              <a:ext cx="957844" cy="884004"/>
            </a:xfrm>
            <a:prstGeom prst="cube">
              <a:avLst/>
            </a:prstGeom>
            <a:solidFill>
              <a:srgbClr val="CCCCFF"/>
            </a:solidFill>
            <a:ln w="28575">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45"/>
            </a:p>
          </p:txBody>
        </p:sp>
        <p:sp>
          <p:nvSpPr>
            <p:cNvPr id="122" name="TextBox 21">
              <a:extLst>
                <a:ext uri="{FF2B5EF4-FFF2-40B4-BE49-F238E27FC236}">
                  <a16:creationId xmlns:a16="http://schemas.microsoft.com/office/drawing/2014/main" xmlns="" id="{4C1C3AEC-1A85-4ABB-8B1F-B4103F88E712}"/>
                </a:ext>
              </a:extLst>
            </p:cNvPr>
            <p:cNvSpPr txBox="1"/>
            <p:nvPr/>
          </p:nvSpPr>
          <p:spPr>
            <a:xfrm>
              <a:off x="6725926" y="5566637"/>
              <a:ext cx="1291105" cy="359773"/>
            </a:xfrm>
            <a:prstGeom prst="rect">
              <a:avLst/>
            </a:prstGeom>
            <a:noFill/>
          </p:spPr>
          <p:txBody>
            <a:bodyPr wrap="square" rtlCol="0">
              <a:spAutoFit/>
            </a:bodyPr>
            <a:lstStyle/>
            <a:p>
              <a:pPr algn="ctr"/>
              <a:r>
                <a:rPr lang="en-GB" sz="1600" b="1" dirty="0">
                  <a:solidFill>
                    <a:srgbClr val="7030A0"/>
                  </a:solidFill>
                  <a:cs typeface="Arial" panose="020B0604020202020204" pitchFamily="34" charset="0"/>
                </a:rPr>
                <a:t>Training set</a:t>
              </a:r>
            </a:p>
          </p:txBody>
        </p:sp>
        <p:sp>
          <p:nvSpPr>
            <p:cNvPr id="123" name="TextBox 13">
              <a:extLst>
                <a:ext uri="{FF2B5EF4-FFF2-40B4-BE49-F238E27FC236}">
                  <a16:creationId xmlns:a16="http://schemas.microsoft.com/office/drawing/2014/main" xmlns="" id="{E8EB8007-F816-42CD-919E-E282AF6D1216}"/>
                </a:ext>
              </a:extLst>
            </p:cNvPr>
            <p:cNvSpPr txBox="1"/>
            <p:nvPr/>
          </p:nvSpPr>
          <p:spPr>
            <a:xfrm>
              <a:off x="5073598" y="3073840"/>
              <a:ext cx="1600956" cy="327067"/>
            </a:xfrm>
            <a:prstGeom prst="rect">
              <a:avLst/>
            </a:prstGeom>
            <a:noFill/>
          </p:spPr>
          <p:txBody>
            <a:bodyPr wrap="square" rtlCol="0">
              <a:spAutoFit/>
            </a:bodyPr>
            <a:lstStyle/>
            <a:p>
              <a:pPr algn="ctr"/>
              <a:r>
                <a:rPr lang="en-GB" sz="1400" b="1" dirty="0">
                  <a:solidFill>
                    <a:schemeClr val="accent5"/>
                  </a:solidFill>
                  <a:cs typeface="Arial" panose="020B0604020202020204" pitchFamily="34" charset="0"/>
                </a:rPr>
                <a:t>Spectra subset</a:t>
              </a:r>
            </a:p>
          </p:txBody>
        </p:sp>
        <p:sp>
          <p:nvSpPr>
            <p:cNvPr id="124" name="TextBox 13">
              <a:extLst>
                <a:ext uri="{FF2B5EF4-FFF2-40B4-BE49-F238E27FC236}">
                  <a16:creationId xmlns:a16="http://schemas.microsoft.com/office/drawing/2014/main" xmlns="" id="{8BF63AAC-BBD1-4CEE-9088-9D758102DC3F}"/>
                </a:ext>
              </a:extLst>
            </p:cNvPr>
            <p:cNvSpPr txBox="1"/>
            <p:nvPr/>
          </p:nvSpPr>
          <p:spPr>
            <a:xfrm>
              <a:off x="4006042" y="5250614"/>
              <a:ext cx="1600956" cy="320049"/>
            </a:xfrm>
            <a:prstGeom prst="rect">
              <a:avLst/>
            </a:prstGeom>
            <a:noFill/>
          </p:spPr>
          <p:txBody>
            <a:bodyPr wrap="square" rtlCol="0">
              <a:spAutoFit/>
            </a:bodyPr>
            <a:lstStyle/>
            <a:p>
              <a:pPr algn="ctr"/>
              <a:r>
                <a:rPr lang="en-GB" sz="1357" b="1" dirty="0">
                  <a:solidFill>
                    <a:schemeClr val="accent5"/>
                  </a:solidFill>
                  <a:cs typeface="Arial" panose="020B0604020202020204" pitchFamily="34" charset="0"/>
                </a:rPr>
                <a:t>EUMETSAT Level 2</a:t>
              </a:r>
              <a:endParaRPr lang="en-GB" sz="1357" b="1" baseline="-25000" dirty="0">
                <a:solidFill>
                  <a:schemeClr val="accent5"/>
                </a:solidFill>
                <a:cs typeface="Arial" panose="020B0604020202020204" pitchFamily="34" charset="0"/>
              </a:endParaRPr>
            </a:p>
          </p:txBody>
        </p:sp>
        <p:sp>
          <p:nvSpPr>
            <p:cNvPr id="127" name="Cube 126">
              <a:extLst>
                <a:ext uri="{FF2B5EF4-FFF2-40B4-BE49-F238E27FC236}">
                  <a16:creationId xmlns:a16="http://schemas.microsoft.com/office/drawing/2014/main" xmlns="" id="{6097482B-1E89-448F-B2C0-80E93D698AE7}"/>
                </a:ext>
              </a:extLst>
            </p:cNvPr>
            <p:cNvSpPr/>
            <p:nvPr/>
          </p:nvSpPr>
          <p:spPr>
            <a:xfrm>
              <a:off x="4282526" y="5553636"/>
              <a:ext cx="957844" cy="884004"/>
            </a:xfrm>
            <a:prstGeom prst="cube">
              <a:avLst/>
            </a:prstGeom>
            <a:solidFill>
              <a:schemeClr val="accent5">
                <a:lumMod val="20000"/>
                <a:lumOff val="80000"/>
              </a:schemeClr>
            </a:solidFill>
            <a:ln w="28575">
              <a:solidFill>
                <a:schemeClr val="accent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45"/>
            </a:p>
          </p:txBody>
        </p:sp>
        <p:sp>
          <p:nvSpPr>
            <p:cNvPr id="128" name="TextBox 18">
              <a:extLst>
                <a:ext uri="{FF2B5EF4-FFF2-40B4-BE49-F238E27FC236}">
                  <a16:creationId xmlns:a16="http://schemas.microsoft.com/office/drawing/2014/main" xmlns="" id="{B41AFCDA-4D29-4D66-AB30-A143062E14B3}"/>
                </a:ext>
              </a:extLst>
            </p:cNvPr>
            <p:cNvSpPr txBox="1"/>
            <p:nvPr/>
          </p:nvSpPr>
          <p:spPr>
            <a:xfrm>
              <a:off x="4243567" y="5812463"/>
              <a:ext cx="922236" cy="597510"/>
            </a:xfrm>
            <a:prstGeom prst="rect">
              <a:avLst/>
            </a:prstGeom>
            <a:noFill/>
          </p:spPr>
          <p:txBody>
            <a:bodyPr wrap="square" rtlCol="0">
              <a:spAutoFit/>
            </a:bodyPr>
            <a:lstStyle/>
            <a:p>
              <a:r>
                <a:rPr lang="en-GB" sz="1018" dirty="0">
                  <a:cs typeface="Arial" panose="020B0604020202020204" pitchFamily="34" charset="0"/>
                </a:rPr>
                <a:t>Temp°</a:t>
              </a:r>
            </a:p>
            <a:p>
              <a:r>
                <a:rPr lang="en-GB" sz="1018" dirty="0">
                  <a:cs typeface="Arial" panose="020B0604020202020204" pitchFamily="34" charset="0"/>
                </a:rPr>
                <a:t>Pressure</a:t>
              </a:r>
            </a:p>
            <a:p>
              <a:r>
                <a:rPr lang="en-GB" sz="1018" dirty="0">
                  <a:cs typeface="Arial" panose="020B0604020202020204" pitchFamily="34" charset="0"/>
                </a:rPr>
                <a:t>H</a:t>
              </a:r>
              <a:r>
                <a:rPr lang="en-GB" sz="1018" baseline="-25000" dirty="0">
                  <a:cs typeface="Arial" panose="020B0604020202020204" pitchFamily="34" charset="0"/>
                </a:rPr>
                <a:t>2</a:t>
              </a:r>
              <a:r>
                <a:rPr lang="en-GB" sz="1018" dirty="0">
                  <a:cs typeface="Arial" panose="020B0604020202020204" pitchFamily="34" charset="0"/>
                </a:rPr>
                <a:t>O</a:t>
              </a:r>
            </a:p>
          </p:txBody>
        </p:sp>
        <p:grpSp>
          <p:nvGrpSpPr>
            <p:cNvPr id="129" name="Groupe 7">
              <a:extLst>
                <a:ext uri="{FF2B5EF4-FFF2-40B4-BE49-F238E27FC236}">
                  <a16:creationId xmlns:a16="http://schemas.microsoft.com/office/drawing/2014/main" xmlns="" id="{4386C4E3-95BA-44CE-BBF1-AE40CAD5CC22}"/>
                </a:ext>
              </a:extLst>
            </p:cNvPr>
            <p:cNvGrpSpPr/>
            <p:nvPr/>
          </p:nvGrpSpPr>
          <p:grpSpPr>
            <a:xfrm>
              <a:off x="5454598" y="3462912"/>
              <a:ext cx="936154" cy="434150"/>
              <a:chOff x="2535293" y="2647392"/>
              <a:chExt cx="1689266" cy="408544"/>
            </a:xfrm>
          </p:grpSpPr>
          <p:sp>
            <p:nvSpPr>
              <p:cNvPr id="139" name="Chevron 488">
                <a:extLst>
                  <a:ext uri="{FF2B5EF4-FFF2-40B4-BE49-F238E27FC236}">
                    <a16:creationId xmlns:a16="http://schemas.microsoft.com/office/drawing/2014/main" xmlns="" id="{720373BE-60EA-41FF-B3A1-D171C76D9FD1}"/>
                  </a:ext>
                </a:extLst>
              </p:cNvPr>
              <p:cNvSpPr/>
              <p:nvPr/>
            </p:nvSpPr>
            <p:spPr>
              <a:xfrm>
                <a:off x="2535293" y="2647392"/>
                <a:ext cx="615153" cy="408544"/>
              </a:xfrm>
              <a:prstGeom prst="chevron">
                <a:avLst/>
              </a:prstGeom>
              <a:gradFill>
                <a:gsLst>
                  <a:gs pos="0">
                    <a:schemeClr val="accent5"/>
                  </a:gs>
                  <a:gs pos="100000">
                    <a:schemeClr val="accent5">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0" name="Chevron 489">
                <a:extLst>
                  <a:ext uri="{FF2B5EF4-FFF2-40B4-BE49-F238E27FC236}">
                    <a16:creationId xmlns:a16="http://schemas.microsoft.com/office/drawing/2014/main" xmlns="" id="{3DD6E4B2-5717-455A-B904-30F25D9262FB}"/>
                  </a:ext>
                </a:extLst>
              </p:cNvPr>
              <p:cNvSpPr/>
              <p:nvPr/>
            </p:nvSpPr>
            <p:spPr>
              <a:xfrm>
                <a:off x="3063875" y="2647392"/>
                <a:ext cx="615153" cy="408544"/>
              </a:xfrm>
              <a:prstGeom prst="chevron">
                <a:avLst/>
              </a:prstGeom>
              <a:gradFill>
                <a:gsLst>
                  <a:gs pos="0">
                    <a:schemeClr val="accent5">
                      <a:lumMod val="60000"/>
                      <a:lumOff val="40000"/>
                    </a:schemeClr>
                  </a:gs>
                  <a:gs pos="100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1" name="Chevron 490">
                <a:extLst>
                  <a:ext uri="{FF2B5EF4-FFF2-40B4-BE49-F238E27FC236}">
                    <a16:creationId xmlns:a16="http://schemas.microsoft.com/office/drawing/2014/main" xmlns="" id="{EF6CD38A-8E97-4489-8B7D-60669E0B18F5}"/>
                  </a:ext>
                </a:extLst>
              </p:cNvPr>
              <p:cNvSpPr/>
              <p:nvPr/>
            </p:nvSpPr>
            <p:spPr>
              <a:xfrm>
                <a:off x="3609406" y="2647392"/>
                <a:ext cx="615153" cy="408544"/>
              </a:xfrm>
              <a:prstGeom prst="chevron">
                <a:avLst/>
              </a:prstGeom>
              <a:gradFill>
                <a:gsLst>
                  <a:gs pos="0">
                    <a:schemeClr val="accent5">
                      <a:lumMod val="20000"/>
                      <a:lumOff val="80000"/>
                    </a:schemeClr>
                  </a:gs>
                  <a:gs pos="100000">
                    <a:schemeClr val="accent5">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30" name="TextBox 22">
              <a:extLst>
                <a:ext uri="{FF2B5EF4-FFF2-40B4-BE49-F238E27FC236}">
                  <a16:creationId xmlns:a16="http://schemas.microsoft.com/office/drawing/2014/main" xmlns="" id="{13A8D11A-1D83-4B25-9DF3-4D46F8E3E0AD}"/>
                </a:ext>
              </a:extLst>
            </p:cNvPr>
            <p:cNvSpPr txBox="1"/>
            <p:nvPr/>
          </p:nvSpPr>
          <p:spPr>
            <a:xfrm>
              <a:off x="6760568" y="6241452"/>
              <a:ext cx="945488" cy="594381"/>
            </a:xfrm>
            <a:prstGeom prst="rect">
              <a:avLst/>
            </a:prstGeom>
            <a:noFill/>
          </p:spPr>
          <p:txBody>
            <a:bodyPr wrap="square" rtlCol="0">
              <a:spAutoFit/>
            </a:bodyPr>
            <a:lstStyle/>
            <a:p>
              <a:r>
                <a:rPr lang="en-GB" sz="1018" dirty="0">
                  <a:cs typeface="Arial" panose="020B0604020202020204" pitchFamily="34" charset="0"/>
                </a:rPr>
                <a:t>HRI</a:t>
              </a:r>
            </a:p>
            <a:p>
              <a:r>
                <a:rPr lang="en-GB" sz="1018" dirty="0">
                  <a:cs typeface="Arial" panose="020B0604020202020204" pitchFamily="34" charset="0"/>
                </a:rPr>
                <a:t>Column</a:t>
              </a:r>
            </a:p>
            <a:p>
              <a:r>
                <a:rPr lang="en-GB" sz="1018" dirty="0" err="1">
                  <a:cs typeface="Arial" panose="020B0604020202020204" pitchFamily="34" charset="0"/>
                </a:rPr>
                <a:t>Eumetsat</a:t>
              </a:r>
              <a:r>
                <a:rPr lang="en-GB" sz="1018" dirty="0">
                  <a:cs typeface="Arial" panose="020B0604020202020204" pitchFamily="34" charset="0"/>
                </a:rPr>
                <a:t> L2</a:t>
              </a:r>
            </a:p>
          </p:txBody>
        </p:sp>
        <p:sp>
          <p:nvSpPr>
            <p:cNvPr id="131" name="ZoneTexte 193">
              <a:extLst>
                <a:ext uri="{FF2B5EF4-FFF2-40B4-BE49-F238E27FC236}">
                  <a16:creationId xmlns:a16="http://schemas.microsoft.com/office/drawing/2014/main" xmlns="" id="{A2CE8488-583B-40C1-9F94-EFD8C3563770}"/>
                </a:ext>
              </a:extLst>
            </p:cNvPr>
            <p:cNvSpPr txBox="1"/>
            <p:nvPr/>
          </p:nvSpPr>
          <p:spPr>
            <a:xfrm>
              <a:off x="6997729" y="2286000"/>
              <a:ext cx="1440518" cy="490600"/>
            </a:xfrm>
            <a:prstGeom prst="rect">
              <a:avLst/>
            </a:prstGeom>
            <a:solidFill>
              <a:schemeClr val="bg1"/>
            </a:solidFill>
          </p:spPr>
          <p:txBody>
            <a:bodyPr wrap="square" rtlCol="0">
              <a:spAutoFit/>
            </a:bodyPr>
            <a:lstStyle/>
            <a:p>
              <a:pPr algn="ctr"/>
              <a:r>
                <a:rPr lang="fr-BE" sz="2400" b="1" i="1" dirty="0">
                  <a:solidFill>
                    <a:schemeClr val="accent1"/>
                  </a:solidFill>
                </a:rPr>
                <a:t>HRI setup</a:t>
              </a:r>
            </a:p>
          </p:txBody>
        </p:sp>
        <p:sp>
          <p:nvSpPr>
            <p:cNvPr id="132" name="ZoneTexte 193">
              <a:extLst>
                <a:ext uri="{FF2B5EF4-FFF2-40B4-BE49-F238E27FC236}">
                  <a16:creationId xmlns:a16="http://schemas.microsoft.com/office/drawing/2014/main" xmlns="" id="{93D895DF-3069-4AD2-9075-A42C45D38E7A}"/>
                </a:ext>
              </a:extLst>
            </p:cNvPr>
            <p:cNvSpPr txBox="1"/>
            <p:nvPr/>
          </p:nvSpPr>
          <p:spPr>
            <a:xfrm>
              <a:off x="5507390" y="4823185"/>
              <a:ext cx="2927946" cy="490600"/>
            </a:xfrm>
            <a:prstGeom prst="rect">
              <a:avLst/>
            </a:prstGeom>
            <a:solidFill>
              <a:schemeClr val="bg1"/>
            </a:solidFill>
          </p:spPr>
          <p:txBody>
            <a:bodyPr wrap="square" rtlCol="0">
              <a:spAutoFit/>
            </a:bodyPr>
            <a:lstStyle/>
            <a:p>
              <a:pPr algn="ctr"/>
              <a:r>
                <a:rPr lang="fr-BE" sz="2400" b="1" i="1" dirty="0">
                  <a:solidFill>
                    <a:schemeClr val="accent1"/>
                  </a:solidFill>
                </a:rPr>
                <a:t>Building training sets</a:t>
              </a:r>
            </a:p>
          </p:txBody>
        </p:sp>
        <p:pic>
          <p:nvPicPr>
            <p:cNvPr id="133" name="Image 218">
              <a:extLst>
                <a:ext uri="{FF2B5EF4-FFF2-40B4-BE49-F238E27FC236}">
                  <a16:creationId xmlns:a16="http://schemas.microsoft.com/office/drawing/2014/main" xmlns="" id="{E8CCE1FC-7357-4496-A965-0B2744F6CC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0080" y="2778858"/>
              <a:ext cx="1469211" cy="1530123"/>
            </a:xfrm>
            <a:prstGeom prst="rect">
              <a:avLst/>
            </a:prstGeom>
          </p:spPr>
        </p:pic>
        <p:sp>
          <p:nvSpPr>
            <p:cNvPr id="135" name="Notched Right Arrow 484">
              <a:extLst>
                <a:ext uri="{FF2B5EF4-FFF2-40B4-BE49-F238E27FC236}">
                  <a16:creationId xmlns:a16="http://schemas.microsoft.com/office/drawing/2014/main" xmlns="" id="{30B42EB2-EC99-4093-88F6-1A7D112893D5}"/>
                </a:ext>
              </a:extLst>
            </p:cNvPr>
            <p:cNvSpPr/>
            <p:nvPr/>
          </p:nvSpPr>
          <p:spPr>
            <a:xfrm>
              <a:off x="7867004" y="6161357"/>
              <a:ext cx="1672064" cy="466905"/>
            </a:xfrm>
            <a:prstGeom prst="notchedRightArrow">
              <a:avLst/>
            </a:prstGeom>
            <a:solidFill>
              <a:srgbClr val="B1A0D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6" name="Graphique 173" descr="Engrenages">
              <a:extLst>
                <a:ext uri="{FF2B5EF4-FFF2-40B4-BE49-F238E27FC236}">
                  <a16:creationId xmlns:a16="http://schemas.microsoft.com/office/drawing/2014/main" xmlns="" id="{B6D9BA62-548D-42F9-A107-8294585DA2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232870" y="5942653"/>
              <a:ext cx="904320" cy="941812"/>
            </a:xfrm>
            <a:prstGeom prst="rect">
              <a:avLst/>
            </a:prstGeom>
            <a:effectLst>
              <a:outerShdw blurRad="50800" dist="101600" dir="2700000" algn="tl" rotWithShape="0">
                <a:prstClr val="black">
                  <a:alpha val="40000"/>
                </a:prstClr>
              </a:outerShdw>
            </a:effectLst>
          </p:spPr>
        </p:pic>
        <p:sp>
          <p:nvSpPr>
            <p:cNvPr id="137" name="TextBox 21">
              <a:extLst>
                <a:ext uri="{FF2B5EF4-FFF2-40B4-BE49-F238E27FC236}">
                  <a16:creationId xmlns:a16="http://schemas.microsoft.com/office/drawing/2014/main" xmlns="" id="{C3E4F59F-2C50-4260-88FC-90FE1A651256}"/>
                </a:ext>
              </a:extLst>
            </p:cNvPr>
            <p:cNvSpPr txBox="1"/>
            <p:nvPr/>
          </p:nvSpPr>
          <p:spPr>
            <a:xfrm>
              <a:off x="7819707" y="6867972"/>
              <a:ext cx="1684394" cy="621426"/>
            </a:xfrm>
            <a:prstGeom prst="rect">
              <a:avLst/>
            </a:prstGeom>
            <a:solidFill>
              <a:schemeClr val="bg1"/>
            </a:solidFill>
          </p:spPr>
          <p:txBody>
            <a:bodyPr wrap="square" rtlCol="0">
              <a:spAutoFit/>
            </a:bodyPr>
            <a:lstStyle/>
            <a:p>
              <a:pPr algn="ctr"/>
              <a:r>
                <a:rPr lang="en-GB" sz="1600" b="1" dirty="0">
                  <a:cs typeface="Arial" panose="020B0604020202020204" pitchFamily="34" charset="0"/>
                </a:rPr>
                <a:t>Neural network training</a:t>
              </a:r>
            </a:p>
          </p:txBody>
        </p:sp>
        <p:sp>
          <p:nvSpPr>
            <p:cNvPr id="138" name="TextBox 13">
              <a:extLst>
                <a:ext uri="{FF2B5EF4-FFF2-40B4-BE49-F238E27FC236}">
                  <a16:creationId xmlns:a16="http://schemas.microsoft.com/office/drawing/2014/main" xmlns="" id="{C1096D42-76D2-4EDB-8582-EB8B25CF8F3E}"/>
                </a:ext>
              </a:extLst>
            </p:cNvPr>
            <p:cNvSpPr txBox="1"/>
            <p:nvPr/>
          </p:nvSpPr>
          <p:spPr>
            <a:xfrm>
              <a:off x="9274985" y="4156973"/>
              <a:ext cx="1486610" cy="359773"/>
            </a:xfrm>
            <a:prstGeom prst="rect">
              <a:avLst/>
            </a:prstGeom>
            <a:noFill/>
          </p:spPr>
          <p:txBody>
            <a:bodyPr wrap="square" rtlCol="0">
              <a:spAutoFit/>
            </a:bodyPr>
            <a:lstStyle/>
            <a:p>
              <a:pPr algn="ctr"/>
              <a:r>
                <a:rPr lang="en-GB" sz="1600" b="1" dirty="0">
                  <a:cs typeface="Arial" panose="020B0604020202020204" pitchFamily="34" charset="0"/>
                </a:rPr>
                <a:t>IASI/</a:t>
              </a:r>
              <a:r>
                <a:rPr lang="en-GB" sz="1600" b="1" dirty="0" err="1">
                  <a:cs typeface="Arial" panose="020B0604020202020204" pitchFamily="34" charset="0"/>
                </a:rPr>
                <a:t>Metop</a:t>
              </a:r>
              <a:endParaRPr lang="en-GB" sz="1600" b="1" baseline="-25000" dirty="0">
                <a:cs typeface="Arial" panose="020B0604020202020204" pitchFamily="34" charset="0"/>
              </a:endParaRPr>
            </a:p>
          </p:txBody>
        </p:sp>
        <p:sp>
          <p:nvSpPr>
            <p:cNvPr id="280" name="Notched Right Arrow 484">
              <a:extLst>
                <a:ext uri="{FF2B5EF4-FFF2-40B4-BE49-F238E27FC236}">
                  <a16:creationId xmlns:a16="http://schemas.microsoft.com/office/drawing/2014/main" xmlns="" id="{3D91E8B2-459D-4652-BEDD-FC08BFED9737}"/>
                </a:ext>
              </a:extLst>
            </p:cNvPr>
            <p:cNvSpPr/>
            <p:nvPr/>
          </p:nvSpPr>
          <p:spPr>
            <a:xfrm>
              <a:off x="5393531" y="6179262"/>
              <a:ext cx="1268898" cy="466905"/>
            </a:xfrm>
            <a:prstGeom prst="notchedRightArrow">
              <a:avLst/>
            </a:prstGeom>
            <a:solidFill>
              <a:srgbClr val="B1A0D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1" name="Graphique 173" descr="Engrenages">
              <a:extLst>
                <a:ext uri="{FF2B5EF4-FFF2-40B4-BE49-F238E27FC236}">
                  <a16:creationId xmlns:a16="http://schemas.microsoft.com/office/drawing/2014/main" xmlns="" id="{61CA8DF6-8D34-4AA3-9C70-EF822BD0E20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556011" y="5943600"/>
              <a:ext cx="904320" cy="941812"/>
            </a:xfrm>
            <a:prstGeom prst="rect">
              <a:avLst/>
            </a:prstGeom>
            <a:effectLst>
              <a:outerShdw blurRad="50800" dist="101600" dir="2700000" algn="tl" rotWithShape="0">
                <a:prstClr val="black">
                  <a:alpha val="40000"/>
                </a:prstClr>
              </a:outerShdw>
            </a:effectLst>
          </p:spPr>
        </p:pic>
        <p:cxnSp>
          <p:nvCxnSpPr>
            <p:cNvPr id="283" name="Connecteur : en angle 282">
              <a:extLst>
                <a:ext uri="{FF2B5EF4-FFF2-40B4-BE49-F238E27FC236}">
                  <a16:creationId xmlns:a16="http://schemas.microsoft.com/office/drawing/2014/main" xmlns="" id="{5FF7628D-B9D5-4C04-9A43-D9E978CD312E}"/>
                </a:ext>
              </a:extLst>
            </p:cNvPr>
            <p:cNvCxnSpPr>
              <a:cxnSpLocks/>
              <a:stCxn id="29" idx="3"/>
              <a:endCxn id="21" idx="0"/>
            </p:cNvCxnSpPr>
            <p:nvPr/>
          </p:nvCxnSpPr>
          <p:spPr>
            <a:xfrm flipV="1">
              <a:off x="8655162" y="3345623"/>
              <a:ext cx="6349753" cy="254735"/>
            </a:xfrm>
            <a:prstGeom prst="bentConnector4">
              <a:avLst>
                <a:gd name="adj1" fmla="val 4910"/>
                <a:gd name="adj2" fmla="val 325125"/>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34" name="TextBox 50">
            <a:extLst>
              <a:ext uri="{FF2B5EF4-FFF2-40B4-BE49-F238E27FC236}">
                <a16:creationId xmlns:a16="http://schemas.microsoft.com/office/drawing/2014/main" xmlns="" id="{620CDAB2-8A61-4EF7-BFFA-D4737751784C}"/>
              </a:ext>
            </a:extLst>
          </p:cNvPr>
          <p:cNvSpPr txBox="1"/>
          <p:nvPr/>
        </p:nvSpPr>
        <p:spPr>
          <a:xfrm>
            <a:off x="12863598" y="2992345"/>
            <a:ext cx="4188533" cy="5262979"/>
          </a:xfrm>
          <a:prstGeom prst="rect">
            <a:avLst/>
          </a:prstGeom>
          <a:noFill/>
        </p:spPr>
        <p:txBody>
          <a:bodyPr wrap="square" rtlCol="0">
            <a:spAutoFit/>
          </a:bodyPr>
          <a:lstStyle/>
          <a:p>
            <a:pPr algn="just"/>
            <a:r>
              <a:rPr lang="en-US" sz="2400" dirty="0">
                <a:latin typeface="Calibri" panose="020F0502020204030204" pitchFamily="34" charset="0"/>
                <a:cs typeface="Calibri" panose="020F0502020204030204" pitchFamily="34" charset="0"/>
              </a:rPr>
              <a:t>This retrieval method reveals particularly sensitive to the detection of weak, sometimes broadband, infrared absorbers, while its computing efficiency permits the processing of the entire IASI observational time series (2007 – …).</a:t>
            </a:r>
          </a:p>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Quasi-global distributions of single-pixel total columns and associated uncertainties are produced twice-daily (a.m. and p.m. satellite overpasses). </a:t>
            </a:r>
          </a:p>
        </p:txBody>
      </p:sp>
      <p:sp>
        <p:nvSpPr>
          <p:cNvPr id="2" name="ZoneTexte 1">
            <a:extLst>
              <a:ext uri="{FF2B5EF4-FFF2-40B4-BE49-F238E27FC236}">
                <a16:creationId xmlns:a16="http://schemas.microsoft.com/office/drawing/2014/main" xmlns="" id="{8F50AA22-17A9-43BD-8F7F-EE2415F1835A}"/>
              </a:ext>
            </a:extLst>
          </p:cNvPr>
          <p:cNvSpPr txBox="1"/>
          <p:nvPr/>
        </p:nvSpPr>
        <p:spPr>
          <a:xfrm>
            <a:off x="821531" y="8421469"/>
            <a:ext cx="10670499" cy="646331"/>
          </a:xfrm>
          <a:prstGeom prst="rect">
            <a:avLst/>
          </a:prstGeom>
          <a:noFill/>
        </p:spPr>
        <p:txBody>
          <a:bodyPr wrap="square" rtlCol="0">
            <a:spAutoFit/>
          </a:bodyPr>
          <a:lstStyle/>
          <a:p>
            <a:pPr marL="342900" indent="-342900" algn="just">
              <a:buFontTx/>
              <a:buChar char="-"/>
            </a:pPr>
            <a:r>
              <a:rPr lang="en-US" dirty="0">
                <a:latin typeface="Calibri" panose="020F0502020204030204" pitchFamily="34" charset="0"/>
                <a:cs typeface="Calibri" panose="020F0502020204030204" pitchFamily="34" charset="0"/>
              </a:rPr>
              <a:t>Franco </a:t>
            </a:r>
            <a:r>
              <a:rPr lang="en-US" i="1" dirty="0">
                <a:latin typeface="Calibri" panose="020F0502020204030204" pitchFamily="34" charset="0"/>
                <a:cs typeface="Calibri" panose="020F0502020204030204" pitchFamily="34" charset="0"/>
              </a:rPr>
              <a:t>et al</a:t>
            </a:r>
            <a:r>
              <a:rPr lang="en-US" dirty="0">
                <a:latin typeface="Calibri" panose="020F0502020204030204" pitchFamily="34" charset="0"/>
                <a:cs typeface="Calibri" panose="020F0502020204030204" pitchFamily="34" charset="0"/>
              </a:rPr>
              <a:t> (2018) </a:t>
            </a:r>
            <a:r>
              <a:rPr lang="en-GB" dirty="0">
                <a:latin typeface="Calibri" panose="020F0502020204030204" pitchFamily="34" charset="0"/>
                <a:cs typeface="Calibri" panose="020F0502020204030204" pitchFamily="34" charset="0"/>
              </a:rPr>
              <a:t>J. </a:t>
            </a:r>
            <a:r>
              <a:rPr lang="en-GB" dirty="0" err="1">
                <a:latin typeface="Calibri" panose="020F0502020204030204" pitchFamily="34" charset="0"/>
                <a:cs typeface="Calibri" panose="020F0502020204030204" pitchFamily="34" charset="0"/>
              </a:rPr>
              <a:t>Geophys</a:t>
            </a:r>
            <a:r>
              <a:rPr lang="en-GB" dirty="0">
                <a:latin typeface="Calibri" panose="020F0502020204030204" pitchFamily="34" charset="0"/>
                <a:cs typeface="Calibri" panose="020F0502020204030204" pitchFamily="34" charset="0"/>
              </a:rPr>
              <a:t>. Res.: Atmos., 123 (24), 13,963-13,984. </a:t>
            </a:r>
            <a:r>
              <a:rPr lang="en-GB" dirty="0">
                <a:latin typeface="Calibri" panose="020F0502020204030204" pitchFamily="34" charset="0"/>
                <a:cs typeface="Calibri" panose="020F0502020204030204" pitchFamily="34" charset="0"/>
                <a:hlinkClick r:id="rId10"/>
              </a:rPr>
              <a:t>https://</a:t>
            </a:r>
            <a:r>
              <a:rPr lang="en-GB" dirty="0">
                <a:solidFill>
                  <a:srgbClr val="00B0F0"/>
                </a:solidFill>
                <a:latin typeface="Calibri" panose="020F0502020204030204" pitchFamily="34" charset="0"/>
                <a:cs typeface="Calibri" panose="020F0502020204030204" pitchFamily="34" charset="0"/>
                <a:hlinkClick r:id="rId10"/>
              </a:rPr>
              <a:t>doi:10.1029/2018jd029633</a:t>
            </a:r>
            <a:r>
              <a:rPr lang="en-GB" dirty="0">
                <a:solidFill>
                  <a:srgbClr val="00B0F0"/>
                </a:solidFill>
                <a:latin typeface="Calibri" panose="020F0502020204030204" pitchFamily="34" charset="0"/>
                <a:cs typeface="Calibri" panose="020F0502020204030204" pitchFamily="34" charset="0"/>
              </a:rPr>
              <a:t> </a:t>
            </a:r>
          </a:p>
          <a:p>
            <a:pPr marL="342900" indent="-342900" algn="just">
              <a:buFontTx/>
              <a:buChar char="-"/>
            </a:pPr>
            <a:r>
              <a:rPr lang="en-GB" dirty="0">
                <a:latin typeface="Calibri" panose="020F0502020204030204" pitchFamily="34" charset="0"/>
                <a:cs typeface="Calibri" panose="020F0502020204030204" pitchFamily="34" charset="0"/>
              </a:rPr>
              <a:t>Clarisse </a:t>
            </a:r>
            <a:r>
              <a:rPr lang="en-GB" i="1" dirty="0">
                <a:latin typeface="Calibri" panose="020F0502020204030204" pitchFamily="34" charset="0"/>
                <a:cs typeface="Calibri" panose="020F0502020204030204" pitchFamily="34" charset="0"/>
              </a:rPr>
              <a:t>et al</a:t>
            </a:r>
            <a:r>
              <a:rPr lang="en-GB" dirty="0">
                <a:latin typeface="Calibri" panose="020F0502020204030204" pitchFamily="34" charset="0"/>
                <a:cs typeface="Calibri" panose="020F0502020204030204" pitchFamily="34" charset="0"/>
              </a:rPr>
              <a:t> (2019) J. </a:t>
            </a:r>
            <a:r>
              <a:rPr lang="en-GB" dirty="0" err="1">
                <a:latin typeface="Calibri" panose="020F0502020204030204" pitchFamily="34" charset="0"/>
                <a:cs typeface="Calibri" panose="020F0502020204030204" pitchFamily="34" charset="0"/>
              </a:rPr>
              <a:t>Geophys</a:t>
            </a:r>
            <a:r>
              <a:rPr lang="en-GB" dirty="0">
                <a:latin typeface="Calibri" panose="020F0502020204030204" pitchFamily="34" charset="0"/>
                <a:cs typeface="Calibri" panose="020F0502020204030204" pitchFamily="34" charset="0"/>
              </a:rPr>
              <a:t>. Res.: Atmos., 124 (3), 1618-1647. </a:t>
            </a:r>
            <a:r>
              <a:rPr lang="en-GB" dirty="0">
                <a:latin typeface="Calibri" panose="020F0502020204030204" pitchFamily="34" charset="0"/>
                <a:cs typeface="Calibri" panose="020F0502020204030204" pitchFamily="34" charset="0"/>
                <a:hlinkClick r:id="rId11"/>
              </a:rPr>
              <a:t>https://</a:t>
            </a:r>
            <a:r>
              <a:rPr lang="en-GB" dirty="0">
                <a:solidFill>
                  <a:srgbClr val="00B0F0"/>
                </a:solidFill>
                <a:latin typeface="Calibri" panose="020F0502020204030204" pitchFamily="34" charset="0"/>
                <a:cs typeface="Calibri" panose="020F0502020204030204" pitchFamily="34" charset="0"/>
                <a:hlinkClick r:id="rId11"/>
              </a:rPr>
              <a:t>doi:10.1029/2018jd029701</a:t>
            </a:r>
            <a:r>
              <a:rPr lang="en-GB" dirty="0">
                <a:solidFill>
                  <a:srgbClr val="00B0F0"/>
                </a:solidFill>
                <a:latin typeface="Calibri" panose="020F0502020204030204" pitchFamily="34" charset="0"/>
                <a:cs typeface="Calibri" panose="020F0502020204030204" pitchFamily="34" charset="0"/>
              </a:rPr>
              <a:t> </a:t>
            </a:r>
            <a:endParaRPr lang="en-US" dirty="0">
              <a:solidFill>
                <a:srgbClr val="00B0F0"/>
              </a:solidFill>
              <a:latin typeface="Calibri" panose="020F0502020204030204" pitchFamily="34" charset="0"/>
              <a:cs typeface="Calibri" panose="020F0502020204030204" pitchFamily="34" charset="0"/>
            </a:endParaRPr>
          </a:p>
        </p:txBody>
      </p:sp>
      <p:sp>
        <p:nvSpPr>
          <p:cNvPr id="5" name="ZoneTexte 4">
            <a:extLst>
              <a:ext uri="{FF2B5EF4-FFF2-40B4-BE49-F238E27FC236}">
                <a16:creationId xmlns:a16="http://schemas.microsoft.com/office/drawing/2014/main" xmlns="" id="{47125359-FC9B-4619-BE22-23B2737A122D}"/>
              </a:ext>
            </a:extLst>
          </p:cNvPr>
          <p:cNvSpPr txBox="1"/>
          <p:nvPr/>
        </p:nvSpPr>
        <p:spPr>
          <a:xfrm>
            <a:off x="135731" y="609600"/>
            <a:ext cx="580608" cy="707886"/>
          </a:xfrm>
          <a:prstGeom prst="rect">
            <a:avLst/>
          </a:prstGeom>
          <a:solidFill>
            <a:schemeClr val="accent1"/>
          </a:solidFill>
        </p:spPr>
        <p:txBody>
          <a:bodyPr wrap="none" rtlCol="0">
            <a:spAutoFit/>
          </a:bodyPr>
          <a:lstStyle/>
          <a:p>
            <a:r>
              <a:rPr lang="en-GB" sz="4000" b="1" dirty="0">
                <a:solidFill>
                  <a:schemeClr val="bg1"/>
                </a:solidFill>
                <a:latin typeface="Calibri" panose="020F0502020204030204" pitchFamily="34" charset="0"/>
                <a:cs typeface="Calibri" panose="020F0502020204030204" pitchFamily="34" charset="0"/>
              </a:rPr>
              <a:t>1.</a:t>
            </a:r>
            <a:endParaRPr lang="fr-BE" sz="4000" b="1" dirty="0">
              <a:solidFill>
                <a:schemeClr val="bg1"/>
              </a:solidFill>
              <a:latin typeface="Calibri" panose="020F0502020204030204" pitchFamily="34" charset="0"/>
              <a:cs typeface="Calibri" panose="020F0502020204030204" pitchFamily="34" charset="0"/>
            </a:endParaRPr>
          </a:p>
        </p:txBody>
      </p:sp>
      <p:sp>
        <p:nvSpPr>
          <p:cNvPr id="142" name="Rectangle 141">
            <a:extLst>
              <a:ext uri="{FF2B5EF4-FFF2-40B4-BE49-F238E27FC236}">
                <a16:creationId xmlns:a16="http://schemas.microsoft.com/office/drawing/2014/main" xmlns="" id="{ABB4EF35-5F7B-4EF4-BADE-D06E6C709054}"/>
              </a:ext>
            </a:extLst>
          </p:cNvPr>
          <p:cNvSpPr/>
          <p:nvPr/>
        </p:nvSpPr>
        <p:spPr>
          <a:xfrm>
            <a:off x="2878931" y="9300369"/>
            <a:ext cx="3492174" cy="400110"/>
          </a:xfrm>
          <a:prstGeom prst="rect">
            <a:avLst/>
          </a:prstGeom>
        </p:spPr>
        <p:txBody>
          <a:bodyPr wrap="none">
            <a:spAutoFit/>
          </a:bodyPr>
          <a:lstStyle/>
          <a:p>
            <a:r>
              <a:rPr lang="en-GB" sz="2000" dirty="0">
                <a:latin typeface="Arial" panose="020B0604020202020204" pitchFamily="34" charset="0"/>
              </a:rPr>
              <a:t>© Authors. All rights reserved</a:t>
            </a:r>
            <a:endParaRPr lang="en-GB" sz="2000" dirty="0"/>
          </a:p>
        </p:txBody>
      </p:sp>
    </p:spTree>
    <p:extLst>
      <p:ext uri="{BB962C8B-B14F-4D97-AF65-F5344CB8AC3E}">
        <p14:creationId xmlns:p14="http://schemas.microsoft.com/office/powerpoint/2010/main" val="311892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xmlns="" id="{076EACCB-95CA-4EF5-9BF1-03C890D6C8B6}"/>
              </a:ext>
            </a:extLst>
          </p:cNvPr>
          <p:cNvSpPr>
            <a:spLocks noGrp="1"/>
          </p:cNvSpPr>
          <p:nvPr>
            <p:ph type="dt" sz="half" idx="10"/>
          </p:nvPr>
        </p:nvSpPr>
        <p:spPr/>
        <p:txBody>
          <a:bodyPr/>
          <a:lstStyle/>
          <a:p>
            <a:fld id="{F085CB37-DBE7-457A-91BD-C8128FAA5DCF}" type="datetime1">
              <a:rPr lang="fr-FR" smtClean="0"/>
              <a:t>07/05/2020</a:t>
            </a:fld>
            <a:endParaRPr lang="fr-FR"/>
          </a:p>
        </p:txBody>
      </p:sp>
      <p:sp>
        <p:nvSpPr>
          <p:cNvPr id="6" name="Espace réservé du pied de page 5">
            <a:extLst>
              <a:ext uri="{FF2B5EF4-FFF2-40B4-BE49-F238E27FC236}">
                <a16:creationId xmlns:a16="http://schemas.microsoft.com/office/drawing/2014/main" xmlns="" id="{DAC3616A-81F1-49CF-AE97-BD0CD5924E67}"/>
              </a:ext>
            </a:extLst>
          </p:cNvPr>
          <p:cNvSpPr>
            <a:spLocks noGrp="1"/>
          </p:cNvSpPr>
          <p:nvPr>
            <p:ph type="ftr" sz="quarter" idx="11"/>
          </p:nvPr>
        </p:nvSpPr>
        <p:spPr/>
        <p:txBody>
          <a:bodyPr/>
          <a:lstStyle/>
          <a:p>
            <a:r>
              <a:rPr lang="fr-FR"/>
              <a:t>IASI LATMOS - ULB</a:t>
            </a:r>
          </a:p>
        </p:txBody>
      </p:sp>
      <p:sp>
        <p:nvSpPr>
          <p:cNvPr id="7" name="Espace réservé du numéro de diapositive 6">
            <a:extLst>
              <a:ext uri="{FF2B5EF4-FFF2-40B4-BE49-F238E27FC236}">
                <a16:creationId xmlns:a16="http://schemas.microsoft.com/office/drawing/2014/main" xmlns="" id="{48DA3464-B113-4430-A824-A7F755CB9211}"/>
              </a:ext>
            </a:extLst>
          </p:cNvPr>
          <p:cNvSpPr>
            <a:spLocks noGrp="1"/>
          </p:cNvSpPr>
          <p:nvPr>
            <p:ph type="sldNum" sz="quarter" idx="12"/>
          </p:nvPr>
        </p:nvSpPr>
        <p:spPr/>
        <p:txBody>
          <a:bodyPr/>
          <a:lstStyle/>
          <a:p>
            <a:fld id="{52CEA935-C22D-49F9-A2CC-0D06D247411E}" type="slidenum">
              <a:rPr lang="fr-FR" smtClean="0"/>
              <a:t>4</a:t>
            </a:fld>
            <a:endParaRPr lang="fr-FR"/>
          </a:p>
        </p:txBody>
      </p:sp>
      <p:sp>
        <p:nvSpPr>
          <p:cNvPr id="8" name="Rectangle 7">
            <a:extLst>
              <a:ext uri="{FF2B5EF4-FFF2-40B4-BE49-F238E27FC236}">
                <a16:creationId xmlns:a16="http://schemas.microsoft.com/office/drawing/2014/main" xmlns="" id="{BBB241DD-5812-4A8A-8E10-7A2C49FB9E23}"/>
              </a:ext>
            </a:extLst>
          </p:cNvPr>
          <p:cNvSpPr/>
          <p:nvPr/>
        </p:nvSpPr>
        <p:spPr>
          <a:xfrm>
            <a:off x="2040731" y="228600"/>
            <a:ext cx="1981200" cy="1143000"/>
          </a:xfrm>
          <a:prstGeom prst="rect">
            <a:avLst/>
          </a:prstGeom>
          <a:solidFill>
            <a:schemeClr val="bg1"/>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a:extLst>
              <a:ext uri="{FF2B5EF4-FFF2-40B4-BE49-F238E27FC236}">
                <a16:creationId xmlns:a16="http://schemas.microsoft.com/office/drawing/2014/main" xmlns="" id="{D4FF69D7-8848-43C4-8494-6AFF99962D8D}"/>
              </a:ext>
            </a:extLst>
          </p:cNvPr>
          <p:cNvSpPr txBox="1"/>
          <p:nvPr/>
        </p:nvSpPr>
        <p:spPr>
          <a:xfrm>
            <a:off x="135731" y="609600"/>
            <a:ext cx="580608" cy="707886"/>
          </a:xfrm>
          <a:prstGeom prst="rect">
            <a:avLst/>
          </a:prstGeom>
          <a:solidFill>
            <a:schemeClr val="accent1"/>
          </a:solidFill>
        </p:spPr>
        <p:txBody>
          <a:bodyPr wrap="none" rtlCol="0">
            <a:spAutoFit/>
          </a:bodyPr>
          <a:lstStyle/>
          <a:p>
            <a:r>
              <a:rPr lang="en-GB" sz="4000" b="1" dirty="0">
                <a:solidFill>
                  <a:schemeClr val="bg1"/>
                </a:solidFill>
                <a:latin typeface="Calibri" panose="020F0502020204030204" pitchFamily="34" charset="0"/>
                <a:cs typeface="Calibri" panose="020F0502020204030204" pitchFamily="34" charset="0"/>
              </a:rPr>
              <a:t>2.</a:t>
            </a:r>
            <a:endParaRPr lang="fr-BE" sz="4000" b="1" dirty="0">
              <a:solidFill>
                <a:schemeClr val="bg1"/>
              </a:solidFill>
              <a:latin typeface="Calibri" panose="020F0502020204030204" pitchFamily="34" charset="0"/>
              <a:cs typeface="Calibri" panose="020F0502020204030204" pitchFamily="34" charset="0"/>
            </a:endParaRPr>
          </a:p>
        </p:txBody>
      </p:sp>
      <p:sp>
        <p:nvSpPr>
          <p:cNvPr id="10" name="TextBox 56">
            <a:extLst>
              <a:ext uri="{FF2B5EF4-FFF2-40B4-BE49-F238E27FC236}">
                <a16:creationId xmlns:a16="http://schemas.microsoft.com/office/drawing/2014/main" xmlns="" id="{A93BAC0B-1C9D-46B9-9199-6772451A8230}"/>
              </a:ext>
            </a:extLst>
          </p:cNvPr>
          <p:cNvSpPr txBox="1"/>
          <p:nvPr/>
        </p:nvSpPr>
        <p:spPr>
          <a:xfrm>
            <a:off x="792539" y="728008"/>
            <a:ext cx="12906792" cy="7478970"/>
          </a:xfrm>
          <a:prstGeom prst="rect">
            <a:avLst/>
          </a:prstGeom>
          <a:noFill/>
        </p:spPr>
        <p:txBody>
          <a:bodyPr wrap="square" rtlCol="0">
            <a:spAutoFit/>
          </a:bodyPr>
          <a:lstStyle/>
          <a:p>
            <a:pPr algn="just"/>
            <a:r>
              <a:rPr lang="en-US" sz="2400" dirty="0">
                <a:latin typeface="Calibri" panose="020F0502020204030204" pitchFamily="34" charset="0"/>
                <a:cs typeface="Calibri" panose="020F0502020204030204" pitchFamily="34" charset="0"/>
              </a:rPr>
              <a:t>Originally developed for the retrieval of ammonia (NH</a:t>
            </a:r>
            <a:r>
              <a:rPr lang="en-US" sz="2400" baseline="-25000" dirty="0">
                <a:latin typeface="Calibri" panose="020F0502020204030204" pitchFamily="34" charset="0"/>
                <a:cs typeface="Calibri" panose="020F0502020204030204" pitchFamily="34" charset="0"/>
              </a:rPr>
              <a:t>3</a:t>
            </a:r>
            <a:r>
              <a:rPr lang="en-US" sz="2400" dirty="0">
                <a:latin typeface="Calibri" panose="020F0502020204030204" pitchFamily="34" charset="0"/>
                <a:cs typeface="Calibri" panose="020F0502020204030204" pitchFamily="34" charset="0"/>
              </a:rPr>
              <a:t>) and dust,</a:t>
            </a:r>
          </a:p>
          <a:p>
            <a:pPr algn="just"/>
            <a:r>
              <a:rPr lang="en-US" sz="2400" dirty="0">
                <a:latin typeface="Calibri" panose="020F0502020204030204" pitchFamily="34" charset="0"/>
                <a:cs typeface="Calibri" panose="020F0502020204030204" pitchFamily="34" charset="0"/>
              </a:rPr>
              <a:t>the </a:t>
            </a:r>
            <a:r>
              <a:rPr lang="en-US" sz="2400" b="1" i="1" dirty="0">
                <a:solidFill>
                  <a:schemeClr val="accent5"/>
                </a:solidFill>
                <a:latin typeface="Calibri" panose="020F0502020204030204" pitchFamily="34" charset="0"/>
                <a:cs typeface="Calibri" panose="020F0502020204030204" pitchFamily="34" charset="0"/>
              </a:rPr>
              <a:t>ANNI</a:t>
            </a:r>
            <a:r>
              <a:rPr lang="en-US" sz="2400" dirty="0">
                <a:latin typeface="Calibri" panose="020F0502020204030204" pitchFamily="34" charset="0"/>
                <a:cs typeface="Calibri" panose="020F0502020204030204" pitchFamily="34" charset="0"/>
              </a:rPr>
              <a:t> framework now permits also the retrieval of a suite of VOCs:</a:t>
            </a:r>
          </a:p>
          <a:p>
            <a:pPr algn="just"/>
            <a:endParaRPr lang="en-US" sz="2400" dirty="0">
              <a:latin typeface="Calibri" panose="020F0502020204030204" pitchFamily="34" charset="0"/>
              <a:cs typeface="Calibri" panose="020F0502020204030204" pitchFamily="34" charset="0"/>
            </a:endParaRPr>
          </a:p>
          <a:p>
            <a:pPr marL="342900" indent="-342900" algn="just">
              <a:buFontTx/>
              <a:buChar char="-"/>
            </a:pPr>
            <a:r>
              <a:rPr lang="en-US" sz="2400" b="1" dirty="0">
                <a:solidFill>
                  <a:schemeClr val="accent1"/>
                </a:solidFill>
                <a:latin typeface="Calibri" panose="020F0502020204030204" pitchFamily="34" charset="0"/>
                <a:cs typeface="Calibri" panose="020F0502020204030204" pitchFamily="34" charset="0"/>
              </a:rPr>
              <a:t>Methanol (CH</a:t>
            </a:r>
            <a:r>
              <a:rPr lang="en-US" sz="2400" b="1" baseline="-25000" dirty="0">
                <a:solidFill>
                  <a:schemeClr val="accent1"/>
                </a:solidFill>
                <a:latin typeface="Calibri" panose="020F0502020204030204" pitchFamily="34" charset="0"/>
                <a:cs typeface="Calibri" panose="020F0502020204030204" pitchFamily="34" charset="0"/>
              </a:rPr>
              <a:t>3</a:t>
            </a:r>
            <a:r>
              <a:rPr lang="en-US" sz="2400" b="1" dirty="0">
                <a:solidFill>
                  <a:schemeClr val="accent1"/>
                </a:solidFill>
                <a:latin typeface="Calibri" panose="020F0502020204030204" pitchFamily="34" charset="0"/>
                <a:cs typeface="Calibri" panose="020F0502020204030204" pitchFamily="34" charset="0"/>
              </a:rPr>
              <a:t>OH), formic acid (HCOOH) and PAN (CH</a:t>
            </a:r>
            <a:r>
              <a:rPr lang="en-US" sz="2400" b="1" baseline="-25000" dirty="0">
                <a:solidFill>
                  <a:schemeClr val="accent1"/>
                </a:solidFill>
                <a:latin typeface="Calibri" panose="020F0502020204030204" pitchFamily="34" charset="0"/>
                <a:cs typeface="Calibri" panose="020F0502020204030204" pitchFamily="34" charset="0"/>
              </a:rPr>
              <a:t>3</a:t>
            </a:r>
            <a:r>
              <a:rPr lang="en-US" sz="2400" b="1" dirty="0">
                <a:solidFill>
                  <a:schemeClr val="accent1"/>
                </a:solidFill>
                <a:latin typeface="Calibri" panose="020F0502020204030204" pitchFamily="34" charset="0"/>
                <a:cs typeface="Calibri" panose="020F0502020204030204" pitchFamily="34" charset="0"/>
              </a:rPr>
              <a:t>C(O)O</a:t>
            </a:r>
            <a:r>
              <a:rPr lang="en-US" sz="2400" b="1" baseline="-25000" dirty="0">
                <a:solidFill>
                  <a:schemeClr val="accent1"/>
                </a:solidFill>
                <a:latin typeface="Calibri" panose="020F0502020204030204" pitchFamily="34" charset="0"/>
                <a:cs typeface="Calibri" panose="020F0502020204030204" pitchFamily="34" charset="0"/>
              </a:rPr>
              <a:t>2</a:t>
            </a:r>
            <a:r>
              <a:rPr lang="en-US" sz="2400" b="1" dirty="0">
                <a:solidFill>
                  <a:schemeClr val="accent1"/>
                </a:solidFill>
                <a:latin typeface="Calibri" panose="020F0502020204030204" pitchFamily="34" charset="0"/>
                <a:cs typeface="Calibri" panose="020F0502020204030204" pitchFamily="34" charset="0"/>
              </a:rPr>
              <a:t>NO</a:t>
            </a:r>
            <a:r>
              <a:rPr lang="en-US" sz="2400" b="1" baseline="-25000" dirty="0">
                <a:solidFill>
                  <a:schemeClr val="accent1"/>
                </a:solidFill>
                <a:latin typeface="Calibri" panose="020F0502020204030204" pitchFamily="34" charset="0"/>
                <a:cs typeface="Calibri" panose="020F0502020204030204" pitchFamily="34" charset="0"/>
              </a:rPr>
              <a:t>2</a:t>
            </a:r>
            <a:r>
              <a:rPr lang="en-US" sz="2400" b="1" dirty="0">
                <a:solidFill>
                  <a:schemeClr val="accent1"/>
                </a:solidFill>
                <a:latin typeface="Calibri" panose="020F0502020204030204" pitchFamily="34" charset="0"/>
                <a:cs typeface="Calibri" panose="020F0502020204030204" pitchFamily="34" charset="0"/>
              </a:rPr>
              <a:t>)</a:t>
            </a:r>
          </a:p>
          <a:p>
            <a:pPr algn="just"/>
            <a:r>
              <a:rPr lang="en-US" sz="2000" dirty="0">
                <a:latin typeface="Calibri" panose="020F0502020204030204" pitchFamily="34" charset="0"/>
                <a:cs typeface="Calibri" panose="020F0502020204030204" pitchFamily="34" charset="0"/>
              </a:rPr>
              <a:t>Franco </a:t>
            </a:r>
            <a:r>
              <a:rPr lang="en-US" sz="2000" i="1" dirty="0">
                <a:latin typeface="Calibri" panose="020F0502020204030204" pitchFamily="34" charset="0"/>
                <a:cs typeface="Calibri" panose="020F0502020204030204" pitchFamily="34" charset="0"/>
              </a:rPr>
              <a:t>et al</a:t>
            </a:r>
            <a:r>
              <a:rPr lang="en-US" sz="2000" dirty="0">
                <a:latin typeface="Calibri" panose="020F0502020204030204" pitchFamily="34" charset="0"/>
                <a:cs typeface="Calibri" panose="020F0502020204030204" pitchFamily="34" charset="0"/>
              </a:rPr>
              <a:t> (2018), </a:t>
            </a:r>
            <a:r>
              <a:rPr lang="en-GB" sz="2000" dirty="0">
                <a:latin typeface="Calibri" panose="020F0502020204030204" pitchFamily="34" charset="0"/>
                <a:cs typeface="Calibri" panose="020F0502020204030204" pitchFamily="34" charset="0"/>
              </a:rPr>
              <a:t>JGR, 123 (24), 13,963-13,984. </a:t>
            </a:r>
            <a:r>
              <a:rPr lang="en-GB" sz="2000" dirty="0">
                <a:latin typeface="Calibri" panose="020F0502020204030204" pitchFamily="34" charset="0"/>
                <a:cs typeface="Calibri" panose="020F0502020204030204" pitchFamily="34" charset="0"/>
                <a:hlinkClick r:id="rId2"/>
              </a:rPr>
              <a:t>https://</a:t>
            </a:r>
            <a:r>
              <a:rPr lang="en-GB" sz="2000" dirty="0">
                <a:solidFill>
                  <a:srgbClr val="00B0F0"/>
                </a:solidFill>
                <a:latin typeface="Calibri" panose="020F0502020204030204" pitchFamily="34" charset="0"/>
                <a:cs typeface="Calibri" panose="020F0502020204030204" pitchFamily="34" charset="0"/>
                <a:hlinkClick r:id="rId2"/>
              </a:rPr>
              <a:t>doi:10.1029/2018jd029633</a:t>
            </a:r>
            <a:r>
              <a:rPr lang="en-GB" sz="2000" dirty="0">
                <a:solidFill>
                  <a:srgbClr val="00B0F0"/>
                </a:solidFill>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a:p>
            <a:pPr algn="just"/>
            <a:endParaRPr lang="en-US" sz="2400" dirty="0">
              <a:latin typeface="Calibri" panose="020F0502020204030204" pitchFamily="34" charset="0"/>
              <a:cs typeface="Calibri" panose="020F0502020204030204" pitchFamily="34" charset="0"/>
            </a:endParaRPr>
          </a:p>
          <a:p>
            <a:pPr marL="342900" indent="-342900" algn="just">
              <a:buFontTx/>
              <a:buChar char="-"/>
            </a:pPr>
            <a:r>
              <a:rPr lang="en-US" sz="2400" b="1" dirty="0">
                <a:solidFill>
                  <a:schemeClr val="accent1"/>
                </a:solidFill>
                <a:latin typeface="Calibri" panose="020F0502020204030204" pitchFamily="34" charset="0"/>
                <a:cs typeface="Calibri" panose="020F0502020204030204" pitchFamily="34" charset="0"/>
              </a:rPr>
              <a:t>Acetone (CH</a:t>
            </a:r>
            <a:r>
              <a:rPr lang="en-US" sz="2400" b="1" baseline="-25000" dirty="0">
                <a:solidFill>
                  <a:schemeClr val="accent1"/>
                </a:solidFill>
                <a:latin typeface="Calibri" panose="020F0502020204030204" pitchFamily="34" charset="0"/>
                <a:cs typeface="Calibri" panose="020F0502020204030204" pitchFamily="34" charset="0"/>
              </a:rPr>
              <a:t>3</a:t>
            </a:r>
            <a:r>
              <a:rPr lang="en-US" sz="2400" b="1" dirty="0">
                <a:solidFill>
                  <a:schemeClr val="accent1"/>
                </a:solidFill>
                <a:latin typeface="Calibri" panose="020F0502020204030204" pitchFamily="34" charset="0"/>
                <a:cs typeface="Calibri" panose="020F0502020204030204" pitchFamily="34" charset="0"/>
              </a:rPr>
              <a:t>C(O)CH</a:t>
            </a:r>
            <a:r>
              <a:rPr lang="en-US" sz="2400" b="1" baseline="-25000" dirty="0">
                <a:solidFill>
                  <a:schemeClr val="accent1"/>
                </a:solidFill>
                <a:latin typeface="Calibri" panose="020F0502020204030204" pitchFamily="34" charset="0"/>
                <a:cs typeface="Calibri" panose="020F0502020204030204" pitchFamily="34" charset="0"/>
              </a:rPr>
              <a:t>3</a:t>
            </a:r>
            <a:r>
              <a:rPr lang="en-US" sz="2400" b="1" dirty="0">
                <a:solidFill>
                  <a:schemeClr val="accent1"/>
                </a:solidFill>
                <a:latin typeface="Calibri" panose="020F0502020204030204" pitchFamily="34" charset="0"/>
                <a:cs typeface="Calibri" panose="020F0502020204030204" pitchFamily="34" charset="0"/>
              </a:rPr>
              <a:t>)</a:t>
            </a:r>
          </a:p>
          <a:p>
            <a:pPr algn="just"/>
            <a:r>
              <a:rPr lang="en-US" sz="2000" dirty="0">
                <a:latin typeface="Calibri" panose="020F0502020204030204" pitchFamily="34" charset="0"/>
                <a:cs typeface="Calibri" panose="020F0502020204030204" pitchFamily="34" charset="0"/>
              </a:rPr>
              <a:t>Franco </a:t>
            </a:r>
            <a:r>
              <a:rPr lang="en-US" sz="2000" i="1" dirty="0">
                <a:latin typeface="Calibri" panose="020F0502020204030204" pitchFamily="34" charset="0"/>
                <a:cs typeface="Calibri" panose="020F0502020204030204" pitchFamily="34" charset="0"/>
              </a:rPr>
              <a:t>et al</a:t>
            </a:r>
            <a:r>
              <a:rPr lang="en-US" sz="2000" dirty="0">
                <a:latin typeface="Calibri" panose="020F0502020204030204" pitchFamily="34" charset="0"/>
                <a:cs typeface="Calibri" panose="020F0502020204030204" pitchFamily="34" charset="0"/>
              </a:rPr>
              <a:t> (2019), GRL, 46, 2884-2893. </a:t>
            </a:r>
            <a:r>
              <a:rPr lang="en-US" sz="2000" dirty="0">
                <a:latin typeface="Calibri" panose="020F0502020204030204" pitchFamily="34" charset="0"/>
                <a:cs typeface="Calibri" panose="020F0502020204030204" pitchFamily="34" charset="0"/>
                <a:hlinkClick r:id="rId3"/>
              </a:rPr>
              <a:t>https://doi.org/10.1029/2019GL082052</a:t>
            </a:r>
            <a:r>
              <a:rPr lang="en-US" sz="2000" dirty="0">
                <a:latin typeface="Calibri" panose="020F0502020204030204" pitchFamily="34" charset="0"/>
                <a:cs typeface="Calibri" panose="020F0502020204030204" pitchFamily="34" charset="0"/>
              </a:rPr>
              <a:t> </a:t>
            </a:r>
          </a:p>
          <a:p>
            <a:pPr algn="just"/>
            <a:endParaRPr lang="en-US" sz="2400" dirty="0">
              <a:latin typeface="Calibri" panose="020F0502020204030204" pitchFamily="34" charset="0"/>
              <a:cs typeface="Calibri" panose="020F0502020204030204" pitchFamily="34" charset="0"/>
            </a:endParaRPr>
          </a:p>
          <a:p>
            <a:pPr marL="342900" indent="-342900" algn="just">
              <a:buFontTx/>
              <a:buChar char="-"/>
            </a:pPr>
            <a:r>
              <a:rPr lang="en-US" sz="2400" b="1" dirty="0">
                <a:solidFill>
                  <a:schemeClr val="accent1"/>
                </a:solidFill>
                <a:latin typeface="Calibri" panose="020F0502020204030204" pitchFamily="34" charset="0"/>
                <a:cs typeface="Calibri" panose="020F0502020204030204" pitchFamily="34" charset="0"/>
              </a:rPr>
              <a:t>Acetic acid (CH</a:t>
            </a:r>
            <a:r>
              <a:rPr lang="en-US" sz="2400" b="1" baseline="-25000" dirty="0">
                <a:solidFill>
                  <a:schemeClr val="accent1"/>
                </a:solidFill>
                <a:latin typeface="Calibri" panose="020F0502020204030204" pitchFamily="34" charset="0"/>
                <a:cs typeface="Calibri" panose="020F0502020204030204" pitchFamily="34" charset="0"/>
              </a:rPr>
              <a:t>3</a:t>
            </a:r>
            <a:r>
              <a:rPr lang="en-US" sz="2400" b="1" dirty="0">
                <a:solidFill>
                  <a:schemeClr val="accent1"/>
                </a:solidFill>
                <a:latin typeface="Calibri" panose="020F0502020204030204" pitchFamily="34" charset="0"/>
                <a:cs typeface="Calibri" panose="020F0502020204030204" pitchFamily="34" charset="0"/>
              </a:rPr>
              <a:t>COOH)</a:t>
            </a:r>
          </a:p>
          <a:p>
            <a:pPr algn="just"/>
            <a:r>
              <a:rPr lang="en-US" sz="2000" dirty="0">
                <a:latin typeface="Calibri" panose="020F0502020204030204" pitchFamily="34" charset="0"/>
                <a:cs typeface="Calibri" panose="020F0502020204030204" pitchFamily="34" charset="0"/>
              </a:rPr>
              <a:t>Franco </a:t>
            </a:r>
            <a:r>
              <a:rPr lang="en-US" sz="2000" i="1" dirty="0">
                <a:latin typeface="Calibri" panose="020F0502020204030204" pitchFamily="34" charset="0"/>
                <a:cs typeface="Calibri" panose="020F0502020204030204" pitchFamily="34" charset="0"/>
              </a:rPr>
              <a:t>et al</a:t>
            </a:r>
            <a:r>
              <a:rPr lang="en-US" sz="2000" dirty="0">
                <a:latin typeface="Calibri" panose="020F0502020204030204" pitchFamily="34" charset="0"/>
                <a:cs typeface="Calibri" panose="020F0502020204030204" pitchFamily="34" charset="0"/>
              </a:rPr>
              <a:t> (2020), GRL, 47, e2019GL086239. </a:t>
            </a:r>
            <a:r>
              <a:rPr lang="en-US" sz="2000" dirty="0">
                <a:latin typeface="Calibri" panose="020F0502020204030204" pitchFamily="34" charset="0"/>
                <a:cs typeface="Calibri" panose="020F0502020204030204" pitchFamily="34" charset="0"/>
                <a:hlinkClick r:id="rId4"/>
              </a:rPr>
              <a:t>https://doi.org/10.1029/2019GL086239</a:t>
            </a:r>
            <a:r>
              <a:rPr lang="en-US" sz="2000" dirty="0">
                <a:latin typeface="Calibri" panose="020F0502020204030204" pitchFamily="34" charset="0"/>
                <a:cs typeface="Calibri" panose="020F0502020204030204" pitchFamily="34" charset="0"/>
              </a:rPr>
              <a:t> </a:t>
            </a:r>
          </a:p>
          <a:p>
            <a:pPr algn="just"/>
            <a:endParaRPr lang="en-US" sz="2400" dirty="0">
              <a:latin typeface="Calibri" panose="020F0502020204030204" pitchFamily="34" charset="0"/>
              <a:cs typeface="Calibri" panose="020F0502020204030204" pitchFamily="34" charset="0"/>
            </a:endParaRPr>
          </a:p>
          <a:p>
            <a:pPr marL="342900" indent="-342900" algn="just">
              <a:buFontTx/>
              <a:buChar char="-"/>
            </a:pPr>
            <a:r>
              <a:rPr lang="en-US" sz="2400" b="1" dirty="0">
                <a:solidFill>
                  <a:schemeClr val="accent1"/>
                </a:solidFill>
                <a:latin typeface="Calibri" panose="020F0502020204030204" pitchFamily="34" charset="0"/>
                <a:cs typeface="Calibri" panose="020F0502020204030204" pitchFamily="34" charset="0"/>
              </a:rPr>
              <a:t>Acetylene (C</a:t>
            </a:r>
            <a:r>
              <a:rPr lang="en-US" sz="2400" b="1" baseline="-25000" dirty="0">
                <a:solidFill>
                  <a:schemeClr val="accent1"/>
                </a:solidFill>
                <a:latin typeface="Calibri" panose="020F0502020204030204" pitchFamily="34" charset="0"/>
                <a:cs typeface="Calibri" panose="020F0502020204030204" pitchFamily="34" charset="0"/>
              </a:rPr>
              <a:t>2</a:t>
            </a:r>
            <a:r>
              <a:rPr lang="en-US" sz="2400" b="1" dirty="0">
                <a:solidFill>
                  <a:schemeClr val="accent1"/>
                </a:solidFill>
                <a:latin typeface="Calibri" panose="020F0502020204030204" pitchFamily="34" charset="0"/>
                <a:cs typeface="Calibri" panose="020F0502020204030204" pitchFamily="34" charset="0"/>
              </a:rPr>
              <a:t>H</a:t>
            </a:r>
            <a:r>
              <a:rPr lang="en-US" sz="2400" b="1" baseline="-25000" dirty="0">
                <a:solidFill>
                  <a:schemeClr val="accent1"/>
                </a:solidFill>
                <a:latin typeface="Calibri" panose="020F0502020204030204" pitchFamily="34" charset="0"/>
                <a:cs typeface="Calibri" panose="020F0502020204030204" pitchFamily="34" charset="0"/>
              </a:rPr>
              <a:t>2</a:t>
            </a:r>
            <a:r>
              <a:rPr lang="en-US" sz="2400" b="1" dirty="0">
                <a:solidFill>
                  <a:schemeClr val="accent1"/>
                </a:solidFill>
                <a:latin typeface="Calibri" panose="020F0502020204030204" pitchFamily="34" charset="0"/>
                <a:cs typeface="Calibri" panose="020F0502020204030204" pitchFamily="34" charset="0"/>
              </a:rPr>
              <a:t>) and hydrogen cyanide (HCN)</a:t>
            </a:r>
          </a:p>
          <a:p>
            <a:pPr algn="just"/>
            <a:r>
              <a:rPr lang="en-US"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sym typeface="Wingdings" panose="05000000000000000000" pitchFamily="2" charset="2"/>
              </a:rPr>
              <a:t> under development</a:t>
            </a:r>
          </a:p>
          <a:p>
            <a:pPr algn="just"/>
            <a:endParaRPr lang="en-US" sz="2400" dirty="0">
              <a:latin typeface="Calibri" panose="020F0502020204030204" pitchFamily="34" charset="0"/>
              <a:cs typeface="Calibri" panose="020F0502020204030204" pitchFamily="34" charset="0"/>
              <a:sym typeface="Wingdings" panose="05000000000000000000" pitchFamily="2" charset="2"/>
            </a:endParaRPr>
          </a:p>
          <a:p>
            <a:pPr marL="342900" indent="-342900" algn="just">
              <a:buFontTx/>
              <a:buChar char="-"/>
            </a:pPr>
            <a:r>
              <a:rPr lang="en-US" sz="2400" b="1" dirty="0">
                <a:solidFill>
                  <a:schemeClr val="accent1"/>
                </a:solidFill>
                <a:latin typeface="Calibri" panose="020F0502020204030204" pitchFamily="34" charset="0"/>
                <a:cs typeface="Calibri" panose="020F0502020204030204" pitchFamily="34" charset="0"/>
                <a:sym typeface="Wingdings" panose="05000000000000000000" pitchFamily="2" charset="2"/>
              </a:rPr>
              <a:t>Ammonia (NH</a:t>
            </a:r>
            <a:r>
              <a:rPr lang="en-US" sz="2400" b="1" baseline="-25000" dirty="0">
                <a:solidFill>
                  <a:schemeClr val="accent1"/>
                </a:solidFill>
                <a:latin typeface="Calibri" panose="020F0502020204030204" pitchFamily="34" charset="0"/>
                <a:cs typeface="Calibri" panose="020F0502020204030204" pitchFamily="34" charset="0"/>
                <a:sym typeface="Wingdings" panose="05000000000000000000" pitchFamily="2" charset="2"/>
              </a:rPr>
              <a:t>3</a:t>
            </a:r>
            <a:r>
              <a:rPr lang="en-US" sz="2400" b="1" dirty="0">
                <a:solidFill>
                  <a:schemeClr val="accent1"/>
                </a:solidFill>
                <a:latin typeface="Calibri" panose="020F0502020204030204" pitchFamily="34" charset="0"/>
                <a:cs typeface="Calibri" panose="020F0502020204030204" pitchFamily="34" charset="0"/>
                <a:sym typeface="Wingdings" panose="05000000000000000000" pitchFamily="2" charset="2"/>
              </a:rPr>
              <a:t>)</a:t>
            </a:r>
          </a:p>
          <a:p>
            <a:pPr algn="just"/>
            <a:r>
              <a:rPr lang="en-US" sz="2000" dirty="0">
                <a:latin typeface="Calibri" panose="020F0502020204030204" pitchFamily="34" charset="0"/>
                <a:cs typeface="Calibri" panose="020F0502020204030204" pitchFamily="34" charset="0"/>
                <a:sym typeface="Wingdings" panose="05000000000000000000" pitchFamily="2" charset="2"/>
              </a:rPr>
              <a:t>Van Damme </a:t>
            </a:r>
            <a:r>
              <a:rPr lang="en-US" sz="2000" i="1" dirty="0">
                <a:latin typeface="Calibri" panose="020F0502020204030204" pitchFamily="34" charset="0"/>
                <a:cs typeface="Calibri" panose="020F0502020204030204" pitchFamily="34" charset="0"/>
                <a:sym typeface="Wingdings" panose="05000000000000000000" pitchFamily="2" charset="2"/>
              </a:rPr>
              <a:t>et al</a:t>
            </a:r>
            <a:r>
              <a:rPr lang="en-US" sz="2000" dirty="0">
                <a:latin typeface="Calibri" panose="020F0502020204030204" pitchFamily="34" charset="0"/>
                <a:cs typeface="Calibri" panose="020F0502020204030204" pitchFamily="34" charset="0"/>
                <a:sym typeface="Wingdings" panose="05000000000000000000" pitchFamily="2" charset="2"/>
              </a:rPr>
              <a:t> (2017), AMT, 10(12), 4905-4914. </a:t>
            </a:r>
            <a:r>
              <a:rPr lang="en-US" sz="2000" dirty="0">
                <a:latin typeface="Calibri" panose="020F0502020204030204" pitchFamily="34" charset="0"/>
                <a:cs typeface="Calibri" panose="020F0502020204030204" pitchFamily="34" charset="0"/>
                <a:sym typeface="Wingdings" panose="05000000000000000000" pitchFamily="2" charset="2"/>
                <a:hlinkClick r:id="rId5"/>
              </a:rPr>
              <a:t>https://doi.org/10.5194/amt-10-4905-2017</a:t>
            </a:r>
            <a:r>
              <a:rPr lang="en-US" sz="2000" dirty="0">
                <a:latin typeface="Calibri" panose="020F0502020204030204" pitchFamily="34" charset="0"/>
                <a:cs typeface="Calibri" panose="020F0502020204030204" pitchFamily="34" charset="0"/>
                <a:sym typeface="Wingdings" panose="05000000000000000000" pitchFamily="2" charset="2"/>
              </a:rPr>
              <a:t> </a:t>
            </a:r>
          </a:p>
          <a:p>
            <a:pPr algn="just"/>
            <a:r>
              <a:rPr lang="en-US" sz="2000" dirty="0">
                <a:latin typeface="Calibri" panose="020F0502020204030204" pitchFamily="34" charset="0"/>
                <a:cs typeface="Calibri" panose="020F0502020204030204" pitchFamily="34" charset="0"/>
                <a:sym typeface="Wingdings" panose="05000000000000000000" pitchFamily="2" charset="2"/>
              </a:rPr>
              <a:t>Whitburn </a:t>
            </a:r>
            <a:r>
              <a:rPr lang="en-US" sz="2000" i="1" dirty="0">
                <a:latin typeface="Calibri" panose="020F0502020204030204" pitchFamily="34" charset="0"/>
                <a:cs typeface="Calibri" panose="020F0502020204030204" pitchFamily="34" charset="0"/>
                <a:sym typeface="Wingdings" panose="05000000000000000000" pitchFamily="2" charset="2"/>
              </a:rPr>
              <a:t>et al</a:t>
            </a:r>
            <a:r>
              <a:rPr lang="en-US" sz="2000" dirty="0">
                <a:latin typeface="Calibri" panose="020F0502020204030204" pitchFamily="34" charset="0"/>
                <a:cs typeface="Calibri" panose="020F0502020204030204" pitchFamily="34" charset="0"/>
                <a:sym typeface="Wingdings" panose="05000000000000000000" pitchFamily="2" charset="2"/>
              </a:rPr>
              <a:t> (2016), </a:t>
            </a:r>
            <a:r>
              <a:rPr lang="en-GB" sz="2000" dirty="0">
                <a:latin typeface="Calibri" panose="020F0502020204030204" pitchFamily="34" charset="0"/>
                <a:cs typeface="Calibri" panose="020F0502020204030204" pitchFamily="34" charset="0"/>
              </a:rPr>
              <a:t>JGR, </a:t>
            </a:r>
            <a:r>
              <a:rPr lang="en-US" sz="2000" dirty="0">
                <a:latin typeface="Calibri" panose="020F0502020204030204" pitchFamily="34" charset="0"/>
                <a:cs typeface="Calibri" panose="020F0502020204030204" pitchFamily="34" charset="0"/>
                <a:sym typeface="Wingdings" panose="05000000000000000000" pitchFamily="2" charset="2"/>
              </a:rPr>
              <a:t>121, 6581-6599. </a:t>
            </a:r>
            <a:r>
              <a:rPr lang="en-US" sz="2000" dirty="0">
                <a:latin typeface="Calibri" panose="020F0502020204030204" pitchFamily="34" charset="0"/>
                <a:cs typeface="Calibri" panose="020F0502020204030204" pitchFamily="34" charset="0"/>
                <a:sym typeface="Wingdings" panose="05000000000000000000" pitchFamily="2" charset="2"/>
                <a:hlinkClick r:id="rId6"/>
              </a:rPr>
              <a:t>https://doi.org/10.1002/2016jd024828</a:t>
            </a:r>
            <a:r>
              <a:rPr lang="en-US" sz="2000" dirty="0">
                <a:latin typeface="Calibri" panose="020F0502020204030204" pitchFamily="34" charset="0"/>
                <a:cs typeface="Calibri" panose="020F0502020204030204" pitchFamily="34" charset="0"/>
                <a:sym typeface="Wingdings" panose="05000000000000000000" pitchFamily="2" charset="2"/>
              </a:rPr>
              <a:t> </a:t>
            </a:r>
          </a:p>
          <a:p>
            <a:pPr algn="just"/>
            <a:endParaRPr lang="en-US" sz="2400" dirty="0">
              <a:latin typeface="Calibri" panose="020F0502020204030204" pitchFamily="34" charset="0"/>
              <a:cs typeface="Calibri" panose="020F0502020204030204" pitchFamily="34" charset="0"/>
              <a:sym typeface="Wingdings" panose="05000000000000000000" pitchFamily="2" charset="2"/>
            </a:endParaRPr>
          </a:p>
          <a:p>
            <a:pPr marL="342900" indent="-342900" algn="just">
              <a:buFontTx/>
              <a:buChar char="-"/>
            </a:pPr>
            <a:r>
              <a:rPr lang="en-US" sz="2400" b="1" dirty="0">
                <a:solidFill>
                  <a:schemeClr val="accent1"/>
                </a:solidFill>
                <a:latin typeface="Calibri" panose="020F0502020204030204" pitchFamily="34" charset="0"/>
                <a:cs typeface="Calibri" panose="020F0502020204030204" pitchFamily="34" charset="0"/>
                <a:sym typeface="Wingdings" panose="05000000000000000000" pitchFamily="2" charset="2"/>
              </a:rPr>
              <a:t>Dust</a:t>
            </a:r>
          </a:p>
          <a:p>
            <a:pPr algn="just"/>
            <a:r>
              <a:rPr lang="en-GB" sz="2000" dirty="0">
                <a:latin typeface="Calibri" panose="020F0502020204030204" pitchFamily="34" charset="0"/>
                <a:cs typeface="Calibri" panose="020F0502020204030204" pitchFamily="34" charset="0"/>
              </a:rPr>
              <a:t>Clarisse </a:t>
            </a:r>
            <a:r>
              <a:rPr lang="en-GB" sz="2000" i="1" dirty="0">
                <a:latin typeface="Calibri" panose="020F0502020204030204" pitchFamily="34" charset="0"/>
                <a:cs typeface="Calibri" panose="020F0502020204030204" pitchFamily="34" charset="0"/>
              </a:rPr>
              <a:t>et al</a:t>
            </a:r>
            <a:r>
              <a:rPr lang="en-GB" sz="2000" dirty="0">
                <a:latin typeface="Calibri" panose="020F0502020204030204" pitchFamily="34" charset="0"/>
                <a:cs typeface="Calibri" panose="020F0502020204030204" pitchFamily="34" charset="0"/>
              </a:rPr>
              <a:t> (2019), JGR, 124 (3), 1618-1647. </a:t>
            </a:r>
            <a:r>
              <a:rPr lang="en-GB" sz="2000" dirty="0">
                <a:latin typeface="Calibri" panose="020F0502020204030204" pitchFamily="34" charset="0"/>
                <a:cs typeface="Calibri" panose="020F0502020204030204" pitchFamily="34" charset="0"/>
                <a:hlinkClick r:id="rId7"/>
              </a:rPr>
              <a:t>https://</a:t>
            </a:r>
            <a:r>
              <a:rPr lang="en-GB" sz="2000" dirty="0">
                <a:solidFill>
                  <a:srgbClr val="00B0F0"/>
                </a:solidFill>
                <a:latin typeface="Calibri" panose="020F0502020204030204" pitchFamily="34" charset="0"/>
                <a:cs typeface="Calibri" panose="020F0502020204030204" pitchFamily="34" charset="0"/>
                <a:hlinkClick r:id="rId7"/>
              </a:rPr>
              <a:t>doi:10.1029/2018jd029701</a:t>
            </a:r>
            <a:r>
              <a:rPr lang="en-GB" sz="2000" dirty="0">
                <a:solidFill>
                  <a:srgbClr val="00B0F0"/>
                </a:solidFill>
                <a:latin typeface="Calibri" panose="020F0502020204030204" pitchFamily="34" charset="0"/>
                <a:cs typeface="Calibri" panose="020F0502020204030204" pitchFamily="34" charset="0"/>
              </a:rPr>
              <a:t> </a:t>
            </a:r>
            <a:endParaRPr lang="en-US" sz="2000" dirty="0">
              <a:solidFill>
                <a:srgbClr val="00B0F0"/>
              </a:solidFill>
              <a:latin typeface="Calibri" panose="020F0502020204030204" pitchFamily="34" charset="0"/>
              <a:cs typeface="Calibri" panose="020F0502020204030204" pitchFamily="34" charset="0"/>
            </a:endParaRPr>
          </a:p>
        </p:txBody>
      </p:sp>
      <p:pic>
        <p:nvPicPr>
          <p:cNvPr id="11" name="Image 10">
            <a:extLst>
              <a:ext uri="{FF2B5EF4-FFF2-40B4-BE49-F238E27FC236}">
                <a16:creationId xmlns:a16="http://schemas.microsoft.com/office/drawing/2014/main" xmlns="" id="{E854F113-EE41-402E-AB8C-A1F0F597B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1331" y="466948"/>
            <a:ext cx="6553200" cy="8677052"/>
          </a:xfrm>
          <a:prstGeom prst="rect">
            <a:avLst/>
          </a:prstGeom>
        </p:spPr>
      </p:pic>
      <p:sp>
        <p:nvSpPr>
          <p:cNvPr id="12" name="Rectangle 11">
            <a:extLst>
              <a:ext uri="{FF2B5EF4-FFF2-40B4-BE49-F238E27FC236}">
                <a16:creationId xmlns:a16="http://schemas.microsoft.com/office/drawing/2014/main" xmlns="" id="{ABB4EF35-5F7B-4EF4-BADE-D06E6C709054}"/>
              </a:ext>
            </a:extLst>
          </p:cNvPr>
          <p:cNvSpPr/>
          <p:nvPr/>
        </p:nvSpPr>
        <p:spPr>
          <a:xfrm>
            <a:off x="2878931" y="9300369"/>
            <a:ext cx="3492174" cy="400110"/>
          </a:xfrm>
          <a:prstGeom prst="rect">
            <a:avLst/>
          </a:prstGeom>
        </p:spPr>
        <p:txBody>
          <a:bodyPr wrap="none">
            <a:spAutoFit/>
          </a:bodyPr>
          <a:lstStyle/>
          <a:p>
            <a:r>
              <a:rPr lang="en-GB" sz="2000" dirty="0">
                <a:latin typeface="Arial" panose="020B0604020202020204" pitchFamily="34" charset="0"/>
              </a:rPr>
              <a:t>© Authors. All rights reserved</a:t>
            </a:r>
            <a:endParaRPr lang="en-GB" sz="2000" dirty="0"/>
          </a:p>
        </p:txBody>
      </p:sp>
    </p:spTree>
    <p:extLst>
      <p:ext uri="{BB962C8B-B14F-4D97-AF65-F5344CB8AC3E}">
        <p14:creationId xmlns:p14="http://schemas.microsoft.com/office/powerpoint/2010/main" val="3213169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EAE2AF62-DD9F-4409-A58A-05F83C487331}" type="datetime1">
              <a:rPr lang="fr-FR" smtClean="0"/>
              <a:t>07/05/2020</a:t>
            </a:fld>
            <a:endParaRPr lang="fr-FR"/>
          </a:p>
        </p:txBody>
      </p:sp>
      <p:sp>
        <p:nvSpPr>
          <p:cNvPr id="6" name="Espace réservé du pied de page 5"/>
          <p:cNvSpPr>
            <a:spLocks noGrp="1"/>
          </p:cNvSpPr>
          <p:nvPr>
            <p:ph type="ftr" sz="quarter" idx="11"/>
          </p:nvPr>
        </p:nvSpPr>
        <p:spPr/>
        <p:txBody>
          <a:bodyPr/>
          <a:lstStyle/>
          <a:p>
            <a:r>
              <a:rPr lang="fr-FR"/>
              <a:t>IASI LATMOS - ULB</a:t>
            </a:r>
          </a:p>
        </p:txBody>
      </p:sp>
      <p:sp>
        <p:nvSpPr>
          <p:cNvPr id="7" name="Espace réservé du numéro de diapositive 6"/>
          <p:cNvSpPr>
            <a:spLocks noGrp="1"/>
          </p:cNvSpPr>
          <p:nvPr>
            <p:ph type="sldNum" sz="quarter" idx="12"/>
          </p:nvPr>
        </p:nvSpPr>
        <p:spPr/>
        <p:txBody>
          <a:bodyPr/>
          <a:lstStyle/>
          <a:p>
            <a:fld id="{52CEA935-C22D-49F9-A2CC-0D06D247411E}" type="slidenum">
              <a:rPr lang="fr-FR" smtClean="0"/>
              <a:t>5</a:t>
            </a:fld>
            <a:endParaRPr lang="fr-FR"/>
          </a:p>
        </p:txBody>
      </p:sp>
      <p:sp>
        <p:nvSpPr>
          <p:cNvPr id="15" name="Rectangle 14">
            <a:extLst>
              <a:ext uri="{FF2B5EF4-FFF2-40B4-BE49-F238E27FC236}">
                <a16:creationId xmlns:a16="http://schemas.microsoft.com/office/drawing/2014/main" xmlns="" id="{A8461DC1-A57B-4482-B6BC-32BB8AAE6E2B}"/>
              </a:ext>
            </a:extLst>
          </p:cNvPr>
          <p:cNvSpPr/>
          <p:nvPr/>
        </p:nvSpPr>
        <p:spPr>
          <a:xfrm>
            <a:off x="2040731" y="228600"/>
            <a:ext cx="1981200" cy="1143000"/>
          </a:xfrm>
          <a:prstGeom prst="rect">
            <a:avLst/>
          </a:prstGeom>
          <a:solidFill>
            <a:schemeClr val="bg1"/>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Image 13">
            <a:extLst>
              <a:ext uri="{FF2B5EF4-FFF2-40B4-BE49-F238E27FC236}">
                <a16:creationId xmlns:a16="http://schemas.microsoft.com/office/drawing/2014/main" xmlns="" id="{A7C1BB48-8A05-4A21-9829-3419D201C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6131" y="0"/>
            <a:ext cx="13873418" cy="9753600"/>
          </a:xfrm>
          <a:prstGeom prst="rect">
            <a:avLst/>
          </a:prstGeom>
        </p:spPr>
      </p:pic>
      <p:sp>
        <p:nvSpPr>
          <p:cNvPr id="16" name="ZoneTexte 15">
            <a:extLst>
              <a:ext uri="{FF2B5EF4-FFF2-40B4-BE49-F238E27FC236}">
                <a16:creationId xmlns:a16="http://schemas.microsoft.com/office/drawing/2014/main" xmlns="" id="{657B28F4-A1C0-4CA2-A6EB-47D3204D818C}"/>
              </a:ext>
            </a:extLst>
          </p:cNvPr>
          <p:cNvSpPr txBox="1"/>
          <p:nvPr/>
        </p:nvSpPr>
        <p:spPr>
          <a:xfrm>
            <a:off x="209352" y="3623608"/>
            <a:ext cx="3042842" cy="1938992"/>
          </a:xfrm>
          <a:prstGeom prst="rect">
            <a:avLst/>
          </a:prstGeom>
          <a:noFill/>
        </p:spPr>
        <p:txBody>
          <a:bodyPr wrap="square" rtlCol="0">
            <a:spAutoFit/>
          </a:bodyPr>
          <a:lstStyle/>
          <a:p>
            <a:pPr algn="ctr"/>
            <a:r>
              <a:rPr lang="en-GB" sz="4000" b="1" dirty="0"/>
              <a:t>2019 Amazonian wildfires</a:t>
            </a:r>
            <a:endParaRPr lang="fr-BE" sz="4000" b="1" dirty="0"/>
          </a:p>
        </p:txBody>
      </p:sp>
      <p:sp>
        <p:nvSpPr>
          <p:cNvPr id="8" name="ZoneTexte 7">
            <a:extLst>
              <a:ext uri="{FF2B5EF4-FFF2-40B4-BE49-F238E27FC236}">
                <a16:creationId xmlns:a16="http://schemas.microsoft.com/office/drawing/2014/main" xmlns="" id="{C77F1E50-B22D-41DF-B5BE-5421C039E61F}"/>
              </a:ext>
            </a:extLst>
          </p:cNvPr>
          <p:cNvSpPr txBox="1"/>
          <p:nvPr/>
        </p:nvSpPr>
        <p:spPr>
          <a:xfrm>
            <a:off x="135731" y="609600"/>
            <a:ext cx="580608" cy="707886"/>
          </a:xfrm>
          <a:prstGeom prst="rect">
            <a:avLst/>
          </a:prstGeom>
          <a:solidFill>
            <a:schemeClr val="accent1"/>
          </a:solidFill>
        </p:spPr>
        <p:txBody>
          <a:bodyPr wrap="none" rtlCol="0">
            <a:spAutoFit/>
          </a:bodyPr>
          <a:lstStyle/>
          <a:p>
            <a:r>
              <a:rPr lang="en-GB" sz="4000" b="1" dirty="0">
                <a:solidFill>
                  <a:schemeClr val="bg1"/>
                </a:solidFill>
                <a:latin typeface="Calibri" panose="020F0502020204030204" pitchFamily="34" charset="0"/>
                <a:cs typeface="Calibri" panose="020F0502020204030204" pitchFamily="34" charset="0"/>
              </a:rPr>
              <a:t>3.</a:t>
            </a:r>
            <a:endParaRPr lang="fr-BE" sz="4000" b="1"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xmlns="" id="{ABB4EF35-5F7B-4EF4-BADE-D06E6C709054}"/>
              </a:ext>
            </a:extLst>
          </p:cNvPr>
          <p:cNvSpPr/>
          <p:nvPr/>
        </p:nvSpPr>
        <p:spPr>
          <a:xfrm>
            <a:off x="103367" y="95190"/>
            <a:ext cx="3492174" cy="400110"/>
          </a:xfrm>
          <a:prstGeom prst="rect">
            <a:avLst/>
          </a:prstGeom>
        </p:spPr>
        <p:txBody>
          <a:bodyPr wrap="none">
            <a:spAutoFit/>
          </a:bodyPr>
          <a:lstStyle/>
          <a:p>
            <a:r>
              <a:rPr lang="en-GB" sz="2000" dirty="0">
                <a:latin typeface="Arial" panose="020B0604020202020204" pitchFamily="34" charset="0"/>
              </a:rPr>
              <a:t>© Authors. All rights reserved</a:t>
            </a:r>
            <a:endParaRPr lang="en-GB" sz="2000" dirty="0"/>
          </a:p>
        </p:txBody>
      </p:sp>
    </p:spTree>
    <p:extLst>
      <p:ext uri="{BB962C8B-B14F-4D97-AF65-F5344CB8AC3E}">
        <p14:creationId xmlns:p14="http://schemas.microsoft.com/office/powerpoint/2010/main" val="1808704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xmlns="" id="{DFAB4E64-1B77-4C87-A5CA-9C9C529565B3}"/>
              </a:ext>
            </a:extLst>
          </p:cNvPr>
          <p:cNvSpPr>
            <a:spLocks noGrp="1"/>
          </p:cNvSpPr>
          <p:nvPr>
            <p:ph type="dt" sz="half" idx="10"/>
          </p:nvPr>
        </p:nvSpPr>
        <p:spPr/>
        <p:txBody>
          <a:bodyPr/>
          <a:lstStyle/>
          <a:p>
            <a:fld id="{F085CB37-DBE7-457A-91BD-C8128FAA5DCF}" type="datetime1">
              <a:rPr lang="fr-FR" smtClean="0"/>
              <a:t>07/05/2020</a:t>
            </a:fld>
            <a:endParaRPr lang="fr-FR"/>
          </a:p>
        </p:txBody>
      </p:sp>
      <p:sp>
        <p:nvSpPr>
          <p:cNvPr id="6" name="Espace réservé du pied de page 5">
            <a:extLst>
              <a:ext uri="{FF2B5EF4-FFF2-40B4-BE49-F238E27FC236}">
                <a16:creationId xmlns:a16="http://schemas.microsoft.com/office/drawing/2014/main" xmlns="" id="{0F6ABFA8-09CD-4CEA-8935-1D8F4B9ED3C9}"/>
              </a:ext>
            </a:extLst>
          </p:cNvPr>
          <p:cNvSpPr>
            <a:spLocks noGrp="1"/>
          </p:cNvSpPr>
          <p:nvPr>
            <p:ph type="ftr" sz="quarter" idx="11"/>
          </p:nvPr>
        </p:nvSpPr>
        <p:spPr/>
        <p:txBody>
          <a:bodyPr/>
          <a:lstStyle/>
          <a:p>
            <a:r>
              <a:rPr lang="fr-FR"/>
              <a:t>IASI LATMOS - ULB</a:t>
            </a:r>
          </a:p>
        </p:txBody>
      </p:sp>
      <p:sp>
        <p:nvSpPr>
          <p:cNvPr id="7" name="Espace réservé du numéro de diapositive 6">
            <a:extLst>
              <a:ext uri="{FF2B5EF4-FFF2-40B4-BE49-F238E27FC236}">
                <a16:creationId xmlns:a16="http://schemas.microsoft.com/office/drawing/2014/main" xmlns="" id="{2E76A8BE-D8ED-4894-9BC6-CD60E88A2639}"/>
              </a:ext>
            </a:extLst>
          </p:cNvPr>
          <p:cNvSpPr>
            <a:spLocks noGrp="1"/>
          </p:cNvSpPr>
          <p:nvPr>
            <p:ph type="sldNum" sz="quarter" idx="12"/>
          </p:nvPr>
        </p:nvSpPr>
        <p:spPr/>
        <p:txBody>
          <a:bodyPr/>
          <a:lstStyle/>
          <a:p>
            <a:fld id="{52CEA935-C22D-49F9-A2CC-0D06D247411E}" type="slidenum">
              <a:rPr lang="fr-FR" smtClean="0"/>
              <a:t>6</a:t>
            </a:fld>
            <a:endParaRPr lang="fr-FR"/>
          </a:p>
        </p:txBody>
      </p:sp>
      <p:sp>
        <p:nvSpPr>
          <p:cNvPr id="8" name="Rectangle 7">
            <a:extLst>
              <a:ext uri="{FF2B5EF4-FFF2-40B4-BE49-F238E27FC236}">
                <a16:creationId xmlns:a16="http://schemas.microsoft.com/office/drawing/2014/main" xmlns="" id="{869982EF-766C-4870-8D4E-089F79F61DCC}"/>
              </a:ext>
            </a:extLst>
          </p:cNvPr>
          <p:cNvSpPr/>
          <p:nvPr/>
        </p:nvSpPr>
        <p:spPr>
          <a:xfrm>
            <a:off x="2040731" y="228600"/>
            <a:ext cx="1981200" cy="1143000"/>
          </a:xfrm>
          <a:prstGeom prst="rect">
            <a:avLst/>
          </a:prstGeom>
          <a:solidFill>
            <a:schemeClr val="bg1"/>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a:extLst>
              <a:ext uri="{FF2B5EF4-FFF2-40B4-BE49-F238E27FC236}">
                <a16:creationId xmlns:a16="http://schemas.microsoft.com/office/drawing/2014/main" xmlns="" id="{45345120-C0BB-4060-903F-06574BC4984E}"/>
              </a:ext>
            </a:extLst>
          </p:cNvPr>
          <p:cNvSpPr txBox="1"/>
          <p:nvPr/>
        </p:nvSpPr>
        <p:spPr>
          <a:xfrm>
            <a:off x="209352" y="3623608"/>
            <a:ext cx="3042842" cy="1938992"/>
          </a:xfrm>
          <a:prstGeom prst="rect">
            <a:avLst/>
          </a:prstGeom>
          <a:noFill/>
        </p:spPr>
        <p:txBody>
          <a:bodyPr wrap="square" rtlCol="0">
            <a:spAutoFit/>
          </a:bodyPr>
          <a:lstStyle/>
          <a:p>
            <a:pPr algn="ctr"/>
            <a:r>
              <a:rPr lang="en-GB" sz="4000" b="1" dirty="0"/>
              <a:t>2019 subarctic fires</a:t>
            </a:r>
            <a:endParaRPr lang="fr-BE" sz="4000" b="1" dirty="0"/>
          </a:p>
        </p:txBody>
      </p:sp>
      <p:pic>
        <p:nvPicPr>
          <p:cNvPr id="11" name="Image 10">
            <a:extLst>
              <a:ext uri="{FF2B5EF4-FFF2-40B4-BE49-F238E27FC236}">
                <a16:creationId xmlns:a16="http://schemas.microsoft.com/office/drawing/2014/main" xmlns="" id="{1FA35980-521C-4BF8-8CF4-3F4874699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6131" y="0"/>
            <a:ext cx="13873418" cy="9753600"/>
          </a:xfrm>
          <a:prstGeom prst="rect">
            <a:avLst/>
          </a:prstGeom>
        </p:spPr>
      </p:pic>
      <p:sp>
        <p:nvSpPr>
          <p:cNvPr id="10" name="ZoneTexte 9">
            <a:extLst>
              <a:ext uri="{FF2B5EF4-FFF2-40B4-BE49-F238E27FC236}">
                <a16:creationId xmlns:a16="http://schemas.microsoft.com/office/drawing/2014/main" xmlns="" id="{56FBA619-6ECA-44F8-A1D6-62ACF977C2C8}"/>
              </a:ext>
            </a:extLst>
          </p:cNvPr>
          <p:cNvSpPr txBox="1"/>
          <p:nvPr/>
        </p:nvSpPr>
        <p:spPr>
          <a:xfrm>
            <a:off x="135731" y="609600"/>
            <a:ext cx="580608" cy="707886"/>
          </a:xfrm>
          <a:prstGeom prst="rect">
            <a:avLst/>
          </a:prstGeom>
          <a:solidFill>
            <a:schemeClr val="accent1"/>
          </a:solidFill>
        </p:spPr>
        <p:txBody>
          <a:bodyPr wrap="none" rtlCol="0">
            <a:spAutoFit/>
          </a:bodyPr>
          <a:lstStyle/>
          <a:p>
            <a:r>
              <a:rPr lang="en-GB" sz="4000" b="1" dirty="0">
                <a:solidFill>
                  <a:schemeClr val="bg1"/>
                </a:solidFill>
                <a:latin typeface="Calibri" panose="020F0502020204030204" pitchFamily="34" charset="0"/>
                <a:cs typeface="Calibri" panose="020F0502020204030204" pitchFamily="34" charset="0"/>
              </a:rPr>
              <a:t>4.</a:t>
            </a:r>
            <a:endParaRPr lang="fr-BE" sz="4000" b="1" dirty="0">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xmlns="" id="{ABB4EF35-5F7B-4EF4-BADE-D06E6C709054}"/>
              </a:ext>
            </a:extLst>
          </p:cNvPr>
          <p:cNvSpPr/>
          <p:nvPr/>
        </p:nvSpPr>
        <p:spPr>
          <a:xfrm>
            <a:off x="103367" y="95190"/>
            <a:ext cx="3492174" cy="400110"/>
          </a:xfrm>
          <a:prstGeom prst="rect">
            <a:avLst/>
          </a:prstGeom>
        </p:spPr>
        <p:txBody>
          <a:bodyPr wrap="none">
            <a:spAutoFit/>
          </a:bodyPr>
          <a:lstStyle/>
          <a:p>
            <a:r>
              <a:rPr lang="en-GB" sz="2000" dirty="0">
                <a:latin typeface="Arial" panose="020B0604020202020204" pitchFamily="34" charset="0"/>
              </a:rPr>
              <a:t>© Authors. All rights reserved</a:t>
            </a:r>
            <a:endParaRPr lang="en-GB" sz="2000" dirty="0"/>
          </a:p>
        </p:txBody>
      </p:sp>
    </p:spTree>
    <p:extLst>
      <p:ext uri="{BB962C8B-B14F-4D97-AF65-F5344CB8AC3E}">
        <p14:creationId xmlns:p14="http://schemas.microsoft.com/office/powerpoint/2010/main" val="1751755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xmlns="" id="{4028967B-1881-4546-A2E4-1683FF5F93A0}"/>
              </a:ext>
            </a:extLst>
          </p:cNvPr>
          <p:cNvSpPr>
            <a:spLocks noGrp="1"/>
          </p:cNvSpPr>
          <p:nvPr>
            <p:ph type="dt" sz="half" idx="10"/>
          </p:nvPr>
        </p:nvSpPr>
        <p:spPr/>
        <p:txBody>
          <a:bodyPr/>
          <a:lstStyle/>
          <a:p>
            <a:fld id="{F085CB37-DBE7-457A-91BD-C8128FAA5DCF}" type="datetime1">
              <a:rPr lang="fr-FR" smtClean="0"/>
              <a:t>07/05/2020</a:t>
            </a:fld>
            <a:endParaRPr lang="fr-FR"/>
          </a:p>
        </p:txBody>
      </p:sp>
      <p:sp>
        <p:nvSpPr>
          <p:cNvPr id="6" name="Espace réservé du pied de page 5">
            <a:extLst>
              <a:ext uri="{FF2B5EF4-FFF2-40B4-BE49-F238E27FC236}">
                <a16:creationId xmlns:a16="http://schemas.microsoft.com/office/drawing/2014/main" xmlns="" id="{572BC069-CEFB-4CBD-982A-B6E92317A96B}"/>
              </a:ext>
            </a:extLst>
          </p:cNvPr>
          <p:cNvSpPr>
            <a:spLocks noGrp="1"/>
          </p:cNvSpPr>
          <p:nvPr>
            <p:ph type="ftr" sz="quarter" idx="11"/>
          </p:nvPr>
        </p:nvSpPr>
        <p:spPr/>
        <p:txBody>
          <a:bodyPr/>
          <a:lstStyle/>
          <a:p>
            <a:r>
              <a:rPr lang="fr-FR"/>
              <a:t>IASI LATMOS - ULB</a:t>
            </a:r>
          </a:p>
        </p:txBody>
      </p:sp>
      <p:sp>
        <p:nvSpPr>
          <p:cNvPr id="7" name="Espace réservé du numéro de diapositive 6">
            <a:extLst>
              <a:ext uri="{FF2B5EF4-FFF2-40B4-BE49-F238E27FC236}">
                <a16:creationId xmlns:a16="http://schemas.microsoft.com/office/drawing/2014/main" xmlns="" id="{E794A0EA-9DB0-4104-A404-283EF8C0C445}"/>
              </a:ext>
            </a:extLst>
          </p:cNvPr>
          <p:cNvSpPr>
            <a:spLocks noGrp="1"/>
          </p:cNvSpPr>
          <p:nvPr>
            <p:ph type="sldNum" sz="quarter" idx="12"/>
          </p:nvPr>
        </p:nvSpPr>
        <p:spPr/>
        <p:txBody>
          <a:bodyPr/>
          <a:lstStyle/>
          <a:p>
            <a:fld id="{52CEA935-C22D-49F9-A2CC-0D06D247411E}" type="slidenum">
              <a:rPr lang="fr-FR" smtClean="0"/>
              <a:t>7</a:t>
            </a:fld>
            <a:endParaRPr lang="fr-FR"/>
          </a:p>
        </p:txBody>
      </p:sp>
      <p:sp>
        <p:nvSpPr>
          <p:cNvPr id="8" name="Rectangle 7">
            <a:extLst>
              <a:ext uri="{FF2B5EF4-FFF2-40B4-BE49-F238E27FC236}">
                <a16:creationId xmlns:a16="http://schemas.microsoft.com/office/drawing/2014/main" xmlns="" id="{4869023B-9C38-4FE4-9E32-55942F0A2DFC}"/>
              </a:ext>
            </a:extLst>
          </p:cNvPr>
          <p:cNvSpPr/>
          <p:nvPr/>
        </p:nvSpPr>
        <p:spPr>
          <a:xfrm>
            <a:off x="2040731" y="228600"/>
            <a:ext cx="1981200" cy="1143000"/>
          </a:xfrm>
          <a:prstGeom prst="rect">
            <a:avLst/>
          </a:prstGeom>
          <a:solidFill>
            <a:schemeClr val="bg1"/>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a:extLst>
              <a:ext uri="{FF2B5EF4-FFF2-40B4-BE49-F238E27FC236}">
                <a16:creationId xmlns:a16="http://schemas.microsoft.com/office/drawing/2014/main" xmlns="" id="{A62A8852-D7CC-4BF5-AA55-E7D56EAFEC44}"/>
              </a:ext>
            </a:extLst>
          </p:cNvPr>
          <p:cNvSpPr txBox="1"/>
          <p:nvPr/>
        </p:nvSpPr>
        <p:spPr>
          <a:xfrm>
            <a:off x="209352" y="3623608"/>
            <a:ext cx="3042842" cy="1938992"/>
          </a:xfrm>
          <a:prstGeom prst="rect">
            <a:avLst/>
          </a:prstGeom>
          <a:noFill/>
        </p:spPr>
        <p:txBody>
          <a:bodyPr wrap="square" rtlCol="0">
            <a:spAutoFit/>
          </a:bodyPr>
          <a:lstStyle/>
          <a:p>
            <a:pPr algn="ctr"/>
            <a:r>
              <a:rPr lang="en-GB" sz="4000" b="1" dirty="0"/>
              <a:t>2019-2020 Australian</a:t>
            </a:r>
          </a:p>
          <a:p>
            <a:pPr algn="ctr"/>
            <a:r>
              <a:rPr lang="en-GB" sz="4000" b="1" dirty="0"/>
              <a:t>bushfires</a:t>
            </a:r>
            <a:endParaRPr lang="fr-BE" sz="4000" b="1" dirty="0"/>
          </a:p>
        </p:txBody>
      </p:sp>
      <p:pic>
        <p:nvPicPr>
          <p:cNvPr id="11" name="Image 10">
            <a:extLst>
              <a:ext uri="{FF2B5EF4-FFF2-40B4-BE49-F238E27FC236}">
                <a16:creationId xmlns:a16="http://schemas.microsoft.com/office/drawing/2014/main" xmlns="" id="{B62C5476-8BC7-499C-9C72-77FC86C2C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1113" y="0"/>
            <a:ext cx="13873418" cy="9753600"/>
          </a:xfrm>
          <a:prstGeom prst="rect">
            <a:avLst/>
          </a:prstGeom>
        </p:spPr>
      </p:pic>
      <p:sp>
        <p:nvSpPr>
          <p:cNvPr id="10" name="ZoneTexte 9">
            <a:extLst>
              <a:ext uri="{FF2B5EF4-FFF2-40B4-BE49-F238E27FC236}">
                <a16:creationId xmlns:a16="http://schemas.microsoft.com/office/drawing/2014/main" xmlns="" id="{BFBE437E-CE8C-4A43-A64A-E40DDEEB8CC3}"/>
              </a:ext>
            </a:extLst>
          </p:cNvPr>
          <p:cNvSpPr txBox="1"/>
          <p:nvPr/>
        </p:nvSpPr>
        <p:spPr>
          <a:xfrm>
            <a:off x="135731" y="609600"/>
            <a:ext cx="580608" cy="707886"/>
          </a:xfrm>
          <a:prstGeom prst="rect">
            <a:avLst/>
          </a:prstGeom>
          <a:solidFill>
            <a:schemeClr val="accent1"/>
          </a:solidFill>
        </p:spPr>
        <p:txBody>
          <a:bodyPr wrap="none" rtlCol="0">
            <a:spAutoFit/>
          </a:bodyPr>
          <a:lstStyle/>
          <a:p>
            <a:r>
              <a:rPr lang="en-GB" sz="4000" b="1" dirty="0">
                <a:solidFill>
                  <a:schemeClr val="bg1"/>
                </a:solidFill>
                <a:latin typeface="Calibri" panose="020F0502020204030204" pitchFamily="34" charset="0"/>
                <a:cs typeface="Calibri" panose="020F0502020204030204" pitchFamily="34" charset="0"/>
              </a:rPr>
              <a:t>5.</a:t>
            </a:r>
            <a:endParaRPr lang="fr-BE" sz="4000" b="1" dirty="0">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xmlns="" id="{ABB4EF35-5F7B-4EF4-BADE-D06E6C709054}"/>
              </a:ext>
            </a:extLst>
          </p:cNvPr>
          <p:cNvSpPr/>
          <p:nvPr/>
        </p:nvSpPr>
        <p:spPr>
          <a:xfrm>
            <a:off x="103367" y="95190"/>
            <a:ext cx="3492174" cy="400110"/>
          </a:xfrm>
          <a:prstGeom prst="rect">
            <a:avLst/>
          </a:prstGeom>
        </p:spPr>
        <p:txBody>
          <a:bodyPr wrap="none">
            <a:spAutoFit/>
          </a:bodyPr>
          <a:lstStyle/>
          <a:p>
            <a:r>
              <a:rPr lang="en-GB" sz="2000" dirty="0">
                <a:latin typeface="Arial" panose="020B0604020202020204" pitchFamily="34" charset="0"/>
              </a:rPr>
              <a:t>© Authors. All rights reserved</a:t>
            </a:r>
            <a:endParaRPr lang="en-GB" sz="2000" dirty="0"/>
          </a:p>
        </p:txBody>
      </p:sp>
    </p:spTree>
    <p:extLst>
      <p:ext uri="{BB962C8B-B14F-4D97-AF65-F5344CB8AC3E}">
        <p14:creationId xmlns:p14="http://schemas.microsoft.com/office/powerpoint/2010/main" val="2574220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7448F8E3-C6E4-4E88-88EB-7E2EE1421617}"/>
              </a:ext>
            </a:extLst>
          </p:cNvPr>
          <p:cNvSpPr>
            <a:spLocks noGrp="1"/>
          </p:cNvSpPr>
          <p:nvPr>
            <p:ph type="ctrTitle"/>
          </p:nvPr>
        </p:nvSpPr>
        <p:spPr>
          <a:xfrm>
            <a:off x="2715383" y="685800"/>
            <a:ext cx="12203148" cy="6096000"/>
          </a:xfrm>
        </p:spPr>
        <p:txBody>
          <a:bodyPr>
            <a:noAutofit/>
          </a:bodyPr>
          <a:lstStyle/>
          <a:p>
            <a:pPr algn="l"/>
            <a:r>
              <a:rPr lang="en-US" sz="2400" dirty="0">
                <a:solidFill>
                  <a:schemeClr val="bg1"/>
                </a:solidFill>
              </a:rPr>
              <a:t/>
            </a:r>
            <a:br>
              <a:rPr lang="en-US" sz="2400" dirty="0">
                <a:solidFill>
                  <a:schemeClr val="bg1"/>
                </a:solidFill>
              </a:rPr>
            </a:br>
            <a:r>
              <a:rPr lang="en-US" sz="3600" dirty="0">
                <a:solidFill>
                  <a:schemeClr val="bg1"/>
                </a:solidFill>
              </a:rPr>
              <a:t>Acknowledgements</a:t>
            </a:r>
            <a:br>
              <a:rPr lang="en-US" sz="3600" dirty="0">
                <a:solidFill>
                  <a:schemeClr val="bg1"/>
                </a:solidFill>
              </a:rPr>
            </a:br>
            <a:r>
              <a:rPr lang="en-US" sz="2400" dirty="0">
                <a:solidFill>
                  <a:schemeClr val="bg1"/>
                </a:solidFill>
              </a:rPr>
              <a:t/>
            </a:r>
            <a:br>
              <a:rPr lang="en-US" sz="2400" dirty="0">
                <a:solidFill>
                  <a:schemeClr val="bg1"/>
                </a:solidFill>
              </a:rPr>
            </a:br>
            <a:r>
              <a:rPr lang="en-US" sz="2400" b="0" dirty="0">
                <a:solidFill>
                  <a:schemeClr val="bg1"/>
                </a:solidFill>
              </a:rPr>
              <a:t>The research has been supported by the project OCTAVE (Oxygenated Compounds in the Tropical Atmosphere: Variability and Exchanges (http://octave.aeronomie.be/) of the Belgian Research Action through Interdisciplinary Networks (BRAIN-be; 2017-2021; Research project BR/175/A2/OCTAVE) and by the </a:t>
            </a:r>
            <a:r>
              <a:rPr lang="en-US" sz="2400" b="0" dirty="0" err="1">
                <a:solidFill>
                  <a:schemeClr val="bg1"/>
                </a:solidFill>
              </a:rPr>
              <a:t>IASI.Flow</a:t>
            </a:r>
            <a:r>
              <a:rPr lang="en-US" sz="2400" b="0" dirty="0">
                <a:solidFill>
                  <a:schemeClr val="bg1"/>
                </a:solidFill>
              </a:rPr>
              <a:t> </a:t>
            </a:r>
            <a:r>
              <a:rPr lang="en-US" sz="2400" b="0" dirty="0" err="1">
                <a:solidFill>
                  <a:schemeClr val="bg1"/>
                </a:solidFill>
              </a:rPr>
              <a:t>Prodex</a:t>
            </a:r>
            <a:r>
              <a:rPr lang="en-US" sz="2400" b="0" dirty="0">
                <a:solidFill>
                  <a:schemeClr val="bg1"/>
                </a:solidFill>
              </a:rPr>
              <a:t> arrangement (ESA-BELSPO).</a:t>
            </a:r>
            <a:br>
              <a:rPr lang="en-US" sz="2400" b="0" dirty="0">
                <a:solidFill>
                  <a:schemeClr val="bg1"/>
                </a:solidFill>
              </a:rPr>
            </a:br>
            <a:r>
              <a:rPr lang="en-US" sz="2400" b="0" dirty="0">
                <a:solidFill>
                  <a:schemeClr val="bg1"/>
                </a:solidFill>
              </a:rPr>
              <a:t/>
            </a:r>
            <a:br>
              <a:rPr lang="en-US" sz="2400" b="0" dirty="0">
                <a:solidFill>
                  <a:schemeClr val="bg1"/>
                </a:solidFill>
              </a:rPr>
            </a:br>
            <a:r>
              <a:rPr lang="en-US" sz="2400" b="0" dirty="0">
                <a:solidFill>
                  <a:schemeClr val="bg1"/>
                </a:solidFill>
              </a:rPr>
              <a:t>L. Clarisse is a research associate supported by the F.R.S.-FNRS.</a:t>
            </a:r>
            <a:br>
              <a:rPr lang="en-US" sz="2400" b="0" dirty="0">
                <a:solidFill>
                  <a:schemeClr val="bg1"/>
                </a:solidFill>
              </a:rPr>
            </a:br>
            <a:r>
              <a:rPr lang="en-US" sz="2400" b="0" dirty="0">
                <a:solidFill>
                  <a:schemeClr val="bg1"/>
                </a:solidFill>
              </a:rPr>
              <a:t/>
            </a:r>
            <a:br>
              <a:rPr lang="en-US" sz="2400" b="0" dirty="0">
                <a:solidFill>
                  <a:schemeClr val="bg1"/>
                </a:solidFill>
              </a:rPr>
            </a:br>
            <a:r>
              <a:rPr lang="en-US" sz="2400" b="0" dirty="0">
                <a:solidFill>
                  <a:schemeClr val="bg1"/>
                </a:solidFill>
              </a:rPr>
              <a:t>The French scientists are grateful to CNES and Centre National de la Recherche </a:t>
            </a:r>
            <a:r>
              <a:rPr lang="en-US" sz="2400" b="0" dirty="0" err="1">
                <a:solidFill>
                  <a:schemeClr val="bg1"/>
                </a:solidFill>
              </a:rPr>
              <a:t>Scientifique</a:t>
            </a:r>
            <a:r>
              <a:rPr lang="en-US" sz="2400" b="0" dirty="0">
                <a:solidFill>
                  <a:schemeClr val="bg1"/>
                </a:solidFill>
              </a:rPr>
              <a:t> (CNRS) for financial support.</a:t>
            </a:r>
            <a:br>
              <a:rPr lang="en-US" sz="2400" b="0" dirty="0">
                <a:solidFill>
                  <a:schemeClr val="bg1"/>
                </a:solidFill>
              </a:rPr>
            </a:br>
            <a:r>
              <a:rPr lang="en-US" sz="2400" b="0" dirty="0">
                <a:solidFill>
                  <a:schemeClr val="bg1"/>
                </a:solidFill>
              </a:rPr>
              <a:t/>
            </a:r>
            <a:br>
              <a:rPr lang="en-US" sz="2400" b="0" dirty="0">
                <a:solidFill>
                  <a:schemeClr val="bg1"/>
                </a:solidFill>
              </a:rPr>
            </a:br>
            <a:r>
              <a:rPr lang="en-US" sz="2400" b="0" dirty="0">
                <a:solidFill>
                  <a:schemeClr val="bg1"/>
                </a:solidFill>
              </a:rPr>
              <a:t>IASI is a joint mission of </a:t>
            </a:r>
            <a:r>
              <a:rPr lang="en-US" sz="2400" b="0" dirty="0" err="1">
                <a:solidFill>
                  <a:schemeClr val="bg1"/>
                </a:solidFill>
              </a:rPr>
              <a:t>Eumetsat</a:t>
            </a:r>
            <a:r>
              <a:rPr lang="en-US" sz="2400" b="0" dirty="0">
                <a:solidFill>
                  <a:schemeClr val="bg1"/>
                </a:solidFill>
              </a:rPr>
              <a:t> and the Centre National </a:t>
            </a:r>
            <a:r>
              <a:rPr lang="en-US" sz="2400" b="0" dirty="0" err="1">
                <a:solidFill>
                  <a:schemeClr val="bg1"/>
                </a:solidFill>
              </a:rPr>
              <a:t>d’Etudes</a:t>
            </a:r>
            <a:r>
              <a:rPr lang="en-US" sz="2400" b="0" dirty="0">
                <a:solidFill>
                  <a:schemeClr val="bg1"/>
                </a:solidFill>
              </a:rPr>
              <a:t> </a:t>
            </a:r>
            <a:r>
              <a:rPr lang="en-US" sz="2400" b="0" dirty="0" err="1">
                <a:solidFill>
                  <a:schemeClr val="bg1"/>
                </a:solidFill>
              </a:rPr>
              <a:t>Spatiales</a:t>
            </a:r>
            <a:r>
              <a:rPr lang="en-US" sz="2400" b="0" dirty="0">
                <a:solidFill>
                  <a:schemeClr val="bg1"/>
                </a:solidFill>
              </a:rPr>
              <a:t> (CNES, France). The IASI Level-1C data are distributed in near real-time by </a:t>
            </a:r>
            <a:r>
              <a:rPr lang="en-US" sz="2400" b="0" dirty="0" err="1">
                <a:solidFill>
                  <a:schemeClr val="bg1"/>
                </a:solidFill>
              </a:rPr>
              <a:t>Eumetsat</a:t>
            </a:r>
            <a:r>
              <a:rPr lang="en-US" sz="2400" b="0" dirty="0">
                <a:solidFill>
                  <a:schemeClr val="bg1"/>
                </a:solidFill>
              </a:rPr>
              <a:t> through the </a:t>
            </a:r>
            <a:r>
              <a:rPr lang="en-US" sz="2400" b="0" dirty="0" err="1">
                <a:solidFill>
                  <a:schemeClr val="bg1"/>
                </a:solidFill>
              </a:rPr>
              <a:t>EumetCast</a:t>
            </a:r>
            <a:r>
              <a:rPr lang="en-US" sz="2400" b="0" dirty="0">
                <a:solidFill>
                  <a:schemeClr val="bg1"/>
                </a:solidFill>
              </a:rPr>
              <a:t> distribution system. The authors acknowledge the AERIS data infrastructure (https://www.aeris-data.fr/) for providing access to the IASI Level-1C data and Level-2</a:t>
            </a:r>
            <a:br>
              <a:rPr lang="en-US" sz="2400" b="0" dirty="0">
                <a:solidFill>
                  <a:schemeClr val="bg1"/>
                </a:solidFill>
              </a:rPr>
            </a:br>
            <a:r>
              <a:rPr lang="en-US" sz="2400" b="0" dirty="0">
                <a:solidFill>
                  <a:schemeClr val="bg1"/>
                </a:solidFill>
              </a:rPr>
              <a:t>temperature data.</a:t>
            </a:r>
            <a:endParaRPr lang="fr-FR" sz="2400" b="0" dirty="0">
              <a:solidFill>
                <a:schemeClr val="bg1"/>
              </a:solidFill>
            </a:endParaRPr>
          </a:p>
        </p:txBody>
      </p:sp>
      <p:sp>
        <p:nvSpPr>
          <p:cNvPr id="4" name="ZoneTexte 3">
            <a:extLst>
              <a:ext uri="{FF2B5EF4-FFF2-40B4-BE49-F238E27FC236}">
                <a16:creationId xmlns:a16="http://schemas.microsoft.com/office/drawing/2014/main" xmlns="" id="{6BF81E02-3BDE-4930-8124-0EEE3C756EB3}"/>
              </a:ext>
            </a:extLst>
          </p:cNvPr>
          <p:cNvSpPr txBox="1"/>
          <p:nvPr/>
        </p:nvSpPr>
        <p:spPr>
          <a:xfrm>
            <a:off x="6078076" y="7620000"/>
            <a:ext cx="5184111" cy="1200329"/>
          </a:xfrm>
          <a:prstGeom prst="rect">
            <a:avLst/>
          </a:prstGeom>
          <a:noFill/>
        </p:spPr>
        <p:txBody>
          <a:bodyPr wrap="none" rtlCol="0">
            <a:spAutoFit/>
          </a:bodyPr>
          <a:lstStyle/>
          <a:p>
            <a:pPr algn="ctr"/>
            <a:r>
              <a:rPr lang="en-GB" dirty="0">
                <a:solidFill>
                  <a:schemeClr val="accent5"/>
                </a:solidFill>
              </a:rPr>
              <a:t>EGU General Assembly, 8</a:t>
            </a:r>
            <a:r>
              <a:rPr lang="en-GB" baseline="30000" dirty="0">
                <a:solidFill>
                  <a:schemeClr val="accent5"/>
                </a:solidFill>
              </a:rPr>
              <a:t>th</a:t>
            </a:r>
            <a:r>
              <a:rPr lang="en-GB" dirty="0">
                <a:solidFill>
                  <a:schemeClr val="accent5"/>
                </a:solidFill>
              </a:rPr>
              <a:t> May 2020, Vienna, Austria</a:t>
            </a:r>
          </a:p>
          <a:p>
            <a:pPr algn="ctr"/>
            <a:r>
              <a:rPr lang="fr-BE" b="1" dirty="0">
                <a:solidFill>
                  <a:schemeClr val="accent5"/>
                </a:solidFill>
              </a:rPr>
              <a:t>EGU2020-20243</a:t>
            </a:r>
          </a:p>
          <a:p>
            <a:pPr algn="ctr"/>
            <a:r>
              <a:rPr lang="fr-BE" dirty="0">
                <a:solidFill>
                  <a:schemeClr val="accent5"/>
                </a:solidFill>
                <a:hlinkClick r:id="rId2"/>
              </a:rPr>
              <a:t>https://doi.org/10.5194/egusphere-egu2020-20243</a:t>
            </a:r>
            <a:r>
              <a:rPr lang="fr-BE" dirty="0">
                <a:solidFill>
                  <a:schemeClr val="accent5"/>
                </a:solidFill>
              </a:rPr>
              <a:t> </a:t>
            </a:r>
          </a:p>
          <a:p>
            <a:pPr algn="ctr"/>
            <a:endParaRPr lang="fr-BE" dirty="0">
              <a:solidFill>
                <a:schemeClr val="accent5"/>
              </a:solidFill>
            </a:endParaRPr>
          </a:p>
        </p:txBody>
      </p:sp>
      <p:sp>
        <p:nvSpPr>
          <p:cNvPr id="5" name="Rectangle 4">
            <a:extLst>
              <a:ext uri="{FF2B5EF4-FFF2-40B4-BE49-F238E27FC236}">
                <a16:creationId xmlns:a16="http://schemas.microsoft.com/office/drawing/2014/main" xmlns="" id="{ABB4EF35-5F7B-4EF4-BADE-D06E6C709054}"/>
              </a:ext>
            </a:extLst>
          </p:cNvPr>
          <p:cNvSpPr/>
          <p:nvPr/>
        </p:nvSpPr>
        <p:spPr>
          <a:xfrm>
            <a:off x="13775531" y="57090"/>
            <a:ext cx="3492174" cy="400110"/>
          </a:xfrm>
          <a:prstGeom prst="rect">
            <a:avLst/>
          </a:prstGeom>
        </p:spPr>
        <p:txBody>
          <a:bodyPr wrap="none">
            <a:spAutoFit/>
          </a:bodyPr>
          <a:lstStyle/>
          <a:p>
            <a:r>
              <a:rPr lang="en-GB" sz="2000" dirty="0">
                <a:latin typeface="Arial" panose="020B0604020202020204" pitchFamily="34" charset="0"/>
              </a:rPr>
              <a:t>© Authors. All rights reserved</a:t>
            </a:r>
            <a:endParaRPr lang="en-GB" sz="2000" dirty="0"/>
          </a:p>
        </p:txBody>
      </p:sp>
    </p:spTree>
    <p:extLst>
      <p:ext uri="{BB962C8B-B14F-4D97-AF65-F5344CB8AC3E}">
        <p14:creationId xmlns:p14="http://schemas.microsoft.com/office/powerpoint/2010/main" val="2823512438"/>
      </p:ext>
    </p:extLst>
  </p:cSld>
  <p:clrMapOvr>
    <a:masterClrMapping/>
  </p:clrMapOvr>
</p:sld>
</file>

<file path=ppt/theme/theme1.xml><?xml version="1.0" encoding="utf-8"?>
<a:theme xmlns:a="http://schemas.openxmlformats.org/drawingml/2006/main" name="1_Conception personnalisée">
  <a:themeElements>
    <a:clrScheme name="LATMOS">
      <a:dk1>
        <a:srgbClr val="000000"/>
      </a:dk1>
      <a:lt1>
        <a:sysClr val="window" lastClr="FFFFFF"/>
      </a:lt1>
      <a:dk2>
        <a:srgbClr val="003761"/>
      </a:dk2>
      <a:lt2>
        <a:srgbClr val="E6ECF4"/>
      </a:lt2>
      <a:accent1>
        <a:srgbClr val="0069B4"/>
      </a:accent1>
      <a:accent2>
        <a:srgbClr val="E6332A"/>
      </a:accent2>
      <a:accent3>
        <a:srgbClr val="AAB2BF"/>
      </a:accent3>
      <a:accent4>
        <a:srgbClr val="F07E26"/>
      </a:accent4>
      <a:accent5>
        <a:srgbClr val="00528C"/>
      </a:accent5>
      <a:accent6>
        <a:srgbClr val="76B82A"/>
      </a:accent6>
      <a:hlink>
        <a:srgbClr val="0094CD"/>
      </a:hlink>
      <a:folHlink>
        <a:srgbClr val="5FC4E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9050" cap="rnd">
          <a:noFill/>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TotalTime>
  <Words>667</Words>
  <Application>Microsoft Office PowerPoint</Application>
  <PresentationFormat>Custom</PresentationFormat>
  <Paragraphs>120</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Wingdings</vt:lpstr>
      <vt:lpstr>1_Conception personnalisée</vt:lpstr>
      <vt:lpstr>Large VOC enhancements in recent massive wildfires observed from space</vt:lpstr>
      <vt:lpstr>Overview  Massive wildfires erupted in Amazonia and through the subarctic region in summer 2019, and in Australia in winter 2019-2020. During such biomass burning events, sizeable amounts of volatile organic compounds (VOCs) were emitted directly by the fires as well as rapidly produced in plumes via the degradation of short-lived gas precursors.  Nadir-viewing infrared sensors onboard meteorological satellites, such as IASI (Infrared Atmospheric Sounding Interferometer) embarked on the Metop platforms, provide global and spatially dense observations that are very useful to track biomass burning events throughout the globe and to provide trace gas quantification in fire plumes.   We apply a general retrieval framework, based on an artificial neural network, to derive the integrated abundance (total column) of several major VOCs from the infrared radiance spectra recorded by IASI. Here, we present daily regional snapshots of VOC enhancements in the plumes from the recent Amazonian, Australian and subarctic wildfires.</vt:lpstr>
      <vt:lpstr>PowerPoint Presentation</vt:lpstr>
      <vt:lpstr>PowerPoint Presentation</vt:lpstr>
      <vt:lpstr>PowerPoint Presentation</vt:lpstr>
      <vt:lpstr>PowerPoint Presentation</vt:lpstr>
      <vt:lpstr>PowerPoint Presentation</vt:lpstr>
      <vt:lpstr> Acknowledgements  The research has been supported by the project OCTAVE (Oxygenated Compounds in the Tropical Atmosphere: Variability and Exchanges (http://octave.aeronomie.be/) of the Belgian Research Action through Interdisciplinary Networks (BRAIN-be; 2017-2021; Research project BR/175/A2/OCTAVE) and by the IASI.Flow Prodex arrangement (ESA-BELSPO).  L. Clarisse is a research associate supported by the F.R.S.-FNRS.  The French scientists are grateful to CNES and Centre National de la Recherche Scientifique (CNRS) for financial support.  IASI is a joint mission of Eumetsat and the Centre National d’Etudes Spatiales (CNES, France). The IASI Level-1C data are distributed in near real-time by Eumetsat through the EumetCast distribution system. The authors acknowledge the AERIS data infrastructure (https://www.aeris-data.fr/) for providing access to the IASI Level-1C data and Level-2 temperature data.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Gaëlle Katchourine</dc:creator>
  <cp:lastModifiedBy>BFranco</cp:lastModifiedBy>
  <cp:revision>245</cp:revision>
  <dcterms:created xsi:type="dcterms:W3CDTF">2018-08-10T09:28:19Z</dcterms:created>
  <dcterms:modified xsi:type="dcterms:W3CDTF">2020-05-07T09:02:16Z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2018-08-10T00:00:00Z</vt:filetime>
  </property>
  <property fmtid="{D5CDD505-2E9C-101B-9397-08002B2CF9AE}" pid="3" name="Creator">
    <vt:lpwstr>Adobe InDesign CC 13.1 (Windows)</vt:lpwstr>
  </property>
  <property fmtid="{D5CDD505-2E9C-101B-9397-08002B2CF9AE}" pid="4" name="LastSaved">
    <vt:filetime>2018-08-10T00:00:00Z</vt:filetime>
  </property>
</Properties>
</file>