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1" r:id="rId6"/>
    <p:sldId id="262" r:id="rId7"/>
    <p:sldId id="266" r:id="rId8"/>
    <p:sldId id="268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21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2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89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69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98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52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66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38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67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17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10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AEDA-D102-4C1D-A3A1-7E12E8AEA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D517-4F33-41A0-8516-9A04980B8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6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8121" y="10792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Effects of prescribed burning on soil fertility and carbon dynamics in pre-littoral Mediterranean mountain pastures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3902" y="3479307"/>
            <a:ext cx="11930332" cy="1400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s-ES" altLang="es-ES" sz="1400" b="1" dirty="0">
                <a:latin typeface="Open Sans"/>
              </a:rPr>
              <a:t>José Manjón-Cabeza</a:t>
            </a:r>
            <a:r>
              <a:rPr lang="es-ES" altLang="es-ES" sz="1400" baseline="30000" dirty="0">
                <a:latin typeface="Open Sans"/>
              </a:rPr>
              <a:t>1</a:t>
            </a:r>
            <a:r>
              <a:rPr lang="es-ES" altLang="es-ES" sz="1400" dirty="0">
                <a:latin typeface="Open Sans"/>
              </a:rPr>
              <a:t>, Mercedes Ibáñez</a:t>
            </a:r>
            <a:r>
              <a:rPr lang="es-ES" altLang="es-ES" sz="1400" baseline="30000" dirty="0">
                <a:latin typeface="Open Sans"/>
              </a:rPr>
              <a:t>1</a:t>
            </a:r>
            <a:r>
              <a:rPr lang="es-ES" altLang="es-ES" sz="1400" dirty="0">
                <a:latin typeface="Open Sans"/>
              </a:rPr>
              <a:t>, Antonio Rodríguez</a:t>
            </a:r>
            <a:r>
              <a:rPr lang="es-ES" altLang="es-ES" sz="1400" baseline="30000" dirty="0">
                <a:latin typeface="Open Sans"/>
              </a:rPr>
              <a:t>1</a:t>
            </a:r>
            <a:r>
              <a:rPr lang="es-ES" altLang="es-ES" sz="1400" dirty="0">
                <a:latin typeface="Open Sans"/>
              </a:rPr>
              <a:t>, </a:t>
            </a:r>
            <a:r>
              <a:rPr lang="es-ES" altLang="es-ES" sz="1400" dirty="0" err="1">
                <a:latin typeface="Open Sans"/>
              </a:rPr>
              <a:t>Maria</a:t>
            </a:r>
            <a:r>
              <a:rPr lang="es-ES" altLang="es-ES" sz="1400" dirty="0">
                <a:latin typeface="Open Sans"/>
              </a:rPr>
              <a:t> Josep Broncano</a:t>
            </a:r>
            <a:r>
              <a:rPr lang="es-ES" altLang="es-ES" sz="1400" baseline="30000" dirty="0">
                <a:latin typeface="Open Sans"/>
              </a:rPr>
              <a:t>2</a:t>
            </a:r>
            <a:r>
              <a:rPr lang="es-ES" altLang="es-ES" sz="1400" dirty="0">
                <a:latin typeface="Open Sans"/>
              </a:rPr>
              <a:t>, </a:t>
            </a:r>
            <a:r>
              <a:rPr lang="es-ES" altLang="es-ES" sz="1400" dirty="0" err="1">
                <a:latin typeface="Open Sans"/>
              </a:rPr>
              <a:t>Josepa</a:t>
            </a:r>
            <a:r>
              <a:rPr lang="es-ES" altLang="es-ES" sz="1400" dirty="0">
                <a:latin typeface="Open Sans"/>
              </a:rPr>
              <a:t> Plaixats</a:t>
            </a:r>
            <a:r>
              <a:rPr lang="es-ES" altLang="es-ES" sz="1400" baseline="30000" dirty="0">
                <a:latin typeface="Open Sans"/>
              </a:rPr>
              <a:t>3</a:t>
            </a:r>
            <a:r>
              <a:rPr lang="es-ES" altLang="es-ES" sz="1400" dirty="0">
                <a:latin typeface="Open Sans"/>
              </a:rPr>
              <a:t>, and </a:t>
            </a:r>
            <a:r>
              <a:rPr lang="es-ES" altLang="es-ES" sz="1400" dirty="0" err="1">
                <a:latin typeface="Open Sans"/>
              </a:rPr>
              <a:t>Maria</a:t>
            </a:r>
            <a:r>
              <a:rPr lang="es-ES" altLang="es-ES" sz="1400" dirty="0">
                <a:latin typeface="Open Sans"/>
              </a:rPr>
              <a:t> Teresa Sebastià</a:t>
            </a:r>
            <a:r>
              <a:rPr lang="es-ES" altLang="es-ES" sz="1400" baseline="30000" dirty="0">
                <a:latin typeface="Open Sans"/>
              </a:rPr>
              <a:t>1</a:t>
            </a:r>
            <a:endParaRPr lang="es-ES" altLang="es-ES" sz="1400" dirty="0"/>
          </a:p>
          <a:p>
            <a:pPr lvl="0">
              <a:buFontTx/>
              <a:buChar char="•"/>
            </a:pPr>
            <a:r>
              <a:rPr lang="es-ES" altLang="es-ES" sz="1400" baseline="30000" dirty="0">
                <a:latin typeface="Open Sans"/>
              </a:rPr>
              <a:t>1 </a:t>
            </a:r>
            <a:r>
              <a:rPr lang="es-ES" altLang="es-ES" sz="1400" dirty="0" smtClean="0">
                <a:latin typeface="Open Sans"/>
              </a:rPr>
              <a:t> </a:t>
            </a:r>
            <a:r>
              <a:rPr lang="es-ES" altLang="es-ES" sz="1400" dirty="0">
                <a:latin typeface="Open Sans"/>
              </a:rPr>
              <a:t>GAMES </a:t>
            </a:r>
            <a:r>
              <a:rPr lang="es-ES" altLang="es-ES" sz="1400" dirty="0" err="1" smtClean="0">
                <a:latin typeface="Open Sans"/>
              </a:rPr>
              <a:t>group</a:t>
            </a:r>
            <a:r>
              <a:rPr lang="es-ES" altLang="es-ES" sz="1400" dirty="0" smtClean="0">
                <a:latin typeface="Open Sans"/>
              </a:rPr>
              <a:t>, </a:t>
            </a:r>
            <a:r>
              <a:rPr lang="es-ES" altLang="es-ES" sz="1400" dirty="0" err="1" smtClean="0">
                <a:latin typeface="Open Sans"/>
              </a:rPr>
              <a:t>Department</a:t>
            </a:r>
            <a:r>
              <a:rPr lang="es-ES" altLang="es-ES" sz="1400" dirty="0" smtClean="0">
                <a:latin typeface="Open Sans"/>
              </a:rPr>
              <a:t> </a:t>
            </a:r>
            <a:r>
              <a:rPr lang="es-ES" altLang="es-ES" sz="1400" dirty="0">
                <a:latin typeface="Open Sans"/>
              </a:rPr>
              <a:t>of </a:t>
            </a:r>
            <a:r>
              <a:rPr lang="es-ES" altLang="es-ES" sz="1400" dirty="0" err="1">
                <a:latin typeface="Open Sans"/>
              </a:rPr>
              <a:t>Fruit</a:t>
            </a:r>
            <a:r>
              <a:rPr lang="es-ES" altLang="es-ES" sz="1400" dirty="0">
                <a:latin typeface="Open Sans"/>
              </a:rPr>
              <a:t> </a:t>
            </a:r>
            <a:r>
              <a:rPr lang="es-ES" altLang="es-ES" sz="1400" dirty="0" err="1">
                <a:latin typeface="Open Sans"/>
              </a:rPr>
              <a:t>Growing</a:t>
            </a:r>
            <a:r>
              <a:rPr lang="es-ES" altLang="es-ES" sz="1400" dirty="0">
                <a:latin typeface="Open Sans"/>
              </a:rPr>
              <a:t> </a:t>
            </a:r>
            <a:r>
              <a:rPr lang="es-ES" altLang="es-ES" sz="1400" dirty="0" err="1">
                <a:latin typeface="Open Sans"/>
              </a:rPr>
              <a:t>Botany</a:t>
            </a:r>
            <a:r>
              <a:rPr lang="es-ES" altLang="es-ES" sz="1400" dirty="0">
                <a:latin typeface="Open Sans"/>
              </a:rPr>
              <a:t> and </a:t>
            </a:r>
            <a:r>
              <a:rPr lang="es-ES" altLang="es-ES" sz="1400" dirty="0" err="1">
                <a:latin typeface="Open Sans"/>
              </a:rPr>
              <a:t>Gardening,School</a:t>
            </a:r>
            <a:r>
              <a:rPr lang="es-ES" altLang="es-ES" sz="1400" dirty="0">
                <a:latin typeface="Open Sans"/>
              </a:rPr>
              <a:t> of </a:t>
            </a:r>
            <a:r>
              <a:rPr lang="es-ES" altLang="es-ES" sz="1400" dirty="0" err="1">
                <a:latin typeface="Open Sans"/>
              </a:rPr>
              <a:t>Agrifood</a:t>
            </a:r>
            <a:r>
              <a:rPr lang="es-ES" altLang="es-ES" sz="1400" dirty="0">
                <a:latin typeface="Open Sans"/>
              </a:rPr>
              <a:t> and </a:t>
            </a:r>
            <a:r>
              <a:rPr lang="es-ES" altLang="es-ES" sz="1400" dirty="0" err="1">
                <a:latin typeface="Open Sans"/>
              </a:rPr>
              <a:t>Forestry</a:t>
            </a:r>
            <a:r>
              <a:rPr lang="es-ES" altLang="es-ES" sz="1400" dirty="0">
                <a:latin typeface="Open Sans"/>
              </a:rPr>
              <a:t> </a:t>
            </a:r>
            <a:r>
              <a:rPr lang="es-ES" altLang="es-ES" sz="1400" dirty="0" err="1">
                <a:latin typeface="Open Sans"/>
              </a:rPr>
              <a:t>Science</a:t>
            </a:r>
            <a:r>
              <a:rPr lang="es-ES" altLang="es-ES" sz="1400" dirty="0">
                <a:latin typeface="Open Sans"/>
              </a:rPr>
              <a:t> and </a:t>
            </a:r>
            <a:r>
              <a:rPr lang="es-ES" altLang="es-ES" sz="1400" dirty="0" err="1">
                <a:latin typeface="Open Sans"/>
              </a:rPr>
              <a:t>Engineering</a:t>
            </a:r>
            <a:r>
              <a:rPr lang="es-ES" altLang="es-ES" sz="1400" dirty="0">
                <a:latin typeface="Open Sans"/>
              </a:rPr>
              <a:t>, </a:t>
            </a:r>
            <a:r>
              <a:rPr lang="es-ES" altLang="es-ES" sz="1400" dirty="0" err="1">
                <a:latin typeface="Open Sans"/>
              </a:rPr>
              <a:t>University</a:t>
            </a:r>
            <a:r>
              <a:rPr lang="es-ES" altLang="es-ES" sz="1400" dirty="0">
                <a:latin typeface="Open Sans"/>
              </a:rPr>
              <a:t> of </a:t>
            </a:r>
            <a:r>
              <a:rPr lang="es-ES" altLang="es-ES" sz="1400" dirty="0" smtClean="0">
                <a:latin typeface="Open Sans"/>
              </a:rPr>
              <a:t>Lleida, </a:t>
            </a:r>
            <a:r>
              <a:rPr lang="es-ES" altLang="es-ES" sz="1400" dirty="0" err="1" smtClean="0">
                <a:latin typeface="Open Sans"/>
              </a:rPr>
              <a:t>Spain</a:t>
            </a:r>
            <a:r>
              <a:rPr lang="es-ES" altLang="es-ES" sz="1400" dirty="0" smtClean="0">
                <a:latin typeface="Open Sans"/>
              </a:rPr>
              <a:t> </a:t>
            </a:r>
            <a:r>
              <a:rPr lang="es-ES" altLang="es-ES" sz="1400" dirty="0">
                <a:latin typeface="Open Sans"/>
              </a:rPr>
              <a:t>(jose.manjon-cabeza@hbj.udl.cat)</a:t>
            </a:r>
          </a:p>
          <a:p>
            <a:pPr lvl="0">
              <a:buFontTx/>
              <a:buChar char="•"/>
            </a:pPr>
            <a:r>
              <a:rPr lang="es-ES" altLang="es-ES" sz="1400" baseline="30000" dirty="0" smtClean="0">
                <a:latin typeface="Open Sans"/>
              </a:rPr>
              <a:t>2</a:t>
            </a:r>
            <a:r>
              <a:rPr lang="es-ES" altLang="es-ES" sz="1400" dirty="0" smtClean="0">
                <a:latin typeface="Open Sans"/>
              </a:rPr>
              <a:t> </a:t>
            </a:r>
            <a:r>
              <a:rPr lang="es-ES" altLang="es-ES" sz="1400" dirty="0">
                <a:latin typeface="Open Sans"/>
              </a:rPr>
              <a:t>ECOFUN </a:t>
            </a:r>
            <a:r>
              <a:rPr lang="es-ES" altLang="es-ES" sz="1400" dirty="0" err="1" smtClean="0">
                <a:latin typeface="Open Sans"/>
              </a:rPr>
              <a:t>Lab</a:t>
            </a:r>
            <a:r>
              <a:rPr lang="es-ES" altLang="es-ES" sz="1400" dirty="0" smtClean="0">
                <a:latin typeface="Open Sans"/>
              </a:rPr>
              <a:t>, </a:t>
            </a:r>
            <a:r>
              <a:rPr lang="es-ES" altLang="es-ES" sz="1400" dirty="0" err="1" smtClean="0">
                <a:latin typeface="Open Sans"/>
              </a:rPr>
              <a:t>Prog</a:t>
            </a:r>
            <a:r>
              <a:rPr lang="es-ES" altLang="es-ES" sz="1400" dirty="0" smtClean="0">
                <a:latin typeface="Open Sans"/>
              </a:rPr>
              <a:t>. </a:t>
            </a:r>
            <a:r>
              <a:rPr lang="es-ES" altLang="es-ES" sz="1400" dirty="0" err="1" smtClean="0">
                <a:latin typeface="Open Sans"/>
              </a:rPr>
              <a:t>Landscape</a:t>
            </a:r>
            <a:r>
              <a:rPr lang="es-ES" altLang="es-ES" sz="1400" dirty="0" smtClean="0">
                <a:latin typeface="Open Sans"/>
              </a:rPr>
              <a:t> Dynamics and </a:t>
            </a:r>
            <a:r>
              <a:rPr lang="es-ES" altLang="es-ES" sz="1400" dirty="0" err="1" smtClean="0">
                <a:latin typeface="Open Sans"/>
              </a:rPr>
              <a:t>Biodiversity</a:t>
            </a:r>
            <a:r>
              <a:rPr lang="es-ES" altLang="es-ES" sz="1400" dirty="0" smtClean="0">
                <a:latin typeface="Open Sans"/>
              </a:rPr>
              <a:t>, </a:t>
            </a:r>
            <a:r>
              <a:rPr lang="es-ES" altLang="es-ES" sz="1400" dirty="0" err="1" smtClean="0">
                <a:latin typeface="Open Sans"/>
              </a:rPr>
              <a:t>Ecological</a:t>
            </a:r>
            <a:r>
              <a:rPr lang="es-ES" altLang="es-ES" sz="1400" dirty="0" smtClean="0">
                <a:latin typeface="Open Sans"/>
              </a:rPr>
              <a:t> </a:t>
            </a:r>
            <a:r>
              <a:rPr lang="es-ES" altLang="es-ES" sz="1400" dirty="0">
                <a:latin typeface="Open Sans"/>
              </a:rPr>
              <a:t>and </a:t>
            </a:r>
            <a:r>
              <a:rPr lang="es-ES" altLang="es-ES" sz="1400" dirty="0" err="1">
                <a:latin typeface="Open Sans"/>
              </a:rPr>
              <a:t>Forestry</a:t>
            </a:r>
            <a:r>
              <a:rPr lang="es-ES" altLang="es-ES" sz="1400" dirty="0">
                <a:latin typeface="Open Sans"/>
              </a:rPr>
              <a:t> </a:t>
            </a:r>
            <a:r>
              <a:rPr lang="es-ES" altLang="es-ES" sz="1400" dirty="0" err="1">
                <a:latin typeface="Open Sans"/>
              </a:rPr>
              <a:t>Applications</a:t>
            </a:r>
            <a:r>
              <a:rPr lang="es-ES" altLang="es-ES" sz="1400" dirty="0">
                <a:latin typeface="Open Sans"/>
              </a:rPr>
              <a:t> </a:t>
            </a:r>
            <a:r>
              <a:rPr lang="es-ES" altLang="es-ES" sz="1400" dirty="0" err="1">
                <a:latin typeface="Open Sans"/>
              </a:rPr>
              <a:t>Research</a:t>
            </a:r>
            <a:r>
              <a:rPr lang="es-ES" altLang="es-ES" sz="1400" dirty="0">
                <a:latin typeface="Open Sans"/>
              </a:rPr>
              <a:t> </a:t>
            </a:r>
            <a:r>
              <a:rPr lang="es-ES" altLang="es-ES" sz="1400" dirty="0" smtClean="0">
                <a:latin typeface="Open Sans"/>
              </a:rPr>
              <a:t>Centre (CTFC)</a:t>
            </a:r>
            <a:endParaRPr lang="es-ES" altLang="es-ES" sz="1400" dirty="0">
              <a:latin typeface="Open Sans"/>
            </a:endParaRPr>
          </a:p>
          <a:p>
            <a:pPr>
              <a:buFontTx/>
              <a:buChar char="•"/>
            </a:pPr>
            <a:r>
              <a:rPr lang="es-ES" altLang="es-ES" sz="1400" baseline="30000" dirty="0">
                <a:latin typeface="Open Sans"/>
              </a:rPr>
              <a:t>3</a:t>
            </a:r>
            <a:r>
              <a:rPr lang="es-ES" altLang="es-ES" sz="1400" dirty="0">
                <a:latin typeface="Open Sans"/>
              </a:rPr>
              <a:t>Department of Animal and </a:t>
            </a:r>
            <a:r>
              <a:rPr lang="es-ES" altLang="es-ES" sz="1400" dirty="0" err="1">
                <a:latin typeface="Open Sans"/>
              </a:rPr>
              <a:t>Food</a:t>
            </a:r>
            <a:r>
              <a:rPr lang="es-ES" altLang="es-ES" sz="1400" dirty="0">
                <a:latin typeface="Open Sans"/>
              </a:rPr>
              <a:t> </a:t>
            </a:r>
            <a:r>
              <a:rPr lang="es-ES" altLang="es-ES" sz="1400" dirty="0" err="1">
                <a:latin typeface="Open Sans"/>
              </a:rPr>
              <a:t>Science</a:t>
            </a:r>
            <a:r>
              <a:rPr lang="es-ES" altLang="es-ES" sz="1400" dirty="0" smtClean="0">
                <a:latin typeface="Open Sans"/>
              </a:rPr>
              <a:t>, </a:t>
            </a:r>
            <a:r>
              <a:rPr lang="es-ES" altLang="es-ES" sz="1400" dirty="0" err="1" smtClean="0">
                <a:latin typeface="Open Sans"/>
              </a:rPr>
              <a:t>Autonomous</a:t>
            </a:r>
            <a:r>
              <a:rPr lang="es-ES" altLang="es-ES" sz="1400" dirty="0" smtClean="0">
                <a:latin typeface="Open Sans"/>
              </a:rPr>
              <a:t> </a:t>
            </a:r>
            <a:r>
              <a:rPr lang="es-ES" altLang="es-ES" sz="1400" dirty="0" err="1">
                <a:latin typeface="Open Sans"/>
              </a:rPr>
              <a:t>University</a:t>
            </a:r>
            <a:r>
              <a:rPr lang="es-ES" altLang="es-ES" sz="1400" dirty="0">
                <a:latin typeface="Open Sans"/>
              </a:rPr>
              <a:t> of Barcelona. </a:t>
            </a:r>
            <a:endParaRPr lang="es-ES" altLang="es-E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585400"/>
            <a:ext cx="10515600" cy="5272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Pastures </a:t>
            </a:r>
            <a:r>
              <a:rPr lang="en-US" sz="3000" dirty="0"/>
              <a:t>are a key factor in the global </a:t>
            </a:r>
            <a:r>
              <a:rPr lang="en-US" sz="3000" dirty="0" smtClean="0"/>
              <a:t>landscape</a:t>
            </a:r>
          </a:p>
          <a:p>
            <a:r>
              <a:rPr lang="en-US" sz="3000" dirty="0" smtClean="0"/>
              <a:t>Pastures </a:t>
            </a:r>
            <a:r>
              <a:rPr lang="en-US" sz="3000" dirty="0"/>
              <a:t>occupy between </a:t>
            </a:r>
            <a:r>
              <a:rPr lang="en-US" sz="3000" dirty="0" smtClean="0"/>
              <a:t>26% </a:t>
            </a:r>
            <a:r>
              <a:rPr lang="en-US" sz="3000" dirty="0"/>
              <a:t>of the terrestrial </a:t>
            </a:r>
            <a:r>
              <a:rPr lang="en-US" sz="3000" dirty="0" smtClean="0"/>
              <a:t>surface</a:t>
            </a:r>
          </a:p>
          <a:p>
            <a:r>
              <a:rPr lang="en-US" sz="3000" dirty="0" smtClean="0"/>
              <a:t>Pasture surface is decreasing </a:t>
            </a:r>
            <a:r>
              <a:rPr lang="en-US" sz="3000" dirty="0"/>
              <a:t>in the Iberian Peninsula due </a:t>
            </a:r>
            <a:r>
              <a:rPr lang="en-US" sz="3000" dirty="0" smtClean="0"/>
              <a:t>to </a:t>
            </a:r>
            <a:r>
              <a:rPr lang="en-US" sz="3000" dirty="0"/>
              <a:t>abandonment and climate </a:t>
            </a:r>
            <a:r>
              <a:rPr lang="en-US" sz="3000" dirty="0" smtClean="0"/>
              <a:t>change, being </a:t>
            </a:r>
            <a:r>
              <a:rPr lang="en-US" sz="3000" dirty="0"/>
              <a:t>substituted by </a:t>
            </a:r>
            <a:r>
              <a:rPr lang="en-US" sz="3000" dirty="0" err="1" smtClean="0"/>
              <a:t>shrublands</a:t>
            </a:r>
            <a:endParaRPr lang="en-US" sz="3000" dirty="0" smtClean="0"/>
          </a:p>
          <a:p>
            <a:r>
              <a:rPr lang="en-US" sz="3000" dirty="0" smtClean="0"/>
              <a:t>One way </a:t>
            </a:r>
            <a:r>
              <a:rPr lang="en-US" sz="3000" dirty="0"/>
              <a:t>to recover </a:t>
            </a:r>
            <a:r>
              <a:rPr lang="en-US" sz="3000" dirty="0" smtClean="0"/>
              <a:t>these pastures is prescribed burning</a:t>
            </a:r>
          </a:p>
          <a:p>
            <a:r>
              <a:rPr lang="en-US" sz="3000" dirty="0" smtClean="0"/>
              <a:t>Although prescribed burning is </a:t>
            </a:r>
            <a:r>
              <a:rPr lang="en-US" sz="3000" dirty="0"/>
              <a:t>a </a:t>
            </a:r>
            <a:r>
              <a:rPr lang="en-US" sz="3000" dirty="0" smtClean="0"/>
              <a:t>strategy </a:t>
            </a:r>
            <a:r>
              <a:rPr lang="en-US" sz="3000" dirty="0"/>
              <a:t>to recover grasslands, we know very little </a:t>
            </a:r>
            <a:r>
              <a:rPr lang="en-US" sz="3000" dirty="0" smtClean="0"/>
              <a:t>about </a:t>
            </a:r>
            <a:r>
              <a:rPr lang="en-US" sz="3000" dirty="0"/>
              <a:t>how the soil is affected by </a:t>
            </a:r>
            <a:r>
              <a:rPr lang="en-US" sz="3000" dirty="0" smtClean="0"/>
              <a:t>those low </a:t>
            </a:r>
            <a:r>
              <a:rPr lang="en-US" sz="3000" dirty="0"/>
              <a:t>intensity </a:t>
            </a:r>
            <a:r>
              <a:rPr lang="en-US" sz="3000" dirty="0" smtClean="0"/>
              <a:t>fires</a:t>
            </a:r>
          </a:p>
          <a:p>
            <a:r>
              <a:rPr lang="en-US" sz="3000" dirty="0" smtClean="0"/>
              <a:t>More research is needed about the role of local pre-burning conditions on soil responses</a:t>
            </a:r>
            <a:endParaRPr lang="en-US" sz="3000" dirty="0"/>
          </a:p>
        </p:txBody>
      </p:sp>
      <p:pic>
        <p:nvPicPr>
          <p:cNvPr id="5122" name="Picture 2" descr="University of Lleid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04" y="0"/>
            <a:ext cx="1043796" cy="1043796"/>
          </a:xfrm>
          <a:prstGeom prst="rect">
            <a:avLst/>
          </a:prstGeom>
          <a:noFill/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l CTFC, premiat per l'aplicació de polítiques d'igualtat | Xarx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17" y="-1"/>
            <a:ext cx="1871771" cy="9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Questions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838200" y="1906292"/>
            <a:ext cx="9893300" cy="3611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1. How does the soil </a:t>
            </a:r>
            <a:r>
              <a:rPr lang="en-US" sz="3600" dirty="0" smtClean="0"/>
              <a:t>respond </a:t>
            </a:r>
            <a:r>
              <a:rPr lang="en-US" sz="3600" dirty="0"/>
              <a:t>to </a:t>
            </a:r>
            <a:r>
              <a:rPr lang="en-US" sz="3600" dirty="0" smtClean="0"/>
              <a:t>disturbance by prescribed burning?</a:t>
            </a:r>
            <a:endParaRPr lang="es-ES" sz="36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2. Are there </a:t>
            </a:r>
            <a:r>
              <a:rPr lang="en-US" sz="3600" dirty="0" smtClean="0"/>
              <a:t>legacy effects -dependent on pre-burning conditions- involving soil responses?</a:t>
            </a:r>
            <a:endParaRPr lang="es-ES" sz="36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3. Is this response modulated by </a:t>
            </a:r>
            <a:r>
              <a:rPr lang="en-US" sz="3600" dirty="0" smtClean="0"/>
              <a:t>the local </a:t>
            </a:r>
            <a:r>
              <a:rPr lang="en-US" sz="3600" dirty="0" err="1" smtClean="0"/>
              <a:t>microtopography</a:t>
            </a:r>
            <a:r>
              <a:rPr lang="en-US" sz="3600" dirty="0" smtClean="0"/>
              <a:t> </a:t>
            </a:r>
            <a:r>
              <a:rPr lang="en-US" sz="3600" dirty="0"/>
              <a:t>of the </a:t>
            </a:r>
            <a:r>
              <a:rPr lang="en-US" sz="3600" dirty="0" smtClean="0"/>
              <a:t>pasture?</a:t>
            </a:r>
            <a:endParaRPr lang="es-ES" sz="36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s-ES" sz="3600" dirty="0"/>
          </a:p>
        </p:txBody>
      </p:sp>
      <p:pic>
        <p:nvPicPr>
          <p:cNvPr id="5" name="Picture 4" descr="El CTFC, premiat per l'aplicació de polítiques d'igualtat | Xarx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17" y="-1"/>
            <a:ext cx="1871771" cy="9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iversity of Lleida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04" y="0"/>
            <a:ext cx="1043796" cy="1043796"/>
          </a:xfrm>
          <a:prstGeom prst="rect">
            <a:avLst/>
          </a:prstGeom>
          <a:noFill/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Materials</a:t>
            </a:r>
            <a:r>
              <a:rPr lang="es-ES" dirty="0" smtClean="0"/>
              <a:t> and </a:t>
            </a:r>
            <a:r>
              <a:rPr lang="es-ES" dirty="0" err="1" smtClean="0"/>
              <a:t>methods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15" y="1690688"/>
            <a:ext cx="6153283" cy="4351338"/>
          </a:xfrm>
        </p:spPr>
      </p:pic>
      <p:sp>
        <p:nvSpPr>
          <p:cNvPr id="5" name="CuadroTexto 4"/>
          <p:cNvSpPr txBox="1"/>
          <p:nvPr/>
        </p:nvSpPr>
        <p:spPr>
          <a:xfrm>
            <a:off x="526942" y="1519559"/>
            <a:ext cx="51234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study was carried out in </a:t>
            </a:r>
            <a:r>
              <a:rPr lang="en-US" dirty="0" err="1"/>
              <a:t>Pla</a:t>
            </a:r>
            <a:r>
              <a:rPr lang="en-US" dirty="0"/>
              <a:t> de la </a:t>
            </a:r>
            <a:r>
              <a:rPr lang="en-US" dirty="0" err="1" smtClean="0"/>
              <a:t>Llacuna</a:t>
            </a:r>
            <a:r>
              <a:rPr lang="en-US" dirty="0" smtClean="0"/>
              <a:t>, at </a:t>
            </a:r>
            <a:r>
              <a:rPr lang="en-US" dirty="0" err="1" smtClean="0"/>
              <a:t>Pla</a:t>
            </a:r>
            <a:r>
              <a:rPr lang="en-US" dirty="0" smtClean="0"/>
              <a:t> </a:t>
            </a:r>
            <a:r>
              <a:rPr lang="en-US" dirty="0"/>
              <a:t>de la </a:t>
            </a:r>
            <a:r>
              <a:rPr lang="en-US" dirty="0" err="1"/>
              <a:t>Calma</a:t>
            </a:r>
            <a:r>
              <a:rPr lang="en-US" dirty="0"/>
              <a:t>, an elevated plateau (1250-1350 m </a:t>
            </a:r>
            <a:r>
              <a:rPr lang="en-US" dirty="0" err="1"/>
              <a:t>asl</a:t>
            </a:r>
            <a:r>
              <a:rPr lang="en-US" dirty="0"/>
              <a:t>) </a:t>
            </a:r>
            <a:r>
              <a:rPr lang="en-US" dirty="0" smtClean="0"/>
              <a:t>in </a:t>
            </a:r>
            <a:r>
              <a:rPr lang="en-US" dirty="0" err="1"/>
              <a:t>Montseny</a:t>
            </a:r>
            <a:r>
              <a:rPr lang="en-US" dirty="0"/>
              <a:t> Natural </a:t>
            </a:r>
            <a:r>
              <a:rPr lang="en-US" dirty="0" smtClean="0"/>
              <a:t>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Bedrock is </a:t>
            </a:r>
            <a:r>
              <a:rPr lang="en-US" dirty="0"/>
              <a:t>siliceous, </a:t>
            </a:r>
            <a:r>
              <a:rPr lang="en-US" dirty="0" smtClean="0"/>
              <a:t>and soils have </a:t>
            </a:r>
            <a:r>
              <a:rPr lang="en-US" dirty="0"/>
              <a:t>low pH and a significant content in organic C and </a:t>
            </a:r>
            <a:r>
              <a:rPr lang="en-US" dirty="0" smtClean="0"/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Stratified sampling by slope (3: flat, gentle, moderate), pre-burning vegetation patch (6: </a:t>
            </a:r>
            <a:r>
              <a:rPr lang="en-US" i="1" dirty="0" err="1"/>
              <a:t>Calluna</a:t>
            </a:r>
            <a:r>
              <a:rPr lang="en-US" i="1" dirty="0"/>
              <a:t>, </a:t>
            </a:r>
            <a:r>
              <a:rPr lang="en-US" i="1" dirty="0" err="1"/>
              <a:t>Cladonia</a:t>
            </a:r>
            <a:r>
              <a:rPr lang="en-US" i="1" dirty="0"/>
              <a:t>, </a:t>
            </a:r>
            <a:r>
              <a:rPr lang="en-US" i="1" dirty="0" err="1"/>
              <a:t>Cytisus</a:t>
            </a:r>
            <a:r>
              <a:rPr lang="en-US" i="1" dirty="0"/>
              <a:t>, Erica </a:t>
            </a:r>
            <a:r>
              <a:rPr lang="en-US" dirty="0"/>
              <a:t>and </a:t>
            </a:r>
            <a:r>
              <a:rPr lang="en-US" i="1" dirty="0" err="1" smtClean="0"/>
              <a:t>Pteridium</a:t>
            </a:r>
            <a:r>
              <a:rPr lang="en-US" dirty="0" smtClean="0"/>
              <a:t> dominated patches)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sampled before the </a:t>
            </a:r>
            <a:r>
              <a:rPr lang="en-US" dirty="0"/>
              <a:t>prescribed low-intensity burning </a:t>
            </a:r>
            <a:r>
              <a:rPr lang="en-US" dirty="0" smtClean="0"/>
              <a:t>and After </a:t>
            </a:r>
            <a:r>
              <a:rPr lang="en-US" dirty="0"/>
              <a:t>the first samples were taken a </a:t>
            </a:r>
            <a:r>
              <a:rPr lang="en-US" dirty="0" smtClean="0"/>
              <a:t>fire </a:t>
            </a:r>
            <a:r>
              <a:rPr lang="en-US" dirty="0"/>
              <a:t>was made and </a:t>
            </a:r>
            <a:r>
              <a:rPr lang="en-US" dirty="0" smtClean="0"/>
              <a:t>3 </a:t>
            </a:r>
            <a:r>
              <a:rPr lang="en-US" dirty="0"/>
              <a:t>months after </a:t>
            </a:r>
            <a:r>
              <a:rPr lang="en-US" dirty="0" smtClean="0"/>
              <a:t>prescribed burning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Twelve soil variables were analyzed: SWC, Bulk density and pH at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0-5 cm depth; Total N, Total C, P Olsen, </a:t>
            </a:r>
            <a:r>
              <a:rPr lang="es-ES" dirty="0"/>
              <a:t>P</a:t>
            </a:r>
            <a:r>
              <a:rPr lang="es-ES" baseline="-25000" dirty="0"/>
              <a:t>2</a:t>
            </a:r>
            <a:r>
              <a:rPr lang="es-ES" dirty="0"/>
              <a:t>O</a:t>
            </a:r>
            <a:r>
              <a:rPr lang="es-ES" baseline="-25000" dirty="0"/>
              <a:t>5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dirty="0"/>
              <a:t>NO</a:t>
            </a:r>
            <a:r>
              <a:rPr lang="es-ES" baseline="-25000" dirty="0"/>
              <a:t>3</a:t>
            </a:r>
            <a:r>
              <a:rPr lang="es-ES" baseline="30000" dirty="0"/>
              <a:t>- </a:t>
            </a:r>
            <a:r>
              <a:rPr lang="es-ES" b="1" dirty="0">
                <a:solidFill>
                  <a:srgbClr val="FF0000"/>
                </a:solidFill>
              </a:rPr>
              <a:t>+</a:t>
            </a:r>
            <a:r>
              <a:rPr lang="es-ES" dirty="0"/>
              <a:t> NO</a:t>
            </a:r>
            <a:r>
              <a:rPr lang="es-ES" baseline="-25000" dirty="0"/>
              <a:t>2</a:t>
            </a:r>
            <a:r>
              <a:rPr lang="es-ES" baseline="30000" dirty="0"/>
              <a:t>-</a:t>
            </a:r>
            <a:r>
              <a:rPr lang="es-ES" dirty="0"/>
              <a:t>, NH</a:t>
            </a:r>
            <a:r>
              <a:rPr lang="es-ES" baseline="-25000" dirty="0"/>
              <a:t>4</a:t>
            </a:r>
            <a:r>
              <a:rPr lang="es-ES" baseline="30000" dirty="0"/>
              <a:t>+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 0-5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cm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depth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analyzed through: a) multivariate analysis by CANOCO 5.1; </a:t>
            </a:r>
            <a:r>
              <a:rPr lang="en-US" dirty="0"/>
              <a:t>and </a:t>
            </a:r>
            <a:r>
              <a:rPr lang="en-US" dirty="0" smtClean="0"/>
              <a:t>b) linear </a:t>
            </a:r>
            <a:r>
              <a:rPr lang="en-US" dirty="0"/>
              <a:t>mixed models </a:t>
            </a:r>
            <a:r>
              <a:rPr lang="en-US" dirty="0" smtClean="0"/>
              <a:t>by </a:t>
            </a:r>
            <a:r>
              <a:rPr lang="en-US" dirty="0"/>
              <a:t>R ver. </a:t>
            </a:r>
            <a:r>
              <a:rPr lang="en-US" dirty="0" smtClean="0"/>
              <a:t>3.6.3, m</a:t>
            </a:r>
            <a:r>
              <a:rPr lang="es-ES" dirty="0" err="1" smtClean="0"/>
              <a:t>odels</a:t>
            </a:r>
            <a:r>
              <a:rPr lang="es-ES" dirty="0" smtClean="0"/>
              <a:t> </a:t>
            </a:r>
            <a:r>
              <a:rPr lang="es-ES" dirty="0" err="1" smtClean="0"/>
              <a:t>selected</a:t>
            </a:r>
            <a:r>
              <a:rPr lang="es-ES" dirty="0" smtClean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smtClean="0"/>
              <a:t>AIC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7" name="Picture 4" descr="El CTFC, premiat per l'aplicació de polítiques d'igualtat | Xarx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17" y="-1"/>
            <a:ext cx="1871771" cy="9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 of Lleida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04" y="0"/>
            <a:ext cx="1043796" cy="1043796"/>
          </a:xfrm>
          <a:prstGeom prst="rect">
            <a:avLst/>
          </a:prstGeom>
          <a:noFill/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Effect</a:t>
            </a:r>
            <a:r>
              <a:rPr lang="es-ES" dirty="0" smtClean="0"/>
              <a:t> of </a:t>
            </a:r>
            <a:r>
              <a:rPr lang="es-ES" dirty="0" err="1" smtClean="0"/>
              <a:t>prescribed</a:t>
            </a:r>
            <a:r>
              <a:rPr lang="es-ES" dirty="0" smtClean="0"/>
              <a:t> </a:t>
            </a:r>
            <a:r>
              <a:rPr lang="es-ES" dirty="0" err="1" smtClean="0"/>
              <a:t>burning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02" y="3350102"/>
            <a:ext cx="7237590" cy="3324318"/>
          </a:xfrm>
        </p:spPr>
      </p:pic>
      <p:sp>
        <p:nvSpPr>
          <p:cNvPr id="3" name="CuadroTexto 2"/>
          <p:cNvSpPr txBox="1"/>
          <p:nvPr/>
        </p:nvSpPr>
        <p:spPr>
          <a:xfrm>
            <a:off x="838200" y="1813303"/>
            <a:ext cx="8841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 err="1" smtClean="0"/>
              <a:t>Soil</a:t>
            </a:r>
            <a:r>
              <a:rPr lang="ca-ES" b="1" dirty="0" smtClean="0"/>
              <a:t> variables </a:t>
            </a:r>
            <a:r>
              <a:rPr lang="ca-ES" b="1" dirty="0" err="1" smtClean="0"/>
              <a:t>decreasing</a:t>
            </a:r>
            <a:r>
              <a:rPr lang="ca-ES" b="1" dirty="0" smtClean="0"/>
              <a:t> </a:t>
            </a:r>
            <a:r>
              <a:rPr lang="ca-ES" b="1" dirty="0" err="1" smtClean="0"/>
              <a:t>after</a:t>
            </a:r>
            <a:r>
              <a:rPr lang="ca-ES" b="1" dirty="0" smtClean="0"/>
              <a:t> </a:t>
            </a:r>
            <a:r>
              <a:rPr lang="ca-ES" b="1" dirty="0" err="1" smtClean="0"/>
              <a:t>burning</a:t>
            </a:r>
            <a:r>
              <a:rPr lang="ca-ES" dirty="0" smtClean="0"/>
              <a:t>: SWC 0-5 cm, </a:t>
            </a:r>
            <a:r>
              <a:rPr lang="ca-ES" dirty="0" err="1" smtClean="0"/>
              <a:t>Bulk</a:t>
            </a:r>
            <a:r>
              <a:rPr lang="ca-ES" dirty="0" smtClean="0"/>
              <a:t> </a:t>
            </a:r>
            <a:r>
              <a:rPr lang="ca-ES" dirty="0" err="1" smtClean="0"/>
              <a:t>density</a:t>
            </a:r>
            <a:r>
              <a:rPr lang="ca-ES" dirty="0" smtClean="0"/>
              <a:t>, pH, N, C, P </a:t>
            </a:r>
            <a:r>
              <a:rPr lang="ca-ES" dirty="0" err="1" smtClean="0"/>
              <a:t>Olsen</a:t>
            </a:r>
            <a:r>
              <a:rPr lang="ca-ES" dirty="0" smtClean="0"/>
              <a:t>, </a:t>
            </a:r>
            <a:r>
              <a:rPr lang="es-ES" dirty="0"/>
              <a:t>P</a:t>
            </a:r>
            <a:r>
              <a:rPr lang="es-ES" baseline="-25000" dirty="0"/>
              <a:t>2</a:t>
            </a:r>
            <a:r>
              <a:rPr lang="es-ES" dirty="0"/>
              <a:t>O</a:t>
            </a:r>
            <a:r>
              <a:rPr lang="es-ES" baseline="-25000" dirty="0"/>
              <a:t>5 </a:t>
            </a:r>
            <a:endParaRPr lang="es-ES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 err="1" smtClean="0"/>
              <a:t>Soil</a:t>
            </a:r>
            <a:r>
              <a:rPr lang="ca-ES" b="1" dirty="0" smtClean="0"/>
              <a:t> </a:t>
            </a:r>
            <a:r>
              <a:rPr lang="ca-ES" b="1" dirty="0"/>
              <a:t>variables </a:t>
            </a:r>
            <a:r>
              <a:rPr lang="ca-ES" b="1" dirty="0" err="1" smtClean="0"/>
              <a:t>increasing</a:t>
            </a:r>
            <a:r>
              <a:rPr lang="ca-ES" b="1" dirty="0" smtClean="0"/>
              <a:t> </a:t>
            </a:r>
            <a:r>
              <a:rPr lang="ca-ES" b="1" dirty="0" err="1"/>
              <a:t>after</a:t>
            </a:r>
            <a:r>
              <a:rPr lang="ca-ES" b="1" dirty="0"/>
              <a:t> </a:t>
            </a:r>
            <a:r>
              <a:rPr lang="ca-ES" b="1" dirty="0" err="1"/>
              <a:t>burning</a:t>
            </a:r>
            <a:r>
              <a:rPr lang="ca-ES" dirty="0"/>
              <a:t>: </a:t>
            </a:r>
            <a:r>
              <a:rPr lang="es-ES" dirty="0"/>
              <a:t>NO</a:t>
            </a:r>
            <a:r>
              <a:rPr lang="es-ES" baseline="-25000" dirty="0"/>
              <a:t>3</a:t>
            </a:r>
            <a:r>
              <a:rPr lang="es-ES" baseline="30000" dirty="0"/>
              <a:t>- </a:t>
            </a:r>
            <a:r>
              <a:rPr lang="es-ES" dirty="0"/>
              <a:t>+ </a:t>
            </a:r>
            <a:r>
              <a:rPr lang="es-ES" dirty="0" smtClean="0"/>
              <a:t>NO</a:t>
            </a:r>
            <a:r>
              <a:rPr lang="es-ES" baseline="-25000" dirty="0" smtClean="0"/>
              <a:t>2</a:t>
            </a:r>
            <a:r>
              <a:rPr lang="es-ES" baseline="30000" dirty="0" smtClean="0"/>
              <a:t>-</a:t>
            </a:r>
            <a:r>
              <a:rPr lang="es-ES" dirty="0" smtClean="0"/>
              <a:t>, NH</a:t>
            </a:r>
            <a:r>
              <a:rPr lang="es-ES" baseline="-25000" dirty="0" smtClean="0"/>
              <a:t>4</a:t>
            </a:r>
            <a:r>
              <a:rPr lang="es-ES" baseline="30000" dirty="0"/>
              <a:t>+ 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 err="1" smtClean="0"/>
              <a:t>Soil</a:t>
            </a:r>
            <a:r>
              <a:rPr lang="ca-ES" b="1" dirty="0" smtClean="0"/>
              <a:t> </a:t>
            </a:r>
            <a:r>
              <a:rPr lang="ca-ES" b="1" dirty="0"/>
              <a:t>variables </a:t>
            </a:r>
            <a:r>
              <a:rPr lang="ca-ES" b="1" dirty="0" err="1" smtClean="0"/>
              <a:t>unchanged</a:t>
            </a:r>
            <a:r>
              <a:rPr lang="ca-ES" b="1" dirty="0" smtClean="0"/>
              <a:t> </a:t>
            </a:r>
            <a:r>
              <a:rPr lang="ca-ES" b="1" dirty="0" err="1"/>
              <a:t>after</a:t>
            </a:r>
            <a:r>
              <a:rPr lang="ca-ES" b="1" dirty="0"/>
              <a:t> </a:t>
            </a:r>
            <a:r>
              <a:rPr lang="ca-ES" b="1" dirty="0" err="1"/>
              <a:t>burning</a:t>
            </a:r>
            <a:r>
              <a:rPr lang="ca-ES" dirty="0" smtClean="0"/>
              <a:t>: SWC 5-10 cm</a:t>
            </a:r>
            <a:endParaRPr lang="ca-ES" dirty="0"/>
          </a:p>
        </p:txBody>
      </p:sp>
      <p:pic>
        <p:nvPicPr>
          <p:cNvPr id="8" name="Picture 4" descr="El CTFC, premiat per l'aplicació de polítiques d'igualtat | Xarx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17" y="-1"/>
            <a:ext cx="1871771" cy="9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iversity of Lleida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04" y="0"/>
            <a:ext cx="1043796" cy="1043796"/>
          </a:xfrm>
          <a:prstGeom prst="rect">
            <a:avLst/>
          </a:prstGeom>
          <a:noFill/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Legacy</a:t>
            </a:r>
            <a:r>
              <a:rPr lang="es-ES" dirty="0" smtClean="0"/>
              <a:t> </a:t>
            </a:r>
            <a:r>
              <a:rPr lang="es-ES" dirty="0" err="1" smtClean="0"/>
              <a:t>effects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previous</a:t>
            </a:r>
            <a:r>
              <a:rPr lang="es-ES" dirty="0" smtClean="0"/>
              <a:t> </a:t>
            </a:r>
            <a:r>
              <a:rPr lang="es-ES" dirty="0" err="1" smtClean="0"/>
              <a:t>vegetation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00" y="2812437"/>
            <a:ext cx="7468732" cy="40455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8200" y="1813303"/>
            <a:ext cx="1090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 err="1" smtClean="0"/>
              <a:t>Soil</a:t>
            </a:r>
            <a:r>
              <a:rPr lang="ca-ES" b="1" dirty="0" smtClean="0"/>
              <a:t> variables </a:t>
            </a:r>
            <a:r>
              <a:rPr lang="ca-ES" b="1" dirty="0" err="1" smtClean="0"/>
              <a:t>affected</a:t>
            </a:r>
            <a:r>
              <a:rPr lang="ca-ES" b="1" dirty="0" smtClean="0"/>
              <a:t> </a:t>
            </a:r>
            <a:r>
              <a:rPr lang="ca-ES" b="1" dirty="0" err="1" smtClean="0"/>
              <a:t>by</a:t>
            </a:r>
            <a:r>
              <a:rPr lang="ca-ES" b="1" dirty="0" smtClean="0"/>
              <a:t> </a:t>
            </a:r>
            <a:r>
              <a:rPr lang="ca-ES" b="1" dirty="0" err="1" smtClean="0"/>
              <a:t>previous</a:t>
            </a:r>
            <a:r>
              <a:rPr lang="ca-ES" b="1" dirty="0" smtClean="0"/>
              <a:t> </a:t>
            </a:r>
            <a:r>
              <a:rPr lang="ca-ES" b="1" dirty="0" err="1" smtClean="0"/>
              <a:t>vegetation</a:t>
            </a:r>
            <a:r>
              <a:rPr lang="ca-ES" b="1" dirty="0" smtClean="0"/>
              <a:t> </a:t>
            </a:r>
            <a:r>
              <a:rPr lang="ca-ES" b="1" dirty="0" err="1" smtClean="0"/>
              <a:t>after</a:t>
            </a:r>
            <a:r>
              <a:rPr lang="ca-ES" b="1" dirty="0" smtClean="0"/>
              <a:t> </a:t>
            </a:r>
            <a:r>
              <a:rPr lang="ca-ES" b="1" dirty="0" err="1" smtClean="0"/>
              <a:t>burning</a:t>
            </a:r>
            <a:r>
              <a:rPr lang="ca-ES" dirty="0" smtClean="0"/>
              <a:t>: SWC 0-5 cm, </a:t>
            </a:r>
            <a:r>
              <a:rPr lang="ca-ES" dirty="0"/>
              <a:t>SWC 5-10 </a:t>
            </a:r>
            <a:r>
              <a:rPr lang="ca-ES" dirty="0" smtClean="0"/>
              <a:t>cm, C, P </a:t>
            </a:r>
            <a:r>
              <a:rPr lang="ca-ES" dirty="0" err="1" smtClean="0"/>
              <a:t>Olsen</a:t>
            </a:r>
            <a:r>
              <a:rPr lang="ca-ES" dirty="0" smtClean="0"/>
              <a:t>,</a:t>
            </a:r>
            <a:r>
              <a:rPr lang="es-ES" dirty="0"/>
              <a:t> P</a:t>
            </a:r>
            <a:r>
              <a:rPr lang="es-ES" baseline="-25000" dirty="0"/>
              <a:t>2</a:t>
            </a:r>
            <a:r>
              <a:rPr lang="es-ES" dirty="0"/>
              <a:t>O</a:t>
            </a:r>
            <a:r>
              <a:rPr lang="es-ES" baseline="-25000" dirty="0"/>
              <a:t>5 </a:t>
            </a:r>
            <a:r>
              <a:rPr lang="ca-ES" dirty="0" smtClean="0"/>
              <a:t>, </a:t>
            </a:r>
            <a:r>
              <a:rPr lang="es-ES" dirty="0"/>
              <a:t>NH</a:t>
            </a:r>
            <a:r>
              <a:rPr lang="es-ES" baseline="-25000" dirty="0"/>
              <a:t>4</a:t>
            </a:r>
            <a:r>
              <a:rPr lang="es-ES" baseline="30000" dirty="0"/>
              <a:t>+ 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 err="1" smtClean="0"/>
              <a:t>Soil</a:t>
            </a:r>
            <a:r>
              <a:rPr lang="ca-ES" b="1" dirty="0" smtClean="0"/>
              <a:t> </a:t>
            </a:r>
            <a:r>
              <a:rPr lang="ca-ES" b="1" dirty="0"/>
              <a:t>variables </a:t>
            </a:r>
            <a:r>
              <a:rPr lang="ca-ES" b="1" dirty="0" err="1" smtClean="0"/>
              <a:t>unaffected</a:t>
            </a:r>
            <a:r>
              <a:rPr lang="ca-ES" b="1" dirty="0" smtClean="0"/>
              <a:t> </a:t>
            </a:r>
            <a:r>
              <a:rPr lang="ca-ES" b="1" dirty="0" err="1" smtClean="0"/>
              <a:t>by</a:t>
            </a:r>
            <a:r>
              <a:rPr lang="ca-ES" b="1" dirty="0" smtClean="0"/>
              <a:t> </a:t>
            </a:r>
            <a:r>
              <a:rPr lang="ca-ES" b="1" dirty="0" err="1"/>
              <a:t>previous</a:t>
            </a:r>
            <a:r>
              <a:rPr lang="ca-ES" b="1" dirty="0"/>
              <a:t> </a:t>
            </a:r>
            <a:r>
              <a:rPr lang="ca-ES" b="1" dirty="0" err="1"/>
              <a:t>vegetation</a:t>
            </a:r>
            <a:r>
              <a:rPr lang="ca-ES" b="1" dirty="0"/>
              <a:t> </a:t>
            </a:r>
            <a:r>
              <a:rPr lang="ca-ES" b="1" dirty="0" err="1"/>
              <a:t>after</a:t>
            </a:r>
            <a:r>
              <a:rPr lang="ca-ES" b="1" dirty="0"/>
              <a:t> </a:t>
            </a:r>
            <a:r>
              <a:rPr lang="ca-ES" b="1" dirty="0" err="1"/>
              <a:t>burning</a:t>
            </a:r>
            <a:r>
              <a:rPr lang="ca-ES" b="1" dirty="0"/>
              <a:t> </a:t>
            </a:r>
            <a:r>
              <a:rPr lang="ca-ES" dirty="0" smtClean="0"/>
              <a:t>: </a:t>
            </a:r>
            <a:r>
              <a:rPr lang="ca-ES" dirty="0" err="1"/>
              <a:t>Bulk</a:t>
            </a:r>
            <a:r>
              <a:rPr lang="ca-ES" dirty="0"/>
              <a:t> </a:t>
            </a:r>
            <a:r>
              <a:rPr lang="ca-ES" dirty="0" err="1"/>
              <a:t>density</a:t>
            </a:r>
            <a:r>
              <a:rPr lang="ca-ES" dirty="0"/>
              <a:t>, pH, N, </a:t>
            </a:r>
            <a:r>
              <a:rPr lang="es-ES" dirty="0" smtClean="0"/>
              <a:t>NO</a:t>
            </a:r>
            <a:r>
              <a:rPr lang="es-ES" baseline="-25000" dirty="0" smtClean="0"/>
              <a:t>3</a:t>
            </a:r>
            <a:r>
              <a:rPr lang="es-ES" baseline="30000" dirty="0" smtClean="0"/>
              <a:t>- </a:t>
            </a:r>
            <a:r>
              <a:rPr lang="es-ES" dirty="0"/>
              <a:t>+ </a:t>
            </a:r>
            <a:r>
              <a:rPr lang="es-ES" dirty="0" smtClean="0"/>
              <a:t>NO</a:t>
            </a:r>
            <a:r>
              <a:rPr lang="es-ES" baseline="-25000" dirty="0" smtClean="0"/>
              <a:t>2</a:t>
            </a:r>
            <a:r>
              <a:rPr lang="es-ES" baseline="30000" dirty="0" smtClean="0"/>
              <a:t>-</a:t>
            </a:r>
            <a:endParaRPr lang="ca-ES" dirty="0" smtClean="0"/>
          </a:p>
        </p:txBody>
      </p:sp>
      <p:pic>
        <p:nvPicPr>
          <p:cNvPr id="6" name="Picture 4" descr="El CTFC, premiat per l'aplicació de polítiques d'igualtat | Xarx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17" y="-1"/>
            <a:ext cx="1871771" cy="9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ity of Lleida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04" y="0"/>
            <a:ext cx="1043796" cy="1043796"/>
          </a:xfrm>
          <a:prstGeom prst="rect">
            <a:avLst/>
          </a:prstGeom>
          <a:noFill/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r>
              <a:rPr lang="es-ES" dirty="0" smtClean="0"/>
              <a:t>. </a:t>
            </a:r>
            <a:r>
              <a:rPr lang="es-ES" dirty="0" err="1" smtClean="0"/>
              <a:t>Effect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topography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07" y="2519265"/>
            <a:ext cx="7585129" cy="3483948"/>
          </a:xfrm>
          <a:prstGeom prst="rect">
            <a:avLst/>
          </a:prstGeom>
        </p:spPr>
      </p:pic>
      <p:pic>
        <p:nvPicPr>
          <p:cNvPr id="5" name="Picture 4" descr="El CTFC, premiat per l'aplicació de polítiques d'igualtat | Xarx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17" y="-1"/>
            <a:ext cx="1871771" cy="9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ity of Lleida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04" y="0"/>
            <a:ext cx="1043796" cy="1043796"/>
          </a:xfrm>
          <a:prstGeom prst="rect">
            <a:avLst/>
          </a:prstGeom>
          <a:noFill/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/>
              <a:t>Conclusions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use of </a:t>
            </a:r>
            <a:r>
              <a:rPr lang="es-ES" dirty="0" err="1" smtClean="0"/>
              <a:t>prescribed</a:t>
            </a:r>
            <a:r>
              <a:rPr lang="es-ES" dirty="0" smtClean="0"/>
              <a:t> </a:t>
            </a:r>
            <a:r>
              <a:rPr lang="es-ES" dirty="0" err="1" smtClean="0"/>
              <a:t>burning</a:t>
            </a:r>
            <a:r>
              <a:rPr lang="es-ES" dirty="0"/>
              <a:t> </a:t>
            </a:r>
            <a:r>
              <a:rPr lang="es-ES" dirty="0" err="1"/>
              <a:t>negatively</a:t>
            </a:r>
            <a:r>
              <a:rPr lang="es-ES" dirty="0" smtClean="0"/>
              <a:t> </a:t>
            </a:r>
            <a:r>
              <a:rPr lang="es-ES" dirty="0" err="1" smtClean="0"/>
              <a:t>affects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soil</a:t>
            </a:r>
            <a:r>
              <a:rPr lang="es-ES" dirty="0" smtClean="0"/>
              <a:t> </a:t>
            </a:r>
            <a:r>
              <a:rPr lang="es-ES" dirty="0" err="1" smtClean="0"/>
              <a:t>fertility</a:t>
            </a:r>
            <a:r>
              <a:rPr lang="es-ES" dirty="0" smtClean="0"/>
              <a:t> </a:t>
            </a:r>
            <a:r>
              <a:rPr lang="es-ES" dirty="0" err="1" smtClean="0"/>
              <a:t>after</a:t>
            </a:r>
            <a:r>
              <a:rPr lang="es-ES" dirty="0" smtClean="0"/>
              <a:t> a short </a:t>
            </a:r>
            <a:r>
              <a:rPr lang="es-ES" dirty="0" err="1" smtClean="0"/>
              <a:t>period</a:t>
            </a:r>
            <a:r>
              <a:rPr lang="es-ES" dirty="0" smtClean="0"/>
              <a:t> of 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topography plays an important role in the changes of fertility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use of </a:t>
            </a:r>
            <a:r>
              <a:rPr lang="en-US" dirty="0" smtClean="0"/>
              <a:t>prescribed burning interacts </a:t>
            </a:r>
            <a:r>
              <a:rPr lang="en-US" dirty="0"/>
              <a:t>with the topography and the previous vegetation patches determining the fertility of the soil</a:t>
            </a:r>
            <a:endParaRPr lang="es-ES" dirty="0"/>
          </a:p>
        </p:txBody>
      </p:sp>
      <p:pic>
        <p:nvPicPr>
          <p:cNvPr id="5" name="Picture 2" descr="University of Lleida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88" y="0"/>
            <a:ext cx="983411" cy="983411"/>
          </a:xfrm>
          <a:prstGeom prst="rect">
            <a:avLst/>
          </a:prstGeom>
          <a:noFill/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l CTFC, premiat per l'aplicació de polítiques d'igualtat | Xarx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17" y="-1"/>
            <a:ext cx="1871771" cy="9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04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470</Words>
  <Application>Microsoft Office PowerPoint</Application>
  <PresentationFormat>Panorámica</PresentationFormat>
  <Paragraphs>37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Tema de Office</vt:lpstr>
      <vt:lpstr>Effects of prescribed burning on soil fertility and carbon dynamics in pre-littoral Mediterranean mountain pastures </vt:lpstr>
      <vt:lpstr>Introduction</vt:lpstr>
      <vt:lpstr>Questions</vt:lpstr>
      <vt:lpstr>Materials and methods</vt:lpstr>
      <vt:lpstr>Effect of prescribed burning</vt:lpstr>
      <vt:lpstr>Legacy effects of the  previous vegetation</vt:lpstr>
      <vt:lpstr>Results. Effect of the topography</vt:lpstr>
      <vt:lpstr>Conclusions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prescribed burning on soil fertility and carbon dynamics in pre-littoral Mediterranean mountain pastures</dc:title>
  <dc:creator>José Manjón-Cabeza Córdoba</dc:creator>
  <cp:lastModifiedBy>José Manjón-Cabeza Córdoba</cp:lastModifiedBy>
  <cp:revision>28</cp:revision>
  <dcterms:created xsi:type="dcterms:W3CDTF">2020-05-04T10:01:58Z</dcterms:created>
  <dcterms:modified xsi:type="dcterms:W3CDTF">2020-05-06T10:21:53Z</dcterms:modified>
</cp:coreProperties>
</file>