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21"/>
  </p:notesMasterIdLst>
  <p:sldIdLst>
    <p:sldId id="480" r:id="rId2"/>
    <p:sldId id="454" r:id="rId3"/>
    <p:sldId id="460" r:id="rId4"/>
    <p:sldId id="481" r:id="rId5"/>
    <p:sldId id="483" r:id="rId6"/>
    <p:sldId id="484" r:id="rId7"/>
    <p:sldId id="468" r:id="rId8"/>
    <p:sldId id="482" r:id="rId9"/>
    <p:sldId id="467" r:id="rId10"/>
    <p:sldId id="469" r:id="rId11"/>
    <p:sldId id="470" r:id="rId12"/>
    <p:sldId id="471" r:id="rId13"/>
    <p:sldId id="472" r:id="rId14"/>
    <p:sldId id="473" r:id="rId15"/>
    <p:sldId id="466" r:id="rId16"/>
    <p:sldId id="474" r:id="rId17"/>
    <p:sldId id="476" r:id="rId18"/>
    <p:sldId id="477" r:id="rId19"/>
    <p:sldId id="475" r:id="rId20"/>
  </p:sldIdLst>
  <p:sldSz cx="9144000" cy="6858000" type="screen4x3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F2"/>
    <a:srgbClr val="FF0000"/>
    <a:srgbClr val="00B050"/>
    <a:srgbClr val="FF99FF"/>
    <a:srgbClr val="FFFF00"/>
    <a:srgbClr val="92D050"/>
    <a:srgbClr val="66FFFF"/>
    <a:srgbClr val="5B9BD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80656" autoAdjust="0"/>
  </p:normalViewPr>
  <p:slideViewPr>
    <p:cSldViewPr>
      <p:cViewPr varScale="1">
        <p:scale>
          <a:sx n="103" d="100"/>
          <a:sy n="103" d="100"/>
        </p:scale>
        <p:origin x="46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28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8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28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</a:defRPr>
            </a:lvl1pPr>
          </a:lstStyle>
          <a:p>
            <a:fld id="{6770C999-0428-4E1F-AE62-9C1F31E0D2A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199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1834-3BBC-4DA0-9805-D47B7BA7D1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42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0195F-E141-49FF-9484-D93234CEF6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843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2E480-0FC0-49B6-8A9A-25052CD7CE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3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603C-7AB3-4B3A-B540-5B5F087EFB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75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7DE9-AD06-4F0A-9E12-6F378D3DD7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3B5BF-4521-4A15-9CFA-3BC0B93CDC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72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379EB-EBD6-403C-83B3-27C145D7EF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42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17A9A-1930-4B90-A380-CB9DD4D0FE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56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59CF-7D69-4482-AADA-940DA7D3BC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48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C4A4-B510-4FA0-BBBD-EBC44F2CB3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40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D1648-5BCB-4423-A3D2-D447056B5F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2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7474A-4B6D-48B1-9B15-0CF6B7B56D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07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1871663" y="3140968"/>
            <a:ext cx="727233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 Department of Petrology, Geological Faculty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Lomonosov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Moscow State University, Moscow, Russia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Korzhinskii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Institute of Experimental Mineralogy RAS,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Chernogolovka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Russia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b="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272393" name="Object 9"/>
          <p:cNvGraphicFramePr>
            <a:graphicFrameLocks noChangeAspect="1"/>
          </p:cNvGraphicFramePr>
          <p:nvPr>
            <p:extLst/>
          </p:nvPr>
        </p:nvGraphicFramePr>
        <p:xfrm>
          <a:off x="179512" y="4653136"/>
          <a:ext cx="1995538" cy="1180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19" name="Picture" r:id="rId3" imgW="1554480" imgH="822960" progId="Word.Picture.8">
                  <p:embed/>
                </p:oleObj>
              </mc:Choice>
              <mc:Fallback>
                <p:oleObj name="Picture" r:id="rId3" imgW="1554480" imgH="822960" progId="Word.Picture.8">
                  <p:embed/>
                  <p:pic>
                    <p:nvPicPr>
                      <p:cNvPr id="27239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653136"/>
                        <a:ext cx="1995538" cy="11800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2394" name="Picture 10" descr="emb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82" descr="Image result for &amp;icy;&amp;ncy;&amp;scy;&amp;tcy;&amp;icy;&amp;tcy;&amp;ucy;&amp;tcy; &amp;gcy;&amp;iecy;&amp;ocy;&amp;lcy;&amp;ocy;&amp;gcy;&amp;icy;&amp;icy; &amp;icy; &amp;mcy;&amp;icy;&amp;ncy;&amp;iecy;&amp;rcy;&amp;acy;&amp;lcy;&amp;ocy;&amp;gcy;&amp;icy;&amp;i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84" descr="Image result for &amp;icy;&amp;ncy;&amp;scy;&amp;tcy;&amp;icy;&amp;tcy;&amp;ucy;&amp;tcy; &amp;gcy;&amp;iecy;&amp;ocy;&amp;lcy;&amp;ocy;&amp;gcy;&amp;icy;&amp;icy; &amp;icy; &amp;mcy;&amp;icy;&amp;ncy;&amp;iecy;&amp;rcy;&amp;acy;&amp;lcy;&amp;ocy;&amp;gcy;&amp;icy;&amp;icy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86" descr="data:image/jpeg;base64,/9j/4AAQSkZJRgABAQAAAQABAAD/2wCEAAkGBxISEhUPEBIVFRUVFxgSFhgVGBgdGhYWGhYWFhcXFxYkHSkhGxolIRcYITEhJS0rLy4uFyAzODMuOCgtLisBCgoKDg0OGhAQGzAmICUtLS0tLy8tLS0vLS0tLi0tLS0tLS0tLS0tLS0tLS0tLS0tLS0tLS0tLS0tLS0tLS0tLf/AABEIAKAAoAMBEQACEQEDEQH/xAAcAAEAAgMBAQEAAAAAAAAAAAAABQYBBAcDAgj/xABDEAACAgEBBAYFCQYDCQAAAAABAgADBBEFEiExBhNBUWGBByIycZEVU1RygpKhsdIjM0JSYpMUFnMkJTREY6KyweH/xAAaAQEAAwEBAQAAAAAAAAAAAAAAAQMEAgUG/8QALhEAAgIBAwMDAwMEAwAAAAAAAAECAxEEEiETMUEiUWEyQoEFFFJxkaGxI9Hh/9oADAMBAAIRAxEAPwDuMAQBAEAQBAEAQBAEAQBAEAQBAEAQBAEAQBAEAQBAEAQBAEAQBAEAQBAEAQBAEAQBAEAQBAEAQBAEAQBAEAQBAEAQBAEAQBAEAQBAEAQBAEAQBAEAQBAEAQBAEAQBAEAQBAEAQBAEAQBAEAQBAEAQBAEASMgSQJGQJIEAQBAEAQBAEAQBAEAQDBgCRkDWSMmCZGAA06wRkzrOckmIyQZEknBmAIBq52fVShsudUUcyx0EmMJS4RzKaj3PeqwMAynUEAgjtB5GRglc8n3BIgCAIAgGIAJgGhtXbNGMu/kWKg7NTxPuHMzuFcpvEUcSmo92UXa3pWQcMWgv/XYd0eSgEnz0m6v9Pb+pmSesX2lbs6d7SyHFdTBWbktSDX4nXgO88Jq/Z01rMkUPUWS7Gnl7btX99mXXv/LVayVr9awcW9ygDxnUaov7cHDsl7mg+28ggumihebBddO4szbx85aqYLucOyfhnRugexcfNxBfmVLdYXdS78W0B0A18OU8zVTlXZtizdRXGyOWfN/RXHbKsxca27HsStLl3LHKneZgQU3uQ0XkR7ULUzUFKXKDoi54i8Gwq34zCvJybqNTuraGFtDHsDh13qye4nTxnPps5gvx5J9UeJMmLc3Nx93rOoyFY6Luk1WHwVDvKx9xEpUIT+C1ynD5NzD6R0u4qfeptPKu4brH6p9l/skzmVUlyuTpWxffgl9ZUWnFfSvhWJmB3ZmSxd6veJITTQOqjs7Dw7xPa0Di4YxyjytYmpIv/oy2p1+EgJ9ar9i3l7P4aTz9ZXsteOxt00swLbMpoEAQBAEAwZGBk5z0x9IwqJowtHfiGsPFVPco/iP4e+ejp9Fv5sMV2q28R7nLcvLe1zba7O55sx1P/wAHgJ60IqC2rsedJuTzIxi0NY611jeZyFUDtJkuW1ZZKSZIZ2Utati47aqeFtg53EcwO6oHkO3XUyqMXJ75/g6k9vYi5dwcHth5T1OLKmKsO0do7QR2g9xnMkpLDCbTyi+7H6U5ONQMtcWs4jMQ618OrsB0Zhw9UMeOh4DvE86zT1uWzPqNtd0oLKXBIK2S20E2slLjHZArAgb/AFZXi3V66kA8ZX6FS6m+TpOXUU0bJ6V37RLY2zqB1fs2XXjVAD2bnbr3Hj4Ccft40+q1/wBEddad3EF+Td2LswbOuSu1jaloFVd7+1W4A/YnmFRua6do0OvCV2Td0fTxjwdVx6UuefktWZhV3Ia7kWxDzVwCPhM0ZOP08GlxUu5WtpZDbMAsFwfH5Gm1/wBoo76HPFtP5D8RNMI9fjHPv/2USfS88e3kofT3phXnBaqqiFrbeFj+0eGhCr2A+J7OU9HSaWdTcmZNRfGxrHg2PRFtPq8p8cnhco0+umpHxDH4TjX17oKXsNJNqTOxieMj1GZkgQBAMawDnXpJ6YNQww8fdLEa2lhqApGgTTx4k+XfPQ0WlVnqkYtRfj0o538uv8zjf2VnpdH5Zh6jHy6/zON/ZWT0U/LHUa9iSxdtPXQ15qxwzt1FWlSg+zrc3u0KL9o90pdSlNRyyxTeMvBFjbLfMY39pZcql7sq6mfYfLLfM439oR0ceWOo/OD3xNoW2uK6sWh3PJVoBP58pxKCgtzk8EqTlxFclpfbOfjp8l04qdcRvOa03lAfiBuaboOnMk8Zk6VU31XLg0qdkF00jKbXxrL/AJVPX9bjVgWUKoKAjVB+15BCdeHhr2Q6pxXS4w/IU4N9TyvBM9Ftg561JbVn1rXYOtFfU7yrv+sQPWHfKL7a28OPYtqqtUeGWDpDZUuK1efeg3wRvKpU69jIm8TvA6HgZnri5WZgi+xqMPWzn+d6T8hqkrpRUcKA9h4ktpoSi8h38fhPRj+nrOZP8GKWseMJfkr2zdkZm0XNih7TyNthO6PDfP5AeU0ztrpj7fBTGFlryXJegCYSLl3EZPVneur3dF6vtKDXUsvtcefHgJhetlb6Fxk0/tlBbvYg9nbOGPtmqtT6ht6yojka3VmXTw46eU0Ss36Zv4KYx2XJHbJ4h6pmSSIAgHyY8kPsfm3a2ab77b252OzeWvqjyGgn0lUMQSPEslulk1ZYcCEG8kptnQV4tY5Cnf8AOx2ZvyHwlNPeT85LJvhEXL8FfB6Y5TXWwMR3KQCfDeIOg8dDOWn4Ok8EuOlF1aGvFVMZDz6oes31rT6x/CUftYt5lyyzrSS4Og9CM502TZd6z2b1u7qdWewndQanmSSJ5uqiuuk1wa6G+k5EhsjAxNl4QryrEBca2luPWMRxUDmwHITicrNRZmK7diyEIVV4ZS8np+1NK4mAu6iaqtlvF93UlQE7NBw1JOvcJtholKW6z+xlnqWo7YIgtm7GzNo2GxQ1hPtW2H1R9v8A9CaJ21Uxx/oqjXO2SbLt0T6CUpfdXl6XPT1ZHMJo6sfZ7dCO34CYNRrJSSceMmqnTpN5OkV1BRuqAAOAAGgHuE85tvubkkux9sARoePZC9w8djm1eyCL8Sxf+UynxG/0iC1Op/pDBftT0OriEo/yWTD0/Un7HShPORvMyQIAgHmzDUDXiePw5/mIS8kfBwDPzeptspbFxta3ZD6jdhI19rt5+c+grrcoqWWePJ4eMGv8sD6Ljfcb9U66L/kyN3wPlgfRcb7jfqjpP+TIUuOxI7a2mNMd/wDD0ENQmmqtw0LKVHrchpK6qnmXL7nc5PjgjflVfouP9xv1S7pP+TONz9h8qr9Fx/uN+qQq/ZsjfFeDb2Y9mQ/V4+DS7doCNw8WO9oB75xYowWXM7huk/Sje2ztDKwWGIjdSw0sYVNrWN7iAqleDd51OsrrhC1ObJm5Vy2kdszYuZtGw2KGsJ9q2wnd++fyE7nbVUsHMISteUX3ZvorpCjr77Gfmer0VR4AEHXz+EwWfqMs+lG2GjS5kyyJ0aZQAublADgAGrAHuG5MzvTeXFFypx2ZC4Oy/wDar1ObkgmxKFIZN52Wo2EMdzsDcJfKzFa9K7ZKYwzN8snf8uP9Oy/vV/olCvX8UX9Jv7mP8uP9Oy/vV/okO5P7UR0WvLPLoVj/ALO1yzWB8ixlZ9CWCkVhidNP4Pyk3y9SS9hTHjLLJKC4zBIgHyTIwCn7a2uU2ii/w1YtzMf6m0ceelX4zXCpOrd8mWdrjPHwUTpTsx8jGq2sgJLIEyhpxWxfVL6dx00Pdwm/T2bZup/gyW17o9Rfkq2z8NrrFqTTVjzPJVHFmY9wAJPumyclBZZmjHc8RPjLx2qsep+DIxQ+8HT4GTGSksohrHBv6dbiafxYzknxqtPP7Lj4WeErw4WfD/2Wd1g1dmbMuyX6vHraxu3TkPrHkPOdTsjBZkyIQlJ4SOj9HvRco0szbN4/N18APrPzPuGnnPOu/UHjFaN1ej8yZZdp9IMDZqdUN1SOVVQG95js95mWui255LpWwr4IPZWLh5wfbOYgA1K7rtqiLXwDHgNSfGXWTspSoiVQ22f8siy7S2wtOTiYaADrt8kDkEVeHDs1J/7TM0a98JTfgulYozUETFN6uWCsDundbTsbQHQ+PEfGU4aLk0fOflpTW91h0VFLse4AamTGLlJJESaiss53SLBkY9r+q1Trfcv/AFM1yqr9hVAm7MNskv6L8GL1Kaz47nQNn7QruDNU28Fdqz9ZTow+Mwzi4fUbIyjLOCP6RZ7gDExz+3vBCn5tOTXMO5deHedBO64r6n2RzY/tRJ7Nw0prSmsaKihF9wnM5bpZZ3GO1YNqcnQgGGEgjuQZ2Rk/TrP7dX6Zf1IY+kqdcs9yr9ONlvj4/WdY9tl1wRmYKDpZU1AA0AAA1185q001Oe3GFgz3wcfVnyS92Hk1X3Y+NWvV3hbOss4pUdOrs1T+MkBCF4DnqZRvhKKcu6/yW7ZRe1dmVvpP0KvpqIwUR0ZAlmiAXEDQtx10YNpxAA85po1UZv1/+Ge3TOC9BX8ag5G49VH+IyXVa3RlO7T1fqtbYdR6zgJoDy0bnNEpbeJPCRVj2WWXzo30LFer5VePqylClSEDRhoQzk8fICefbqdz9LZrr0+1eokNq7dwtm1qmgXXULXUo1JGmvhrxGup7ZxCm2+XcsnZCpZOfbU9JmVYSK6660Oo3eLHzfh+E9KGghHu8sxT1cpeCt/K4+i43f8AuzxP3po6GFjcyjd5wdF6D7GrzMQPdqKy7jqE4Ukg6Aleevbz5zztVZKqzC/v5NlFfUg8ni1d2PjtnZILWY9tVS6c3qoLJvDxffY/CQnGUtsez7hpxWX3JbZ3R3LqI6u4IMhesy25st2upNQPDVg27r2CsSuVsX3XbsWRra8ngmymzLWrXKyHxqz67lkIstBBC1+rxCEak8QSQO+TG3px+lZIdW943PBK7T6OEYuRXS7vdaRYHsILdYu7ucdBoBuiVxuzNNrhFsqsQa75IX/AKhONsy202aKLDW4FKOFCmyxt06udNd1eJ8Ocv6jfqsSx/kp28bYMmcLogUJsOZkm1woscFBvbo0Gg3ToBqeEplqM/asFkdOl55LHi1bihd4toANW5nxPjMzeWaIrCPaCRAEAQCK6Q4HXVommu7dVZ5JYrH8p3VPa8/BVbHciRscKCxOgGpJ7gJwll8FjeFk5Lt/0oW2aphp1S/zvxc+IXkv4+U9er9PWMyZ51mrbeIml0Lfa1jm3FdirnV3u41se/j7R+r3TvUrTxjtl3+DmjrZyi7dK9mbVtQLj5FQG7661hq2J7dHJPD4TBROiL9SNVsLWuGc4Gys3E30uxLHqfi6aEqxHJgy67r/1c/fPTdlVmNsuTFssh9ayaB2WlnHEsDn5qwqty+Gmuj+9fgJYrXHiaK9nsR+RU1bblisjdzgqfgeMsTTWUVtY7nZvRMf93r/qWf8AlPG13Nx6uk+gltubcwqxuX2oTqCEB3mJUgj1R4gSmqqyT9KLLLYR+pkDl9IEyTuXXrRT21Vtv5Fo7m3NerXwGpPeJZGrprhZfv4RU7VL4RMY+07Nxa8LBfcUBVNulKKOzgQX8t2VyrX3yLIzl9iPQbEuv/42/eX5mkFK/czaln+IHhI6kY8QX5J2Sl9b/BNYmIlSCupFRRwCqAAPISltyeWWpJLCPeCRAEAQBAEAxpAPi2oMpVhqCCCO8HgY85IaysFV2Z6OsCl9/cazTkLG1A8u3zmqWstksZwUR00IvJbFQAaDgBwAEy+cl+DOkEjSAeGRhV2fvK0f6yg/mJKlJeTnZH2Awagor6td0cl0Gg9wjdLvkbI+xGZPRLCsJZ8dDr2cQPug6SxX2Lszh0wfdGaOiWAnFcSkfYBku+x92FTBdkSlGKiDREVR3KAPylTbZ2oxXg9dJzg6AEkDSAZgCAIAgCAIAgCAIAgCAIAgCAIAgCAIAgCAIAgCAIAgCAIAgCAIAgCAIAgCAIAgCAIAgCAIAgCAIAgCAIAgCAIAgCAIAgCAIAgCAIAgCAIAgCAIAgCAIAgCAIAgCAIAgCAIAgCAIAgCAIAgCAIAgCAIAgCAIAgCAIAgCAIAgCAIAgCAf//Z"/>
          <p:cNvSpPr>
            <a:spLocks noChangeAspect="1" noChangeArrowheads="1"/>
          </p:cNvSpPr>
          <p:nvPr/>
        </p:nvSpPr>
        <p:spPr bwMode="auto">
          <a:xfrm>
            <a:off x="155575" y="-914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188640"/>
            <a:ext cx="9180512" cy="1890164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28575">
                <a:solidFill>
                  <a:srgbClr val="CC99FF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 anchorCtr="1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Syntheses of rare K-</a:t>
            </a:r>
            <a:r>
              <a:rPr lang="en-US" sz="32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titanates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yimengite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mathiasite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and </a:t>
            </a:r>
            <a:r>
              <a:rPr lang="en-US" sz="32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priderite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 at high TP conditions</a:t>
            </a: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application to modal </a:t>
            </a:r>
            <a:r>
              <a:rPr lang="en-US" sz="32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metasomatism</a:t>
            </a:r>
            <a:endParaRPr lang="ru-RU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2258514"/>
            <a:ext cx="62866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2"/>
                </a:solidFill>
              </a:rPr>
              <a:t>Sofia S. </a:t>
            </a:r>
            <a:r>
              <a:rPr lang="en-US" b="1" dirty="0" err="1" smtClean="0">
                <a:solidFill>
                  <a:srgbClr val="0000F2"/>
                </a:solidFill>
              </a:rPr>
              <a:t>Vorobey</a:t>
            </a:r>
            <a:r>
              <a:rPr lang="en-US" b="1" dirty="0" smtClean="0">
                <a:solidFill>
                  <a:srgbClr val="0000F2"/>
                </a:solidFill>
              </a:rPr>
              <a:t> </a:t>
            </a:r>
            <a:r>
              <a:rPr lang="en-US" b="1" baseline="30000" dirty="0" smtClean="0">
                <a:solidFill>
                  <a:srgbClr val="0000F2"/>
                </a:solidFill>
              </a:rPr>
              <a:t>1</a:t>
            </a:r>
            <a:r>
              <a:rPr lang="en-US" b="1" dirty="0" smtClean="0">
                <a:solidFill>
                  <a:srgbClr val="0000F2"/>
                </a:solidFill>
              </a:rPr>
              <a:t> </a:t>
            </a:r>
            <a:r>
              <a:rPr lang="en-US" b="1" dirty="0">
                <a:solidFill>
                  <a:srgbClr val="0000F2"/>
                </a:solidFill>
              </a:rPr>
              <a:t>, Valentina G. </a:t>
            </a:r>
            <a:r>
              <a:rPr lang="en-US" b="1" dirty="0" err="1">
                <a:solidFill>
                  <a:srgbClr val="0000F2"/>
                </a:solidFill>
              </a:rPr>
              <a:t>Butvina</a:t>
            </a:r>
            <a:r>
              <a:rPr lang="en-US" b="1" dirty="0">
                <a:solidFill>
                  <a:srgbClr val="0000F2"/>
                </a:solidFill>
              </a:rPr>
              <a:t> </a:t>
            </a:r>
            <a:r>
              <a:rPr lang="en-US" b="1" baseline="30000" dirty="0">
                <a:solidFill>
                  <a:srgbClr val="0000F2"/>
                </a:solidFill>
              </a:rPr>
              <a:t>2</a:t>
            </a:r>
            <a:r>
              <a:rPr lang="en-US" b="1" dirty="0">
                <a:solidFill>
                  <a:srgbClr val="0000F2"/>
                </a:solidFill>
              </a:rPr>
              <a:t> ,</a:t>
            </a:r>
            <a:r>
              <a:rPr lang="en-US" b="1" baseline="30000" dirty="0">
                <a:solidFill>
                  <a:srgbClr val="0000F2"/>
                </a:solidFill>
              </a:rPr>
              <a:t> </a:t>
            </a:r>
            <a:r>
              <a:rPr lang="ru-RU" b="1" baseline="30000" dirty="0" smtClean="0">
                <a:solidFill>
                  <a:srgbClr val="0000F2"/>
                </a:solidFill>
              </a:rPr>
              <a:t> </a:t>
            </a:r>
            <a:r>
              <a:rPr lang="en-US" b="1" dirty="0" smtClean="0">
                <a:solidFill>
                  <a:srgbClr val="0000F2"/>
                </a:solidFill>
              </a:rPr>
              <a:t>Oleg </a:t>
            </a:r>
            <a:r>
              <a:rPr lang="en-US" b="1" dirty="0">
                <a:solidFill>
                  <a:srgbClr val="0000F2"/>
                </a:solidFill>
              </a:rPr>
              <a:t>G</a:t>
            </a:r>
            <a:r>
              <a:rPr lang="ru-RU" b="1" dirty="0">
                <a:solidFill>
                  <a:srgbClr val="0000F2"/>
                </a:solidFill>
              </a:rPr>
              <a:t>. </a:t>
            </a:r>
            <a:r>
              <a:rPr lang="en-US" b="1" dirty="0">
                <a:solidFill>
                  <a:srgbClr val="0000F2"/>
                </a:solidFill>
              </a:rPr>
              <a:t>Safonov </a:t>
            </a:r>
            <a:r>
              <a:rPr lang="en-US" b="1" baseline="30000" dirty="0">
                <a:solidFill>
                  <a:srgbClr val="0000F2"/>
                </a:solidFill>
              </a:rPr>
              <a:t>1, </a:t>
            </a:r>
            <a:r>
              <a:rPr lang="en-US" b="1" baseline="30000" dirty="0" smtClean="0">
                <a:solidFill>
                  <a:srgbClr val="0000F2"/>
                </a:solidFill>
              </a:rPr>
              <a:t>2</a:t>
            </a:r>
            <a:r>
              <a:rPr lang="en-US" b="1" dirty="0" smtClean="0">
                <a:solidFill>
                  <a:srgbClr val="0000F2"/>
                </a:solidFill>
              </a:rPr>
              <a:t> </a:t>
            </a:r>
            <a:r>
              <a:rPr lang="ru-RU" b="1" dirty="0" smtClean="0">
                <a:solidFill>
                  <a:srgbClr val="0000F2"/>
                </a:solidFill>
              </a:rPr>
              <a:t>  </a:t>
            </a:r>
            <a:endParaRPr lang="ru-RU" b="1" baseline="30000" dirty="0">
              <a:solidFill>
                <a:srgbClr val="0000F2"/>
              </a:solidFill>
            </a:endParaRPr>
          </a:p>
          <a:p>
            <a:endParaRPr lang="ru-RU" dirty="0"/>
          </a:p>
          <a:p>
            <a:r>
              <a:rPr lang="ru-RU" b="1" dirty="0" smtClean="0">
                <a:solidFill>
                  <a:srgbClr val="0000F2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06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9365" y="116632"/>
            <a:ext cx="9018638" cy="12697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700" b="1" dirty="0">
                <a:solidFill>
                  <a:srgbClr val="FF0000"/>
                </a:solidFill>
                <a:latin typeface="Garamond" panose="02020404030301010803" pitchFamily="18" charset="0"/>
              </a:rPr>
              <a:t>The system of CHROMITE + ILMENITE/RUTILE + </a:t>
            </a:r>
            <a:r>
              <a:rPr lang="en-US" sz="255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H</a:t>
            </a:r>
            <a:r>
              <a:rPr lang="en-US" sz="2550" b="1" baseline="-25000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2</a:t>
            </a:r>
            <a:r>
              <a:rPr lang="en-US" sz="255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O-CO</a:t>
            </a:r>
            <a:r>
              <a:rPr lang="en-US" sz="2550" b="1" baseline="-25000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2</a:t>
            </a:r>
            <a:r>
              <a:rPr lang="en-US" sz="255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-K</a:t>
            </a:r>
            <a:r>
              <a:rPr lang="en-US" sz="2550" b="1" baseline="-25000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2</a:t>
            </a:r>
            <a:r>
              <a:rPr lang="en-US" sz="255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CO</a:t>
            </a:r>
            <a:r>
              <a:rPr lang="en-US" sz="2550" b="1" baseline="-25000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en-US" sz="255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fluids at </a:t>
            </a:r>
            <a:r>
              <a:rPr lang="ru-RU" sz="255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3.5 </a:t>
            </a:r>
            <a:r>
              <a:rPr lang="en-US" sz="255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and 5 </a:t>
            </a:r>
            <a:r>
              <a:rPr lang="en-US" sz="2550" b="1" dirty="0" err="1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GPa</a:t>
            </a:r>
            <a:r>
              <a:rPr lang="en-US" sz="255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and 1200</a:t>
            </a:r>
            <a:r>
              <a:rPr lang="en-US" sz="255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550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</a:t>
            </a:r>
            <a:r>
              <a:rPr lang="en-US" sz="2700" dirty="0"/>
              <a:t/>
            </a:r>
            <a:br>
              <a:rPr lang="en-US" sz="2700" dirty="0"/>
            </a:br>
            <a:endParaRPr lang="ru-RU" sz="27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1145999"/>
            <a:ext cx="156966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Starting materials </a:t>
            </a:r>
            <a:endParaRPr lang="ru-RU" sz="1350" u="sng" dirty="0">
              <a:solidFill>
                <a:srgbClr val="0070C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539448"/>
              </p:ext>
            </p:extLst>
          </p:nvPr>
        </p:nvGraphicFramePr>
        <p:xfrm>
          <a:off x="2318974" y="2636912"/>
          <a:ext cx="4050015" cy="400974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05856">
                  <a:extLst>
                    <a:ext uri="{9D8B030D-6E8A-4147-A177-3AD203B41FA5}">
                      <a16:colId xmlns:a16="http://schemas.microsoft.com/office/drawing/2014/main" val="4059540594"/>
                    </a:ext>
                  </a:extLst>
                </a:gridCol>
                <a:gridCol w="692190">
                  <a:extLst>
                    <a:ext uri="{9D8B030D-6E8A-4147-A177-3AD203B41FA5}">
                      <a16:colId xmlns:a16="http://schemas.microsoft.com/office/drawing/2014/main" val="1428261102"/>
                    </a:ext>
                  </a:extLst>
                </a:gridCol>
                <a:gridCol w="727650">
                  <a:extLst>
                    <a:ext uri="{9D8B030D-6E8A-4147-A177-3AD203B41FA5}">
                      <a16:colId xmlns:a16="http://schemas.microsoft.com/office/drawing/2014/main" val="1174897165"/>
                    </a:ext>
                  </a:extLst>
                </a:gridCol>
                <a:gridCol w="724250">
                  <a:extLst>
                    <a:ext uri="{9D8B030D-6E8A-4147-A177-3AD203B41FA5}">
                      <a16:colId xmlns:a16="http://schemas.microsoft.com/office/drawing/2014/main" val="197680288"/>
                    </a:ext>
                  </a:extLst>
                </a:gridCol>
                <a:gridCol w="578138">
                  <a:extLst>
                    <a:ext uri="{9D8B030D-6E8A-4147-A177-3AD203B41FA5}">
                      <a16:colId xmlns:a16="http://schemas.microsoft.com/office/drawing/2014/main" val="2454548016"/>
                    </a:ext>
                  </a:extLst>
                </a:gridCol>
                <a:gridCol w="521931">
                  <a:extLst>
                    <a:ext uri="{9D8B030D-6E8A-4147-A177-3AD203B41FA5}">
                      <a16:colId xmlns:a16="http://schemas.microsoft.com/office/drawing/2014/main" val="3811841055"/>
                    </a:ext>
                  </a:extLst>
                </a:gridCol>
              </a:tblGrid>
              <a:tr h="187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Oxides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Chromite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Ilmenite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851948"/>
                  </a:ext>
                </a:extLst>
              </a:tr>
              <a:tr h="266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TiO</a:t>
                      </a:r>
                      <a:r>
                        <a:rPr lang="ru-RU" sz="900" baseline="-250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</a:rPr>
                        <a:t>1,96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1,23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2,8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effectLst/>
                        </a:rPr>
                        <a:t>46,81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</a:rPr>
                        <a:t>45,10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2932931460"/>
                  </a:ext>
                </a:extLst>
              </a:tr>
              <a:tr h="266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Cr</a:t>
                      </a:r>
                      <a:r>
                        <a:rPr lang="ru-RU" sz="900" baseline="-25000">
                          <a:effectLst/>
                        </a:rPr>
                        <a:t>2</a:t>
                      </a:r>
                      <a:r>
                        <a:rPr lang="ru-RU" sz="900">
                          <a:effectLst/>
                        </a:rPr>
                        <a:t>O</a:t>
                      </a:r>
                      <a:r>
                        <a:rPr lang="ru-RU" sz="900" baseline="-250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</a:rPr>
                        <a:t>57,2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effectLst/>
                        </a:rPr>
                        <a:t>58,7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56,6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1130380042"/>
                  </a:ext>
                </a:extLst>
              </a:tr>
              <a:tr h="266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FeO</a:t>
                      </a:r>
                      <a:r>
                        <a:rPr lang="en-US" sz="900">
                          <a:effectLst/>
                        </a:rPr>
                        <a:t>*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25,7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effectLst/>
                        </a:rPr>
                        <a:t>26,4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22,9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44,25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</a:rPr>
                        <a:t>43,39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1378115615"/>
                  </a:ext>
                </a:extLst>
              </a:tr>
              <a:tr h="266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Al</a:t>
                      </a:r>
                      <a:r>
                        <a:rPr lang="ru-RU" sz="900" baseline="-25000">
                          <a:effectLst/>
                        </a:rPr>
                        <a:t>2</a:t>
                      </a:r>
                      <a:r>
                        <a:rPr lang="ru-RU" sz="900">
                          <a:effectLst/>
                        </a:rPr>
                        <a:t>O</a:t>
                      </a:r>
                      <a:r>
                        <a:rPr lang="ru-RU" sz="900" baseline="-250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</a:rPr>
                        <a:t>4,10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effectLst/>
                        </a:rPr>
                        <a:t>4,24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</a:rPr>
                        <a:t>4,80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effectLst/>
                        </a:rPr>
                        <a:t>0,78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</a:rPr>
                        <a:t>0,25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1929744979"/>
                  </a:ext>
                </a:extLst>
              </a:tr>
              <a:tr h="266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MnO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0.75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0,18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0,58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2,99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2.65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1028678376"/>
                  </a:ext>
                </a:extLst>
              </a:tr>
              <a:tr h="266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MgO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r>
                        <a:rPr lang="ru-RU" sz="900">
                          <a:effectLst/>
                        </a:rPr>
                        <a:t>0.10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9,49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10,50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0,58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0,49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2976383854"/>
                  </a:ext>
                </a:extLst>
              </a:tr>
              <a:tr h="266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Nb</a:t>
                      </a:r>
                      <a:r>
                        <a:rPr lang="ru-RU" sz="900" baseline="-25000">
                          <a:effectLst/>
                        </a:rPr>
                        <a:t>2</a:t>
                      </a:r>
                      <a:r>
                        <a:rPr lang="ru-RU" sz="900">
                          <a:effectLst/>
                        </a:rPr>
                        <a:t>O</a:t>
                      </a:r>
                      <a:r>
                        <a:rPr lang="en-US" sz="900" baseline="-250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1,00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1,66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3810460111"/>
                  </a:ext>
                </a:extLst>
              </a:tr>
              <a:tr h="266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Sum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99,72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100,16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98,19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93,54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96,41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1695091199"/>
                  </a:ext>
                </a:extLst>
              </a:tr>
              <a:tr h="1876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per</a:t>
                      </a:r>
                      <a:r>
                        <a:rPr lang="ru-RU" sz="900" dirty="0">
                          <a:effectLst/>
                        </a:rPr>
                        <a:t> 4 </a:t>
                      </a:r>
                      <a:r>
                        <a:rPr lang="en-US" sz="900" dirty="0">
                          <a:effectLst/>
                        </a:rPr>
                        <a:t>O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per </a:t>
                      </a:r>
                      <a:r>
                        <a:rPr lang="en-US" sz="900">
                          <a:effectLst/>
                        </a:rPr>
                        <a:t>3 O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325654"/>
                  </a:ext>
                </a:extLst>
              </a:tr>
              <a:tr h="187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Ti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0,05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0,03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0,07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0,93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0,93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2910935590"/>
                  </a:ext>
                </a:extLst>
              </a:tr>
              <a:tr h="187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Cr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1,57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1,61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1,55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1445312546"/>
                  </a:ext>
                </a:extLst>
              </a:tr>
              <a:tr h="187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Fe</a:t>
                      </a:r>
                      <a:r>
                        <a:rPr lang="ru-RU" sz="900" baseline="30000">
                          <a:effectLst/>
                        </a:rPr>
                        <a:t>3+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0,15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0,15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0,10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0,09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0,07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3468544202"/>
                  </a:ext>
                </a:extLst>
              </a:tr>
              <a:tr h="187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Fe</a:t>
                      </a:r>
                      <a:r>
                        <a:rPr lang="ru-RU" sz="900" baseline="30000">
                          <a:effectLst/>
                        </a:rPr>
                        <a:t>2+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0,52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0,61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0,56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0,92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0,91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2078051566"/>
                  </a:ext>
                </a:extLst>
              </a:tr>
              <a:tr h="187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Al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0,18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0,17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0,20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0,03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0,05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916951220"/>
                  </a:ext>
                </a:extLst>
              </a:tr>
              <a:tr h="187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Mn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0,02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0,01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0,02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0,06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0,06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3154644079"/>
                  </a:ext>
                </a:extLst>
              </a:tr>
              <a:tr h="187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Mg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0,53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0,49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0,54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0,03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0,02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2963907380"/>
                  </a:ext>
                </a:extLst>
              </a:tr>
              <a:tr h="187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Nb</a:t>
                      </a:r>
                      <a:r>
                        <a:rPr lang="ru-RU" sz="900" baseline="30000">
                          <a:effectLst/>
                        </a:rPr>
                        <a:t>5+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0,01</a:t>
                      </a:r>
                      <a:endParaRPr lang="ru-RU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0,01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37" marR="50837" marT="0" marB="0"/>
                </a:tc>
                <a:extLst>
                  <a:ext uri="{0D108BD9-81ED-4DB2-BD59-A6C34878D82A}">
                    <a16:rowId xmlns:a16="http://schemas.microsoft.com/office/drawing/2014/main" val="241009974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82713" y="1584602"/>
            <a:ext cx="4122536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5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Table 1. Chemical compositions (wt. %) of the initial minerals used in experiments on the synthesis of K-Cr </a:t>
            </a:r>
            <a:r>
              <a:rPr lang="en-US" altLang="ru-RU" sz="15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titanates</a:t>
            </a:r>
            <a:r>
              <a:rPr lang="en-US" altLang="ru-RU" sz="15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endParaRPr lang="ru-RU" altLang="ru-RU" sz="15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lang="en-US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=FeO+Fe</a:t>
            </a:r>
            <a:r>
              <a:rPr lang="en-US" altLang="ru-RU" sz="105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ru-RU" sz="105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02475" y="965851"/>
          <a:ext cx="5453746" cy="5034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5882">
                  <a:extLst>
                    <a:ext uri="{9D8B030D-6E8A-4147-A177-3AD203B41FA5}">
                      <a16:colId xmlns:a16="http://schemas.microsoft.com/office/drawing/2014/main" val="3449889991"/>
                    </a:ext>
                  </a:extLst>
                </a:gridCol>
                <a:gridCol w="1225609">
                  <a:extLst>
                    <a:ext uri="{9D8B030D-6E8A-4147-A177-3AD203B41FA5}">
                      <a16:colId xmlns:a16="http://schemas.microsoft.com/office/drawing/2014/main" val="1328340186"/>
                    </a:ext>
                  </a:extLst>
                </a:gridCol>
                <a:gridCol w="1052483">
                  <a:extLst>
                    <a:ext uri="{9D8B030D-6E8A-4147-A177-3AD203B41FA5}">
                      <a16:colId xmlns:a16="http://schemas.microsoft.com/office/drawing/2014/main" val="3865650574"/>
                    </a:ext>
                  </a:extLst>
                </a:gridCol>
                <a:gridCol w="735955">
                  <a:extLst>
                    <a:ext uri="{9D8B030D-6E8A-4147-A177-3AD203B41FA5}">
                      <a16:colId xmlns:a16="http://schemas.microsoft.com/office/drawing/2014/main" val="980016862"/>
                    </a:ext>
                  </a:extLst>
                </a:gridCol>
                <a:gridCol w="499991">
                  <a:extLst>
                    <a:ext uri="{9D8B030D-6E8A-4147-A177-3AD203B41FA5}">
                      <a16:colId xmlns:a16="http://schemas.microsoft.com/office/drawing/2014/main" val="1737499724"/>
                    </a:ext>
                  </a:extLst>
                </a:gridCol>
                <a:gridCol w="515280">
                  <a:extLst>
                    <a:ext uri="{9D8B030D-6E8A-4147-A177-3AD203B41FA5}">
                      <a16:colId xmlns:a16="http://schemas.microsoft.com/office/drawing/2014/main" val="234929467"/>
                    </a:ext>
                  </a:extLst>
                </a:gridCol>
                <a:gridCol w="888546">
                  <a:extLst>
                    <a:ext uri="{9D8B030D-6E8A-4147-A177-3AD203B41FA5}">
                      <a16:colId xmlns:a16="http://schemas.microsoft.com/office/drawing/2014/main" val="1361654443"/>
                    </a:ext>
                  </a:extLst>
                </a:gridCol>
              </a:tblGrid>
              <a:tr h="597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№№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Mineral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composition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.%)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Fluid, (mas.%)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Contains of fluid in the system, 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Time, h.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P, GPa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Synthesis of </a:t>
                      </a:r>
                      <a:r>
                        <a:rPr lang="en-US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priderite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yimengite</a:t>
                      </a: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mathiasite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40946927"/>
                  </a:ext>
                </a:extLst>
              </a:tr>
              <a:tr h="291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ru-RU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ru-RU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4820" algn="l"/>
                        </a:tabLs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-,-,-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82700045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rutile (1:1)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:ox.ac. (9:1)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+,-,-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17323177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rutile (1:1)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ox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(9:1)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+,-,-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012003063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rutile (2:1)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ox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(9:1)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+,-,-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878542834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ilmenite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:ox.ac. (9:1)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+,+,-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957469849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B1-1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ilmenite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:ox.ac. (7:3)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651232135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B1-2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ilmenite 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:ox.ac. (5:5)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-,+,-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927574902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B1-3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ilmenite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:ox.ac. (3:7)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-,-,-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216277688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B1-4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ilmenite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:ox.ac. (1:9)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-,-,-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205072546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ilmenite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:ox.ac. (9:1)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+,+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,-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430792538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M-0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ilmenite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:ox.ac. (9:1)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-,+,+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359540600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M-1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ilmenite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:ox.ac. (7:3)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-,+,+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424777924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M-2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ilmenite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:ox.ac. (5:5)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-,+,+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318839014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M-3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ilmenite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:ox.ac. (3:7)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-,-,-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558466570"/>
                  </a:ext>
                </a:extLst>
              </a:tr>
              <a:tr h="296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M-4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Spinel: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ilmenite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(1:1)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:ox.ac. (1:9)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-,-,-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93397602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656220" y="1361018"/>
            <a:ext cx="340940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350" i="1" dirty="0">
                <a:latin typeface="Times New Roman" panose="02020603050405020304" pitchFamily="18" charset="0"/>
              </a:rPr>
              <a:t>System spinel-K</a:t>
            </a:r>
            <a:r>
              <a:rPr lang="en-US" sz="1350" i="1" baseline="-25000" dirty="0">
                <a:latin typeface="Times New Roman" panose="02020603050405020304" pitchFamily="18" charset="0"/>
              </a:rPr>
              <a:t>2</a:t>
            </a:r>
            <a:r>
              <a:rPr lang="en-US" sz="1350" i="1" dirty="0">
                <a:latin typeface="Times New Roman" panose="02020603050405020304" pitchFamily="18" charset="0"/>
              </a:rPr>
              <a:t>CO</a:t>
            </a:r>
            <a:r>
              <a:rPr lang="en-US" sz="1350" i="1" baseline="-25000" dirty="0">
                <a:latin typeface="Times New Roman" panose="02020603050405020304" pitchFamily="18" charset="0"/>
              </a:rPr>
              <a:t>3</a:t>
            </a:r>
            <a:r>
              <a:rPr lang="en-US" sz="1350" i="1" dirty="0">
                <a:latin typeface="Times New Roman" panose="02020603050405020304" pitchFamily="18" charset="0"/>
              </a:rPr>
              <a:t>, spinel-rutile-K</a:t>
            </a:r>
            <a:r>
              <a:rPr lang="en-US" sz="1350" i="1" baseline="-25000" dirty="0">
                <a:latin typeface="Times New Roman" panose="02020603050405020304" pitchFamily="18" charset="0"/>
              </a:rPr>
              <a:t>2</a:t>
            </a:r>
            <a:r>
              <a:rPr lang="en-US" sz="1350" i="1" dirty="0">
                <a:latin typeface="Times New Roman" panose="02020603050405020304" pitchFamily="18" charset="0"/>
              </a:rPr>
              <a:t>CO</a:t>
            </a:r>
            <a:r>
              <a:rPr lang="en-US" sz="1350" i="1" baseline="-25000" dirty="0">
                <a:latin typeface="Times New Roman" panose="02020603050405020304" pitchFamily="18" charset="0"/>
              </a:rPr>
              <a:t>3</a:t>
            </a:r>
            <a:r>
              <a:rPr lang="en-US" sz="1350" i="1" dirty="0">
                <a:latin typeface="Times New Roman" panose="02020603050405020304" pitchFamily="18" charset="0"/>
              </a:rPr>
              <a:t>-oxalic acid (hereinafter ox.ac.), spinel-ilmenite-K</a:t>
            </a:r>
            <a:r>
              <a:rPr lang="en-US" sz="1350" i="1" baseline="-25000" dirty="0">
                <a:latin typeface="Times New Roman" panose="02020603050405020304" pitchFamily="18" charset="0"/>
              </a:rPr>
              <a:t>2</a:t>
            </a:r>
            <a:r>
              <a:rPr lang="en-US" sz="1350" i="1" dirty="0">
                <a:latin typeface="Times New Roman" panose="02020603050405020304" pitchFamily="18" charset="0"/>
              </a:rPr>
              <a:t>CO</a:t>
            </a:r>
            <a:r>
              <a:rPr lang="en-US" sz="1350" i="1" baseline="-25000" dirty="0">
                <a:latin typeface="Times New Roman" panose="02020603050405020304" pitchFamily="18" charset="0"/>
              </a:rPr>
              <a:t>3</a:t>
            </a:r>
            <a:r>
              <a:rPr lang="en-US" sz="1350" i="1" dirty="0">
                <a:latin typeface="Times New Roman" panose="02020603050405020304" pitchFamily="18" charset="0"/>
              </a:rPr>
              <a:t>-ox.ac.</a:t>
            </a:r>
            <a:r>
              <a:rPr lang="en-US" sz="1350" dirty="0">
                <a:latin typeface="Times New Roman" panose="02020603050405020304" pitchFamily="18" charset="0"/>
              </a:rPr>
              <a:t> As the starting substances for the experiments we used natural chromite and synthetic TiO</a:t>
            </a:r>
            <a:r>
              <a:rPr lang="en-US" sz="1350" baseline="-25000" dirty="0">
                <a:latin typeface="Times New Roman" panose="02020603050405020304" pitchFamily="18" charset="0"/>
              </a:rPr>
              <a:t>2</a:t>
            </a:r>
            <a:r>
              <a:rPr lang="en-US" sz="1350" dirty="0">
                <a:latin typeface="Times New Roman" panose="02020603050405020304" pitchFamily="18" charset="0"/>
              </a:rPr>
              <a:t> powder or natural ilmenite, which were mixed in ratios of 1:1 or 2:1 by weight. Composition chromite (Mg</a:t>
            </a:r>
            <a:r>
              <a:rPr lang="en-US" sz="1350" baseline="-25000" dirty="0">
                <a:latin typeface="Times New Roman" panose="02020603050405020304" pitchFamily="18" charset="0"/>
              </a:rPr>
              <a:t>0.49-0.54</a:t>
            </a:r>
            <a:r>
              <a:rPr lang="en-US" sz="1350" dirty="0">
                <a:latin typeface="Times New Roman" panose="02020603050405020304" pitchFamily="18" charset="0"/>
              </a:rPr>
              <a:t>Fe</a:t>
            </a:r>
            <a:r>
              <a:rPr lang="en-US" sz="1350" baseline="-25000" dirty="0">
                <a:latin typeface="Times New Roman" panose="02020603050405020304" pitchFamily="18" charset="0"/>
              </a:rPr>
              <a:t>0.50-0.54</a:t>
            </a:r>
            <a:r>
              <a:rPr lang="en-US" sz="1350" dirty="0">
                <a:latin typeface="Times New Roman" panose="02020603050405020304" pitchFamily="18" charset="0"/>
              </a:rPr>
              <a:t>Mn</a:t>
            </a:r>
            <a:r>
              <a:rPr lang="en-US" sz="1350" baseline="-25000" dirty="0">
                <a:latin typeface="Times New Roman" panose="02020603050405020304" pitchFamily="18" charset="0"/>
              </a:rPr>
              <a:t>0.01-0.02</a:t>
            </a:r>
            <a:r>
              <a:rPr lang="en-US" sz="1350" dirty="0">
                <a:latin typeface="Times New Roman" panose="02020603050405020304" pitchFamily="18" charset="0"/>
              </a:rPr>
              <a:t>Zn</a:t>
            </a:r>
            <a:r>
              <a:rPr lang="en-US" sz="1350" baseline="-25000" dirty="0">
                <a:latin typeface="Times New Roman" panose="02020603050405020304" pitchFamily="18" charset="0"/>
              </a:rPr>
              <a:t>0.01-0.02</a:t>
            </a:r>
            <a:r>
              <a:rPr lang="en-US" sz="1350" dirty="0">
                <a:latin typeface="Times New Roman" panose="02020603050405020304" pitchFamily="18" charset="0"/>
              </a:rPr>
              <a:t>)(Al</a:t>
            </a:r>
            <a:r>
              <a:rPr lang="en-US" sz="1350" baseline="-25000" dirty="0">
                <a:latin typeface="Times New Roman" panose="02020603050405020304" pitchFamily="18" charset="0"/>
              </a:rPr>
              <a:t>0.17-0.20</a:t>
            </a:r>
            <a:r>
              <a:rPr lang="en-US" sz="1350" dirty="0">
                <a:latin typeface="Times New Roman" panose="02020603050405020304" pitchFamily="18" charset="0"/>
              </a:rPr>
              <a:t>Cr</a:t>
            </a:r>
            <a:r>
              <a:rPr lang="en-US" sz="1350" baseline="-25000" dirty="0">
                <a:latin typeface="Times New Roman" panose="02020603050405020304" pitchFamily="18" charset="0"/>
              </a:rPr>
              <a:t>1.55-1.61</a:t>
            </a:r>
            <a:r>
              <a:rPr lang="en-US" sz="1350" dirty="0">
                <a:latin typeface="Times New Roman" panose="02020603050405020304" pitchFamily="18" charset="0"/>
              </a:rPr>
              <a:t>Fe</a:t>
            </a:r>
            <a:r>
              <a:rPr lang="en-US" sz="1350" baseline="-25000" dirty="0">
                <a:latin typeface="Times New Roman" panose="02020603050405020304" pitchFamily="18" charset="0"/>
              </a:rPr>
              <a:t>0.10-0.22</a:t>
            </a:r>
            <a:r>
              <a:rPr lang="en-US" sz="1350" dirty="0">
                <a:latin typeface="Times New Roman" panose="02020603050405020304" pitchFamily="18" charset="0"/>
              </a:rPr>
              <a:t>Ti</a:t>
            </a:r>
            <a:r>
              <a:rPr lang="en-US" sz="1350" baseline="-25000" dirty="0">
                <a:latin typeface="Times New Roman" panose="02020603050405020304" pitchFamily="18" charset="0"/>
              </a:rPr>
              <a:t>0.03-0.07</a:t>
            </a:r>
            <a:r>
              <a:rPr lang="en-US" sz="1350" dirty="0">
                <a:latin typeface="Times New Roman" panose="02020603050405020304" pitchFamily="18" charset="0"/>
              </a:rPr>
              <a:t>)O</a:t>
            </a:r>
            <a:r>
              <a:rPr lang="en-US" sz="1350" baseline="-25000" dirty="0">
                <a:latin typeface="Times New Roman" panose="02020603050405020304" pitchFamily="18" charset="0"/>
              </a:rPr>
              <a:t>4</a:t>
            </a:r>
            <a:r>
              <a:rPr lang="en-US" sz="1350" dirty="0">
                <a:latin typeface="Times New Roman" panose="02020603050405020304" pitchFamily="18" charset="0"/>
              </a:rPr>
              <a:t> (see table.1) was selected from the xenolith of the garnet </a:t>
            </a:r>
            <a:r>
              <a:rPr lang="en-US" sz="1350" dirty="0" err="1">
                <a:latin typeface="Times New Roman" panose="02020603050405020304" pitchFamily="18" charset="0"/>
              </a:rPr>
              <a:t>lherzolite</a:t>
            </a:r>
            <a:r>
              <a:rPr lang="en-US" sz="1350" dirty="0">
                <a:latin typeface="Times New Roman" panose="02020603050405020304" pitchFamily="18" charset="0"/>
              </a:rPr>
              <a:t> of the kimberlite pipe </a:t>
            </a:r>
            <a:r>
              <a:rPr lang="en-US" sz="1350" dirty="0" err="1">
                <a:latin typeface="Times New Roman" panose="02020603050405020304" pitchFamily="18" charset="0"/>
              </a:rPr>
              <a:t>Pionerskaya</a:t>
            </a:r>
            <a:r>
              <a:rPr lang="en-US" sz="1350" dirty="0">
                <a:latin typeface="Times New Roman" panose="02020603050405020304" pitchFamily="18" charset="0"/>
              </a:rPr>
              <a:t>, Yakutia. Ilmenite of the composition Fe</a:t>
            </a:r>
            <a:r>
              <a:rPr lang="en-US" sz="1350" baseline="-25000" dirty="0">
                <a:latin typeface="Times New Roman" panose="02020603050405020304" pitchFamily="18" charset="0"/>
              </a:rPr>
              <a:t>0.98</a:t>
            </a:r>
            <a:r>
              <a:rPr lang="en-US" sz="1350" dirty="0">
                <a:latin typeface="Times New Roman" panose="02020603050405020304" pitchFamily="18" charset="0"/>
              </a:rPr>
              <a:t>Mg</a:t>
            </a:r>
            <a:r>
              <a:rPr lang="en-US" sz="1350" baseline="-25000" dirty="0">
                <a:latin typeface="Times New Roman" panose="02020603050405020304" pitchFamily="18" charset="0"/>
              </a:rPr>
              <a:t>0.01</a:t>
            </a:r>
            <a:r>
              <a:rPr lang="en-US" sz="1350" dirty="0">
                <a:latin typeface="Times New Roman" panose="02020603050405020304" pitchFamily="18" charset="0"/>
              </a:rPr>
              <a:t>Mn</a:t>
            </a:r>
            <a:r>
              <a:rPr lang="en-US" sz="1350" baseline="-25000" dirty="0">
                <a:latin typeface="Times New Roman" panose="02020603050405020304" pitchFamily="18" charset="0"/>
              </a:rPr>
              <a:t>0.06</a:t>
            </a:r>
            <a:r>
              <a:rPr lang="en-US" sz="1350" dirty="0">
                <a:latin typeface="Times New Roman" panose="02020603050405020304" pitchFamily="18" charset="0"/>
              </a:rPr>
              <a:t>Ti</a:t>
            </a:r>
            <a:r>
              <a:rPr lang="en-US" sz="1350" baseline="-25000" dirty="0">
                <a:latin typeface="Times New Roman" panose="02020603050405020304" pitchFamily="18" charset="0"/>
              </a:rPr>
              <a:t>0.93</a:t>
            </a:r>
            <a:r>
              <a:rPr lang="en-US" sz="1350" dirty="0">
                <a:latin typeface="Times New Roman" panose="02020603050405020304" pitchFamily="18" charset="0"/>
              </a:rPr>
              <a:t>Al</a:t>
            </a:r>
            <a:r>
              <a:rPr lang="en-US" sz="1350" baseline="-25000" dirty="0">
                <a:latin typeface="Times New Roman" panose="02020603050405020304" pitchFamily="18" charset="0"/>
              </a:rPr>
              <a:t>0.01</a:t>
            </a:r>
            <a:r>
              <a:rPr lang="en-US" sz="1350" dirty="0">
                <a:latin typeface="Times New Roman" panose="02020603050405020304" pitchFamily="18" charset="0"/>
              </a:rPr>
              <a:t>Nb</a:t>
            </a:r>
            <a:r>
              <a:rPr lang="en-US" sz="1350" baseline="-25000" dirty="0">
                <a:latin typeface="Times New Roman" panose="02020603050405020304" pitchFamily="18" charset="0"/>
              </a:rPr>
              <a:t>0.01</a:t>
            </a:r>
            <a:r>
              <a:rPr lang="en-US" sz="1350" dirty="0">
                <a:latin typeface="Times New Roman" panose="02020603050405020304" pitchFamily="18" charset="0"/>
              </a:rPr>
              <a:t>O</a:t>
            </a:r>
            <a:r>
              <a:rPr lang="en-US" sz="1350" baseline="-25000" dirty="0">
                <a:latin typeface="Times New Roman" panose="02020603050405020304" pitchFamily="18" charset="0"/>
              </a:rPr>
              <a:t>3</a:t>
            </a:r>
            <a:r>
              <a:rPr lang="en-US" sz="1350" dirty="0">
                <a:latin typeface="Times New Roman" panose="02020603050405020304" pitchFamily="18" charset="0"/>
              </a:rPr>
              <a:t>, is </a:t>
            </a:r>
            <a:r>
              <a:rPr lang="en-US" sz="1350" dirty="0" err="1">
                <a:latin typeface="Times New Roman" panose="02020603050405020304" pitchFamily="18" charset="0"/>
              </a:rPr>
              <a:t>xenocrysts</a:t>
            </a:r>
            <a:r>
              <a:rPr lang="en-US" sz="1350" dirty="0">
                <a:latin typeface="Times New Roman" panose="02020603050405020304" pitchFamily="18" charset="0"/>
              </a:rPr>
              <a:t> from kimberlite pipe </a:t>
            </a:r>
            <a:r>
              <a:rPr lang="en-US" sz="1350" dirty="0" err="1">
                <a:latin typeface="Times New Roman" panose="02020603050405020304" pitchFamily="18" charset="0"/>
              </a:rPr>
              <a:t>Udachnaya</a:t>
            </a:r>
            <a:r>
              <a:rPr lang="en-US" sz="1350" dirty="0">
                <a:latin typeface="Times New Roman" panose="02020603050405020304" pitchFamily="18" charset="0"/>
              </a:rPr>
              <a:t>, Yakutia. As a fluid component, a mixture of K</a:t>
            </a:r>
            <a:r>
              <a:rPr lang="en-US" sz="1350" baseline="-25000" dirty="0">
                <a:latin typeface="Times New Roman" panose="02020603050405020304" pitchFamily="18" charset="0"/>
              </a:rPr>
              <a:t>2</a:t>
            </a:r>
            <a:r>
              <a:rPr lang="en-US" sz="1350" dirty="0">
                <a:latin typeface="Times New Roman" panose="02020603050405020304" pitchFamily="18" charset="0"/>
              </a:rPr>
              <a:t>CO</a:t>
            </a:r>
            <a:r>
              <a:rPr lang="en-US" sz="1350" baseline="-25000" dirty="0">
                <a:latin typeface="Times New Roman" panose="02020603050405020304" pitchFamily="18" charset="0"/>
              </a:rPr>
              <a:t>3</a:t>
            </a:r>
            <a:r>
              <a:rPr lang="en-US" sz="1350" dirty="0">
                <a:latin typeface="Times New Roman" panose="02020603050405020304" pitchFamily="18" charset="0"/>
              </a:rPr>
              <a:t> and oxalic acid in different ratios was used (9:1; 7:3; 5:5; 3:7; 1:9) by weight. The mixture of chromite + TiO</a:t>
            </a:r>
            <a:r>
              <a:rPr lang="en-US" sz="1350" baseline="-25000" dirty="0">
                <a:latin typeface="Times New Roman" panose="02020603050405020304" pitchFamily="18" charset="0"/>
              </a:rPr>
              <a:t>2</a:t>
            </a:r>
            <a:r>
              <a:rPr lang="en-US" sz="1350" dirty="0">
                <a:latin typeface="Times New Roman" panose="02020603050405020304" pitchFamily="18" charset="0"/>
              </a:rPr>
              <a:t> was mixed with a "fluid" mixture in the ratios 4:1 and 9:1, and chromite + ilmenite – in the ratio 9:1 by weight. </a:t>
            </a:r>
            <a:r>
              <a:rPr lang="ru-RU" sz="1350" dirty="0" err="1">
                <a:latin typeface="Times New Roman" panose="02020603050405020304" pitchFamily="18" charset="0"/>
              </a:rPr>
              <a:t>The</a:t>
            </a:r>
            <a:r>
              <a:rPr lang="ru-RU" sz="1350" dirty="0">
                <a:latin typeface="Times New Roman" panose="02020603050405020304" pitchFamily="18" charset="0"/>
              </a:rPr>
              <a:t> </a:t>
            </a:r>
            <a:r>
              <a:rPr lang="ru-RU" sz="1350" dirty="0" err="1">
                <a:latin typeface="Times New Roman" panose="02020603050405020304" pitchFamily="18" charset="0"/>
              </a:rPr>
              <a:t>experimental</a:t>
            </a:r>
            <a:r>
              <a:rPr lang="ru-RU" sz="1350" dirty="0">
                <a:latin typeface="Times New Roman" panose="02020603050405020304" pitchFamily="18" charset="0"/>
              </a:rPr>
              <a:t> </a:t>
            </a:r>
            <a:r>
              <a:rPr lang="ru-RU" sz="1350" dirty="0" err="1">
                <a:latin typeface="Times New Roman" panose="02020603050405020304" pitchFamily="18" charset="0"/>
              </a:rPr>
              <a:t>conditions</a:t>
            </a:r>
            <a:r>
              <a:rPr lang="ru-RU" sz="1350" dirty="0">
                <a:latin typeface="Times New Roman" panose="02020603050405020304" pitchFamily="18" charset="0"/>
              </a:rPr>
              <a:t> </a:t>
            </a:r>
            <a:r>
              <a:rPr lang="ru-RU" sz="1350" dirty="0" err="1">
                <a:latin typeface="Times New Roman" panose="02020603050405020304" pitchFamily="18" charset="0"/>
              </a:rPr>
              <a:t>are</a:t>
            </a:r>
            <a:r>
              <a:rPr lang="ru-RU" sz="1350" dirty="0">
                <a:latin typeface="Times New Roman" panose="02020603050405020304" pitchFamily="18" charset="0"/>
              </a:rPr>
              <a:t> </a:t>
            </a:r>
            <a:r>
              <a:rPr lang="ru-RU" sz="1350" dirty="0" err="1">
                <a:latin typeface="Times New Roman" panose="02020603050405020304" pitchFamily="18" charset="0"/>
              </a:rPr>
              <a:t>presented</a:t>
            </a:r>
            <a:r>
              <a:rPr lang="ru-RU" sz="1350" dirty="0">
                <a:latin typeface="Times New Roman" panose="02020603050405020304" pitchFamily="18" charset="0"/>
              </a:rPr>
              <a:t> </a:t>
            </a:r>
            <a:r>
              <a:rPr lang="ru-RU" sz="1350" dirty="0" err="1">
                <a:latin typeface="Times New Roman" panose="02020603050405020304" pitchFamily="18" charset="0"/>
              </a:rPr>
              <a:t>in</a:t>
            </a:r>
            <a:r>
              <a:rPr lang="ru-RU" sz="1350" dirty="0">
                <a:latin typeface="Times New Roman" panose="02020603050405020304" pitchFamily="18" charset="0"/>
              </a:rPr>
              <a:t> </a:t>
            </a:r>
            <a:r>
              <a:rPr lang="ru-RU" sz="135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table</a:t>
            </a:r>
            <a:r>
              <a:rPr lang="ru-RU" sz="1350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en-US" sz="1350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ru-RU" sz="1350" dirty="0">
                <a:latin typeface="Times New Roman" panose="02020603050405020304" pitchFamily="18" charset="0"/>
              </a:rPr>
              <a:t>.</a:t>
            </a:r>
            <a:r>
              <a:rPr lang="ru-RU" sz="1350" i="1" dirty="0">
                <a:latin typeface="Times New Roman" panose="02020603050405020304" pitchFamily="18" charset="0"/>
              </a:rPr>
              <a:t> </a:t>
            </a:r>
            <a:endParaRPr lang="ru-RU" sz="135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88640"/>
            <a:ext cx="5184576" cy="86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Table 2. </a:t>
            </a:r>
            <a:r>
              <a:rPr lang="en-US" sz="1600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 and results of experiments on the synthesis of K-Cr </a:t>
            </a:r>
            <a:r>
              <a:rPr lang="en-US" sz="1600" dirty="0" err="1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titanates</a:t>
            </a:r>
            <a:r>
              <a:rPr lang="en-US" sz="1600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at 3.5 and 5 </a:t>
            </a:r>
            <a:r>
              <a:rPr lang="en-US" sz="1600" dirty="0" err="1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GPa</a:t>
            </a:r>
            <a:r>
              <a:rPr lang="en-US" sz="1600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and 1200</a:t>
            </a:r>
            <a:r>
              <a:rPr lang="en-US" sz="1600" baseline="30000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0070C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endParaRPr lang="ru-RU" sz="1600" dirty="0">
              <a:solidFill>
                <a:srgbClr val="0070C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220637"/>
              </p:ext>
            </p:extLst>
          </p:nvPr>
        </p:nvGraphicFramePr>
        <p:xfrm>
          <a:off x="200047" y="1484784"/>
          <a:ext cx="4152082" cy="45012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0697">
                  <a:extLst>
                    <a:ext uri="{9D8B030D-6E8A-4147-A177-3AD203B41FA5}">
                      <a16:colId xmlns:a16="http://schemas.microsoft.com/office/drawing/2014/main" val="84286726"/>
                    </a:ext>
                  </a:extLst>
                </a:gridCol>
                <a:gridCol w="658661">
                  <a:extLst>
                    <a:ext uri="{9D8B030D-6E8A-4147-A177-3AD203B41FA5}">
                      <a16:colId xmlns:a16="http://schemas.microsoft.com/office/drawing/2014/main" val="1792719713"/>
                    </a:ext>
                  </a:extLst>
                </a:gridCol>
                <a:gridCol w="650681">
                  <a:extLst>
                    <a:ext uri="{9D8B030D-6E8A-4147-A177-3AD203B41FA5}">
                      <a16:colId xmlns:a16="http://schemas.microsoft.com/office/drawing/2014/main" val="2629152476"/>
                    </a:ext>
                  </a:extLst>
                </a:gridCol>
                <a:gridCol w="650681">
                  <a:extLst>
                    <a:ext uri="{9D8B030D-6E8A-4147-A177-3AD203B41FA5}">
                      <a16:colId xmlns:a16="http://schemas.microsoft.com/office/drawing/2014/main" val="2588166191"/>
                    </a:ext>
                  </a:extLst>
                </a:gridCol>
                <a:gridCol w="650681">
                  <a:extLst>
                    <a:ext uri="{9D8B030D-6E8A-4147-A177-3AD203B41FA5}">
                      <a16:colId xmlns:a16="http://schemas.microsoft.com/office/drawing/2014/main" val="1399909236"/>
                    </a:ext>
                  </a:extLst>
                </a:gridCol>
                <a:gridCol w="650681">
                  <a:extLst>
                    <a:ext uri="{9D8B030D-6E8A-4147-A177-3AD203B41FA5}">
                      <a16:colId xmlns:a16="http://schemas.microsoft.com/office/drawing/2014/main" val="1802117634"/>
                    </a:ext>
                  </a:extLst>
                </a:gridCol>
              </a:tblGrid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Sp</a:t>
                      </a:r>
                      <a:r>
                        <a:rPr lang="en-US" sz="1200">
                          <a:effectLst/>
                        </a:rPr>
                        <a:t>2</a:t>
                      </a:r>
                      <a:r>
                        <a:rPr lang="ru-RU" sz="1200">
                          <a:effectLst/>
                        </a:rPr>
                        <a:t>-1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A1-1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A2-6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B1-11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B2-4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63511706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Ox/Mineral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33926202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TiO</a:t>
                      </a:r>
                      <a:r>
                        <a:rPr lang="ru-RU" sz="1200" baseline="-25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2,67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,64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3,61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4,62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4,16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187315211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O</a:t>
                      </a:r>
                      <a:r>
                        <a:rPr lang="en-US" sz="1200" baseline="-25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58,12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57,76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56,01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53,43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58,25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506585931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FeO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18,60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17,99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20,23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24,67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21,22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4076462871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O</a:t>
                      </a:r>
                      <a:r>
                        <a:rPr lang="en-US" sz="1200" baseline="-25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5,14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5,73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5,10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5,61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324673654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0,38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1258622261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MnO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0,81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0,61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235775769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MgO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11,51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12,42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11,92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9,61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11,48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303705742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ZnO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,10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233147418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Sum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97,03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96,97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98,51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98,3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101,63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252538954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Formula quantities per 3 cations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81019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Ti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233223653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Cr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1,49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277984678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Fe</a:t>
                      </a:r>
                      <a:r>
                        <a:rPr lang="ru-RU" sz="1200" baseline="30000">
                          <a:effectLst/>
                        </a:rPr>
                        <a:t>3+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0,08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327818110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Fe</a:t>
                      </a:r>
                      <a:r>
                        <a:rPr lang="ru-RU" sz="1200" baseline="30000">
                          <a:effectLst/>
                        </a:rPr>
                        <a:t>2+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0,44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0,58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18346167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Al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</a:t>
                      </a:r>
                      <a:r>
                        <a:rPr lang="en-US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</a:t>
                      </a:r>
                      <a:r>
                        <a:rPr lang="en-US" sz="1200">
                          <a:effectLst/>
                        </a:rPr>
                        <a:t>2</a:t>
                      </a: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280217287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K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172934926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Mn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169857259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Mg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0,49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393338501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294252622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φ</a:t>
                      </a:r>
                      <a:r>
                        <a:rPr lang="en-US" sz="1200" baseline="-25000">
                          <a:effectLst/>
                        </a:rPr>
                        <a:t>Sp</a:t>
                      </a:r>
                      <a:r>
                        <a:rPr lang="en-US" sz="1200">
                          <a:effectLst/>
                        </a:rPr>
                        <a:t>*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0,157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0,183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184015814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Δlogf</a:t>
                      </a:r>
                      <a:r>
                        <a:rPr lang="en-US" sz="1200" baseline="-25000">
                          <a:effectLst/>
                        </a:rPr>
                        <a:t>O2</a:t>
                      </a:r>
                      <a:r>
                        <a:rPr lang="en-US" sz="1200">
                          <a:effectLst/>
                        </a:rPr>
                        <a:t>*</a:t>
                      </a:r>
                      <a:r>
                        <a:rPr lang="ru-RU" sz="1200">
                          <a:effectLst/>
                        </a:rPr>
                        <a:t>*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-1,3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-1,4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-1,1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-1,2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-1,6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296" marR="66296" marT="0" marB="0"/>
                </a:tc>
                <a:extLst>
                  <a:ext uri="{0D108BD9-81ED-4DB2-BD59-A6C34878D82A}">
                    <a16:rowId xmlns:a16="http://schemas.microsoft.com/office/drawing/2014/main" val="272404794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201" y="294873"/>
            <a:ext cx="46085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Table 3. Representative analyses of chromite in the run products.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*Fe</a:t>
            </a:r>
            <a:r>
              <a:rPr kumimoji="0" lang="en-US" altLang="ru-RU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/(Fe</a:t>
            </a:r>
            <a:r>
              <a:rPr kumimoji="0" lang="en-US" altLang="ru-RU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+Fe</a:t>
            </a:r>
            <a:r>
              <a:rPr kumimoji="0" lang="en-US" altLang="ru-RU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ratio in chromite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 Δlog</a:t>
            </a:r>
            <a:r>
              <a:rPr kumimoji="0" lang="en-US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n-US" altLang="ru-RU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O2</a:t>
            </a: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=(log</a:t>
            </a:r>
            <a:r>
              <a:rPr kumimoji="0" lang="en-US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n-US" altLang="ru-RU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O2</a:t>
            </a: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-log</a:t>
            </a:r>
            <a:r>
              <a:rPr kumimoji="0" lang="en-US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n-US" altLang="ru-RU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O2</a:t>
            </a:r>
            <a:r>
              <a:rPr kumimoji="0" lang="en-US" altLang="ru-RU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QFM</a:t>
            </a: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(Nikitina et al., 2010)</a:t>
            </a:r>
            <a:endParaRPr kumimoji="0" lang="en-US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41061" y="260648"/>
            <a:ext cx="4572000" cy="632480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Oxygen fugacity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was not specially controlled in the experiments being suggested that it was controlled by starting mineral phases, first of all, by chromite. The chromite composition allows estimation of log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O2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on the basis of the Fe</a:t>
            </a:r>
            <a:r>
              <a:rPr lang="en-U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3+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/Fe</a:t>
            </a:r>
            <a:r>
              <a:rPr lang="en-U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ratio in this mineral. </a:t>
            </a:r>
            <a:r>
              <a:rPr lang="en-US" dirty="0">
                <a:latin typeface="Times New Roman" panose="02020603050405020304" pitchFamily="18" charset="0"/>
              </a:rPr>
              <a:t>We used the dependence of the deviation of the oxygen fugacity of the system from the QFM buffer (</a:t>
            </a:r>
            <a:r>
              <a:rPr lang="ru-RU" dirty="0">
                <a:latin typeface="Times New Roman" panose="02020603050405020304" pitchFamily="18" charset="0"/>
              </a:rPr>
              <a:t>Δ</a:t>
            </a:r>
            <a:r>
              <a:rPr lang="en-US" dirty="0">
                <a:latin typeface="Times New Roman" panose="02020603050405020304" pitchFamily="18" charset="0"/>
              </a:rPr>
              <a:t>log</a:t>
            </a:r>
            <a:r>
              <a:rPr lang="en-US" i="1" dirty="0">
                <a:latin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</a:rPr>
              <a:t>O2</a:t>
            </a:r>
            <a:r>
              <a:rPr lang="en-US" dirty="0">
                <a:latin typeface="Times New Roman" panose="02020603050405020304" pitchFamily="18" charset="0"/>
              </a:rPr>
              <a:t>) on the ratio Fe</a:t>
            </a:r>
            <a:r>
              <a:rPr lang="en-US" baseline="30000" dirty="0">
                <a:latin typeface="Times New Roman" panose="02020603050405020304" pitchFamily="18" charset="0"/>
              </a:rPr>
              <a:t>3+</a:t>
            </a:r>
            <a:r>
              <a:rPr lang="en-US" dirty="0">
                <a:latin typeface="Times New Roman" panose="02020603050405020304" pitchFamily="18" charset="0"/>
              </a:rPr>
              <a:t>/Fe</a:t>
            </a:r>
            <a:r>
              <a:rPr lang="en-US" baseline="30000" dirty="0">
                <a:latin typeface="Times New Roman" panose="02020603050405020304" pitchFamily="18" charset="0"/>
              </a:rPr>
              <a:t>2+</a:t>
            </a:r>
            <a:r>
              <a:rPr lang="en-US" dirty="0">
                <a:latin typeface="Times New Roman" panose="02020603050405020304" pitchFamily="18" charset="0"/>
              </a:rPr>
              <a:t> in chromite given by Nikitina et al. (2010). The Fe</a:t>
            </a:r>
            <a:r>
              <a:rPr lang="en-US" baseline="30000" dirty="0">
                <a:latin typeface="Times New Roman" panose="02020603050405020304" pitchFamily="18" charset="0"/>
              </a:rPr>
              <a:t>3+</a:t>
            </a:r>
            <a:r>
              <a:rPr lang="en-US" dirty="0">
                <a:latin typeface="Times New Roman" panose="02020603050405020304" pitchFamily="18" charset="0"/>
              </a:rPr>
              <a:t> / Fe</a:t>
            </a:r>
            <a:r>
              <a:rPr lang="en-US" baseline="30000" dirty="0">
                <a:latin typeface="Times New Roman" panose="02020603050405020304" pitchFamily="18" charset="0"/>
              </a:rPr>
              <a:t>2+</a:t>
            </a:r>
            <a:r>
              <a:rPr lang="en-US" dirty="0">
                <a:latin typeface="Times New Roman" panose="02020603050405020304" pitchFamily="18" charset="0"/>
              </a:rPr>
              <a:t> ratios in chromite were estimated from the crystal chemical formulas. The obtained values </a:t>
            </a:r>
            <a:r>
              <a:rPr lang="ru-RU" dirty="0">
                <a:latin typeface="Times New Roman" panose="02020603050405020304" pitchFamily="18" charset="0"/>
              </a:rPr>
              <a:t>Δ</a:t>
            </a:r>
            <a:r>
              <a:rPr lang="en-US" dirty="0">
                <a:latin typeface="Times New Roman" panose="02020603050405020304" pitchFamily="18" charset="0"/>
              </a:rPr>
              <a:t>log</a:t>
            </a:r>
            <a:r>
              <a:rPr lang="en-US" i="1" dirty="0">
                <a:latin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</a:rPr>
              <a:t>O2 </a:t>
            </a:r>
            <a:r>
              <a:rPr lang="en-US" dirty="0">
                <a:latin typeface="Times New Roman" panose="02020603050405020304" pitchFamily="18" charset="0"/>
              </a:rPr>
              <a:t>(Table 3) indicate the oxygen fugacity in the experiments at 1.1-1.6 logarithmic unit below the QFM buffer</a:t>
            </a:r>
            <a:r>
              <a:rPr lang="en-US" dirty="0"/>
              <a:t>. 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449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090580"/>
              </p:ext>
            </p:extLst>
          </p:nvPr>
        </p:nvGraphicFramePr>
        <p:xfrm>
          <a:off x="169121" y="1773690"/>
          <a:ext cx="5693063" cy="43055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4973">
                  <a:extLst>
                    <a:ext uri="{9D8B030D-6E8A-4147-A177-3AD203B41FA5}">
                      <a16:colId xmlns:a16="http://schemas.microsoft.com/office/drawing/2014/main" val="1033904068"/>
                    </a:ext>
                  </a:extLst>
                </a:gridCol>
                <a:gridCol w="612662">
                  <a:extLst>
                    <a:ext uri="{9D8B030D-6E8A-4147-A177-3AD203B41FA5}">
                      <a16:colId xmlns:a16="http://schemas.microsoft.com/office/drawing/2014/main" val="2821203613"/>
                    </a:ext>
                  </a:extLst>
                </a:gridCol>
                <a:gridCol w="525580">
                  <a:extLst>
                    <a:ext uri="{9D8B030D-6E8A-4147-A177-3AD203B41FA5}">
                      <a16:colId xmlns:a16="http://schemas.microsoft.com/office/drawing/2014/main" val="2233372731"/>
                    </a:ext>
                  </a:extLst>
                </a:gridCol>
                <a:gridCol w="612662">
                  <a:extLst>
                    <a:ext uri="{9D8B030D-6E8A-4147-A177-3AD203B41FA5}">
                      <a16:colId xmlns:a16="http://schemas.microsoft.com/office/drawing/2014/main" val="3627349545"/>
                    </a:ext>
                  </a:extLst>
                </a:gridCol>
                <a:gridCol w="612662">
                  <a:extLst>
                    <a:ext uri="{9D8B030D-6E8A-4147-A177-3AD203B41FA5}">
                      <a16:colId xmlns:a16="http://schemas.microsoft.com/office/drawing/2014/main" val="579345665"/>
                    </a:ext>
                  </a:extLst>
                </a:gridCol>
                <a:gridCol w="613280">
                  <a:extLst>
                    <a:ext uri="{9D8B030D-6E8A-4147-A177-3AD203B41FA5}">
                      <a16:colId xmlns:a16="http://schemas.microsoft.com/office/drawing/2014/main" val="1071237877"/>
                    </a:ext>
                  </a:extLst>
                </a:gridCol>
                <a:gridCol w="541020">
                  <a:extLst>
                    <a:ext uri="{9D8B030D-6E8A-4147-A177-3AD203B41FA5}">
                      <a16:colId xmlns:a16="http://schemas.microsoft.com/office/drawing/2014/main" val="2805964611"/>
                    </a:ext>
                  </a:extLst>
                </a:gridCol>
                <a:gridCol w="596604">
                  <a:extLst>
                    <a:ext uri="{9D8B030D-6E8A-4147-A177-3AD203B41FA5}">
                      <a16:colId xmlns:a16="http://schemas.microsoft.com/office/drawing/2014/main" val="1647764596"/>
                    </a:ext>
                  </a:extLst>
                </a:gridCol>
                <a:gridCol w="793620">
                  <a:extLst>
                    <a:ext uri="{9D8B030D-6E8A-4147-A177-3AD203B41FA5}">
                      <a16:colId xmlns:a16="http://schemas.microsoft.com/office/drawing/2014/main" val="3635400135"/>
                    </a:ext>
                  </a:extLst>
                </a:gridCol>
              </a:tblGrid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Sp-4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Sp-5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A1-5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A2-7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B1-12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В1-3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B1-</a:t>
                      </a:r>
                      <a:r>
                        <a:rPr lang="en-US" sz="1200">
                          <a:effectLst/>
                        </a:rPr>
                        <a:t>1-</a:t>
                      </a: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B1-</a:t>
                      </a:r>
                      <a:r>
                        <a:rPr lang="en-US" sz="1200">
                          <a:effectLst/>
                        </a:rPr>
                        <a:t>1-</a:t>
                      </a: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2583952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Минерал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Yim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Yim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Yim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3560941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TiO</a:t>
                      </a:r>
                      <a:r>
                        <a:rPr lang="ru-RU" sz="1200" baseline="-25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69,45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69,03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69,83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69,21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34,29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38,34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36,11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51,16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8847761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Cr</a:t>
                      </a:r>
                      <a:r>
                        <a:rPr lang="ru-RU" sz="1200" baseline="-25000">
                          <a:effectLst/>
                        </a:rPr>
                        <a:t>2</a:t>
                      </a:r>
                      <a:r>
                        <a:rPr lang="ru-RU" sz="1200">
                          <a:effectLst/>
                        </a:rPr>
                        <a:t>O</a:t>
                      </a:r>
                      <a:r>
                        <a:rPr lang="ru-RU" sz="1200" baseline="-25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15,62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16,45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</a:t>
                      </a:r>
                      <a:r>
                        <a:rPr lang="en-US" sz="1200">
                          <a:effectLst/>
                        </a:rPr>
                        <a:t>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17,03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25,31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23,14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2,29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8209950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FeO</a:t>
                      </a:r>
                      <a:r>
                        <a:rPr lang="en-US" sz="1200">
                          <a:effectLst/>
                        </a:rPr>
                        <a:t>*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0,83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0,42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23,09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32,42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9334774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Al</a:t>
                      </a:r>
                      <a:r>
                        <a:rPr lang="ru-RU" sz="1200" baseline="-25000">
                          <a:effectLst/>
                        </a:rPr>
                        <a:t>2</a:t>
                      </a:r>
                      <a:r>
                        <a:rPr lang="ru-RU" sz="1200">
                          <a:effectLst/>
                        </a:rPr>
                        <a:t>O</a:t>
                      </a:r>
                      <a:r>
                        <a:rPr lang="ru-RU" sz="1200" baseline="-25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0,91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0,89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0,79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0,7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1,97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1,68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0364205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K</a:t>
                      </a:r>
                      <a:r>
                        <a:rPr lang="ru-RU" sz="1200" baseline="-25000">
                          <a:effectLst/>
                        </a:rPr>
                        <a:t>2</a:t>
                      </a:r>
                      <a:r>
                        <a:rPr lang="ru-RU" sz="1200">
                          <a:effectLst/>
                        </a:rPr>
                        <a:t>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11,26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11,39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10,95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11,26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4,78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4,88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5,15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1,89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5886507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MnO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0,37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1,79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1,8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1,68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2,82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9592811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MgO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0,68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0,3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0,4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2,2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1,82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5,36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1585385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Nb</a:t>
                      </a:r>
                      <a:r>
                        <a:rPr lang="ru-RU" sz="1200" baseline="-25000">
                          <a:effectLst/>
                        </a:rPr>
                        <a:t>2</a:t>
                      </a:r>
                      <a:r>
                        <a:rPr lang="ru-RU" sz="1200">
                          <a:effectLst/>
                        </a:rPr>
                        <a:t>O</a:t>
                      </a:r>
                      <a:r>
                        <a:rPr lang="en-US" sz="1200" baseline="-250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2,94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3,44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2154699"/>
                  </a:ext>
                </a:extLst>
              </a:tr>
              <a:tr h="239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Сумма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99,12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98,8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101,54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99,2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96,37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100,16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96,66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98,33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9595946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Per 16 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 </a:t>
                      </a:r>
                      <a:r>
                        <a:rPr lang="ru-RU" sz="1200">
                          <a:effectLst/>
                        </a:rPr>
                        <a:t>19 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 </a:t>
                      </a:r>
                      <a:r>
                        <a:rPr lang="ru-RU" sz="1200">
                          <a:effectLst/>
                        </a:rPr>
                        <a:t>38 </a:t>
                      </a:r>
                      <a:r>
                        <a:rPr lang="en-US" sz="1200">
                          <a:effectLst/>
                        </a:rPr>
                        <a:t>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1383274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Ti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6,23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6,22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6,13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6,22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12,05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45080632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Cr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1,47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1,75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1,61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3263066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Fe</a:t>
                      </a:r>
                      <a:r>
                        <a:rPr lang="ru-RU" sz="1200" baseline="30000">
                          <a:effectLst/>
                        </a:rPr>
                        <a:t>3+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2,47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8,48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4133428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Fe</a:t>
                      </a:r>
                      <a:r>
                        <a:rPr lang="ru-RU" sz="1200" baseline="30000">
                          <a:effectLst/>
                        </a:rPr>
                        <a:t>2+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8665092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Al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88251883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K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1,71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1,74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1,72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0,96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0,94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0,75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13253433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Mn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0,75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79695531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Mg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31617353"/>
                  </a:ext>
                </a:extLst>
              </a:tr>
              <a:tr h="119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Nb</a:t>
                      </a:r>
                      <a:r>
                        <a:rPr lang="ru-RU" sz="1200" baseline="30000">
                          <a:effectLst/>
                        </a:rPr>
                        <a:t>5+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0,28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3047806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3528" y="620688"/>
            <a:ext cx="511256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Table 4. Representative analyses of </a:t>
            </a:r>
            <a:r>
              <a:rPr kumimoji="0" lang="en-US" alt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priderite</a:t>
            </a: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yimengite</a:t>
            </a: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kumimoji="0" lang="en-US" alt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mathiasite</a:t>
            </a: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en-US" alt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FeO</a:t>
            </a: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=FeO+Fe</a:t>
            </a:r>
            <a:r>
              <a:rPr kumimoji="0" lang="en-US" altLang="ru-RU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ru-RU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421" y="188640"/>
            <a:ext cx="3168352" cy="1872208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5891421" y="184000"/>
            <a:ext cx="3168352" cy="1876847"/>
          </a:xfrm>
          <a:prstGeom prst="rect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204864"/>
            <a:ext cx="2758414" cy="2355567"/>
          </a:xfrm>
          <a:prstGeom prst="rect">
            <a:avLst/>
          </a:prstGeom>
        </p:spPr>
      </p:pic>
      <p:sp>
        <p:nvSpPr>
          <p:cNvPr id="7" name="Rectangle 14"/>
          <p:cNvSpPr/>
          <p:nvPr/>
        </p:nvSpPr>
        <p:spPr>
          <a:xfrm>
            <a:off x="6156176" y="2204863"/>
            <a:ext cx="2758414" cy="235556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725144"/>
            <a:ext cx="3119621" cy="1992306"/>
          </a:xfrm>
          <a:prstGeom prst="rect">
            <a:avLst/>
          </a:prstGeom>
        </p:spPr>
      </p:pic>
      <p:sp>
        <p:nvSpPr>
          <p:cNvPr id="9" name="Rectangle 13"/>
          <p:cNvSpPr/>
          <p:nvPr/>
        </p:nvSpPr>
        <p:spPr>
          <a:xfrm>
            <a:off x="5940152" y="4725143"/>
            <a:ext cx="3119621" cy="199230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7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669848"/>
              </p:ext>
            </p:extLst>
          </p:nvPr>
        </p:nvGraphicFramePr>
        <p:xfrm>
          <a:off x="4568" y="1124744"/>
          <a:ext cx="4097398" cy="5544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6835">
                  <a:extLst>
                    <a:ext uri="{9D8B030D-6E8A-4147-A177-3AD203B41FA5}">
                      <a16:colId xmlns:a16="http://schemas.microsoft.com/office/drawing/2014/main" val="3168468399"/>
                    </a:ext>
                  </a:extLst>
                </a:gridCol>
                <a:gridCol w="1245883">
                  <a:extLst>
                    <a:ext uri="{9D8B030D-6E8A-4147-A177-3AD203B41FA5}">
                      <a16:colId xmlns:a16="http://schemas.microsoft.com/office/drawing/2014/main" val="3741753481"/>
                    </a:ext>
                  </a:extLst>
                </a:gridCol>
                <a:gridCol w="126468">
                  <a:extLst>
                    <a:ext uri="{9D8B030D-6E8A-4147-A177-3AD203B41FA5}">
                      <a16:colId xmlns:a16="http://schemas.microsoft.com/office/drawing/2014/main" val="3713623901"/>
                    </a:ext>
                  </a:extLst>
                </a:gridCol>
                <a:gridCol w="126468">
                  <a:extLst>
                    <a:ext uri="{9D8B030D-6E8A-4147-A177-3AD203B41FA5}">
                      <a16:colId xmlns:a16="http://schemas.microsoft.com/office/drawing/2014/main" val="3990279548"/>
                    </a:ext>
                  </a:extLst>
                </a:gridCol>
                <a:gridCol w="126468">
                  <a:extLst>
                    <a:ext uri="{9D8B030D-6E8A-4147-A177-3AD203B41FA5}">
                      <a16:colId xmlns:a16="http://schemas.microsoft.com/office/drawing/2014/main" val="327265441"/>
                    </a:ext>
                  </a:extLst>
                </a:gridCol>
                <a:gridCol w="126468">
                  <a:extLst>
                    <a:ext uri="{9D8B030D-6E8A-4147-A177-3AD203B41FA5}">
                      <a16:colId xmlns:a16="http://schemas.microsoft.com/office/drawing/2014/main" val="1625332101"/>
                    </a:ext>
                  </a:extLst>
                </a:gridCol>
                <a:gridCol w="126468">
                  <a:extLst>
                    <a:ext uri="{9D8B030D-6E8A-4147-A177-3AD203B41FA5}">
                      <a16:colId xmlns:a16="http://schemas.microsoft.com/office/drawing/2014/main" val="3872835522"/>
                    </a:ext>
                  </a:extLst>
                </a:gridCol>
                <a:gridCol w="126468">
                  <a:extLst>
                    <a:ext uri="{9D8B030D-6E8A-4147-A177-3AD203B41FA5}">
                      <a16:colId xmlns:a16="http://schemas.microsoft.com/office/drawing/2014/main" val="956643706"/>
                    </a:ext>
                  </a:extLst>
                </a:gridCol>
                <a:gridCol w="126468">
                  <a:extLst>
                    <a:ext uri="{9D8B030D-6E8A-4147-A177-3AD203B41FA5}">
                      <a16:colId xmlns:a16="http://schemas.microsoft.com/office/drawing/2014/main" val="1101849477"/>
                    </a:ext>
                  </a:extLst>
                </a:gridCol>
                <a:gridCol w="126468">
                  <a:extLst>
                    <a:ext uri="{9D8B030D-6E8A-4147-A177-3AD203B41FA5}">
                      <a16:colId xmlns:a16="http://schemas.microsoft.com/office/drawing/2014/main" val="3997468626"/>
                    </a:ext>
                  </a:extLst>
                </a:gridCol>
                <a:gridCol w="126468">
                  <a:extLst>
                    <a:ext uri="{9D8B030D-6E8A-4147-A177-3AD203B41FA5}">
                      <a16:colId xmlns:a16="http://schemas.microsoft.com/office/drawing/2014/main" val="2337930085"/>
                    </a:ext>
                  </a:extLst>
                </a:gridCol>
                <a:gridCol w="126468">
                  <a:extLst>
                    <a:ext uri="{9D8B030D-6E8A-4147-A177-3AD203B41FA5}">
                      <a16:colId xmlns:a16="http://schemas.microsoft.com/office/drawing/2014/main" val="2379446694"/>
                    </a:ext>
                  </a:extLst>
                </a:gridCol>
              </a:tblGrid>
              <a:tr h="163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№опыта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</a:t>
                      </a:r>
                      <a:r>
                        <a:rPr lang="ru-RU" sz="7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767358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C</a:t>
                      </a:r>
                      <a:r>
                        <a:rPr lang="en-US" sz="700">
                          <a:effectLst/>
                        </a:rPr>
                        <a:t>omp-t</a:t>
                      </a:r>
                      <a:r>
                        <a:rPr lang="ru-RU" sz="700">
                          <a:effectLst/>
                        </a:rPr>
                        <a:t>/</a:t>
                      </a:r>
                      <a:r>
                        <a:rPr lang="en-US" sz="700">
                          <a:effectLst/>
                        </a:rPr>
                        <a:t>Mineral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Yim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Pri</a:t>
                      </a:r>
                      <a:r>
                        <a:rPr lang="ru-RU" sz="7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Ilm</a:t>
                      </a:r>
                      <a:r>
                        <a:rPr lang="ru-RU" sz="7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Ilm</a:t>
                      </a:r>
                      <a:r>
                        <a:rPr lang="ru-RU" sz="700">
                          <a:effectLst/>
                        </a:rPr>
                        <a:t>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Rt</a:t>
                      </a:r>
                      <a:r>
                        <a:rPr lang="ru-RU" sz="700">
                          <a:effectLst/>
                        </a:rPr>
                        <a:t>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0744733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Ti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4,76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6,15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0,93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0,98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0,85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8683893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Cr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2,87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1,56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0,01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0,20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57863679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Fe</a:t>
                      </a:r>
                      <a:r>
                        <a:rPr lang="ru-RU" sz="700" baseline="30000">
                          <a:effectLst/>
                        </a:rPr>
                        <a:t>3+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0,25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0,15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0,08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0,03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9034970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Fe</a:t>
                      </a:r>
                      <a:r>
                        <a:rPr lang="ru-RU" sz="700" baseline="30000">
                          <a:effectLst/>
                        </a:rPr>
                        <a:t>2+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3,30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0,10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0,95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0,70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4927392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Al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0,35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0,06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0,02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7612487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K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1,01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1,77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74699704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Mg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0,47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0,06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0,04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0,28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5096802"/>
                  </a:ext>
                </a:extLst>
              </a:tr>
              <a:tr h="163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№Exp.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Sp2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B1-1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582058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Comp-t/</a:t>
                      </a:r>
                      <a:r>
                        <a:rPr lang="ru-RU" sz="700">
                          <a:effectLst/>
                        </a:rPr>
                        <a:t>Mineral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Chr1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Chr2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Pri2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Yim1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Yim2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Ilm3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875487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Ti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0,10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0,14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6,23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4,34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4,25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0,97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576748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Cr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1,47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1,46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1,47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2,99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3,31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0,02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836403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Fe</a:t>
                      </a:r>
                      <a:r>
                        <a:rPr lang="en-US" sz="700" baseline="30000">
                          <a:effectLst/>
                        </a:rPr>
                        <a:t>3+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0,02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0,11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0,68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0,42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0</a:t>
                      </a:r>
                      <a:r>
                        <a:rPr lang="ru-RU" sz="700">
                          <a:effectLst/>
                        </a:rPr>
                        <a:t>,04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92658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Fe</a:t>
                      </a:r>
                      <a:r>
                        <a:rPr lang="ru-RU" sz="700" baseline="30000">
                          <a:effectLst/>
                        </a:rPr>
                        <a:t>2+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0,31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0,46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2,61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2,74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0,74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961276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Al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0,31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0,26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0,13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0,69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0,66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716292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K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1,71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1,00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1,01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107501"/>
                  </a:ext>
                </a:extLst>
              </a:tr>
              <a:tr h="32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 err="1">
                          <a:effectLst/>
                        </a:rPr>
                        <a:t>Mg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0,79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0,68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0,12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0,67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0,67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0,23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27" marR="45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13676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903" y="0"/>
            <a:ext cx="408726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Table 5. Representative analyses       ( f. e.) of compositions of </a:t>
            </a:r>
            <a:r>
              <a:rPr kumimoji="0" lang="en-US" alt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paragenetic</a:t>
            </a: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minerals (products) in experiments on the synthesis of K-Cr </a:t>
            </a:r>
            <a:r>
              <a:rPr kumimoji="0" lang="en-US" alt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titanates</a:t>
            </a: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3936" y="418342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products of the experiment B1 (Table 2) in the system chromite-rutile/ilmenite-K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-H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O-CO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at 5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GPa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and 1200ºC. (a, b) experiments A1 and A2 (Table 2):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priderite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chromite, rutile; (c, e) experiment B1 (Tables 2 and 5): chromite, ilmenite,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priderite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yimengite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(d) intergrowth of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yimengite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and chromite from the kimberlite sill Prospect 039,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Guaniamo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province, Venezuela (Nixon,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Condliffe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1989).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27" y="188640"/>
            <a:ext cx="4539620" cy="385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9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980728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 composition of phases in the run Sp2 products (Table 5), the following equilibrium represents the formation of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priderite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1000"/>
              </a:spcAft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24.50Chr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2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+ 5.79TiO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2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+ K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CO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+ 0.46O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+ 1.10Cr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O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= 1.17Pri + 9.45Chr + 14.57Chr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+ CO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2 </a:t>
            </a:r>
            <a:r>
              <a:rPr lang="en-US" b="1" dirty="0">
                <a:solidFill>
                  <a:srgbClr val="0000F2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(1)</a:t>
            </a:r>
            <a:endParaRPr lang="ru-RU" b="1" dirty="0">
              <a:solidFill>
                <a:srgbClr val="0000F2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2898126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 composition of phases in the run B1 products (Table 5), a number of equilibria could be written to illustrate the formation of this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titanate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assemblage, for example: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Rt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+ 0.11Chr + 0.12K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+ 0.21Ilm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= 0.11Pri + 0.05Yim + 0.03Cr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+ 0.13Ilm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+ CO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b="1" dirty="0">
                <a:solidFill>
                  <a:srgbClr val="0000F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</a:t>
            </a:r>
            <a:endParaRPr lang="ru-RU" sz="1600" b="1" dirty="0">
              <a:solidFill>
                <a:srgbClr val="0000F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4652452"/>
            <a:ext cx="835292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 representative composition of phases in the run B1-1 products (Table 5), a number of equilibria could be written to illustrate the formation of this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titanate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assemblage, for example: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5.29Chr + 9.87Ilm + 1.08K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+ 7.61TiO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= Yim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+ 1.14Yim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+ 0.68Cr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+ 8.09Ilm</a:t>
            </a:r>
            <a:r>
              <a:rPr lang="en-US" baseline="-250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dirty="0">
                <a:solidFill>
                  <a:srgbClr val="0000F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F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</a:t>
            </a:r>
            <a:endParaRPr lang="ru-RU" sz="1600" b="1" dirty="0">
              <a:solidFill>
                <a:srgbClr val="0000F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28105" y="194502"/>
            <a:ext cx="314377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Reactions: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769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4664"/>
            <a:ext cx="7040880" cy="49834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1479" y="5388144"/>
            <a:ext cx="892899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Diagram of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Ti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– Fe – Cr illustrating the variation of the composition of synthesized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yimengite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mathiasite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and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priderite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in comparison with the compositions of natural minerals.</a:t>
            </a:r>
            <a:endParaRPr lang="ru-RU" dirty="0"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60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4" y="1520927"/>
            <a:ext cx="4174447" cy="4398707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5361" y="332656"/>
            <a:ext cx="9018639" cy="9894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system of CHROMITE + ILMENITE/RUTILE + </a:t>
            </a:r>
            <a:r>
              <a:rPr lang="en-US" sz="21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</a:t>
            </a:r>
            <a:r>
              <a:rPr lang="en-US" sz="2100" b="1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en-US" sz="21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O-CO</a:t>
            </a:r>
            <a:r>
              <a:rPr lang="en-US" sz="2100" b="1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en-US" sz="21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-K</a:t>
            </a:r>
            <a:r>
              <a:rPr lang="en-US" sz="2100" b="1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en-US" sz="21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</a:t>
            </a:r>
            <a:r>
              <a:rPr lang="en-US" sz="2100" b="1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r>
              <a:rPr lang="en-US" sz="21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fluids </a:t>
            </a:r>
            <a:r>
              <a:rPr lang="en-U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sz="21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sz="21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1946" y="1660102"/>
            <a:ext cx="4572000" cy="44550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50" dirty="0">
                <a:latin typeface="Times New Roman" panose="02020603050405020304" pitchFamily="18" charset="0"/>
              </a:rPr>
              <a:t>Raman spectra of the synthesized phases: </a:t>
            </a:r>
            <a:r>
              <a:rPr lang="en-US" sz="1350" b="1" dirty="0">
                <a:latin typeface="Times New Roman" panose="02020603050405020304" pitchFamily="18" charset="0"/>
              </a:rPr>
              <a:t>I-1</a:t>
            </a:r>
            <a:r>
              <a:rPr lang="en-US" sz="1350" dirty="0">
                <a:latin typeface="Times New Roman" panose="02020603050405020304" pitchFamily="18" charset="0"/>
              </a:rPr>
              <a:t>) K-Cr </a:t>
            </a:r>
            <a:r>
              <a:rPr lang="en-US" sz="1350" dirty="0" err="1">
                <a:latin typeface="Times New Roman" panose="02020603050405020304" pitchFamily="18" charset="0"/>
              </a:rPr>
              <a:t>priderite</a:t>
            </a:r>
            <a:r>
              <a:rPr lang="en-US" sz="1350" dirty="0">
                <a:latin typeface="Times New Roman" panose="02020603050405020304" pitchFamily="18" charset="0"/>
              </a:rPr>
              <a:t> from </a:t>
            </a:r>
            <a:r>
              <a:rPr lang="en-US" sz="1350" dirty="0" err="1">
                <a:latin typeface="Times New Roman" panose="02020603050405020304" pitchFamily="18" charset="0"/>
              </a:rPr>
              <a:t>metasomatized</a:t>
            </a:r>
            <a:r>
              <a:rPr lang="en-US" sz="1350" dirty="0">
                <a:latin typeface="Times New Roman" panose="02020603050405020304" pitchFamily="18" charset="0"/>
              </a:rPr>
              <a:t> peridotites from kimberlites of South Africa (</a:t>
            </a:r>
            <a:r>
              <a:rPr lang="en-US" sz="1350" dirty="0" err="1">
                <a:latin typeface="Times New Roman" panose="02020603050405020304" pitchFamily="18" charset="0"/>
              </a:rPr>
              <a:t>Konzett</a:t>
            </a:r>
            <a:r>
              <a:rPr lang="en-US" sz="1350" dirty="0">
                <a:latin typeface="Times New Roman" panose="02020603050405020304" pitchFamily="18" charset="0"/>
              </a:rPr>
              <a:t> et al., 2013); </a:t>
            </a:r>
            <a:r>
              <a:rPr lang="en-US" sz="1350" b="1" dirty="0">
                <a:latin typeface="Times New Roman" panose="02020603050405020304" pitchFamily="18" charset="0"/>
              </a:rPr>
              <a:t>I-2</a:t>
            </a:r>
            <a:r>
              <a:rPr lang="en-US" sz="1350" dirty="0">
                <a:latin typeface="Times New Roman" panose="02020603050405020304" pitchFamily="18" charset="0"/>
              </a:rPr>
              <a:t>) K-Ba-Cr </a:t>
            </a:r>
            <a:r>
              <a:rPr lang="en-US" sz="1350" dirty="0" err="1">
                <a:latin typeface="Times New Roman" panose="02020603050405020304" pitchFamily="18" charset="0"/>
              </a:rPr>
              <a:t>priderite</a:t>
            </a:r>
            <a:r>
              <a:rPr lang="en-US" sz="1350" dirty="0">
                <a:latin typeface="Times New Roman" panose="02020603050405020304" pitchFamily="18" charset="0"/>
              </a:rPr>
              <a:t> from inclusions in </a:t>
            </a:r>
            <a:r>
              <a:rPr lang="en-US" sz="1350" dirty="0" err="1">
                <a:latin typeface="Times New Roman" panose="02020603050405020304" pitchFamily="18" charset="0"/>
              </a:rPr>
              <a:t>chromites</a:t>
            </a:r>
            <a:r>
              <a:rPr lang="en-US" sz="1350" dirty="0">
                <a:latin typeface="Times New Roman" panose="02020603050405020304" pitchFamily="18" charset="0"/>
              </a:rPr>
              <a:t> of Bohemian Massif garnet peridotites (</a:t>
            </a:r>
            <a:r>
              <a:rPr lang="en-US" sz="1350" dirty="0" err="1">
                <a:latin typeface="Times New Roman" panose="02020603050405020304" pitchFamily="18" charset="0"/>
              </a:rPr>
              <a:t>Naemura</a:t>
            </a:r>
            <a:r>
              <a:rPr lang="en-US" sz="1350" dirty="0">
                <a:latin typeface="Times New Roman" panose="02020603050405020304" pitchFamily="18" charset="0"/>
              </a:rPr>
              <a:t> et al., 2015); </a:t>
            </a:r>
            <a:r>
              <a:rPr lang="en-US" sz="1350" b="1" dirty="0">
                <a:latin typeface="Times New Roman" panose="02020603050405020304" pitchFamily="18" charset="0"/>
              </a:rPr>
              <a:t>I-3</a:t>
            </a:r>
            <a:r>
              <a:rPr lang="en-US" sz="1350" dirty="0">
                <a:latin typeface="Times New Roman" panose="02020603050405020304" pitchFamily="18" charset="0"/>
              </a:rPr>
              <a:t>) synthesized K-Cr </a:t>
            </a:r>
            <a:r>
              <a:rPr lang="en-US" sz="1350" dirty="0" err="1">
                <a:latin typeface="Times New Roman" panose="02020603050405020304" pitchFamily="18" charset="0"/>
              </a:rPr>
              <a:t>priderite</a:t>
            </a:r>
            <a:r>
              <a:rPr lang="en-US" sz="1350" dirty="0">
                <a:latin typeface="Times New Roman" panose="02020603050405020304" pitchFamily="18" charset="0"/>
              </a:rPr>
              <a:t> (analysis Sp-4, Table 4); </a:t>
            </a:r>
            <a:r>
              <a:rPr lang="en-US" sz="1350" b="1" dirty="0">
                <a:latin typeface="Times New Roman" panose="02020603050405020304" pitchFamily="18" charset="0"/>
              </a:rPr>
              <a:t>II-1</a:t>
            </a:r>
            <a:r>
              <a:rPr lang="en-US" sz="1350" dirty="0">
                <a:latin typeface="Times New Roman" panose="02020603050405020304" pitchFamily="18" charset="0"/>
              </a:rPr>
              <a:t>) solid solution </a:t>
            </a:r>
            <a:r>
              <a:rPr lang="en-US" sz="1350" dirty="0" err="1">
                <a:latin typeface="Times New Roman" panose="02020603050405020304" pitchFamily="18" charset="0"/>
              </a:rPr>
              <a:t>yimengite-hawthorneite</a:t>
            </a:r>
            <a:r>
              <a:rPr lang="en-US" sz="1350" dirty="0">
                <a:latin typeface="Times New Roman" panose="02020603050405020304" pitchFamily="18" charset="0"/>
              </a:rPr>
              <a:t> synthesized from the oxides at 12 </a:t>
            </a:r>
            <a:r>
              <a:rPr lang="en-US" sz="1350" dirty="0" err="1">
                <a:latin typeface="Times New Roman" panose="02020603050405020304" pitchFamily="18" charset="0"/>
              </a:rPr>
              <a:t>GPa</a:t>
            </a:r>
            <a:r>
              <a:rPr lang="en-US" sz="1350" dirty="0">
                <a:latin typeface="Times New Roman" panose="02020603050405020304" pitchFamily="18" charset="0"/>
              </a:rPr>
              <a:t> and 1400º</a:t>
            </a:r>
            <a:r>
              <a:rPr lang="ru-RU" sz="1350" dirty="0">
                <a:latin typeface="Times New Roman" panose="02020603050405020304" pitchFamily="18" charset="0"/>
              </a:rPr>
              <a:t>С</a:t>
            </a:r>
            <a:r>
              <a:rPr lang="en-US" sz="1350" dirty="0">
                <a:latin typeface="Times New Roman" panose="02020603050405020304" pitchFamily="18" charset="0"/>
              </a:rPr>
              <a:t> (ex. JKW88, see </a:t>
            </a:r>
            <a:r>
              <a:rPr lang="en-US" sz="1350" dirty="0" err="1">
                <a:latin typeface="Times New Roman" panose="02020603050405020304" pitchFamily="18" charset="0"/>
              </a:rPr>
              <a:t>Konzett</a:t>
            </a:r>
            <a:r>
              <a:rPr lang="en-US" sz="1350" dirty="0">
                <a:latin typeface="Times New Roman" panose="02020603050405020304" pitchFamily="18" charset="0"/>
              </a:rPr>
              <a:t> et al., 2005); </a:t>
            </a:r>
            <a:r>
              <a:rPr lang="en-US" sz="1350" b="1" dirty="0">
                <a:latin typeface="Times New Roman" panose="02020603050405020304" pitchFamily="18" charset="0"/>
              </a:rPr>
              <a:t>II-2</a:t>
            </a:r>
            <a:r>
              <a:rPr lang="en-US" sz="1350" dirty="0">
                <a:latin typeface="Times New Roman" panose="02020603050405020304" pitchFamily="18" charset="0"/>
              </a:rPr>
              <a:t>) the synthesized </a:t>
            </a:r>
            <a:r>
              <a:rPr lang="en-US" sz="1350" dirty="0" err="1">
                <a:latin typeface="Times New Roman" panose="02020603050405020304" pitchFamily="18" charset="0"/>
              </a:rPr>
              <a:t>yimengite</a:t>
            </a:r>
            <a:r>
              <a:rPr lang="en-US" sz="1350" dirty="0">
                <a:latin typeface="Times New Roman" panose="02020603050405020304" pitchFamily="18" charset="0"/>
              </a:rPr>
              <a:t> (analysis B1-12, Table 4); </a:t>
            </a:r>
            <a:r>
              <a:rPr lang="en-US" sz="1350" b="1" dirty="0">
                <a:latin typeface="Times New Roman" panose="02020603050405020304" pitchFamily="18" charset="0"/>
              </a:rPr>
              <a:t>III-1</a:t>
            </a:r>
            <a:r>
              <a:rPr lang="en-US" sz="1350" dirty="0">
                <a:latin typeface="Times New Roman" panose="02020603050405020304" pitchFamily="18" charset="0"/>
              </a:rPr>
              <a:t>) </a:t>
            </a:r>
            <a:r>
              <a:rPr lang="en-US" sz="1350" dirty="0" err="1">
                <a:latin typeface="Times New Roman" panose="02020603050405020304" pitchFamily="18" charset="0"/>
              </a:rPr>
              <a:t>mathiasite</a:t>
            </a:r>
            <a:r>
              <a:rPr lang="en-US" sz="1350" dirty="0">
                <a:latin typeface="Times New Roman" panose="02020603050405020304" pitchFamily="18" charset="0"/>
              </a:rPr>
              <a:t> synthesized from the oxides at 7 </a:t>
            </a:r>
            <a:r>
              <a:rPr lang="en-US" sz="1350" dirty="0" err="1">
                <a:latin typeface="Times New Roman" panose="02020603050405020304" pitchFamily="18" charset="0"/>
              </a:rPr>
              <a:t>GPa</a:t>
            </a:r>
            <a:r>
              <a:rPr lang="en-US" sz="1350" dirty="0">
                <a:latin typeface="Times New Roman" panose="02020603050405020304" pitchFamily="18" charset="0"/>
              </a:rPr>
              <a:t> and 1300º</a:t>
            </a:r>
            <a:r>
              <a:rPr lang="ru-RU" sz="1350" dirty="0">
                <a:latin typeface="Times New Roman" panose="02020603050405020304" pitchFamily="18" charset="0"/>
              </a:rPr>
              <a:t>С</a:t>
            </a:r>
            <a:r>
              <a:rPr lang="en-US" sz="1350" dirty="0">
                <a:latin typeface="Times New Roman" panose="02020603050405020304" pitchFamily="18" charset="0"/>
              </a:rPr>
              <a:t> (ex. JKW43, see </a:t>
            </a:r>
            <a:r>
              <a:rPr lang="en-US" sz="1350" dirty="0" err="1">
                <a:latin typeface="Times New Roman" panose="02020603050405020304" pitchFamily="18" charset="0"/>
              </a:rPr>
              <a:t>Konzett</a:t>
            </a:r>
            <a:r>
              <a:rPr lang="en-US" sz="1350" dirty="0">
                <a:latin typeface="Times New Roman" panose="02020603050405020304" pitchFamily="18" charset="0"/>
              </a:rPr>
              <a:t> et al., 2005); </a:t>
            </a:r>
            <a:r>
              <a:rPr lang="en-US" sz="1350" b="1" dirty="0">
                <a:latin typeface="Times New Roman" panose="02020603050405020304" pitchFamily="18" charset="0"/>
              </a:rPr>
              <a:t>III-2</a:t>
            </a:r>
            <a:r>
              <a:rPr lang="en-US" sz="1350" dirty="0">
                <a:latin typeface="Times New Roman" panose="02020603050405020304" pitchFamily="18" charset="0"/>
              </a:rPr>
              <a:t>) </a:t>
            </a:r>
            <a:r>
              <a:rPr lang="en-US" sz="1350" dirty="0" err="1">
                <a:latin typeface="Times New Roman" panose="02020603050405020304" pitchFamily="18" charset="0"/>
              </a:rPr>
              <a:t>lindsleyite</a:t>
            </a:r>
            <a:r>
              <a:rPr lang="en-US" sz="1350" dirty="0">
                <a:latin typeface="Times New Roman" panose="02020603050405020304" pitchFamily="18" charset="0"/>
              </a:rPr>
              <a:t> synthesized from the oxides at 7 </a:t>
            </a:r>
            <a:r>
              <a:rPr lang="en-US" sz="1350" dirty="0" err="1">
                <a:latin typeface="Times New Roman" panose="02020603050405020304" pitchFamily="18" charset="0"/>
              </a:rPr>
              <a:t>GPa</a:t>
            </a:r>
            <a:r>
              <a:rPr lang="en-US" sz="1350" dirty="0">
                <a:latin typeface="Times New Roman" panose="02020603050405020304" pitchFamily="18" charset="0"/>
              </a:rPr>
              <a:t> and 1300º</a:t>
            </a:r>
            <a:r>
              <a:rPr lang="ru-RU" sz="1350" dirty="0">
                <a:latin typeface="Times New Roman" panose="02020603050405020304" pitchFamily="18" charset="0"/>
              </a:rPr>
              <a:t>С</a:t>
            </a:r>
            <a:r>
              <a:rPr lang="en-US" sz="1350" dirty="0">
                <a:latin typeface="Times New Roman" panose="02020603050405020304" pitchFamily="18" charset="0"/>
              </a:rPr>
              <a:t> (ex. JKW43, see </a:t>
            </a:r>
            <a:r>
              <a:rPr lang="en-US" sz="1350" dirty="0" err="1">
                <a:latin typeface="Times New Roman" panose="02020603050405020304" pitchFamily="18" charset="0"/>
              </a:rPr>
              <a:t>Konzett</a:t>
            </a:r>
            <a:r>
              <a:rPr lang="en-US" sz="1350" dirty="0">
                <a:latin typeface="Times New Roman" panose="02020603050405020304" pitchFamily="18" charset="0"/>
              </a:rPr>
              <a:t> et al., 2005); </a:t>
            </a:r>
            <a:r>
              <a:rPr lang="en-US" sz="1350" b="1" dirty="0">
                <a:latin typeface="Times New Roman" panose="02020603050405020304" pitchFamily="18" charset="0"/>
              </a:rPr>
              <a:t>III-3</a:t>
            </a:r>
            <a:r>
              <a:rPr lang="en-US" sz="1350" dirty="0">
                <a:latin typeface="Times New Roman" panose="02020603050405020304" pitchFamily="18" charset="0"/>
              </a:rPr>
              <a:t>) synthesized </a:t>
            </a:r>
            <a:r>
              <a:rPr lang="en-US" sz="1350" dirty="0" err="1">
                <a:latin typeface="Times New Roman" panose="02020603050405020304" pitchFamily="18" charset="0"/>
              </a:rPr>
              <a:t>mathiasite</a:t>
            </a:r>
            <a:r>
              <a:rPr lang="en-US" sz="1350" dirty="0">
                <a:latin typeface="Times New Roman" panose="02020603050405020304" pitchFamily="18" charset="0"/>
              </a:rPr>
              <a:t> (analysis B1-1-12, Table 4).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7050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5362" y="188640"/>
            <a:ext cx="9018639" cy="1048436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325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system of CHROMITE + ILMENITE/RUTILE + </a:t>
            </a:r>
            <a:r>
              <a:rPr lang="en-US" sz="2325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</a:t>
            </a:r>
            <a:r>
              <a:rPr lang="en-US" sz="2325" b="1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en-US" sz="2325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O-CO</a:t>
            </a:r>
            <a:r>
              <a:rPr lang="en-US" sz="2325" b="1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en-US" sz="2325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-K</a:t>
            </a:r>
            <a:r>
              <a:rPr lang="en-US" sz="2325" b="1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en-US" sz="2325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</a:t>
            </a:r>
            <a:r>
              <a:rPr lang="en-US" sz="2325" b="1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r>
              <a:rPr lang="en-US" sz="2325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fluids </a:t>
            </a:r>
            <a:r>
              <a:rPr lang="en-US" sz="2700" dirty="0"/>
              <a:t/>
            </a:r>
            <a:br>
              <a:rPr lang="en-US" sz="2700" dirty="0"/>
            </a:br>
            <a:endParaRPr lang="ru-RU" sz="27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9513" y="712858"/>
            <a:ext cx="8856984" cy="5029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2700" b="1" u="sng" dirty="0"/>
          </a:p>
          <a:p>
            <a:pPr algn="ctr"/>
            <a:endParaRPr lang="en-US" sz="2700" b="1" u="sng" dirty="0"/>
          </a:p>
          <a:p>
            <a:pPr algn="ctr"/>
            <a:r>
              <a:rPr lang="en-US" sz="6400" b="1" u="sng" dirty="0">
                <a:solidFill>
                  <a:srgbClr val="0070C0"/>
                </a:solidFill>
                <a:latin typeface="Garamond" panose="02020404030301010803" pitchFamily="18" charset="0"/>
              </a:rPr>
              <a:t>CONCLUSIONS</a:t>
            </a:r>
          </a:p>
          <a:p>
            <a:pPr algn="just"/>
            <a:endParaRPr lang="en-US" sz="8000" b="1" u="sng" dirty="0">
              <a:latin typeface="Garamond" panose="02020404030301010803" pitchFamily="18" charset="0"/>
            </a:endParaRPr>
          </a:p>
          <a:p>
            <a:pPr marL="557213" indent="-557213" algn="just">
              <a:buAutoNum type="arabicParenBoth"/>
            </a:pPr>
            <a:r>
              <a:rPr lang="en-US" sz="8000" dirty="0">
                <a:latin typeface="Garamond" panose="02020404030301010803" pitchFamily="18" charset="0"/>
              </a:rPr>
              <a:t>The principal possibility of the formation of minerals of </a:t>
            </a:r>
            <a:r>
              <a:rPr lang="en-US" sz="8000" dirty="0" err="1">
                <a:latin typeface="Garamond" panose="02020404030301010803" pitchFamily="18" charset="0"/>
              </a:rPr>
              <a:t>crichtonite</a:t>
            </a:r>
            <a:r>
              <a:rPr lang="en-US" sz="8000" dirty="0">
                <a:latin typeface="Garamond" panose="02020404030301010803" pitchFamily="18" charset="0"/>
              </a:rPr>
              <a:t> and </a:t>
            </a:r>
            <a:r>
              <a:rPr lang="en-US" sz="8000" dirty="0" err="1">
                <a:latin typeface="Garamond" panose="02020404030301010803" pitchFamily="18" charset="0"/>
              </a:rPr>
              <a:t>magnetoplumbite</a:t>
            </a:r>
            <a:r>
              <a:rPr lang="en-US" sz="8000" dirty="0">
                <a:latin typeface="Garamond" panose="02020404030301010803" pitchFamily="18" charset="0"/>
              </a:rPr>
              <a:t> groups and </a:t>
            </a:r>
            <a:r>
              <a:rPr lang="en-US" sz="8000" dirty="0" err="1">
                <a:latin typeface="Garamond" panose="02020404030301010803" pitchFamily="18" charset="0"/>
              </a:rPr>
              <a:t>priderite</a:t>
            </a:r>
            <a:r>
              <a:rPr lang="en-US" sz="8000" dirty="0">
                <a:latin typeface="Garamond" panose="02020404030301010803" pitchFamily="18" charset="0"/>
              </a:rPr>
              <a:t> in the reactions of chromite with alkaline aqueous-carbonic fluids and melts is confirmed. Such substances are considered as main agents of potassium </a:t>
            </a:r>
            <a:r>
              <a:rPr lang="en-US" sz="8000" dirty="0" err="1">
                <a:latin typeface="Garamond" panose="02020404030301010803" pitchFamily="18" charset="0"/>
              </a:rPr>
              <a:t>metasomatism</a:t>
            </a:r>
            <a:r>
              <a:rPr lang="en-US" sz="8000" dirty="0">
                <a:latin typeface="Garamond" panose="02020404030301010803" pitchFamily="18" charset="0"/>
              </a:rPr>
              <a:t>, leading to the formation of </a:t>
            </a:r>
            <a:r>
              <a:rPr lang="en-US" sz="8000" dirty="0" err="1">
                <a:latin typeface="Garamond" panose="02020404030301010803" pitchFamily="18" charset="0"/>
              </a:rPr>
              <a:t>titanates</a:t>
            </a:r>
            <a:r>
              <a:rPr lang="en-US" sz="8000" dirty="0">
                <a:latin typeface="Garamond" panose="02020404030301010803" pitchFamily="18" charset="0"/>
              </a:rPr>
              <a:t> in the upper mantle (</a:t>
            </a:r>
            <a:r>
              <a:rPr lang="en-US" sz="8000" dirty="0" err="1">
                <a:latin typeface="Garamond" panose="02020404030301010803" pitchFamily="18" charset="0"/>
              </a:rPr>
              <a:t>Konzett</a:t>
            </a:r>
            <a:r>
              <a:rPr lang="en-US" sz="8000" dirty="0">
                <a:latin typeface="Garamond" panose="02020404030301010803" pitchFamily="18" charset="0"/>
              </a:rPr>
              <a:t> et al, 2013; </a:t>
            </a:r>
            <a:r>
              <a:rPr lang="en-US" sz="8000" dirty="0" err="1">
                <a:latin typeface="Garamond" panose="02020404030301010803" pitchFamily="18" charset="0"/>
              </a:rPr>
              <a:t>Rezvukhin</a:t>
            </a:r>
            <a:r>
              <a:rPr lang="en-US" sz="8000" dirty="0">
                <a:latin typeface="Garamond" panose="02020404030301010803" pitchFamily="18" charset="0"/>
              </a:rPr>
              <a:t> et al. 2018</a:t>
            </a:r>
            <a:r>
              <a:rPr lang="en-US" sz="8000" dirty="0" smtClean="0">
                <a:latin typeface="Garamond" panose="02020404030301010803" pitchFamily="18" charset="0"/>
              </a:rPr>
              <a:t>).</a:t>
            </a:r>
            <a:endParaRPr lang="en-US" sz="8000" dirty="0">
              <a:latin typeface="Garamond" panose="02020404030301010803" pitchFamily="18" charset="0"/>
            </a:endParaRPr>
          </a:p>
          <a:p>
            <a:pPr marL="557213" indent="-557213" algn="just">
              <a:buAutoNum type="arabicParenBoth"/>
            </a:pPr>
            <a:r>
              <a:rPr lang="en-US" sz="8000" dirty="0">
                <a:latin typeface="Garamond" panose="02020404030301010803" pitchFamily="18" charset="0"/>
              </a:rPr>
              <a:t>The formation of these phases does not proceed directly on chromite (e.g. Haggerty et al. 1983; Haggerty, 1983; Nixon, </a:t>
            </a:r>
            <a:r>
              <a:rPr lang="en-US" sz="8000" dirty="0" err="1">
                <a:latin typeface="Garamond" panose="02020404030301010803" pitchFamily="18" charset="0"/>
              </a:rPr>
              <a:t>Condliffe</a:t>
            </a:r>
            <a:r>
              <a:rPr lang="en-US" sz="8000" dirty="0">
                <a:latin typeface="Garamond" panose="02020404030301010803" pitchFamily="18" charset="0"/>
              </a:rPr>
              <a:t>, 1989), and requires additional titanium source. They are rutile and ilmenite, which are themselves usually are products of modal </a:t>
            </a:r>
            <a:r>
              <a:rPr lang="en-US" sz="8000" dirty="0" err="1">
                <a:latin typeface="Garamond" panose="02020404030301010803" pitchFamily="18" charset="0"/>
              </a:rPr>
              <a:t>metasomatism</a:t>
            </a:r>
            <a:r>
              <a:rPr lang="en-US" sz="8000" dirty="0">
                <a:latin typeface="Garamond" panose="02020404030301010803" pitchFamily="18" charset="0"/>
              </a:rPr>
              <a:t> of peridotites. This experimental fact demonstrates that the formation of </a:t>
            </a:r>
            <a:r>
              <a:rPr lang="en-US" sz="8000" dirty="0" err="1">
                <a:latin typeface="Garamond" panose="02020404030301010803" pitchFamily="18" charset="0"/>
              </a:rPr>
              <a:t>titanates</a:t>
            </a:r>
            <a:r>
              <a:rPr lang="en-US" sz="8000" dirty="0">
                <a:latin typeface="Garamond" panose="02020404030301010803" pitchFamily="18" charset="0"/>
              </a:rPr>
              <a:t> marks probably the most advanced or repeated stages of </a:t>
            </a:r>
            <a:r>
              <a:rPr lang="en-US" sz="8000" dirty="0" err="1">
                <a:latin typeface="Garamond" panose="02020404030301010803" pitchFamily="18" charset="0"/>
              </a:rPr>
              <a:t>metasomatism</a:t>
            </a:r>
            <a:r>
              <a:rPr lang="en-US" sz="8000" dirty="0">
                <a:latin typeface="Garamond" panose="02020404030301010803" pitchFamily="18" charset="0"/>
              </a:rPr>
              <a:t> in mantle peridotites.</a:t>
            </a:r>
          </a:p>
          <a:p>
            <a:pPr marL="557213" indent="-557213" algn="just">
              <a:buAutoNum type="arabicParenBoth"/>
            </a:pPr>
            <a:r>
              <a:rPr lang="en-US" sz="8000" dirty="0">
                <a:latin typeface="Garamond" panose="02020404030301010803" pitchFamily="18" charset="0"/>
              </a:rPr>
              <a:t>This is also proved by the relationships of </a:t>
            </a:r>
            <a:r>
              <a:rPr lang="en-US" sz="8000" dirty="0" err="1">
                <a:latin typeface="Garamond" panose="02020404030301010803" pitchFamily="18" charset="0"/>
              </a:rPr>
              <a:t>titanates</a:t>
            </a:r>
            <a:r>
              <a:rPr lang="en-US" sz="8000" dirty="0">
                <a:latin typeface="Garamond" panose="02020404030301010803" pitchFamily="18" charset="0"/>
              </a:rPr>
              <a:t> with </a:t>
            </a:r>
            <a:r>
              <a:rPr lang="en-US" sz="8000" dirty="0" err="1">
                <a:latin typeface="Garamond" panose="02020404030301010803" pitchFamily="18" charset="0"/>
              </a:rPr>
              <a:t>phlogopite</a:t>
            </a:r>
            <a:r>
              <a:rPr lang="en-US" sz="8000" dirty="0">
                <a:latin typeface="Garamond" panose="02020404030301010803" pitchFamily="18" charset="0"/>
              </a:rPr>
              <a:t>. Association of </a:t>
            </a:r>
            <a:r>
              <a:rPr lang="en-US" sz="8000" dirty="0" err="1">
                <a:latin typeface="Garamond" panose="02020404030301010803" pitchFamily="18" charset="0"/>
              </a:rPr>
              <a:t>titanates</a:t>
            </a:r>
            <a:r>
              <a:rPr lang="en-US" sz="8000" dirty="0">
                <a:latin typeface="Garamond" panose="02020404030301010803" pitchFamily="18" charset="0"/>
              </a:rPr>
              <a:t> with </a:t>
            </a:r>
            <a:r>
              <a:rPr lang="en-US" sz="8000" dirty="0" err="1">
                <a:latin typeface="Garamond" panose="02020404030301010803" pitchFamily="18" charset="0"/>
              </a:rPr>
              <a:t>phlogopite</a:t>
            </a:r>
            <a:r>
              <a:rPr lang="en-US" sz="8000" dirty="0">
                <a:latin typeface="Garamond" panose="02020404030301010803" pitchFamily="18" charset="0"/>
              </a:rPr>
              <a:t> characterized by a higher activity of the potassium component in the fluid/melt than the formation of </a:t>
            </a:r>
            <a:r>
              <a:rPr lang="en-US" sz="8000" dirty="0" err="1">
                <a:latin typeface="Garamond" panose="02020404030301010803" pitchFamily="18" charset="0"/>
              </a:rPr>
              <a:t>phlogopite</a:t>
            </a:r>
            <a:r>
              <a:rPr lang="en-US" sz="8000" dirty="0">
                <a:latin typeface="Garamond" panose="02020404030301010803" pitchFamily="18" charset="0"/>
              </a:rPr>
              <a:t> alone. Such conditions can again be created at the most advanced or repeated stages of mantle </a:t>
            </a:r>
            <a:r>
              <a:rPr lang="en-US" sz="8000" dirty="0" err="1">
                <a:latin typeface="Garamond" panose="02020404030301010803" pitchFamily="18" charset="0"/>
              </a:rPr>
              <a:t>metasomatism</a:t>
            </a:r>
            <a:r>
              <a:rPr lang="en-US" sz="8000" dirty="0">
                <a:latin typeface="Garamond" panose="02020404030301010803" pitchFamily="18" charset="0"/>
              </a:rPr>
              <a:t>.</a:t>
            </a:r>
          </a:p>
          <a:p>
            <a:pPr marL="557213" indent="-557213" algn="just">
              <a:buAutoNum type="arabicParenBoth"/>
            </a:pPr>
            <a:r>
              <a:rPr lang="en-US" sz="8000" dirty="0">
                <a:latin typeface="Garamond" panose="02020404030301010803" pitchFamily="18" charset="0"/>
              </a:rPr>
              <a:t>The relationship between </a:t>
            </a:r>
            <a:r>
              <a:rPr lang="en-US" sz="8000" dirty="0" err="1">
                <a:latin typeface="Garamond" panose="02020404030301010803" pitchFamily="18" charset="0"/>
              </a:rPr>
              <a:t>titanates</a:t>
            </a:r>
            <a:r>
              <a:rPr lang="en-US" sz="8000" dirty="0">
                <a:latin typeface="Garamond" panose="02020404030301010803" pitchFamily="18" charset="0"/>
              </a:rPr>
              <a:t> is also a function of the activity of the potassium component in the fluid/melt. </a:t>
            </a:r>
            <a:r>
              <a:rPr lang="en-US" sz="8000" dirty="0" err="1">
                <a:latin typeface="Garamond" panose="02020404030301010803" pitchFamily="18" charset="0"/>
              </a:rPr>
              <a:t>Priderite</a:t>
            </a:r>
            <a:r>
              <a:rPr lang="en-US" sz="8000" dirty="0">
                <a:latin typeface="Garamond" panose="02020404030301010803" pitchFamily="18" charset="0"/>
              </a:rPr>
              <a:t> is an indicator of the highest potassium activity in the mineral-forming medium. The above examples from natural associations (Zhou, 1986; </a:t>
            </a:r>
            <a:r>
              <a:rPr lang="en-US" sz="8000" dirty="0" err="1">
                <a:latin typeface="Garamond" panose="02020404030301010803" pitchFamily="18" charset="0"/>
              </a:rPr>
              <a:t>Konzett</a:t>
            </a:r>
            <a:r>
              <a:rPr lang="en-US" sz="8000" dirty="0">
                <a:latin typeface="Garamond" panose="02020404030301010803" pitchFamily="18" charset="0"/>
              </a:rPr>
              <a:t> et al., 2013; Almeida et al., 2014) well illustrate this conclusion. </a:t>
            </a:r>
            <a:endParaRPr lang="ru-RU" sz="8000" dirty="0">
              <a:latin typeface="Garamond" panose="02020404030301010803" pitchFamily="18" charset="0"/>
            </a:endParaRPr>
          </a:p>
          <a:p>
            <a:endParaRPr lang="en-US" sz="2700" b="1" u="sng" dirty="0">
              <a:solidFill>
                <a:srgbClr val="FFC000"/>
              </a:solidFill>
            </a:endParaRPr>
          </a:p>
          <a:p>
            <a:r>
              <a:rPr lang="en-US" sz="2700" dirty="0"/>
              <a:t/>
            </a:r>
            <a:br>
              <a:rPr lang="en-US" sz="2700" dirty="0"/>
            </a:br>
            <a:endParaRPr lang="ru-RU" sz="27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16" y="6549858"/>
            <a:ext cx="4572001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  <a:latin typeface="Georgia" panose="02040502050405020303" pitchFamily="18" charset="0"/>
              </a:rPr>
              <a:t>Supports: NIR </a:t>
            </a: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</a:rPr>
              <a:t>АААА</a:t>
            </a:r>
            <a:r>
              <a:rPr lang="en-US" sz="1400" i="1" dirty="0">
                <a:solidFill>
                  <a:srgbClr val="C00000"/>
                </a:solidFill>
                <a:latin typeface="Georgia" panose="02040502050405020303" pitchFamily="18" charset="0"/>
              </a:rPr>
              <a:t>-</a:t>
            </a: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</a:rPr>
              <a:t>А</a:t>
            </a:r>
            <a:r>
              <a:rPr lang="en-US" sz="1400" i="1" dirty="0">
                <a:solidFill>
                  <a:srgbClr val="C00000"/>
                </a:solidFill>
                <a:latin typeface="Georgia" panose="02040502050405020303" pitchFamily="18" charset="0"/>
              </a:rPr>
              <a:t>18-118020590148-3</a:t>
            </a:r>
            <a:endParaRPr lang="ru-RU" sz="1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 rot="-746222">
            <a:off x="1593541" y="823196"/>
            <a:ext cx="7993062" cy="1296987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Impact" panose="020B0806030902050204" pitchFamily="34" charset="0"/>
              </a:rPr>
              <a:t>Thank you for your attention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14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1494405" y="44624"/>
            <a:ext cx="5885907" cy="70788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MANTLE METASOMATISM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619250" y="692150"/>
            <a:ext cx="5616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</a:rPr>
              <a:t>compositional changes in the mantle wall-rock due to interaction with mantle fluids (Lloyd &amp; Bailey, 1973)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sp>
        <p:nvSpPr>
          <p:cNvPr id="6" name="Тройная стрелка влево/вправо/вверх 5"/>
          <p:cNvSpPr/>
          <p:nvPr/>
        </p:nvSpPr>
        <p:spPr>
          <a:xfrm rot="10800000">
            <a:off x="2267743" y="1633136"/>
            <a:ext cx="4537173" cy="302736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-107603" y="1414761"/>
            <a:ext cx="25193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solidFill>
                  <a:srgbClr val="00B050"/>
                </a:solidFill>
              </a:rPr>
              <a:t>Cryptic </a:t>
            </a:r>
            <a:r>
              <a:rPr lang="en-US" altLang="ru-RU" sz="2800" b="1" dirty="0" err="1">
                <a:solidFill>
                  <a:srgbClr val="00B050"/>
                </a:solidFill>
              </a:rPr>
              <a:t>metasomatism</a:t>
            </a:r>
            <a:endParaRPr lang="ru-RU" altLang="ru-RU" sz="2800" b="1" dirty="0">
              <a:solidFill>
                <a:srgbClr val="00B050"/>
              </a:solidFill>
            </a:endParaRPr>
          </a:p>
        </p:txBody>
      </p:sp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0" y="2445346"/>
            <a:ext cx="237559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solidFill>
                  <a:srgbClr val="0000F2"/>
                </a:solidFill>
              </a:rPr>
              <a:t>(Dawson, 1984): changes in composition (especially, trace elements) without addition of new phases</a:t>
            </a:r>
            <a:endParaRPr lang="ru-RU" altLang="ru-RU" sz="1600" dirty="0">
              <a:solidFill>
                <a:srgbClr val="0000F2"/>
              </a:solidFill>
            </a:endParaRPr>
          </a:p>
        </p:txBody>
      </p:sp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6732240" y="1414761"/>
            <a:ext cx="25209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solidFill>
                  <a:srgbClr val="C00000"/>
                </a:solidFill>
              </a:rPr>
              <a:t>Stealth </a:t>
            </a:r>
            <a:r>
              <a:rPr lang="en-US" altLang="ru-RU" sz="2800" b="1" dirty="0" err="1">
                <a:solidFill>
                  <a:srgbClr val="C00000"/>
                </a:solidFill>
              </a:rPr>
              <a:t>metasomatism</a:t>
            </a:r>
            <a:endParaRPr lang="ru-RU" altLang="ru-RU" sz="2800" b="1" dirty="0">
              <a:solidFill>
                <a:srgbClr val="C00000"/>
              </a:solidFill>
            </a:endParaRPr>
          </a:p>
        </p:txBody>
      </p:sp>
      <p:sp>
        <p:nvSpPr>
          <p:cNvPr id="4104" name="TextBox 9"/>
          <p:cNvSpPr txBox="1">
            <a:spLocks noChangeArrowheads="1"/>
          </p:cNvSpPr>
          <p:nvPr/>
        </p:nvSpPr>
        <p:spPr bwMode="auto">
          <a:xfrm>
            <a:off x="6767733" y="2401070"/>
            <a:ext cx="23049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solidFill>
                  <a:srgbClr val="0000F2"/>
                </a:solidFill>
              </a:rPr>
              <a:t>(O’Reilly &amp; Griffin, 2013): addition of new phases, which are indistinguishable </a:t>
            </a:r>
            <a:r>
              <a:rPr lang="en-US" altLang="ru-RU" sz="1600" dirty="0" err="1">
                <a:solidFill>
                  <a:srgbClr val="0000F2"/>
                </a:solidFill>
              </a:rPr>
              <a:t>mineralogically</a:t>
            </a:r>
            <a:r>
              <a:rPr lang="en-US" altLang="ru-RU" sz="1600" dirty="0">
                <a:solidFill>
                  <a:srgbClr val="0000F2"/>
                </a:solidFill>
              </a:rPr>
              <a:t> from the common peridotite phases</a:t>
            </a:r>
            <a:endParaRPr lang="ru-RU" altLang="ru-RU" sz="1600" dirty="0">
              <a:solidFill>
                <a:srgbClr val="0000F2"/>
              </a:solidFill>
            </a:endParaRPr>
          </a:p>
        </p:txBody>
      </p:sp>
      <p:sp>
        <p:nvSpPr>
          <p:cNvPr id="4105" name="TextBox 10"/>
          <p:cNvSpPr txBox="1">
            <a:spLocks noChangeArrowheads="1"/>
          </p:cNvSpPr>
          <p:nvPr/>
        </p:nvSpPr>
        <p:spPr bwMode="auto">
          <a:xfrm>
            <a:off x="1007267" y="4581128"/>
            <a:ext cx="2520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solidFill>
                  <a:srgbClr val="FF33CC"/>
                </a:solidFill>
              </a:rPr>
              <a:t>Modal (patent) </a:t>
            </a:r>
            <a:r>
              <a:rPr lang="en-US" altLang="ru-RU" sz="2800" b="1" dirty="0" err="1">
                <a:solidFill>
                  <a:srgbClr val="FF33CC"/>
                </a:solidFill>
              </a:rPr>
              <a:t>metasomatism</a:t>
            </a:r>
            <a:endParaRPr lang="ru-RU" altLang="ru-RU" sz="2800" b="1" dirty="0">
              <a:solidFill>
                <a:srgbClr val="FF33CC"/>
              </a:solidFill>
            </a:endParaRPr>
          </a:p>
        </p:txBody>
      </p:sp>
      <p:sp>
        <p:nvSpPr>
          <p:cNvPr id="4106" name="TextBox 11"/>
          <p:cNvSpPr txBox="1">
            <a:spLocks noChangeArrowheads="1"/>
          </p:cNvSpPr>
          <p:nvPr/>
        </p:nvSpPr>
        <p:spPr bwMode="auto">
          <a:xfrm>
            <a:off x="1007267" y="5518978"/>
            <a:ext cx="25209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solidFill>
                  <a:srgbClr val="0000F2"/>
                </a:solidFill>
              </a:rPr>
              <a:t>(Harte, 1983): “the presence of minerals additional to those seen commonly in peridotites”</a:t>
            </a:r>
            <a:endParaRPr lang="ru-RU" altLang="ru-RU" sz="1600" dirty="0">
              <a:solidFill>
                <a:srgbClr val="0000F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39952" y="5120024"/>
            <a:ext cx="4860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b="1" dirty="0" smtClean="0">
                <a:solidFill>
                  <a:srgbClr val="000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Various agents: alkaline silicate melts, </a:t>
            </a:r>
            <a:r>
              <a:rPr lang="en-US" b="1" dirty="0" err="1" smtClean="0">
                <a:solidFill>
                  <a:srgbClr val="000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carbonatitic</a:t>
            </a:r>
            <a:r>
              <a:rPr lang="en-US" b="1" dirty="0" smtClean="0">
                <a:solidFill>
                  <a:srgbClr val="000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melts, aqueous-(carbonic-salt) fluids </a:t>
            </a:r>
          </a:p>
          <a:p>
            <a:pPr marL="342900" indent="-342900" algn="just">
              <a:buAutoNum type="arabicPeriod"/>
            </a:pPr>
            <a:r>
              <a:rPr lang="en-US" b="1" dirty="0" smtClean="0">
                <a:solidFill>
                  <a:srgbClr val="000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Leading role of potassium (high K/Na ratio)</a:t>
            </a:r>
          </a:p>
          <a:p>
            <a:pPr marL="342900" indent="-342900" algn="just">
              <a:buAutoNum type="arabicPeriod"/>
            </a:pPr>
            <a:r>
              <a:rPr lang="en-US" b="1" dirty="0" smtClean="0">
                <a:solidFill>
                  <a:srgbClr val="000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multi-stage with increasing effect</a:t>
            </a:r>
            <a:endParaRPr lang="en-US" b="1" dirty="0">
              <a:solidFill>
                <a:srgbClr val="0000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95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2" grpId="0"/>
      <p:bldP spid="4103" grpId="0"/>
      <p:bldP spid="4104" grpId="0"/>
      <p:bldP spid="4105" grpId="0"/>
      <p:bldP spid="410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74"/>
          <p:cNvSpPr>
            <a:spLocks/>
          </p:cNvSpPr>
          <p:nvPr/>
        </p:nvSpPr>
        <p:spPr bwMode="auto">
          <a:xfrm>
            <a:off x="1547813" y="1341438"/>
            <a:ext cx="5329237" cy="4032250"/>
          </a:xfrm>
          <a:custGeom>
            <a:avLst/>
            <a:gdLst>
              <a:gd name="T0" fmla="*/ 0 w 3620"/>
              <a:gd name="T1" fmla="*/ 2804 h 2812"/>
              <a:gd name="T2" fmla="*/ 2031 w 3620"/>
              <a:gd name="T3" fmla="*/ 2812 h 2812"/>
              <a:gd name="T4" fmla="*/ 3440 w 3620"/>
              <a:gd name="T5" fmla="*/ 2543 h 2812"/>
              <a:gd name="T6" fmla="*/ 3113 w 3620"/>
              <a:gd name="T7" fmla="*/ 1815 h 2812"/>
              <a:gd name="T8" fmla="*/ 2385 w 3620"/>
              <a:gd name="T9" fmla="*/ 678 h 2812"/>
              <a:gd name="T10" fmla="*/ 1916 w 3620"/>
              <a:gd name="T11" fmla="*/ 0 h 2812"/>
              <a:gd name="T12" fmla="*/ 0 w 3620"/>
              <a:gd name="T13" fmla="*/ 2804 h 2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20" h="2812">
                <a:moveTo>
                  <a:pt x="0" y="2804"/>
                </a:moveTo>
                <a:lnTo>
                  <a:pt x="2031" y="2812"/>
                </a:lnTo>
                <a:cubicBezTo>
                  <a:pt x="2604" y="2768"/>
                  <a:pt x="3260" y="2709"/>
                  <a:pt x="3440" y="2543"/>
                </a:cubicBezTo>
                <a:cubicBezTo>
                  <a:pt x="3620" y="2377"/>
                  <a:pt x="3289" y="2126"/>
                  <a:pt x="3113" y="1815"/>
                </a:cubicBezTo>
                <a:cubicBezTo>
                  <a:pt x="2918" y="1551"/>
                  <a:pt x="2560" y="974"/>
                  <a:pt x="2385" y="678"/>
                </a:cubicBezTo>
                <a:lnTo>
                  <a:pt x="1916" y="0"/>
                </a:lnTo>
                <a:lnTo>
                  <a:pt x="0" y="2804"/>
                </a:lnTo>
                <a:close/>
              </a:path>
            </a:pathLst>
          </a:custGeom>
          <a:gradFill flip="none" rotWithShape="1">
            <a:gsLst>
              <a:gs pos="0">
                <a:srgbClr val="66FF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4211638" y="1046163"/>
            <a:ext cx="142875" cy="144462"/>
          </a:xfrm>
          <a:prstGeom prst="triangle">
            <a:avLst>
              <a:gd name="adj" fmla="val 50000"/>
            </a:avLst>
          </a:prstGeom>
          <a:solidFill>
            <a:srgbClr val="FF99FF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900113" y="1046163"/>
            <a:ext cx="3384550" cy="4824412"/>
          </a:xfrm>
          <a:prstGeom prst="line">
            <a:avLst/>
          </a:prstGeom>
          <a:noFill/>
          <a:ln w="38100">
            <a:solidFill>
              <a:srgbClr val="0000F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900113" y="5870575"/>
            <a:ext cx="6767512" cy="0"/>
          </a:xfrm>
          <a:prstGeom prst="line">
            <a:avLst/>
          </a:prstGeom>
          <a:noFill/>
          <a:ln w="38100">
            <a:solidFill>
              <a:srgbClr val="0000F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 flipV="1">
            <a:off x="4284663" y="1046163"/>
            <a:ext cx="3382962" cy="4824412"/>
          </a:xfrm>
          <a:prstGeom prst="line">
            <a:avLst/>
          </a:prstGeom>
          <a:noFill/>
          <a:ln w="38100">
            <a:solidFill>
              <a:srgbClr val="0000F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916238" y="534988"/>
            <a:ext cx="2663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 err="1">
                <a:solidFill>
                  <a:srgbClr val="0000F2"/>
                </a:solidFill>
              </a:rPr>
              <a:t>Si+Al+Ti+Cr+P</a:t>
            </a:r>
            <a:endParaRPr lang="ru-RU" altLang="ru-RU" sz="2800" b="1" dirty="0">
              <a:solidFill>
                <a:srgbClr val="0000F2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940425" y="5942013"/>
            <a:ext cx="3159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>
                <a:solidFill>
                  <a:srgbClr val="0000F2"/>
                </a:solidFill>
              </a:rPr>
              <a:t>Ca+Mg+Fe+Ba+Sr</a:t>
            </a:r>
            <a:endParaRPr lang="ru-RU" altLang="ru-RU" sz="2800" b="1">
              <a:solidFill>
                <a:srgbClr val="0000F2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23850" y="5870575"/>
            <a:ext cx="5175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solidFill>
                  <a:srgbClr val="0000F2"/>
                </a:solidFill>
              </a:rPr>
              <a:t>Cl</a:t>
            </a:r>
            <a:endParaRPr lang="ru-RU" altLang="ru-RU" sz="2800" b="1" dirty="0">
              <a:solidFill>
                <a:srgbClr val="0000F2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4284663" y="1190625"/>
            <a:ext cx="142875" cy="144463"/>
          </a:xfrm>
          <a:prstGeom prst="triangle">
            <a:avLst>
              <a:gd name="adj" fmla="val 50000"/>
            </a:avLst>
          </a:prstGeom>
          <a:solidFill>
            <a:srgbClr val="FF99FF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787900" y="2486025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5003800" y="2701925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5435600" y="3565525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6156325" y="4646613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4714875" y="3278188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4932363" y="2270125"/>
            <a:ext cx="142875" cy="144463"/>
          </a:xfrm>
          <a:prstGeom prst="diamond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4932363" y="2198688"/>
            <a:ext cx="142875" cy="144462"/>
          </a:xfrm>
          <a:prstGeom prst="diamond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5003800" y="2270125"/>
            <a:ext cx="142875" cy="144463"/>
          </a:xfrm>
          <a:prstGeom prst="diamond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20" name="AutoShape 18"/>
          <p:cNvSpPr>
            <a:spLocks noChangeArrowheads="1"/>
          </p:cNvSpPr>
          <p:nvPr/>
        </p:nvSpPr>
        <p:spPr bwMode="auto">
          <a:xfrm>
            <a:off x="5508625" y="2990850"/>
            <a:ext cx="142875" cy="144463"/>
          </a:xfrm>
          <a:prstGeom prst="diamond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5795963" y="3494088"/>
            <a:ext cx="142875" cy="144462"/>
          </a:xfrm>
          <a:prstGeom prst="diamond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5795963" y="3638550"/>
            <a:ext cx="142875" cy="144463"/>
          </a:xfrm>
          <a:prstGeom prst="diamond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23" name="AutoShape 21"/>
          <p:cNvSpPr>
            <a:spLocks noChangeArrowheads="1"/>
          </p:cNvSpPr>
          <p:nvPr/>
        </p:nvSpPr>
        <p:spPr bwMode="auto">
          <a:xfrm>
            <a:off x="6011863" y="3783013"/>
            <a:ext cx="142875" cy="144462"/>
          </a:xfrm>
          <a:prstGeom prst="diamond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24" name="AutoShape 22"/>
          <p:cNvSpPr>
            <a:spLocks noChangeArrowheads="1"/>
          </p:cNvSpPr>
          <p:nvPr/>
        </p:nvSpPr>
        <p:spPr bwMode="auto">
          <a:xfrm>
            <a:off x="5940425" y="3783013"/>
            <a:ext cx="142875" cy="144462"/>
          </a:xfrm>
          <a:prstGeom prst="diamond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auto">
          <a:xfrm>
            <a:off x="6084888" y="3854450"/>
            <a:ext cx="142875" cy="144463"/>
          </a:xfrm>
          <a:prstGeom prst="diamond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>
            <a:off x="5076825" y="2414588"/>
            <a:ext cx="142875" cy="144462"/>
          </a:xfrm>
          <a:prstGeom prst="diamond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27" name="AutoShape 25"/>
          <p:cNvSpPr>
            <a:spLocks noChangeArrowheads="1"/>
          </p:cNvSpPr>
          <p:nvPr/>
        </p:nvSpPr>
        <p:spPr bwMode="auto">
          <a:xfrm>
            <a:off x="5149850" y="2486025"/>
            <a:ext cx="142875" cy="144463"/>
          </a:xfrm>
          <a:prstGeom prst="diamond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28" name="AutoShape 26"/>
          <p:cNvSpPr>
            <a:spLocks noChangeArrowheads="1"/>
          </p:cNvSpPr>
          <p:nvPr/>
        </p:nvSpPr>
        <p:spPr bwMode="auto">
          <a:xfrm>
            <a:off x="2195513" y="5222875"/>
            <a:ext cx="142875" cy="142875"/>
          </a:xfrm>
          <a:prstGeom prst="flowChartSummingJunction">
            <a:avLst/>
          </a:prstGeom>
          <a:solidFill>
            <a:srgbClr val="FFCC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2125663" y="5294313"/>
            <a:ext cx="142875" cy="142875"/>
          </a:xfrm>
          <a:prstGeom prst="flowChartSummingJunction">
            <a:avLst/>
          </a:prstGeom>
          <a:solidFill>
            <a:srgbClr val="FFCC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30" name="AutoShape 28"/>
          <p:cNvSpPr>
            <a:spLocks noChangeArrowheads="1"/>
          </p:cNvSpPr>
          <p:nvPr/>
        </p:nvSpPr>
        <p:spPr bwMode="auto">
          <a:xfrm>
            <a:off x="2413000" y="5440363"/>
            <a:ext cx="142875" cy="142875"/>
          </a:xfrm>
          <a:prstGeom prst="flowChartSummingJunction">
            <a:avLst/>
          </a:prstGeom>
          <a:solidFill>
            <a:srgbClr val="FFCC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31" name="AutoShape 29"/>
          <p:cNvSpPr>
            <a:spLocks noChangeArrowheads="1"/>
          </p:cNvSpPr>
          <p:nvPr/>
        </p:nvSpPr>
        <p:spPr bwMode="auto">
          <a:xfrm>
            <a:off x="2628900" y="5367338"/>
            <a:ext cx="142875" cy="142875"/>
          </a:xfrm>
          <a:prstGeom prst="flowChartSummingJunction">
            <a:avLst/>
          </a:prstGeom>
          <a:solidFill>
            <a:srgbClr val="FFCC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32" name="AutoShape 30"/>
          <p:cNvSpPr>
            <a:spLocks noChangeArrowheads="1"/>
          </p:cNvSpPr>
          <p:nvPr/>
        </p:nvSpPr>
        <p:spPr bwMode="auto">
          <a:xfrm>
            <a:off x="2627313" y="5222875"/>
            <a:ext cx="142875" cy="142875"/>
          </a:xfrm>
          <a:prstGeom prst="flowChartSummingJunction">
            <a:avLst/>
          </a:prstGeom>
          <a:solidFill>
            <a:srgbClr val="FFCC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33" name="AutoShape 31"/>
          <p:cNvSpPr>
            <a:spLocks noChangeArrowheads="1"/>
          </p:cNvSpPr>
          <p:nvPr/>
        </p:nvSpPr>
        <p:spPr bwMode="auto">
          <a:xfrm>
            <a:off x="2843213" y="5438775"/>
            <a:ext cx="142875" cy="142875"/>
          </a:xfrm>
          <a:prstGeom prst="flowChartSummingJunction">
            <a:avLst/>
          </a:prstGeom>
          <a:solidFill>
            <a:srgbClr val="FFCC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34" name="AutoShape 32"/>
          <p:cNvSpPr>
            <a:spLocks noChangeArrowheads="1"/>
          </p:cNvSpPr>
          <p:nvPr/>
        </p:nvSpPr>
        <p:spPr bwMode="auto">
          <a:xfrm>
            <a:off x="3059113" y="5510213"/>
            <a:ext cx="142875" cy="142875"/>
          </a:xfrm>
          <a:prstGeom prst="flowChartSummingJunction">
            <a:avLst/>
          </a:prstGeom>
          <a:solidFill>
            <a:srgbClr val="FFCC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35" name="AutoShape 33"/>
          <p:cNvSpPr>
            <a:spLocks noChangeArrowheads="1"/>
          </p:cNvSpPr>
          <p:nvPr/>
        </p:nvSpPr>
        <p:spPr bwMode="auto">
          <a:xfrm>
            <a:off x="3492500" y="5149850"/>
            <a:ext cx="142875" cy="142875"/>
          </a:xfrm>
          <a:prstGeom prst="flowChartSummingJunction">
            <a:avLst/>
          </a:prstGeom>
          <a:solidFill>
            <a:srgbClr val="FFCC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36" name="AutoShape 34"/>
          <p:cNvSpPr>
            <a:spLocks noChangeArrowheads="1"/>
          </p:cNvSpPr>
          <p:nvPr/>
        </p:nvSpPr>
        <p:spPr bwMode="auto">
          <a:xfrm>
            <a:off x="3419475" y="5365750"/>
            <a:ext cx="142875" cy="142875"/>
          </a:xfrm>
          <a:prstGeom prst="flowChartSummingJunction">
            <a:avLst/>
          </a:prstGeom>
          <a:solidFill>
            <a:srgbClr val="FFCC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37" name="AutoShape 35"/>
          <p:cNvSpPr>
            <a:spLocks noChangeArrowheads="1"/>
          </p:cNvSpPr>
          <p:nvPr/>
        </p:nvSpPr>
        <p:spPr bwMode="auto">
          <a:xfrm>
            <a:off x="3563938" y="5294313"/>
            <a:ext cx="142875" cy="142875"/>
          </a:xfrm>
          <a:prstGeom prst="flowChartSummingJunction">
            <a:avLst/>
          </a:prstGeom>
          <a:solidFill>
            <a:srgbClr val="FFCC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38" name="AutoShape 36"/>
          <p:cNvSpPr>
            <a:spLocks noChangeArrowheads="1"/>
          </p:cNvSpPr>
          <p:nvPr/>
        </p:nvSpPr>
        <p:spPr bwMode="auto">
          <a:xfrm>
            <a:off x="6588125" y="4791075"/>
            <a:ext cx="144463" cy="142875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39" name="AutoShape 37"/>
          <p:cNvSpPr>
            <a:spLocks noChangeArrowheads="1"/>
          </p:cNvSpPr>
          <p:nvPr/>
        </p:nvSpPr>
        <p:spPr bwMode="auto">
          <a:xfrm>
            <a:off x="5508625" y="4646613"/>
            <a:ext cx="215900" cy="215900"/>
          </a:xfrm>
          <a:prstGeom prst="star4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40" name="AutoShape 38"/>
          <p:cNvSpPr>
            <a:spLocks noChangeArrowheads="1"/>
          </p:cNvSpPr>
          <p:nvPr/>
        </p:nvSpPr>
        <p:spPr bwMode="auto">
          <a:xfrm>
            <a:off x="6300788" y="4791075"/>
            <a:ext cx="215900" cy="215900"/>
          </a:xfrm>
          <a:prstGeom prst="star4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41" name="AutoShape 39"/>
          <p:cNvSpPr>
            <a:spLocks noChangeArrowheads="1"/>
          </p:cNvSpPr>
          <p:nvPr/>
        </p:nvSpPr>
        <p:spPr bwMode="auto">
          <a:xfrm>
            <a:off x="6372225" y="5006975"/>
            <a:ext cx="215900" cy="215900"/>
          </a:xfrm>
          <a:prstGeom prst="star4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42" name="AutoShape 40"/>
          <p:cNvSpPr>
            <a:spLocks noChangeArrowheads="1"/>
          </p:cNvSpPr>
          <p:nvPr/>
        </p:nvSpPr>
        <p:spPr bwMode="auto">
          <a:xfrm>
            <a:off x="3132138" y="5438775"/>
            <a:ext cx="215900" cy="215900"/>
          </a:xfrm>
          <a:prstGeom prst="sun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43" name="AutoShape 41"/>
          <p:cNvSpPr>
            <a:spLocks noChangeArrowheads="1"/>
          </p:cNvSpPr>
          <p:nvPr/>
        </p:nvSpPr>
        <p:spPr bwMode="auto">
          <a:xfrm>
            <a:off x="4211638" y="5367338"/>
            <a:ext cx="215900" cy="215900"/>
          </a:xfrm>
          <a:prstGeom prst="sun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44" name="AutoShape 42"/>
          <p:cNvSpPr>
            <a:spLocks noChangeArrowheads="1"/>
          </p:cNvSpPr>
          <p:nvPr/>
        </p:nvSpPr>
        <p:spPr bwMode="auto">
          <a:xfrm>
            <a:off x="4356100" y="5294313"/>
            <a:ext cx="215900" cy="215900"/>
          </a:xfrm>
          <a:prstGeom prst="sun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45" name="AutoShape 43"/>
          <p:cNvSpPr>
            <a:spLocks noChangeArrowheads="1"/>
          </p:cNvSpPr>
          <p:nvPr/>
        </p:nvSpPr>
        <p:spPr bwMode="auto">
          <a:xfrm>
            <a:off x="4284663" y="5151438"/>
            <a:ext cx="215900" cy="215900"/>
          </a:xfrm>
          <a:prstGeom prst="sun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46" name="AutoShape 44"/>
          <p:cNvSpPr>
            <a:spLocks noChangeArrowheads="1"/>
          </p:cNvSpPr>
          <p:nvPr/>
        </p:nvSpPr>
        <p:spPr bwMode="auto">
          <a:xfrm>
            <a:off x="4572000" y="5078413"/>
            <a:ext cx="215900" cy="215900"/>
          </a:xfrm>
          <a:prstGeom prst="sun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47" name="AutoShape 45"/>
          <p:cNvSpPr>
            <a:spLocks noChangeArrowheads="1"/>
          </p:cNvSpPr>
          <p:nvPr/>
        </p:nvSpPr>
        <p:spPr bwMode="auto">
          <a:xfrm>
            <a:off x="5435600" y="5149850"/>
            <a:ext cx="215900" cy="215900"/>
          </a:xfrm>
          <a:prstGeom prst="sun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48" name="AutoShape 46"/>
          <p:cNvSpPr>
            <a:spLocks noChangeArrowheads="1"/>
          </p:cNvSpPr>
          <p:nvPr/>
        </p:nvSpPr>
        <p:spPr bwMode="auto">
          <a:xfrm>
            <a:off x="5651500" y="4718050"/>
            <a:ext cx="215900" cy="215900"/>
          </a:xfrm>
          <a:prstGeom prst="sun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49" name="AutoShape 47"/>
          <p:cNvSpPr>
            <a:spLocks noChangeArrowheads="1"/>
          </p:cNvSpPr>
          <p:nvPr/>
        </p:nvSpPr>
        <p:spPr bwMode="auto">
          <a:xfrm>
            <a:off x="5724525" y="4862513"/>
            <a:ext cx="215900" cy="215900"/>
          </a:xfrm>
          <a:prstGeom prst="sun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50" name="AutoShape 48"/>
          <p:cNvSpPr>
            <a:spLocks noChangeArrowheads="1"/>
          </p:cNvSpPr>
          <p:nvPr/>
        </p:nvSpPr>
        <p:spPr bwMode="auto">
          <a:xfrm>
            <a:off x="6011863" y="4862513"/>
            <a:ext cx="215900" cy="215900"/>
          </a:xfrm>
          <a:prstGeom prst="sun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51" name="AutoShape 49"/>
          <p:cNvSpPr>
            <a:spLocks noChangeArrowheads="1"/>
          </p:cNvSpPr>
          <p:nvPr/>
        </p:nvSpPr>
        <p:spPr bwMode="auto">
          <a:xfrm>
            <a:off x="5651500" y="4933950"/>
            <a:ext cx="215900" cy="215900"/>
          </a:xfrm>
          <a:prstGeom prst="sun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52" name="Oval 50"/>
          <p:cNvSpPr>
            <a:spLocks noChangeArrowheads="1"/>
          </p:cNvSpPr>
          <p:nvPr/>
        </p:nvSpPr>
        <p:spPr bwMode="auto">
          <a:xfrm>
            <a:off x="5651500" y="3783013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6516688" y="4862513"/>
            <a:ext cx="142875" cy="144462"/>
          </a:xfrm>
          <a:prstGeom prst="diamond">
            <a:avLst/>
          </a:prstGeom>
          <a:solidFill>
            <a:schemeClr val="tx1"/>
          </a:solidFill>
          <a:ln w="31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54" name="AutoShape 52"/>
          <p:cNvSpPr>
            <a:spLocks noChangeArrowheads="1"/>
          </p:cNvSpPr>
          <p:nvPr/>
        </p:nvSpPr>
        <p:spPr bwMode="auto">
          <a:xfrm>
            <a:off x="6732588" y="5149850"/>
            <a:ext cx="142875" cy="144463"/>
          </a:xfrm>
          <a:prstGeom prst="diamond">
            <a:avLst/>
          </a:prstGeom>
          <a:solidFill>
            <a:schemeClr val="tx1"/>
          </a:solidFill>
          <a:ln w="31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55" name="AutoShape 53"/>
          <p:cNvSpPr>
            <a:spLocks noChangeArrowheads="1"/>
          </p:cNvSpPr>
          <p:nvPr/>
        </p:nvSpPr>
        <p:spPr bwMode="auto">
          <a:xfrm>
            <a:off x="6804025" y="5149850"/>
            <a:ext cx="142875" cy="144463"/>
          </a:xfrm>
          <a:prstGeom prst="diamond">
            <a:avLst/>
          </a:prstGeom>
          <a:solidFill>
            <a:schemeClr val="tx1"/>
          </a:solidFill>
          <a:ln w="31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56" name="AutoShape 54"/>
          <p:cNvSpPr>
            <a:spLocks noChangeArrowheads="1"/>
          </p:cNvSpPr>
          <p:nvPr/>
        </p:nvSpPr>
        <p:spPr bwMode="auto">
          <a:xfrm>
            <a:off x="6300788" y="5078413"/>
            <a:ext cx="142875" cy="144462"/>
          </a:xfrm>
          <a:prstGeom prst="diamond">
            <a:avLst/>
          </a:prstGeom>
          <a:solidFill>
            <a:schemeClr val="tx1"/>
          </a:solidFill>
          <a:ln w="31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57" name="AutoShape 55"/>
          <p:cNvSpPr>
            <a:spLocks noChangeArrowheads="1"/>
          </p:cNvSpPr>
          <p:nvPr/>
        </p:nvSpPr>
        <p:spPr bwMode="auto">
          <a:xfrm>
            <a:off x="5005388" y="3206750"/>
            <a:ext cx="142875" cy="144463"/>
          </a:xfrm>
          <a:prstGeom prst="diamond">
            <a:avLst/>
          </a:prstGeom>
          <a:solidFill>
            <a:schemeClr val="tx1"/>
          </a:solidFill>
          <a:ln w="31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58" name="AutoShape 56"/>
          <p:cNvSpPr>
            <a:spLocks noChangeArrowheads="1"/>
          </p:cNvSpPr>
          <p:nvPr/>
        </p:nvSpPr>
        <p:spPr bwMode="auto">
          <a:xfrm>
            <a:off x="4427538" y="1549400"/>
            <a:ext cx="142875" cy="144463"/>
          </a:xfrm>
          <a:prstGeom prst="diamond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59" name="Rectangle 57"/>
          <p:cNvSpPr>
            <a:spLocks noChangeArrowheads="1"/>
          </p:cNvSpPr>
          <p:nvPr/>
        </p:nvSpPr>
        <p:spPr bwMode="auto">
          <a:xfrm>
            <a:off x="4714875" y="2198688"/>
            <a:ext cx="144463" cy="142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60" name="Rectangle 58"/>
          <p:cNvSpPr>
            <a:spLocks noChangeArrowheads="1"/>
          </p:cNvSpPr>
          <p:nvPr/>
        </p:nvSpPr>
        <p:spPr bwMode="auto">
          <a:xfrm>
            <a:off x="4859338" y="2198688"/>
            <a:ext cx="144462" cy="142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61" name="Rectangle 59"/>
          <p:cNvSpPr>
            <a:spLocks noChangeArrowheads="1"/>
          </p:cNvSpPr>
          <p:nvPr/>
        </p:nvSpPr>
        <p:spPr bwMode="auto">
          <a:xfrm>
            <a:off x="5148263" y="2632075"/>
            <a:ext cx="144462" cy="142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62" name="Rectangle 60"/>
          <p:cNvSpPr>
            <a:spLocks noChangeArrowheads="1"/>
          </p:cNvSpPr>
          <p:nvPr/>
        </p:nvSpPr>
        <p:spPr bwMode="auto">
          <a:xfrm>
            <a:off x="5292725" y="2630488"/>
            <a:ext cx="144463" cy="142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63" name="Rectangle 61"/>
          <p:cNvSpPr>
            <a:spLocks noChangeArrowheads="1"/>
          </p:cNvSpPr>
          <p:nvPr/>
        </p:nvSpPr>
        <p:spPr bwMode="auto">
          <a:xfrm>
            <a:off x="5292725" y="2774950"/>
            <a:ext cx="144463" cy="142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64" name="Rectangle 62"/>
          <p:cNvSpPr>
            <a:spLocks noChangeArrowheads="1"/>
          </p:cNvSpPr>
          <p:nvPr/>
        </p:nvSpPr>
        <p:spPr bwMode="auto">
          <a:xfrm>
            <a:off x="5508625" y="3062288"/>
            <a:ext cx="144463" cy="142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65" name="Text Box 63"/>
          <p:cNvSpPr txBox="1">
            <a:spLocks noChangeArrowheads="1"/>
          </p:cNvSpPr>
          <p:nvPr/>
        </p:nvSpPr>
        <p:spPr bwMode="auto">
          <a:xfrm rot="3341438">
            <a:off x="4467226" y="1512887"/>
            <a:ext cx="1098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b="1" dirty="0">
                <a:solidFill>
                  <a:srgbClr val="FF0000"/>
                </a:solidFill>
              </a:rPr>
              <a:t>silicate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  <p:sp>
        <p:nvSpPr>
          <p:cNvPr id="66" name="Text Box 64"/>
          <p:cNvSpPr txBox="1">
            <a:spLocks noChangeArrowheads="1"/>
          </p:cNvSpPr>
          <p:nvPr/>
        </p:nvSpPr>
        <p:spPr bwMode="auto">
          <a:xfrm rot="3341438">
            <a:off x="4879976" y="3094037"/>
            <a:ext cx="25511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b="1" dirty="0">
                <a:solidFill>
                  <a:srgbClr val="7030A0"/>
                </a:solidFill>
              </a:rPr>
              <a:t>carbonate-silicate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sp>
        <p:nvSpPr>
          <p:cNvPr id="67" name="Text Box 65"/>
          <p:cNvSpPr txBox="1">
            <a:spLocks noChangeArrowheads="1"/>
          </p:cNvSpPr>
          <p:nvPr/>
        </p:nvSpPr>
        <p:spPr bwMode="auto">
          <a:xfrm rot="3341438">
            <a:off x="6492875" y="4649788"/>
            <a:ext cx="14700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b="1" dirty="0">
                <a:solidFill>
                  <a:srgbClr val="0000F2"/>
                </a:solidFill>
              </a:rPr>
              <a:t>carbonate</a:t>
            </a:r>
            <a:endParaRPr lang="ru-RU" altLang="ru-RU" sz="2400" b="1" dirty="0">
              <a:solidFill>
                <a:srgbClr val="0000F2"/>
              </a:solidFill>
            </a:endParaRPr>
          </a:p>
        </p:txBody>
      </p:sp>
      <p:sp>
        <p:nvSpPr>
          <p:cNvPr id="68" name="AutoShape 66"/>
          <p:cNvSpPr>
            <a:spLocks noChangeArrowheads="1"/>
          </p:cNvSpPr>
          <p:nvPr/>
        </p:nvSpPr>
        <p:spPr bwMode="auto">
          <a:xfrm>
            <a:off x="5580063" y="3422650"/>
            <a:ext cx="215900" cy="215900"/>
          </a:xfrm>
          <a:prstGeom prst="sun">
            <a:avLst>
              <a:gd name="adj" fmla="val 250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69" name="Text Box 67"/>
          <p:cNvSpPr txBox="1">
            <a:spLocks noChangeArrowheads="1"/>
          </p:cNvSpPr>
          <p:nvPr/>
        </p:nvSpPr>
        <p:spPr bwMode="auto">
          <a:xfrm>
            <a:off x="2339975" y="5807075"/>
            <a:ext cx="26987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b="1" dirty="0">
                <a:solidFill>
                  <a:srgbClr val="C00000"/>
                </a:solidFill>
              </a:rPr>
              <a:t>chloride-carbonate</a:t>
            </a:r>
            <a:endParaRPr lang="ru-RU" altLang="ru-RU" sz="2400" b="1" dirty="0">
              <a:solidFill>
                <a:srgbClr val="C00000"/>
              </a:solidFill>
            </a:endParaRPr>
          </a:p>
        </p:txBody>
      </p:sp>
      <p:sp>
        <p:nvSpPr>
          <p:cNvPr id="70" name="Text Box 69"/>
          <p:cNvSpPr txBox="1">
            <a:spLocks noChangeArrowheads="1"/>
          </p:cNvSpPr>
          <p:nvPr/>
        </p:nvSpPr>
        <p:spPr bwMode="auto">
          <a:xfrm>
            <a:off x="2859088" y="6094413"/>
            <a:ext cx="19002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C00000"/>
                </a:solidFill>
              </a:rPr>
              <a:t>up to</a:t>
            </a:r>
            <a:r>
              <a:rPr lang="ru-RU" altLang="ru-RU" sz="1800" b="1" dirty="0">
                <a:solidFill>
                  <a:srgbClr val="C00000"/>
                </a:solidFill>
              </a:rPr>
              <a:t> </a:t>
            </a:r>
            <a:r>
              <a:rPr lang="en-US" altLang="ru-RU" sz="1800" b="1" dirty="0">
                <a:solidFill>
                  <a:srgbClr val="C00000"/>
                </a:solidFill>
              </a:rPr>
              <a:t>40</a:t>
            </a:r>
            <a:r>
              <a:rPr lang="ru-RU" altLang="ru-RU" sz="1800" b="1" dirty="0">
                <a:solidFill>
                  <a:srgbClr val="C00000"/>
                </a:solidFill>
              </a:rPr>
              <a:t> </a:t>
            </a:r>
            <a:r>
              <a:rPr lang="en-US" altLang="ru-RU" sz="1800" b="1" dirty="0" err="1">
                <a:solidFill>
                  <a:srgbClr val="C00000"/>
                </a:solidFill>
              </a:rPr>
              <a:t>wt</a:t>
            </a:r>
            <a:r>
              <a:rPr lang="ru-RU" altLang="ru-RU" sz="1800" b="1" dirty="0">
                <a:solidFill>
                  <a:srgbClr val="C00000"/>
                </a:solidFill>
              </a:rPr>
              <a:t>. %</a:t>
            </a:r>
            <a:r>
              <a:rPr lang="en-US" altLang="ru-RU" sz="1800" b="1" dirty="0">
                <a:solidFill>
                  <a:srgbClr val="C00000"/>
                </a:solidFill>
              </a:rPr>
              <a:t> Cl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C00000"/>
                </a:solidFill>
              </a:rPr>
              <a:t>26-36 </a:t>
            </a:r>
            <a:r>
              <a:rPr lang="en-US" altLang="ru-RU" sz="1800" b="1" dirty="0" err="1">
                <a:solidFill>
                  <a:srgbClr val="C00000"/>
                </a:solidFill>
              </a:rPr>
              <a:t>wt</a:t>
            </a:r>
            <a:r>
              <a:rPr lang="ru-RU" altLang="ru-RU" sz="1800" b="1" dirty="0">
                <a:solidFill>
                  <a:srgbClr val="C00000"/>
                </a:solidFill>
              </a:rPr>
              <a:t>. %</a:t>
            </a:r>
            <a:r>
              <a:rPr lang="en-US" altLang="ru-RU" sz="1800" b="1" dirty="0">
                <a:solidFill>
                  <a:srgbClr val="C00000"/>
                </a:solidFill>
              </a:rPr>
              <a:t> K</a:t>
            </a:r>
            <a:r>
              <a:rPr lang="en-US" altLang="ru-RU" sz="1800" b="1" baseline="-25000" dirty="0">
                <a:solidFill>
                  <a:srgbClr val="C00000"/>
                </a:solidFill>
              </a:rPr>
              <a:t>2</a:t>
            </a:r>
            <a:r>
              <a:rPr lang="en-US" altLang="ru-RU" sz="1800" b="1" dirty="0">
                <a:solidFill>
                  <a:srgbClr val="C00000"/>
                </a:solidFill>
              </a:rPr>
              <a:t>O</a:t>
            </a:r>
            <a:endParaRPr lang="ru-RU" altLang="ru-RU" sz="1800" b="1" dirty="0">
              <a:solidFill>
                <a:srgbClr val="C00000"/>
              </a:solidFill>
            </a:endParaRPr>
          </a:p>
        </p:txBody>
      </p:sp>
      <p:sp>
        <p:nvSpPr>
          <p:cNvPr id="71" name="Text Box 70"/>
          <p:cNvSpPr txBox="1">
            <a:spLocks noChangeArrowheads="1"/>
          </p:cNvSpPr>
          <p:nvPr/>
        </p:nvSpPr>
        <p:spPr bwMode="auto">
          <a:xfrm>
            <a:off x="7137400" y="4078288"/>
            <a:ext cx="19002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0000F2"/>
                </a:solidFill>
              </a:rPr>
              <a:t>up to 12</a:t>
            </a:r>
            <a:r>
              <a:rPr lang="ru-RU" altLang="ru-RU" sz="1800" b="1" dirty="0">
                <a:solidFill>
                  <a:srgbClr val="0000F2"/>
                </a:solidFill>
              </a:rPr>
              <a:t> </a:t>
            </a:r>
            <a:r>
              <a:rPr lang="en-US" altLang="ru-RU" sz="1800" b="1" dirty="0" err="1">
                <a:solidFill>
                  <a:srgbClr val="0000F2"/>
                </a:solidFill>
              </a:rPr>
              <a:t>wt</a:t>
            </a:r>
            <a:r>
              <a:rPr lang="ru-RU" altLang="ru-RU" sz="1800" b="1" dirty="0">
                <a:solidFill>
                  <a:srgbClr val="0000F2"/>
                </a:solidFill>
              </a:rPr>
              <a:t>. %</a:t>
            </a:r>
            <a:r>
              <a:rPr lang="en-US" altLang="ru-RU" sz="1800" b="1" dirty="0">
                <a:solidFill>
                  <a:srgbClr val="0000F2"/>
                </a:solidFill>
              </a:rPr>
              <a:t> Cl,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0000F2"/>
                </a:solidFill>
              </a:rPr>
              <a:t>25-28 </a:t>
            </a:r>
            <a:r>
              <a:rPr lang="en-US" altLang="ru-RU" sz="1800" b="1" dirty="0" err="1">
                <a:solidFill>
                  <a:srgbClr val="0000F2"/>
                </a:solidFill>
              </a:rPr>
              <a:t>wt</a:t>
            </a:r>
            <a:r>
              <a:rPr lang="ru-RU" altLang="ru-RU" sz="1800" b="1" dirty="0">
                <a:solidFill>
                  <a:srgbClr val="0000F2"/>
                </a:solidFill>
              </a:rPr>
              <a:t>. %</a:t>
            </a:r>
            <a:r>
              <a:rPr lang="en-US" altLang="ru-RU" sz="1800" b="1" dirty="0">
                <a:solidFill>
                  <a:srgbClr val="0000F2"/>
                </a:solidFill>
              </a:rPr>
              <a:t> K</a:t>
            </a:r>
            <a:r>
              <a:rPr lang="en-US" altLang="ru-RU" sz="1800" b="1" baseline="-25000" dirty="0">
                <a:solidFill>
                  <a:srgbClr val="0000F2"/>
                </a:solidFill>
              </a:rPr>
              <a:t>2</a:t>
            </a:r>
            <a:r>
              <a:rPr lang="en-US" altLang="ru-RU" sz="1800" b="1" dirty="0">
                <a:solidFill>
                  <a:srgbClr val="0000F2"/>
                </a:solidFill>
              </a:rPr>
              <a:t>O</a:t>
            </a:r>
            <a:endParaRPr lang="ru-RU" altLang="ru-RU" sz="1800" b="1" dirty="0">
              <a:solidFill>
                <a:srgbClr val="0000F2"/>
              </a:solidFill>
            </a:endParaRPr>
          </a:p>
        </p:txBody>
      </p:sp>
      <p:sp>
        <p:nvSpPr>
          <p:cNvPr id="72" name="Text Box 71"/>
          <p:cNvSpPr txBox="1">
            <a:spLocks noChangeArrowheads="1"/>
          </p:cNvSpPr>
          <p:nvPr/>
        </p:nvSpPr>
        <p:spPr bwMode="auto">
          <a:xfrm>
            <a:off x="6229350" y="2597150"/>
            <a:ext cx="1882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7030A0"/>
                </a:solidFill>
              </a:rPr>
              <a:t>up to 5</a:t>
            </a:r>
            <a:r>
              <a:rPr lang="ru-RU" altLang="ru-RU" sz="1800" b="1" dirty="0">
                <a:solidFill>
                  <a:srgbClr val="7030A0"/>
                </a:solidFill>
              </a:rPr>
              <a:t> </a:t>
            </a:r>
            <a:r>
              <a:rPr lang="en-US" altLang="ru-RU" sz="1800" b="1" dirty="0" err="1">
                <a:solidFill>
                  <a:srgbClr val="7030A0"/>
                </a:solidFill>
              </a:rPr>
              <a:t>wt</a:t>
            </a:r>
            <a:r>
              <a:rPr lang="ru-RU" altLang="ru-RU" sz="1800" b="1" dirty="0">
                <a:solidFill>
                  <a:srgbClr val="7030A0"/>
                </a:solidFill>
              </a:rPr>
              <a:t>. %</a:t>
            </a:r>
            <a:r>
              <a:rPr lang="en-US" altLang="ru-RU" sz="1800" b="1" dirty="0">
                <a:solidFill>
                  <a:srgbClr val="7030A0"/>
                </a:solidFill>
              </a:rPr>
              <a:t> Cl,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7030A0"/>
                </a:solidFill>
              </a:rPr>
              <a:t>12-20 </a:t>
            </a:r>
            <a:r>
              <a:rPr lang="en-US" altLang="ru-RU" sz="1800" b="1" dirty="0" err="1">
                <a:solidFill>
                  <a:srgbClr val="7030A0"/>
                </a:solidFill>
              </a:rPr>
              <a:t>wt</a:t>
            </a:r>
            <a:r>
              <a:rPr lang="ru-RU" altLang="ru-RU" sz="1800" b="1" dirty="0">
                <a:solidFill>
                  <a:srgbClr val="7030A0"/>
                </a:solidFill>
              </a:rPr>
              <a:t>. % </a:t>
            </a:r>
            <a:r>
              <a:rPr lang="en-US" altLang="ru-RU" sz="1800" b="1" dirty="0">
                <a:solidFill>
                  <a:srgbClr val="7030A0"/>
                </a:solidFill>
              </a:rPr>
              <a:t>K</a:t>
            </a:r>
            <a:r>
              <a:rPr lang="en-US" altLang="ru-RU" sz="1800" b="1" baseline="-25000" dirty="0">
                <a:solidFill>
                  <a:srgbClr val="7030A0"/>
                </a:solidFill>
              </a:rPr>
              <a:t>2</a:t>
            </a:r>
            <a:r>
              <a:rPr lang="en-US" altLang="ru-RU" sz="1800" b="1" dirty="0">
                <a:solidFill>
                  <a:srgbClr val="7030A0"/>
                </a:solidFill>
              </a:rPr>
              <a:t>O</a:t>
            </a:r>
            <a:endParaRPr lang="ru-RU" altLang="ru-RU" sz="1800" b="1" dirty="0">
              <a:solidFill>
                <a:srgbClr val="7030A0"/>
              </a:solidFill>
            </a:endParaRPr>
          </a:p>
        </p:txBody>
      </p:sp>
      <p:sp>
        <p:nvSpPr>
          <p:cNvPr id="73" name="Text Box 72"/>
          <p:cNvSpPr txBox="1">
            <a:spLocks noChangeArrowheads="1"/>
          </p:cNvSpPr>
          <p:nvPr/>
        </p:nvSpPr>
        <p:spPr bwMode="auto">
          <a:xfrm>
            <a:off x="5151438" y="1333500"/>
            <a:ext cx="20024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</a:rPr>
              <a:t>up </a:t>
            </a:r>
            <a:r>
              <a:rPr lang="en-US" altLang="ru-RU" sz="1800" b="1" dirty="0" smtClean="0">
                <a:solidFill>
                  <a:srgbClr val="FF0000"/>
                </a:solidFill>
              </a:rPr>
              <a:t>to</a:t>
            </a:r>
            <a:r>
              <a:rPr lang="ru-RU" altLang="ru-RU" sz="1800" b="1" dirty="0" smtClean="0">
                <a:solidFill>
                  <a:srgbClr val="FF0000"/>
                </a:solidFill>
              </a:rPr>
              <a:t> 1.5 </a:t>
            </a:r>
            <a:r>
              <a:rPr lang="en-US" altLang="ru-RU" sz="1800" b="1" dirty="0" err="1">
                <a:solidFill>
                  <a:srgbClr val="FF0000"/>
                </a:solidFill>
              </a:rPr>
              <a:t>wt</a:t>
            </a:r>
            <a:r>
              <a:rPr lang="ru-RU" altLang="ru-RU" sz="1800" b="1" dirty="0">
                <a:solidFill>
                  <a:srgbClr val="FF0000"/>
                </a:solidFill>
              </a:rPr>
              <a:t>. % </a:t>
            </a:r>
            <a:r>
              <a:rPr lang="en-US" altLang="ru-RU" sz="1800" b="1" dirty="0">
                <a:solidFill>
                  <a:srgbClr val="FF0000"/>
                </a:solidFill>
              </a:rPr>
              <a:t>Cl</a:t>
            </a:r>
            <a:r>
              <a:rPr lang="ru-RU" altLang="ru-RU" sz="1800" b="1" dirty="0">
                <a:solidFill>
                  <a:srgbClr val="FF0000"/>
                </a:solidFill>
              </a:rPr>
              <a:t>, </a:t>
            </a:r>
            <a:endParaRPr lang="en-US" altLang="ru-RU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10-18 </a:t>
            </a:r>
            <a:r>
              <a:rPr lang="en-US" altLang="ru-RU" sz="1800" b="1" dirty="0" err="1">
                <a:solidFill>
                  <a:srgbClr val="FF0000"/>
                </a:solidFill>
              </a:rPr>
              <a:t>wt</a:t>
            </a:r>
            <a:r>
              <a:rPr lang="ru-RU" altLang="ru-RU" sz="1800" b="1" dirty="0">
                <a:solidFill>
                  <a:srgbClr val="FF0000"/>
                </a:solidFill>
              </a:rPr>
              <a:t>. % </a:t>
            </a:r>
            <a:r>
              <a:rPr lang="en-US" altLang="ru-RU" sz="1800" b="1" dirty="0">
                <a:solidFill>
                  <a:srgbClr val="FF0000"/>
                </a:solidFill>
              </a:rPr>
              <a:t>K</a:t>
            </a:r>
            <a:r>
              <a:rPr lang="en-US" altLang="ru-RU" sz="1800" b="1" baseline="-25000" dirty="0">
                <a:solidFill>
                  <a:srgbClr val="FF0000"/>
                </a:solidFill>
              </a:rPr>
              <a:t>2</a:t>
            </a:r>
            <a:r>
              <a:rPr lang="en-US" altLang="ru-RU" sz="1800" b="1" dirty="0">
                <a:solidFill>
                  <a:srgbClr val="FF0000"/>
                </a:solidFill>
              </a:rPr>
              <a:t>O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sp>
        <p:nvSpPr>
          <p:cNvPr id="75" name="Rectangle 76"/>
          <p:cNvSpPr>
            <a:spLocks noChangeArrowheads="1"/>
          </p:cNvSpPr>
          <p:nvPr/>
        </p:nvSpPr>
        <p:spPr bwMode="auto">
          <a:xfrm>
            <a:off x="2771775" y="5230813"/>
            <a:ext cx="144463" cy="144462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76" name="Rectangle 77"/>
          <p:cNvSpPr>
            <a:spLocks noChangeArrowheads="1"/>
          </p:cNvSpPr>
          <p:nvPr/>
        </p:nvSpPr>
        <p:spPr bwMode="auto">
          <a:xfrm>
            <a:off x="2555875" y="5446713"/>
            <a:ext cx="144463" cy="144462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77" name="Rectangle 78"/>
          <p:cNvSpPr>
            <a:spLocks noChangeArrowheads="1"/>
          </p:cNvSpPr>
          <p:nvPr/>
        </p:nvSpPr>
        <p:spPr bwMode="auto">
          <a:xfrm>
            <a:off x="2771775" y="5518150"/>
            <a:ext cx="144463" cy="14446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78" name="Rectangle 79"/>
          <p:cNvSpPr>
            <a:spLocks noChangeArrowheads="1"/>
          </p:cNvSpPr>
          <p:nvPr/>
        </p:nvSpPr>
        <p:spPr bwMode="auto">
          <a:xfrm>
            <a:off x="2987675" y="5446713"/>
            <a:ext cx="144463" cy="144462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79" name="Rectangle 80"/>
          <p:cNvSpPr>
            <a:spLocks noChangeArrowheads="1"/>
          </p:cNvSpPr>
          <p:nvPr/>
        </p:nvSpPr>
        <p:spPr bwMode="auto">
          <a:xfrm>
            <a:off x="3059113" y="5373688"/>
            <a:ext cx="144462" cy="144462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80" name="Rectangle 81"/>
          <p:cNvSpPr>
            <a:spLocks noChangeArrowheads="1"/>
          </p:cNvSpPr>
          <p:nvPr/>
        </p:nvSpPr>
        <p:spPr bwMode="auto">
          <a:xfrm>
            <a:off x="3275013" y="5302250"/>
            <a:ext cx="144462" cy="14446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81" name="Rectangle 82"/>
          <p:cNvSpPr>
            <a:spLocks noChangeArrowheads="1"/>
          </p:cNvSpPr>
          <p:nvPr/>
        </p:nvSpPr>
        <p:spPr bwMode="auto">
          <a:xfrm>
            <a:off x="3348038" y="5373688"/>
            <a:ext cx="144462" cy="144462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82" name="AutoShape 83"/>
          <p:cNvSpPr>
            <a:spLocks noChangeArrowheads="1"/>
          </p:cNvSpPr>
          <p:nvPr/>
        </p:nvSpPr>
        <p:spPr bwMode="auto">
          <a:xfrm>
            <a:off x="3563938" y="5157788"/>
            <a:ext cx="142875" cy="144462"/>
          </a:xfrm>
          <a:prstGeom prst="triangle">
            <a:avLst>
              <a:gd name="adj" fmla="val 50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83" name="AutoShape 84"/>
          <p:cNvSpPr>
            <a:spLocks noChangeArrowheads="1"/>
          </p:cNvSpPr>
          <p:nvPr/>
        </p:nvSpPr>
        <p:spPr bwMode="auto">
          <a:xfrm>
            <a:off x="3635375" y="5124450"/>
            <a:ext cx="142875" cy="144463"/>
          </a:xfrm>
          <a:prstGeom prst="triangle">
            <a:avLst>
              <a:gd name="adj" fmla="val 50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84" name="AutoShape 85"/>
          <p:cNvSpPr>
            <a:spLocks noChangeArrowheads="1"/>
          </p:cNvSpPr>
          <p:nvPr/>
        </p:nvSpPr>
        <p:spPr bwMode="auto">
          <a:xfrm>
            <a:off x="4357688" y="5446713"/>
            <a:ext cx="142875" cy="144462"/>
          </a:xfrm>
          <a:prstGeom prst="triangle">
            <a:avLst>
              <a:gd name="adj" fmla="val 50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85" name="AutoShape 86"/>
          <p:cNvSpPr>
            <a:spLocks noChangeArrowheads="1"/>
          </p:cNvSpPr>
          <p:nvPr/>
        </p:nvSpPr>
        <p:spPr bwMode="auto">
          <a:xfrm>
            <a:off x="4140200" y="5230813"/>
            <a:ext cx="142875" cy="144462"/>
          </a:xfrm>
          <a:prstGeom prst="triangle">
            <a:avLst>
              <a:gd name="adj" fmla="val 50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86" name="AutoShape 87"/>
          <p:cNvSpPr>
            <a:spLocks noChangeArrowheads="1"/>
          </p:cNvSpPr>
          <p:nvPr/>
        </p:nvSpPr>
        <p:spPr bwMode="auto">
          <a:xfrm>
            <a:off x="3995738" y="5373688"/>
            <a:ext cx="142875" cy="144462"/>
          </a:xfrm>
          <a:prstGeom prst="triangle">
            <a:avLst>
              <a:gd name="adj" fmla="val 50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87" name="AutoShape 88"/>
          <p:cNvSpPr>
            <a:spLocks noChangeArrowheads="1"/>
          </p:cNvSpPr>
          <p:nvPr/>
        </p:nvSpPr>
        <p:spPr bwMode="auto">
          <a:xfrm>
            <a:off x="3348038" y="5229225"/>
            <a:ext cx="142875" cy="144463"/>
          </a:xfrm>
          <a:prstGeom prst="triangle">
            <a:avLst>
              <a:gd name="adj" fmla="val 50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88" name="AutoShape 89"/>
          <p:cNvSpPr>
            <a:spLocks noChangeArrowheads="1"/>
          </p:cNvSpPr>
          <p:nvPr/>
        </p:nvSpPr>
        <p:spPr bwMode="auto">
          <a:xfrm>
            <a:off x="5292725" y="3357563"/>
            <a:ext cx="144463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AutoShape 90"/>
          <p:cNvSpPr>
            <a:spLocks noChangeArrowheads="1"/>
          </p:cNvSpPr>
          <p:nvPr/>
        </p:nvSpPr>
        <p:spPr bwMode="auto">
          <a:xfrm>
            <a:off x="5580063" y="4078288"/>
            <a:ext cx="144462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AutoShape 91"/>
          <p:cNvSpPr>
            <a:spLocks noChangeArrowheads="1"/>
          </p:cNvSpPr>
          <p:nvPr/>
        </p:nvSpPr>
        <p:spPr bwMode="auto">
          <a:xfrm>
            <a:off x="5795963" y="4294188"/>
            <a:ext cx="144462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AutoShape 92"/>
          <p:cNvSpPr>
            <a:spLocks noChangeArrowheads="1"/>
          </p:cNvSpPr>
          <p:nvPr/>
        </p:nvSpPr>
        <p:spPr bwMode="auto">
          <a:xfrm>
            <a:off x="4859338" y="5157788"/>
            <a:ext cx="144462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AutoShape 93"/>
          <p:cNvSpPr>
            <a:spLocks noChangeArrowheads="1"/>
          </p:cNvSpPr>
          <p:nvPr/>
        </p:nvSpPr>
        <p:spPr bwMode="auto">
          <a:xfrm>
            <a:off x="6011863" y="4078288"/>
            <a:ext cx="144462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AutoShape 94"/>
          <p:cNvSpPr>
            <a:spLocks noChangeArrowheads="1"/>
          </p:cNvSpPr>
          <p:nvPr/>
        </p:nvSpPr>
        <p:spPr bwMode="auto">
          <a:xfrm>
            <a:off x="6084888" y="4222750"/>
            <a:ext cx="144462" cy="144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AutoShape 95"/>
          <p:cNvSpPr>
            <a:spLocks noChangeArrowheads="1"/>
          </p:cNvSpPr>
          <p:nvPr/>
        </p:nvSpPr>
        <p:spPr bwMode="auto">
          <a:xfrm>
            <a:off x="5795963" y="4799013"/>
            <a:ext cx="144462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AutoShape 96"/>
          <p:cNvSpPr>
            <a:spLocks noChangeArrowheads="1"/>
          </p:cNvSpPr>
          <p:nvPr/>
        </p:nvSpPr>
        <p:spPr bwMode="auto">
          <a:xfrm>
            <a:off x="5867400" y="4799013"/>
            <a:ext cx="144463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AutoShape 97"/>
          <p:cNvSpPr>
            <a:spLocks noChangeArrowheads="1"/>
          </p:cNvSpPr>
          <p:nvPr/>
        </p:nvSpPr>
        <p:spPr bwMode="auto">
          <a:xfrm>
            <a:off x="5867400" y="4870450"/>
            <a:ext cx="144463" cy="144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AutoShape 98"/>
          <p:cNvSpPr>
            <a:spLocks noChangeArrowheads="1"/>
          </p:cNvSpPr>
          <p:nvPr/>
        </p:nvSpPr>
        <p:spPr bwMode="auto">
          <a:xfrm>
            <a:off x="5795963" y="4941888"/>
            <a:ext cx="144462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AutoShape 99"/>
          <p:cNvSpPr>
            <a:spLocks noChangeArrowheads="1"/>
          </p:cNvSpPr>
          <p:nvPr/>
        </p:nvSpPr>
        <p:spPr bwMode="auto">
          <a:xfrm>
            <a:off x="6804025" y="4941888"/>
            <a:ext cx="144463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AutoShape 100"/>
          <p:cNvSpPr>
            <a:spLocks noChangeArrowheads="1"/>
          </p:cNvSpPr>
          <p:nvPr/>
        </p:nvSpPr>
        <p:spPr bwMode="auto">
          <a:xfrm>
            <a:off x="6877050" y="5014913"/>
            <a:ext cx="144463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AutoShape 101"/>
          <p:cNvSpPr>
            <a:spLocks noChangeArrowheads="1"/>
          </p:cNvSpPr>
          <p:nvPr/>
        </p:nvSpPr>
        <p:spPr bwMode="auto">
          <a:xfrm>
            <a:off x="6659563" y="4941888"/>
            <a:ext cx="144462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AutoShape 102"/>
          <p:cNvSpPr>
            <a:spLocks noChangeArrowheads="1"/>
          </p:cNvSpPr>
          <p:nvPr/>
        </p:nvSpPr>
        <p:spPr bwMode="auto">
          <a:xfrm>
            <a:off x="6732588" y="5229225"/>
            <a:ext cx="144462" cy="144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AutoShape 103"/>
          <p:cNvSpPr>
            <a:spLocks noChangeArrowheads="1"/>
          </p:cNvSpPr>
          <p:nvPr/>
        </p:nvSpPr>
        <p:spPr bwMode="auto">
          <a:xfrm>
            <a:off x="6588125" y="5157788"/>
            <a:ext cx="144463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AutoShape 104"/>
          <p:cNvSpPr>
            <a:spLocks noChangeArrowheads="1"/>
          </p:cNvSpPr>
          <p:nvPr/>
        </p:nvSpPr>
        <p:spPr bwMode="auto">
          <a:xfrm>
            <a:off x="6443663" y="5014913"/>
            <a:ext cx="144462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AutoShape 105"/>
          <p:cNvSpPr>
            <a:spLocks noChangeArrowheads="1"/>
          </p:cNvSpPr>
          <p:nvPr/>
        </p:nvSpPr>
        <p:spPr bwMode="auto">
          <a:xfrm>
            <a:off x="6084888" y="4941888"/>
            <a:ext cx="144462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AutoShape 106"/>
          <p:cNvSpPr>
            <a:spLocks noChangeArrowheads="1"/>
          </p:cNvSpPr>
          <p:nvPr/>
        </p:nvSpPr>
        <p:spPr bwMode="auto">
          <a:xfrm>
            <a:off x="6011863" y="5086350"/>
            <a:ext cx="144462" cy="144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FF66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AutoShape 107"/>
          <p:cNvSpPr>
            <a:spLocks noChangeArrowheads="1"/>
          </p:cNvSpPr>
          <p:nvPr/>
        </p:nvSpPr>
        <p:spPr bwMode="auto">
          <a:xfrm>
            <a:off x="4932363" y="3502025"/>
            <a:ext cx="144462" cy="144463"/>
          </a:xfrm>
          <a:prstGeom prst="triangle">
            <a:avLst>
              <a:gd name="adj" fmla="val 5000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07" name="AutoShape 108"/>
          <p:cNvSpPr>
            <a:spLocks noChangeArrowheads="1"/>
          </p:cNvSpPr>
          <p:nvPr/>
        </p:nvSpPr>
        <p:spPr bwMode="auto">
          <a:xfrm>
            <a:off x="5076825" y="2998788"/>
            <a:ext cx="144463" cy="144462"/>
          </a:xfrm>
          <a:prstGeom prst="triangle">
            <a:avLst>
              <a:gd name="adj" fmla="val 5000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08" name="AutoShape 109"/>
          <p:cNvSpPr>
            <a:spLocks noChangeArrowheads="1"/>
          </p:cNvSpPr>
          <p:nvPr/>
        </p:nvSpPr>
        <p:spPr bwMode="auto">
          <a:xfrm>
            <a:off x="5076825" y="2781300"/>
            <a:ext cx="144463" cy="144463"/>
          </a:xfrm>
          <a:prstGeom prst="triangle">
            <a:avLst>
              <a:gd name="adj" fmla="val 5000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09" name="AutoShape 110"/>
          <p:cNvSpPr>
            <a:spLocks noChangeArrowheads="1"/>
          </p:cNvSpPr>
          <p:nvPr/>
        </p:nvSpPr>
        <p:spPr bwMode="auto">
          <a:xfrm>
            <a:off x="4787900" y="2781300"/>
            <a:ext cx="144463" cy="144463"/>
          </a:xfrm>
          <a:prstGeom prst="triangle">
            <a:avLst>
              <a:gd name="adj" fmla="val 5000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10" name="AutoShape 111"/>
          <p:cNvSpPr>
            <a:spLocks noChangeArrowheads="1"/>
          </p:cNvSpPr>
          <p:nvPr/>
        </p:nvSpPr>
        <p:spPr bwMode="auto">
          <a:xfrm>
            <a:off x="5003800" y="2493963"/>
            <a:ext cx="144463" cy="144462"/>
          </a:xfrm>
          <a:prstGeom prst="triangle">
            <a:avLst>
              <a:gd name="adj" fmla="val 5000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11" name="AutoShape 112"/>
          <p:cNvSpPr>
            <a:spLocks noChangeArrowheads="1"/>
          </p:cNvSpPr>
          <p:nvPr/>
        </p:nvSpPr>
        <p:spPr bwMode="auto">
          <a:xfrm>
            <a:off x="4859338" y="1989138"/>
            <a:ext cx="144462" cy="144462"/>
          </a:xfrm>
          <a:prstGeom prst="triangle">
            <a:avLst>
              <a:gd name="adj" fmla="val 5000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12" name="AutoShape 113"/>
          <p:cNvSpPr>
            <a:spLocks noChangeArrowheads="1"/>
          </p:cNvSpPr>
          <p:nvPr/>
        </p:nvSpPr>
        <p:spPr bwMode="auto">
          <a:xfrm>
            <a:off x="5075238" y="2349500"/>
            <a:ext cx="144462" cy="144463"/>
          </a:xfrm>
          <a:prstGeom prst="triangle">
            <a:avLst>
              <a:gd name="adj" fmla="val 5000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13" name="AutoShape 114"/>
          <p:cNvSpPr>
            <a:spLocks noChangeArrowheads="1"/>
          </p:cNvSpPr>
          <p:nvPr/>
        </p:nvSpPr>
        <p:spPr bwMode="auto">
          <a:xfrm>
            <a:off x="5580063" y="3141663"/>
            <a:ext cx="144462" cy="144462"/>
          </a:xfrm>
          <a:prstGeom prst="triangle">
            <a:avLst>
              <a:gd name="adj" fmla="val 5000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14" name="AutoShape 115"/>
          <p:cNvSpPr>
            <a:spLocks noChangeArrowheads="1"/>
          </p:cNvSpPr>
          <p:nvPr/>
        </p:nvSpPr>
        <p:spPr bwMode="auto">
          <a:xfrm>
            <a:off x="5580063" y="3286125"/>
            <a:ext cx="144462" cy="144463"/>
          </a:xfrm>
          <a:prstGeom prst="triangle">
            <a:avLst>
              <a:gd name="adj" fmla="val 5000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15" name="Oval 116"/>
          <p:cNvSpPr>
            <a:spLocks noChangeArrowheads="1"/>
          </p:cNvSpPr>
          <p:nvPr/>
        </p:nvSpPr>
        <p:spPr bwMode="auto">
          <a:xfrm>
            <a:off x="3708400" y="530225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16" name="Oval 117"/>
          <p:cNvSpPr>
            <a:spLocks noChangeArrowheads="1"/>
          </p:cNvSpPr>
          <p:nvPr/>
        </p:nvSpPr>
        <p:spPr bwMode="auto">
          <a:xfrm>
            <a:off x="3276600" y="551815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17" name="Oval 118"/>
          <p:cNvSpPr>
            <a:spLocks noChangeArrowheads="1"/>
          </p:cNvSpPr>
          <p:nvPr/>
        </p:nvSpPr>
        <p:spPr bwMode="auto">
          <a:xfrm>
            <a:off x="3995738" y="5518150"/>
            <a:ext cx="144462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18" name="Oval 119"/>
          <p:cNvSpPr>
            <a:spLocks noChangeArrowheads="1"/>
          </p:cNvSpPr>
          <p:nvPr/>
        </p:nvSpPr>
        <p:spPr bwMode="auto">
          <a:xfrm>
            <a:off x="4211638" y="5594350"/>
            <a:ext cx="144462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19" name="Oval 120"/>
          <p:cNvSpPr>
            <a:spLocks noChangeArrowheads="1"/>
          </p:cNvSpPr>
          <p:nvPr/>
        </p:nvSpPr>
        <p:spPr bwMode="auto">
          <a:xfrm>
            <a:off x="4572000" y="551815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20" name="Oval 121"/>
          <p:cNvSpPr>
            <a:spLocks noChangeArrowheads="1"/>
          </p:cNvSpPr>
          <p:nvPr/>
        </p:nvSpPr>
        <p:spPr bwMode="auto">
          <a:xfrm>
            <a:off x="5722938" y="5230813"/>
            <a:ext cx="144462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21" name="Oval 122"/>
          <p:cNvSpPr>
            <a:spLocks noChangeArrowheads="1"/>
          </p:cNvSpPr>
          <p:nvPr/>
        </p:nvSpPr>
        <p:spPr bwMode="auto">
          <a:xfrm>
            <a:off x="3635375" y="4654550"/>
            <a:ext cx="144463" cy="1444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/>
          </a:p>
        </p:txBody>
      </p:sp>
      <p:sp>
        <p:nvSpPr>
          <p:cNvPr id="122" name="AutoShape 123"/>
          <p:cNvSpPr>
            <a:spLocks noChangeArrowheads="1"/>
          </p:cNvSpPr>
          <p:nvPr/>
        </p:nvSpPr>
        <p:spPr bwMode="auto">
          <a:xfrm>
            <a:off x="4859338" y="2206625"/>
            <a:ext cx="144462" cy="144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99FF"/>
          </a:solidFill>
          <a:ln w="9525">
            <a:solidFill>
              <a:srgbClr val="FF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AutoShape 124"/>
          <p:cNvSpPr>
            <a:spLocks noChangeArrowheads="1"/>
          </p:cNvSpPr>
          <p:nvPr/>
        </p:nvSpPr>
        <p:spPr bwMode="auto">
          <a:xfrm>
            <a:off x="5364163" y="2854325"/>
            <a:ext cx="144462" cy="144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99FF"/>
          </a:solidFill>
          <a:ln w="9525">
            <a:solidFill>
              <a:srgbClr val="FF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" name="AutoShape 125"/>
          <p:cNvSpPr>
            <a:spLocks noChangeArrowheads="1"/>
          </p:cNvSpPr>
          <p:nvPr/>
        </p:nvSpPr>
        <p:spPr bwMode="auto">
          <a:xfrm>
            <a:off x="5292725" y="2925763"/>
            <a:ext cx="144463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99FF"/>
          </a:solidFill>
          <a:ln w="9525">
            <a:solidFill>
              <a:srgbClr val="FF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" name="AutoShape 126"/>
          <p:cNvSpPr>
            <a:spLocks noChangeArrowheads="1"/>
          </p:cNvSpPr>
          <p:nvPr/>
        </p:nvSpPr>
        <p:spPr bwMode="auto">
          <a:xfrm>
            <a:off x="5435600" y="2925763"/>
            <a:ext cx="144463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99FF"/>
          </a:solidFill>
          <a:ln w="9525">
            <a:solidFill>
              <a:srgbClr val="FF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" name="AutoShape 127"/>
          <p:cNvSpPr>
            <a:spLocks noChangeArrowheads="1"/>
          </p:cNvSpPr>
          <p:nvPr/>
        </p:nvSpPr>
        <p:spPr bwMode="auto">
          <a:xfrm>
            <a:off x="4932363" y="2925763"/>
            <a:ext cx="144462" cy="1444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99FF"/>
          </a:solidFill>
          <a:ln w="9525">
            <a:solidFill>
              <a:srgbClr val="FF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" name="AutoShape 128"/>
          <p:cNvSpPr>
            <a:spLocks noChangeArrowheads="1"/>
          </p:cNvSpPr>
          <p:nvPr/>
        </p:nvSpPr>
        <p:spPr bwMode="auto">
          <a:xfrm>
            <a:off x="5435600" y="3286125"/>
            <a:ext cx="144463" cy="144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99FF"/>
          </a:solidFill>
          <a:ln w="9525">
            <a:solidFill>
              <a:srgbClr val="FF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-9553" y="-21282"/>
            <a:ext cx="440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Alkaline fluids in the mantle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9" y="533670"/>
            <a:ext cx="1583730" cy="118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63" y="3400501"/>
            <a:ext cx="1479454" cy="139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2" y="1815226"/>
            <a:ext cx="1523466" cy="142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80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553" y="-21282"/>
            <a:ext cx="8432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Mineral indicators of the modal </a:t>
            </a:r>
            <a:r>
              <a:rPr lang="en-US" sz="24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potassic</a:t>
            </a:r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metasomatism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40383"/>
            <a:ext cx="6120680" cy="64081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90369" y="6118234"/>
            <a:ext cx="6151229" cy="730255"/>
          </a:xfrm>
          <a:prstGeom prst="rect">
            <a:avLst/>
          </a:prstGeom>
          <a:solidFill>
            <a:srgbClr val="0070C0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-9626" y="304563"/>
            <a:ext cx="221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Harlow &amp; Davis (2004)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3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000" dirty="0" smtClean="0">
                <a:latin typeface="Garamond" panose="02020404030301010803" pitchFamily="18" charset="0"/>
              </a:rPr>
              <a:t>Reactions of modal mantle </a:t>
            </a:r>
            <a:r>
              <a:rPr lang="en-US" sz="3000" dirty="0" err="1" smtClean="0">
                <a:latin typeface="Garamond" panose="02020404030301010803" pitchFamily="18" charset="0"/>
              </a:rPr>
              <a:t>metasomatism</a:t>
            </a:r>
            <a:r>
              <a:rPr lang="en-US" sz="3000" dirty="0" smtClean="0">
                <a:latin typeface="Garamond" panose="02020404030301010803" pitchFamily="18" charset="0"/>
              </a:rPr>
              <a:t/>
            </a:r>
            <a:br>
              <a:rPr lang="en-US" sz="3000" dirty="0" smtClean="0">
                <a:latin typeface="Garamond" panose="02020404030301010803" pitchFamily="18" charset="0"/>
              </a:rPr>
            </a:br>
            <a:endParaRPr lang="ru-RU" sz="3000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latin typeface="Garamond" panose="02020404030301010803" pitchFamily="18" charset="0"/>
              </a:rPr>
              <a:t>5</a:t>
            </a:r>
            <a:r>
              <a:rPr lang="en-US" sz="1800" dirty="0" err="1">
                <a:latin typeface="Garamond" panose="02020404030301010803" pitchFamily="18" charset="0"/>
              </a:rPr>
              <a:t>En</a:t>
            </a:r>
            <a:r>
              <a:rPr lang="ru-RU" sz="1800" dirty="0">
                <a:latin typeface="Garamond" panose="02020404030301010803" pitchFamily="18" charset="0"/>
              </a:rPr>
              <a:t> + </a:t>
            </a:r>
            <a:r>
              <a:rPr lang="en-US" sz="1800" dirty="0" err="1">
                <a:latin typeface="Garamond" panose="02020404030301010803" pitchFamily="18" charset="0"/>
              </a:rPr>
              <a:t>Grt</a:t>
            </a:r>
            <a:r>
              <a:rPr lang="ru-RU" sz="1800" dirty="0">
                <a:latin typeface="Garamond" panose="02020404030301010803" pitchFamily="18" charset="0"/>
              </a:rPr>
              <a:t>  + [</a:t>
            </a:r>
            <a:r>
              <a:rPr lang="en-US" sz="1800" dirty="0">
                <a:latin typeface="Garamond" panose="02020404030301010803" pitchFamily="18" charset="0"/>
              </a:rPr>
              <a:t>K</a:t>
            </a:r>
            <a:r>
              <a:rPr lang="ru-RU" sz="1800" baseline="-25000" dirty="0">
                <a:latin typeface="Garamond" panose="02020404030301010803" pitchFamily="18" charset="0"/>
              </a:rPr>
              <a:t>2</a:t>
            </a:r>
            <a:r>
              <a:rPr lang="en-US" sz="1800" dirty="0">
                <a:latin typeface="Garamond" panose="02020404030301010803" pitchFamily="18" charset="0"/>
              </a:rPr>
              <a:t>O</a:t>
            </a:r>
            <a:r>
              <a:rPr lang="ru-RU" sz="1800" dirty="0">
                <a:latin typeface="Garamond" panose="02020404030301010803" pitchFamily="18" charset="0"/>
              </a:rPr>
              <a:t> + 2</a:t>
            </a:r>
            <a:r>
              <a:rPr lang="en-US" sz="1800" dirty="0">
                <a:latin typeface="Garamond" panose="02020404030301010803" pitchFamily="18" charset="0"/>
              </a:rPr>
              <a:t>H</a:t>
            </a:r>
            <a:r>
              <a:rPr lang="ru-RU" sz="1800" baseline="-25000" dirty="0">
                <a:latin typeface="Garamond" panose="02020404030301010803" pitchFamily="18" charset="0"/>
              </a:rPr>
              <a:t>2</a:t>
            </a:r>
            <a:r>
              <a:rPr lang="en-US" sz="1800" dirty="0">
                <a:latin typeface="Garamond" panose="02020404030301010803" pitchFamily="18" charset="0"/>
              </a:rPr>
              <a:t>O</a:t>
            </a:r>
            <a:r>
              <a:rPr lang="ru-RU" sz="1800" dirty="0">
                <a:latin typeface="Garamond" panose="02020404030301010803" pitchFamily="18" charset="0"/>
              </a:rPr>
              <a:t>] = </a:t>
            </a:r>
            <a:r>
              <a:rPr lang="en-US" sz="1800" dirty="0" err="1">
                <a:latin typeface="Garamond" panose="02020404030301010803" pitchFamily="18" charset="0"/>
              </a:rPr>
              <a:t>Phl</a:t>
            </a:r>
            <a:r>
              <a:rPr lang="ru-RU" sz="1800" dirty="0">
                <a:latin typeface="Garamond" panose="02020404030301010803" pitchFamily="18" charset="0"/>
              </a:rPr>
              <a:t> + </a:t>
            </a:r>
            <a:r>
              <a:rPr lang="en-US" sz="1800" dirty="0">
                <a:latin typeface="Garamond" panose="02020404030301010803" pitchFamily="18" charset="0"/>
              </a:rPr>
              <a:t>Di</a:t>
            </a:r>
            <a:r>
              <a:rPr lang="ru-RU" sz="1800" dirty="0">
                <a:latin typeface="Garamond" panose="02020404030301010803" pitchFamily="18" charset="0"/>
              </a:rPr>
              <a:t> (</a:t>
            </a:r>
            <a:r>
              <a:rPr lang="en-US" sz="1800" dirty="0">
                <a:latin typeface="Garamond" panose="02020404030301010803" pitchFamily="18" charset="0"/>
              </a:rPr>
              <a:t>Kushiro</a:t>
            </a:r>
            <a:r>
              <a:rPr lang="ru-RU" sz="1800" dirty="0">
                <a:latin typeface="Garamond" panose="02020404030301010803" pitchFamily="18" charset="0"/>
              </a:rPr>
              <a:t>, </a:t>
            </a:r>
            <a:r>
              <a:rPr lang="en-US" sz="1800" dirty="0">
                <a:latin typeface="Garamond" panose="02020404030301010803" pitchFamily="18" charset="0"/>
              </a:rPr>
              <a:t>Aoki</a:t>
            </a:r>
            <a:r>
              <a:rPr lang="ru-RU" sz="1800" dirty="0">
                <a:latin typeface="Garamond" panose="02020404030301010803" pitchFamily="18" charset="0"/>
              </a:rPr>
              <a:t>, 1968)</a:t>
            </a:r>
            <a:endParaRPr lang="en-US" sz="1800" dirty="0">
              <a:latin typeface="Garamond" panose="02020404030301010803" pitchFamily="18" charset="0"/>
            </a:endParaRPr>
          </a:p>
          <a:p>
            <a:endParaRPr lang="ru-RU" sz="1800" dirty="0">
              <a:latin typeface="Garamond" panose="02020404030301010803" pitchFamily="18" charset="0"/>
            </a:endParaRPr>
          </a:p>
          <a:p>
            <a:r>
              <a:rPr lang="ru-RU" sz="1800" dirty="0">
                <a:latin typeface="Garamond" panose="02020404030301010803" pitchFamily="18" charset="0"/>
              </a:rPr>
              <a:t>8</a:t>
            </a:r>
            <a:r>
              <a:rPr lang="en-US" sz="1800" dirty="0" err="1">
                <a:latin typeface="Garamond" panose="02020404030301010803" pitchFamily="18" charset="0"/>
              </a:rPr>
              <a:t>En</a:t>
            </a:r>
            <a:r>
              <a:rPr lang="ru-RU" sz="1800" dirty="0">
                <a:latin typeface="Garamond" panose="02020404030301010803" pitchFamily="18" charset="0"/>
              </a:rPr>
              <a:t> + </a:t>
            </a:r>
            <a:r>
              <a:rPr lang="en-US" sz="1800" dirty="0">
                <a:latin typeface="Garamond" panose="02020404030301010803" pitchFamily="18" charset="0"/>
              </a:rPr>
              <a:t>Di</a:t>
            </a:r>
            <a:r>
              <a:rPr lang="ru-RU" sz="1800" dirty="0">
                <a:latin typeface="Garamond" panose="02020404030301010803" pitchFamily="18" charset="0"/>
              </a:rPr>
              <a:t> [1/2 </a:t>
            </a:r>
            <a:r>
              <a:rPr lang="en-US" sz="1800" dirty="0">
                <a:latin typeface="Garamond" panose="02020404030301010803" pitchFamily="18" charset="0"/>
              </a:rPr>
              <a:t>K</a:t>
            </a:r>
            <a:r>
              <a:rPr lang="ru-RU" sz="1800" baseline="-25000" dirty="0">
                <a:latin typeface="Garamond" panose="02020404030301010803" pitchFamily="18" charset="0"/>
              </a:rPr>
              <a:t>2</a:t>
            </a:r>
            <a:r>
              <a:rPr lang="en-US" sz="1800" dirty="0">
                <a:latin typeface="Garamond" panose="02020404030301010803" pitchFamily="18" charset="0"/>
              </a:rPr>
              <a:t>O</a:t>
            </a:r>
            <a:r>
              <a:rPr lang="ru-RU" sz="1800" dirty="0">
                <a:latin typeface="Garamond" panose="02020404030301010803" pitchFamily="18" charset="0"/>
              </a:rPr>
              <a:t> + 1/2 </a:t>
            </a:r>
            <a:r>
              <a:rPr lang="en-US" sz="1800" dirty="0">
                <a:latin typeface="Garamond" panose="02020404030301010803" pitchFamily="18" charset="0"/>
              </a:rPr>
              <a:t>Na</a:t>
            </a:r>
            <a:r>
              <a:rPr lang="ru-RU" sz="1800" baseline="-25000" dirty="0">
                <a:latin typeface="Garamond" panose="02020404030301010803" pitchFamily="18" charset="0"/>
              </a:rPr>
              <a:t>2</a:t>
            </a:r>
            <a:r>
              <a:rPr lang="en-US" sz="1800" dirty="0">
                <a:latin typeface="Garamond" panose="02020404030301010803" pitchFamily="18" charset="0"/>
              </a:rPr>
              <a:t>O</a:t>
            </a:r>
            <a:r>
              <a:rPr lang="ru-RU" sz="1800" dirty="0">
                <a:latin typeface="Garamond" panose="02020404030301010803" pitchFamily="18" charset="0"/>
              </a:rPr>
              <a:t> + </a:t>
            </a:r>
            <a:r>
              <a:rPr lang="en-US" sz="1800" dirty="0">
                <a:latin typeface="Garamond" panose="02020404030301010803" pitchFamily="18" charset="0"/>
              </a:rPr>
              <a:t>H</a:t>
            </a:r>
            <a:r>
              <a:rPr lang="ru-RU" sz="1800" baseline="-25000" dirty="0">
                <a:latin typeface="Garamond" panose="02020404030301010803" pitchFamily="18" charset="0"/>
              </a:rPr>
              <a:t>2</a:t>
            </a:r>
            <a:r>
              <a:rPr lang="en-US" sz="1800" dirty="0">
                <a:latin typeface="Garamond" panose="02020404030301010803" pitchFamily="18" charset="0"/>
              </a:rPr>
              <a:t>O</a:t>
            </a:r>
            <a:r>
              <a:rPr lang="ru-RU" sz="1800" dirty="0">
                <a:latin typeface="Garamond" panose="02020404030301010803" pitchFamily="18" charset="0"/>
              </a:rPr>
              <a:t>] = </a:t>
            </a:r>
            <a:r>
              <a:rPr lang="en-US" sz="1800" dirty="0" err="1">
                <a:latin typeface="Garamond" panose="02020404030301010803" pitchFamily="18" charset="0"/>
              </a:rPr>
              <a:t>KRich</a:t>
            </a:r>
            <a:r>
              <a:rPr lang="ru-RU" sz="1800" dirty="0">
                <a:latin typeface="Garamond" panose="02020404030301010803" pitchFamily="18" charset="0"/>
              </a:rPr>
              <a:t> + 2 </a:t>
            </a:r>
            <a:r>
              <a:rPr lang="en-US" sz="1800" dirty="0" err="1">
                <a:latin typeface="Garamond" panose="02020404030301010803" pitchFamily="18" charset="0"/>
              </a:rPr>
              <a:t>Fo</a:t>
            </a:r>
            <a:endParaRPr lang="en-US" sz="1800" dirty="0">
              <a:latin typeface="Garamond" panose="02020404030301010803" pitchFamily="18" charset="0"/>
            </a:endParaRPr>
          </a:p>
          <a:p>
            <a:endParaRPr lang="ru-RU" sz="1800" dirty="0">
              <a:latin typeface="Garamond" panose="02020404030301010803" pitchFamily="18" charset="0"/>
            </a:endParaRPr>
          </a:p>
          <a:p>
            <a:r>
              <a:rPr lang="en-US" sz="1800" dirty="0" smtClean="0">
                <a:latin typeface="Garamond" panose="02020404030301010803" pitchFamily="18" charset="0"/>
              </a:rPr>
              <a:t>Schematic reaction</a:t>
            </a:r>
            <a:r>
              <a:rPr lang="ru-RU" sz="1800" dirty="0" smtClean="0">
                <a:latin typeface="Garamond" panose="02020404030301010803" pitchFamily="18" charset="0"/>
              </a:rPr>
              <a:t>:</a:t>
            </a:r>
            <a:endParaRPr lang="ru-RU" sz="1800" dirty="0">
              <a:latin typeface="Garamond" panose="02020404030301010803" pitchFamily="18" charset="0"/>
            </a:endParaRPr>
          </a:p>
          <a:p>
            <a:r>
              <a:rPr lang="en-US" sz="1800" dirty="0" err="1">
                <a:latin typeface="Garamond" panose="02020404030301010803" pitchFamily="18" charset="0"/>
              </a:rPr>
              <a:t>Chr</a:t>
            </a:r>
            <a:r>
              <a:rPr lang="en-US" sz="1800" dirty="0">
                <a:latin typeface="Garamond" panose="02020404030301010803" pitchFamily="18" charset="0"/>
              </a:rPr>
              <a:t> </a:t>
            </a:r>
            <a:r>
              <a:rPr lang="ru-RU" sz="1800" dirty="0">
                <a:latin typeface="Garamond" panose="02020404030301010803" pitchFamily="18" charset="0"/>
              </a:rPr>
              <a:t>1</a:t>
            </a:r>
            <a:r>
              <a:rPr lang="en-US" sz="1800" dirty="0">
                <a:latin typeface="Garamond" panose="02020404030301010803" pitchFamily="18" charset="0"/>
              </a:rPr>
              <a:t>+ Ru1/Ilm1 + </a:t>
            </a:r>
            <a:r>
              <a:rPr lang="ru-RU" sz="1800" dirty="0">
                <a:latin typeface="Garamond" panose="02020404030301010803" pitchFamily="18" charset="0"/>
              </a:rPr>
              <a:t>[</a:t>
            </a:r>
            <a:r>
              <a:rPr lang="en-US" sz="1800" dirty="0">
                <a:latin typeface="Garamond" panose="02020404030301010803" pitchFamily="18" charset="0"/>
              </a:rPr>
              <a:t>K</a:t>
            </a:r>
            <a:r>
              <a:rPr lang="ru-RU" sz="1800" baseline="-25000" dirty="0">
                <a:latin typeface="Garamond" panose="02020404030301010803" pitchFamily="18" charset="0"/>
              </a:rPr>
              <a:t>2</a:t>
            </a:r>
            <a:r>
              <a:rPr lang="en-US" sz="1800" dirty="0">
                <a:latin typeface="Garamond" panose="02020404030301010803" pitchFamily="18" charset="0"/>
              </a:rPr>
              <a:t>O</a:t>
            </a:r>
            <a:r>
              <a:rPr lang="ru-RU" sz="1800" dirty="0">
                <a:latin typeface="Garamond" panose="02020404030301010803" pitchFamily="18" charset="0"/>
              </a:rPr>
              <a:t> + 2</a:t>
            </a:r>
            <a:r>
              <a:rPr lang="en-US" sz="1800" dirty="0">
                <a:latin typeface="Garamond" panose="02020404030301010803" pitchFamily="18" charset="0"/>
              </a:rPr>
              <a:t>H</a:t>
            </a:r>
            <a:r>
              <a:rPr lang="ru-RU" sz="1800" baseline="-25000" dirty="0">
                <a:latin typeface="Garamond" panose="02020404030301010803" pitchFamily="18" charset="0"/>
              </a:rPr>
              <a:t>2</a:t>
            </a:r>
            <a:r>
              <a:rPr lang="en-US" sz="1800" dirty="0">
                <a:latin typeface="Garamond" panose="02020404030301010803" pitchFamily="18" charset="0"/>
              </a:rPr>
              <a:t>O</a:t>
            </a:r>
            <a:r>
              <a:rPr lang="ru-RU" sz="1800" dirty="0">
                <a:latin typeface="Garamond" panose="02020404030301010803" pitchFamily="18" charset="0"/>
              </a:rPr>
              <a:t>]</a:t>
            </a:r>
            <a:r>
              <a:rPr lang="en-US" sz="1800" dirty="0">
                <a:latin typeface="Garamond" panose="02020404030301010803" pitchFamily="18" charset="0"/>
              </a:rPr>
              <a:t> = </a:t>
            </a:r>
            <a:r>
              <a:rPr lang="en-US" sz="1800" dirty="0" err="1">
                <a:latin typeface="Garamond" panose="02020404030301010803" pitchFamily="18" charset="0"/>
              </a:rPr>
              <a:t>Pri</a:t>
            </a:r>
            <a:r>
              <a:rPr lang="en-US" sz="1800" dirty="0">
                <a:latin typeface="Garamond" panose="02020404030301010803" pitchFamily="18" charset="0"/>
              </a:rPr>
              <a:t>/</a:t>
            </a:r>
            <a:r>
              <a:rPr lang="en-US" sz="1800" dirty="0" err="1">
                <a:latin typeface="Garamond" panose="02020404030301010803" pitchFamily="18" charset="0"/>
              </a:rPr>
              <a:t>Yim</a:t>
            </a:r>
            <a:r>
              <a:rPr lang="en-US" sz="1800" dirty="0">
                <a:latin typeface="Garamond" panose="02020404030301010803" pitchFamily="18" charset="0"/>
              </a:rPr>
              <a:t>/Ma + Chr2 ± Ru2/Ilm2±Phl/</a:t>
            </a:r>
            <a:r>
              <a:rPr lang="en-US" sz="1800" dirty="0" err="1">
                <a:latin typeface="Garamond" panose="02020404030301010803" pitchFamily="18" charset="0"/>
              </a:rPr>
              <a:t>Kfs</a:t>
            </a:r>
            <a:endParaRPr lang="ru-RU" sz="1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1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428736"/>
            <a:ext cx="6683765" cy="1500198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Garamond" panose="02020404030301010803" pitchFamily="18" charset="0"/>
              </a:rPr>
              <a:t/>
            </a:r>
            <a:br>
              <a:rPr lang="ru-RU" sz="1800" dirty="0">
                <a:latin typeface="Garamond" panose="02020404030301010803" pitchFamily="18" charset="0"/>
              </a:rPr>
            </a:br>
            <a:r>
              <a:rPr lang="en-US" sz="1800" dirty="0" smtClean="0">
                <a:latin typeface="Garamond" panose="02020404030301010803" pitchFamily="18" charset="0"/>
              </a:rPr>
              <a:t>The purpose of the study is an experimental reproduction of reactions controlled by the K activity in fluids, i.e. study of the interaction of mineral associations of peridotite of the upper mantle with H</a:t>
            </a:r>
            <a:r>
              <a:rPr lang="en-US" sz="1800" baseline="-25000" dirty="0" smtClean="0">
                <a:latin typeface="Garamond" panose="02020404030301010803" pitchFamily="18" charset="0"/>
              </a:rPr>
              <a:t>2</a:t>
            </a:r>
            <a:r>
              <a:rPr lang="en-US" sz="1800" dirty="0" smtClean="0">
                <a:latin typeface="Garamond" panose="02020404030301010803" pitchFamily="18" charset="0"/>
              </a:rPr>
              <a:t>O-salt and H</a:t>
            </a:r>
            <a:r>
              <a:rPr lang="en-US" sz="1800" baseline="-25000" dirty="0" smtClean="0">
                <a:latin typeface="Garamond" panose="02020404030301010803" pitchFamily="18" charset="0"/>
              </a:rPr>
              <a:t>2</a:t>
            </a:r>
            <a:r>
              <a:rPr lang="en-US" sz="1800" dirty="0" smtClean="0">
                <a:latin typeface="Garamond" panose="02020404030301010803" pitchFamily="18" charset="0"/>
              </a:rPr>
              <a:t>O-CO</a:t>
            </a:r>
            <a:r>
              <a:rPr lang="en-US" sz="1800" baseline="-25000" dirty="0" smtClean="0">
                <a:latin typeface="Garamond" panose="02020404030301010803" pitchFamily="18" charset="0"/>
              </a:rPr>
              <a:t>2</a:t>
            </a:r>
            <a:r>
              <a:rPr lang="en-US" sz="1800" dirty="0" smtClean="0">
                <a:latin typeface="Garamond" panose="02020404030301010803" pitchFamily="18" charset="0"/>
              </a:rPr>
              <a:t>-salt fluids</a:t>
            </a:r>
            <a:endParaRPr lang="ru-RU" sz="1800" dirty="0"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1406" y="3140968"/>
            <a:ext cx="6686550" cy="2357454"/>
          </a:xfrm>
        </p:spPr>
        <p:txBody>
          <a:bodyPr>
            <a:noAutofit/>
          </a:bodyPr>
          <a:lstStyle/>
          <a:p>
            <a:r>
              <a:rPr lang="en-US" sz="1800" u="sng" dirty="0" smtClean="0">
                <a:latin typeface="Garamond" panose="02020404030301010803" pitchFamily="18" charset="0"/>
              </a:rPr>
              <a:t>Research problem</a:t>
            </a:r>
            <a:r>
              <a:rPr lang="ru-RU" sz="1800" u="sng" dirty="0" smtClean="0">
                <a:latin typeface="Garamond" panose="02020404030301010803" pitchFamily="18" charset="0"/>
              </a:rPr>
              <a:t>:</a:t>
            </a:r>
            <a:r>
              <a:rPr lang="ru-RU" sz="1800" dirty="0">
                <a:latin typeface="Garamond" panose="02020404030301010803" pitchFamily="18" charset="0"/>
              </a:rPr>
              <a:t/>
            </a:r>
            <a:br>
              <a:rPr lang="ru-RU" sz="1800" dirty="0">
                <a:latin typeface="Garamond" panose="02020404030301010803" pitchFamily="18" charset="0"/>
              </a:rPr>
            </a:br>
            <a:r>
              <a:rPr lang="en-US" sz="1800" dirty="0" smtClean="0">
                <a:latin typeface="Garamond" panose="02020404030301010803" pitchFamily="18" charset="0"/>
              </a:rPr>
              <a:t>Experimental reproduction of the reaction of mantle </a:t>
            </a:r>
            <a:r>
              <a:rPr lang="en-US" sz="1800" dirty="0" err="1" smtClean="0">
                <a:latin typeface="Garamond" panose="02020404030301010803" pitchFamily="18" charset="0"/>
              </a:rPr>
              <a:t>metasomatism</a:t>
            </a:r>
            <a:r>
              <a:rPr lang="en-US" sz="1800" dirty="0" smtClean="0">
                <a:latin typeface="Garamond" panose="02020404030301010803" pitchFamily="18" charset="0"/>
              </a:rPr>
              <a:t> with the participation of fluids </a:t>
            </a:r>
            <a:r>
              <a:rPr lang="ru-RU" sz="1800" dirty="0" smtClean="0">
                <a:latin typeface="Garamond" panose="02020404030301010803" pitchFamily="18" charset="0"/>
              </a:rPr>
              <a:t>H</a:t>
            </a:r>
            <a:r>
              <a:rPr lang="ru-RU" sz="1800" baseline="-25000" dirty="0" smtClean="0">
                <a:latin typeface="Garamond" panose="02020404030301010803" pitchFamily="18" charset="0"/>
              </a:rPr>
              <a:t>2</a:t>
            </a:r>
            <a:r>
              <a:rPr lang="ru-RU" sz="1800" dirty="0" smtClean="0">
                <a:latin typeface="Garamond" panose="02020404030301010803" pitchFamily="18" charset="0"/>
              </a:rPr>
              <a:t>O-(</a:t>
            </a:r>
            <a:r>
              <a:rPr lang="en-US" sz="1800" dirty="0" smtClean="0">
                <a:latin typeface="Garamond" panose="02020404030301010803" pitchFamily="18" charset="0"/>
              </a:rPr>
              <a:t>CO</a:t>
            </a:r>
            <a:r>
              <a:rPr lang="ru-RU" sz="1800" baseline="-25000" dirty="0" smtClean="0">
                <a:latin typeface="Garamond" panose="02020404030301010803" pitchFamily="18" charset="0"/>
              </a:rPr>
              <a:t>2</a:t>
            </a:r>
            <a:r>
              <a:rPr lang="ru-RU" sz="1800" dirty="0" smtClean="0">
                <a:latin typeface="Garamond" panose="02020404030301010803" pitchFamily="18" charset="0"/>
              </a:rPr>
              <a:t>)-</a:t>
            </a:r>
            <a:r>
              <a:rPr lang="en-US" sz="1800" dirty="0" smtClean="0">
                <a:latin typeface="Garamond" panose="02020404030301010803" pitchFamily="18" charset="0"/>
              </a:rPr>
              <a:t>K</a:t>
            </a:r>
            <a:r>
              <a:rPr lang="ru-RU" sz="1800" dirty="0" err="1" smtClean="0">
                <a:latin typeface="Garamond" panose="02020404030301010803" pitchFamily="18" charset="0"/>
              </a:rPr>
              <a:t>Cl</a:t>
            </a:r>
            <a:r>
              <a:rPr lang="ru-RU" sz="1800" dirty="0" smtClean="0">
                <a:latin typeface="Garamond" panose="02020404030301010803" pitchFamily="18" charset="0"/>
              </a:rPr>
              <a:t>  </a:t>
            </a:r>
            <a:r>
              <a:rPr lang="en-US" sz="1800" dirty="0" smtClean="0">
                <a:latin typeface="Garamond" panose="02020404030301010803" pitchFamily="18" charset="0"/>
              </a:rPr>
              <a:t>and </a:t>
            </a:r>
            <a:r>
              <a:rPr lang="ru-RU" sz="1800" dirty="0" smtClean="0">
                <a:latin typeface="Garamond" panose="02020404030301010803" pitchFamily="18" charset="0"/>
              </a:rPr>
              <a:t> H</a:t>
            </a:r>
            <a:r>
              <a:rPr lang="ru-RU" sz="1800" baseline="-25000" dirty="0" smtClean="0">
                <a:latin typeface="Garamond" panose="02020404030301010803" pitchFamily="18" charset="0"/>
              </a:rPr>
              <a:t>2</a:t>
            </a:r>
            <a:r>
              <a:rPr lang="ru-RU" sz="1800" dirty="0" smtClean="0">
                <a:latin typeface="Garamond" panose="02020404030301010803" pitchFamily="18" charset="0"/>
              </a:rPr>
              <a:t>O-(</a:t>
            </a:r>
            <a:r>
              <a:rPr lang="en-US" sz="1800" dirty="0" smtClean="0">
                <a:latin typeface="Garamond" panose="02020404030301010803" pitchFamily="18" charset="0"/>
              </a:rPr>
              <a:t>CO</a:t>
            </a:r>
            <a:r>
              <a:rPr lang="ru-RU" sz="1800" baseline="-25000" dirty="0" smtClean="0">
                <a:latin typeface="Garamond" panose="02020404030301010803" pitchFamily="18" charset="0"/>
              </a:rPr>
              <a:t>2</a:t>
            </a:r>
            <a:r>
              <a:rPr lang="ru-RU" sz="1800" dirty="0" smtClean="0">
                <a:latin typeface="Garamond" panose="02020404030301010803" pitchFamily="18" charset="0"/>
              </a:rPr>
              <a:t>)-</a:t>
            </a:r>
            <a:r>
              <a:rPr lang="en-US" sz="1800" dirty="0" smtClean="0">
                <a:latin typeface="Garamond" panose="02020404030301010803" pitchFamily="18" charset="0"/>
              </a:rPr>
              <a:t>K</a:t>
            </a:r>
            <a:r>
              <a:rPr lang="ru-RU" sz="1800" baseline="-25000" dirty="0" smtClean="0">
                <a:latin typeface="Garamond" panose="02020404030301010803" pitchFamily="18" charset="0"/>
              </a:rPr>
              <a:t>2</a:t>
            </a:r>
            <a:r>
              <a:rPr lang="ru-RU" sz="1800" dirty="0" smtClean="0">
                <a:latin typeface="Garamond" panose="02020404030301010803" pitchFamily="18" charset="0"/>
              </a:rPr>
              <a:t>CO</a:t>
            </a:r>
            <a:r>
              <a:rPr lang="ru-RU" sz="1800" baseline="-25000" dirty="0" smtClean="0">
                <a:latin typeface="Garamond" panose="02020404030301010803" pitchFamily="18" charset="0"/>
              </a:rPr>
              <a:t>3</a:t>
            </a:r>
            <a:r>
              <a:rPr lang="en-US" sz="1800" baseline="-25000" dirty="0" smtClean="0">
                <a:latin typeface="Garamond" panose="02020404030301010803" pitchFamily="18" charset="0"/>
              </a:rPr>
              <a:t> </a:t>
            </a:r>
            <a:r>
              <a:rPr lang="en-US" sz="1800" dirty="0" smtClean="0">
                <a:latin typeface="Garamond" panose="02020404030301010803" pitchFamily="18" charset="0"/>
              </a:rPr>
              <a:t>, revealing their dependence on the concentration of alkaline (salt) components in the fluids.</a:t>
            </a:r>
            <a:endParaRPr lang="ru-RU" sz="1800" dirty="0">
              <a:latin typeface="Garamond" pitchFamily="18" charset="0"/>
            </a:endParaRPr>
          </a:p>
          <a:p>
            <a:r>
              <a:rPr lang="en-US" sz="1800" dirty="0" smtClean="0">
                <a:latin typeface="Garamond" pitchFamily="18" charset="0"/>
              </a:rPr>
              <a:t>The formation of Cr-bearing potassium </a:t>
            </a:r>
            <a:r>
              <a:rPr lang="en-US" sz="1800" dirty="0" err="1" smtClean="0">
                <a:latin typeface="Garamond" pitchFamily="18" charset="0"/>
              </a:rPr>
              <a:t>titanates</a:t>
            </a:r>
            <a:r>
              <a:rPr lang="en-US" sz="1800" dirty="0" smtClean="0">
                <a:latin typeface="Garamond" pitchFamily="18" charset="0"/>
              </a:rPr>
              <a:t> of </a:t>
            </a:r>
            <a:r>
              <a:rPr lang="en-US" sz="1800" dirty="0">
                <a:latin typeface="Garamond" pitchFamily="18" charset="0"/>
              </a:rPr>
              <a:t>the </a:t>
            </a:r>
            <a:r>
              <a:rPr lang="en-US" sz="1800" dirty="0" err="1">
                <a:latin typeface="Garamond" pitchFamily="18" charset="0"/>
              </a:rPr>
              <a:t>mathiasite-lindsleyite</a:t>
            </a:r>
            <a:r>
              <a:rPr lang="en-US" sz="1800" dirty="0">
                <a:latin typeface="Garamond" pitchFamily="18" charset="0"/>
              </a:rPr>
              <a:t> and </a:t>
            </a:r>
            <a:r>
              <a:rPr lang="en-US" sz="1800" dirty="0" err="1">
                <a:latin typeface="Garamond" pitchFamily="18" charset="0"/>
              </a:rPr>
              <a:t>yimengite-hawthorneite</a:t>
            </a:r>
            <a:r>
              <a:rPr lang="en-US" sz="1800" dirty="0">
                <a:latin typeface="Garamond" pitchFamily="18" charset="0"/>
              </a:rPr>
              <a:t> groups </a:t>
            </a:r>
            <a:r>
              <a:rPr lang="en-US" sz="1800" dirty="0" smtClean="0">
                <a:latin typeface="Garamond" pitchFamily="18" charset="0"/>
              </a:rPr>
              <a:t>and </a:t>
            </a:r>
            <a:r>
              <a:rPr lang="en-US" sz="1800" dirty="0" err="1" smtClean="0">
                <a:latin typeface="Garamond" pitchFamily="18" charset="0"/>
              </a:rPr>
              <a:t>priderite</a:t>
            </a:r>
            <a:r>
              <a:rPr lang="en-US" sz="1800" dirty="0" smtClean="0">
                <a:latin typeface="Garamond" pitchFamily="18" charset="0"/>
              </a:rPr>
              <a:t> in reactions of </a:t>
            </a:r>
            <a:r>
              <a:rPr lang="ru-RU" sz="1800" dirty="0" smtClean="0">
                <a:latin typeface="Garamond" pitchFamily="18" charset="0"/>
              </a:rPr>
              <a:t>H</a:t>
            </a:r>
            <a:r>
              <a:rPr lang="ru-RU" sz="1800" baseline="-25000" dirty="0" smtClean="0">
                <a:latin typeface="Garamond" pitchFamily="18" charset="0"/>
              </a:rPr>
              <a:t>2</a:t>
            </a:r>
            <a:r>
              <a:rPr lang="ru-RU" sz="1800" dirty="0" smtClean="0">
                <a:latin typeface="Garamond" pitchFamily="18" charset="0"/>
              </a:rPr>
              <a:t>O-(</a:t>
            </a:r>
            <a:r>
              <a:rPr lang="en-US" sz="1800" dirty="0" smtClean="0">
                <a:latin typeface="Garamond" pitchFamily="18" charset="0"/>
              </a:rPr>
              <a:t>CO</a:t>
            </a:r>
            <a:r>
              <a:rPr lang="ru-RU" sz="1800" baseline="-25000" dirty="0" smtClean="0">
                <a:latin typeface="Garamond" pitchFamily="18" charset="0"/>
              </a:rPr>
              <a:t>2</a:t>
            </a:r>
            <a:r>
              <a:rPr lang="ru-RU" sz="1800" dirty="0" smtClean="0">
                <a:latin typeface="Garamond" pitchFamily="18" charset="0"/>
              </a:rPr>
              <a:t>)-</a:t>
            </a:r>
            <a:r>
              <a:rPr lang="en-US" sz="1800" dirty="0" smtClean="0">
                <a:latin typeface="Garamond" pitchFamily="18" charset="0"/>
              </a:rPr>
              <a:t>K</a:t>
            </a:r>
            <a:r>
              <a:rPr lang="ru-RU" sz="1800" baseline="-25000" dirty="0" smtClean="0">
                <a:latin typeface="Garamond" pitchFamily="18" charset="0"/>
              </a:rPr>
              <a:t>2</a:t>
            </a:r>
            <a:r>
              <a:rPr lang="ru-RU" sz="1800" dirty="0" smtClean="0">
                <a:latin typeface="Garamond" pitchFamily="18" charset="0"/>
              </a:rPr>
              <a:t>CO</a:t>
            </a:r>
            <a:r>
              <a:rPr lang="ru-RU" sz="1800" baseline="-25000" dirty="0" smtClean="0">
                <a:latin typeface="Garamond" pitchFamily="18" charset="0"/>
              </a:rPr>
              <a:t>3 </a:t>
            </a:r>
            <a:r>
              <a:rPr lang="en-US" sz="1800" baseline="-25000" dirty="0" smtClean="0">
                <a:latin typeface="Garamond" pitchFamily="18" charset="0"/>
              </a:rPr>
              <a:t>  </a:t>
            </a:r>
            <a:r>
              <a:rPr lang="en-US" sz="1800" dirty="0" smtClean="0">
                <a:latin typeface="Garamond" pitchFamily="18" charset="0"/>
              </a:rPr>
              <a:t>fluids with assemblages </a:t>
            </a:r>
            <a:r>
              <a:rPr lang="en-US" sz="1800" dirty="0" err="1" smtClean="0">
                <a:latin typeface="Garamond" pitchFamily="18" charset="0"/>
              </a:rPr>
              <a:t>chromite+rutile</a:t>
            </a:r>
            <a:r>
              <a:rPr lang="en-US" sz="1800" dirty="0" smtClean="0">
                <a:latin typeface="Garamond" pitchFamily="18" charset="0"/>
              </a:rPr>
              <a:t> and </a:t>
            </a:r>
            <a:r>
              <a:rPr lang="en-US" sz="1800" dirty="0" err="1" smtClean="0">
                <a:latin typeface="Garamond" pitchFamily="18" charset="0"/>
              </a:rPr>
              <a:t>chromite+ilmenite</a:t>
            </a:r>
            <a:r>
              <a:rPr lang="en-US" sz="1800" dirty="0" smtClean="0">
                <a:latin typeface="Garamond" pitchFamily="18" charset="0"/>
              </a:rPr>
              <a:t> at 3.5 and 5 </a:t>
            </a:r>
            <a:r>
              <a:rPr lang="en-US" sz="1800" dirty="0" err="1" smtClean="0">
                <a:latin typeface="Garamond" pitchFamily="18" charset="0"/>
              </a:rPr>
              <a:t>GPa</a:t>
            </a:r>
            <a:r>
              <a:rPr lang="en-US" sz="1800" dirty="0" smtClean="0">
                <a:latin typeface="Garamond" pitchFamily="18" charset="0"/>
              </a:rPr>
              <a:t>.</a:t>
            </a:r>
            <a:endParaRPr lang="ru-RU" sz="1800" dirty="0">
              <a:latin typeface="Garamond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5362" y="500042"/>
            <a:ext cx="9018638" cy="109779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system of CHROMITE + ILMENITE/RUTILE + </a:t>
            </a:r>
            <a:r>
              <a:rPr lang="en-US" sz="255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</a:t>
            </a:r>
            <a:r>
              <a:rPr lang="en-US" sz="2550" b="1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en-US" sz="255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O-CO</a:t>
            </a:r>
            <a:r>
              <a:rPr lang="en-US" sz="2550" b="1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en-US" sz="255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-K</a:t>
            </a:r>
            <a:r>
              <a:rPr lang="en-US" sz="2550" b="1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</a:t>
            </a:r>
            <a:r>
              <a:rPr lang="en-US" sz="255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</a:t>
            </a:r>
            <a:r>
              <a:rPr lang="en-US" sz="2550" b="1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r>
              <a:rPr lang="en-US" sz="255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55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at </a:t>
            </a:r>
            <a:r>
              <a:rPr lang="ru-RU" sz="255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3.5 </a:t>
            </a:r>
            <a:r>
              <a:rPr lang="en-US" sz="255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and 5 </a:t>
            </a:r>
            <a:r>
              <a:rPr lang="en-US" sz="2550" b="1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GPa</a:t>
            </a:r>
            <a:r>
              <a:rPr lang="en-US" sz="255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and 1200</a:t>
            </a:r>
            <a:r>
              <a:rPr lang="en-US" sz="255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55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</a:t>
            </a:r>
            <a:r>
              <a:rPr lang="en-US" sz="2700" dirty="0">
                <a:latin typeface="Comic Sans MS" panose="030F0702030302020204" pitchFamily="66" charset="0"/>
              </a:rPr>
              <a:t/>
            </a:r>
            <a:br>
              <a:rPr lang="en-US" sz="2700" dirty="0">
                <a:latin typeface="Comic Sans MS" panose="030F0702030302020204" pitchFamily="66" charset="0"/>
              </a:rPr>
            </a:br>
            <a:endParaRPr lang="ru-RU" sz="27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6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765" y="764704"/>
            <a:ext cx="3132700" cy="5524078"/>
          </a:xfrm>
        </p:spPr>
        <p:txBody>
          <a:bodyPr>
            <a:noAutofit/>
          </a:bodyPr>
          <a:lstStyle/>
          <a:p>
            <a:pPr algn="ctr"/>
            <a:r>
              <a:rPr lang="en-US" sz="2700" b="1" u="sng" dirty="0" err="1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Yimengite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err="1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Assosiated</a:t>
            </a:r>
            <a:r>
              <a:rPr lang="en-US" sz="18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with</a:t>
            </a:r>
            <a:r>
              <a:rPr lang="en-US" sz="15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/>
              <a:t>olivine, </a:t>
            </a:r>
            <a:r>
              <a:rPr lang="en-US" sz="1200" dirty="0" err="1"/>
              <a:t>chromian</a:t>
            </a:r>
            <a:r>
              <a:rPr lang="en-US" sz="1200" dirty="0"/>
              <a:t> </a:t>
            </a:r>
            <a:r>
              <a:rPr lang="en-US" sz="1200" dirty="0" err="1"/>
              <a:t>pyrope</a:t>
            </a:r>
            <a:r>
              <a:rPr lang="en-US" sz="1200" dirty="0"/>
              <a:t>, chromite, </a:t>
            </a:r>
            <a:r>
              <a:rPr lang="en-US" sz="1200" dirty="0" err="1"/>
              <a:t>phlogopite</a:t>
            </a:r>
            <a:r>
              <a:rPr lang="en-US" sz="1200" dirty="0"/>
              <a:t>, ilmenite, </a:t>
            </a:r>
            <a:r>
              <a:rPr lang="en-US" sz="1200" dirty="0" err="1"/>
              <a:t>chromian</a:t>
            </a:r>
            <a:r>
              <a:rPr lang="en-US" sz="1200" dirty="0"/>
              <a:t> </a:t>
            </a:r>
            <a:r>
              <a:rPr lang="en-US" sz="1200" dirty="0" err="1"/>
              <a:t>diopside</a:t>
            </a:r>
            <a:r>
              <a:rPr lang="en-US" sz="1200" dirty="0"/>
              <a:t>, enstatite, apatite, zircon, </a:t>
            </a:r>
            <a:r>
              <a:rPr lang="en-US" sz="1200" dirty="0" err="1"/>
              <a:t>moissanite</a:t>
            </a:r>
            <a:r>
              <a:rPr lang="en-US" sz="1200" dirty="0"/>
              <a:t>, </a:t>
            </a:r>
            <a:r>
              <a:rPr lang="en-US" sz="1200" dirty="0" err="1"/>
              <a:t>phlogopite</a:t>
            </a:r>
            <a:r>
              <a:rPr lang="en-US" sz="1200" dirty="0"/>
              <a:t>, K-</a:t>
            </a:r>
            <a:r>
              <a:rPr lang="en-US" sz="1200" dirty="0" err="1"/>
              <a:t>richterite</a:t>
            </a:r>
            <a:r>
              <a:rPr lang="en-US" sz="1200" dirty="0"/>
              <a:t>, the LIMA phases, </a:t>
            </a:r>
            <a:r>
              <a:rPr lang="en-US" sz="1200" dirty="0" err="1"/>
              <a:t>armalcolite</a:t>
            </a:r>
            <a:r>
              <a:rPr lang="en-US" sz="1200" dirty="0"/>
              <a:t>, rutile, ilmenite</a:t>
            </a: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1200" baseline="-25000" dirty="0" smtClean="0"/>
              <a:t/>
            </a:r>
            <a:br>
              <a:rPr lang="en-US" sz="1200" baseline="-25000" dirty="0" smtClean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2700" b="1" baseline="-25000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Described:</a:t>
            </a:r>
            <a:r>
              <a:rPr lang="ru-RU" sz="27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/>
              <a:t>the kimberlite dykes of the Shandong province, China (Dong et al., 1983);</a:t>
            </a:r>
            <a:br>
              <a:rPr lang="en-US" sz="1200" dirty="0"/>
            </a:br>
            <a:r>
              <a:rPr lang="en-US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/>
              <a:t>the kimberlites of the </a:t>
            </a:r>
            <a:r>
              <a:rPr lang="en-US" sz="1200" dirty="0" err="1"/>
              <a:t>Guaniamo</a:t>
            </a:r>
            <a:r>
              <a:rPr lang="en-US" sz="1200" dirty="0"/>
              <a:t> area, Venezuela (Nixon, </a:t>
            </a:r>
            <a:r>
              <a:rPr lang="en-US" sz="1200" dirty="0" err="1"/>
              <a:t>Condliffe</a:t>
            </a:r>
            <a:r>
              <a:rPr lang="en-US" sz="1200" dirty="0"/>
              <a:t>, 1989), and Float-Ouellet, Australia (</a:t>
            </a:r>
            <a:r>
              <a:rPr lang="en-US" sz="1200" dirty="0" err="1"/>
              <a:t>Kiviets</a:t>
            </a:r>
            <a:r>
              <a:rPr lang="en-US" sz="1200" dirty="0"/>
              <a:t> et al., 1998);</a:t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the inclusions in diamonds (</a:t>
            </a:r>
            <a:r>
              <a:rPr lang="en-US" sz="1200" dirty="0" err="1"/>
              <a:t>Sobolev</a:t>
            </a:r>
            <a:r>
              <a:rPr lang="en-US" sz="1200" dirty="0"/>
              <a:t> et al., 1988, 1998; </a:t>
            </a:r>
            <a:r>
              <a:rPr lang="en-US" sz="1200" dirty="0" err="1"/>
              <a:t>Bulanova</a:t>
            </a:r>
            <a:r>
              <a:rPr lang="en-US" sz="1200" dirty="0"/>
              <a:t> et al., 2004);</a:t>
            </a:r>
            <a:br>
              <a:rPr lang="en-US" sz="1200" dirty="0"/>
            </a:br>
            <a:r>
              <a:rPr lang="en-US" sz="1200" dirty="0"/>
              <a:t>kimberlite pipe </a:t>
            </a:r>
            <a:r>
              <a:rPr lang="en-US" sz="1200" dirty="0" err="1"/>
              <a:t>Bultfontein</a:t>
            </a:r>
            <a:r>
              <a:rPr lang="en-US" sz="1200" dirty="0"/>
              <a:t> (South Africa);</a:t>
            </a:r>
            <a:br>
              <a:rPr lang="en-US" sz="1200" dirty="0"/>
            </a:br>
            <a:r>
              <a:rPr lang="en-US" sz="1200" dirty="0"/>
              <a:t>etc.</a:t>
            </a:r>
            <a:br>
              <a:rPr lang="en-US" sz="1200" dirty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624408" y="1064431"/>
            <a:ext cx="1871933" cy="85133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427242" y="1064431"/>
            <a:ext cx="1871933" cy="85133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47703" y="764704"/>
            <a:ext cx="2714089" cy="494703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700" b="1" u="sng" dirty="0" err="1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Mathiasite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err="1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Assosiated</a:t>
            </a:r>
            <a:r>
              <a:rPr lang="en-US" sz="18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with</a:t>
            </a:r>
            <a:r>
              <a:rPr lang="en-US" sz="15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 err="1"/>
              <a:t>phlogopite</a:t>
            </a:r>
            <a:r>
              <a:rPr lang="en-US" sz="1200" dirty="0"/>
              <a:t>, </a:t>
            </a:r>
            <a:r>
              <a:rPr lang="en-US" sz="1200" dirty="0" err="1"/>
              <a:t>diopside</a:t>
            </a:r>
            <a:r>
              <a:rPr lang="en-US" sz="1200" dirty="0"/>
              <a:t>, K-</a:t>
            </a:r>
            <a:r>
              <a:rPr lang="en-US" sz="1200" dirty="0" err="1"/>
              <a:t>richterite</a:t>
            </a:r>
            <a:r>
              <a:rPr lang="en-US" sz="1200" dirty="0"/>
              <a:t>, </a:t>
            </a:r>
            <a:r>
              <a:rPr lang="en-US" sz="1200" dirty="0" err="1"/>
              <a:t>Nb</a:t>
            </a:r>
            <a:r>
              <a:rPr lang="en-US" sz="1200" dirty="0"/>
              <a:t>-Cr-rutile, Mg-Cr-</a:t>
            </a:r>
            <a:r>
              <a:rPr lang="en-US" sz="1200" dirty="0" err="1"/>
              <a:t>Nb</a:t>
            </a:r>
            <a:r>
              <a:rPr lang="en-US" sz="1200" dirty="0"/>
              <a:t>-ilmenite and Mg-Cr spinel (Haggerty et al., 1983)</a:t>
            </a:r>
            <a:r>
              <a:rPr lang="en-US" sz="1200" baseline="-25000" dirty="0"/>
              <a:t/>
            </a:r>
            <a:br>
              <a:rPr lang="en-US" sz="1200" baseline="-25000" dirty="0"/>
            </a:br>
            <a:endParaRPr lang="en-US" sz="1200" baseline="-25000" dirty="0"/>
          </a:p>
          <a:p>
            <a:pPr algn="ctr"/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2700" b="1" baseline="-25000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Described:</a:t>
            </a:r>
            <a:r>
              <a:rPr lang="en-US" sz="27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/>
              <a:t>in the </a:t>
            </a:r>
            <a:r>
              <a:rPr lang="en-US" sz="1200" dirty="0" err="1"/>
              <a:t>metasomatized</a:t>
            </a:r>
            <a:r>
              <a:rPr lang="en-US" sz="1200" dirty="0"/>
              <a:t> peridotite xenoliths from De Beers and other kimberlite pipes of South Africa (</a:t>
            </a:r>
            <a:r>
              <a:rPr lang="en-US" sz="1200" dirty="0" err="1"/>
              <a:t>Erlank</a:t>
            </a:r>
            <a:r>
              <a:rPr lang="en-US" sz="1200" dirty="0"/>
              <a:t> and Rickard, 1977; Smyth et al., 1978; Jones et al. 1982; </a:t>
            </a:r>
            <a:r>
              <a:rPr lang="en-US" sz="1200" dirty="0" err="1"/>
              <a:t>Konzett</a:t>
            </a:r>
            <a:r>
              <a:rPr lang="en-US" sz="1200" dirty="0"/>
              <a:t> et al., 2000, 2013);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in </a:t>
            </a:r>
            <a:r>
              <a:rPr lang="en-US" sz="1200" dirty="0" err="1"/>
              <a:t>xenocrysts</a:t>
            </a:r>
            <a:r>
              <a:rPr lang="en-US" sz="1200" dirty="0"/>
              <a:t> of </a:t>
            </a:r>
            <a:r>
              <a:rPr lang="en-US" sz="1200" dirty="0" err="1"/>
              <a:t>chromian</a:t>
            </a:r>
            <a:r>
              <a:rPr lang="en-US" sz="1200" dirty="0"/>
              <a:t> </a:t>
            </a:r>
            <a:r>
              <a:rPr lang="en-US" sz="1200" dirty="0" err="1"/>
              <a:t>pyrope</a:t>
            </a:r>
            <a:r>
              <a:rPr lang="en-US" sz="1200" dirty="0"/>
              <a:t> (</a:t>
            </a:r>
            <a:r>
              <a:rPr lang="en-US" sz="1200" dirty="0" err="1"/>
              <a:t>Rezvukhin</a:t>
            </a:r>
            <a:r>
              <a:rPr lang="en-US" sz="1200" dirty="0"/>
              <a:t> et al., 2018) and in diamonds (</a:t>
            </a:r>
            <a:r>
              <a:rPr lang="en-US" sz="1200" dirty="0" err="1"/>
              <a:t>Sobolev</a:t>
            </a:r>
            <a:r>
              <a:rPr lang="en-US" sz="1200" dirty="0"/>
              <a:t>, </a:t>
            </a:r>
            <a:r>
              <a:rPr lang="en-US" sz="1200" dirty="0" err="1"/>
              <a:t>Efimova</a:t>
            </a:r>
            <a:r>
              <a:rPr lang="en-US" sz="1200" dirty="0"/>
              <a:t>, 2000) from kimberlites;</a:t>
            </a:r>
            <a:endParaRPr lang="ru-RU" sz="1200" dirty="0"/>
          </a:p>
          <a:p>
            <a:pPr algn="ctr"/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etc.</a:t>
            </a:r>
            <a:br>
              <a:rPr lang="en-US" sz="1200" dirty="0"/>
            </a:br>
            <a:r>
              <a:rPr lang="en-US" sz="1050" baseline="-25000" dirty="0"/>
              <a:t/>
            </a:r>
            <a:br>
              <a:rPr lang="en-US" sz="1050" baseline="-25000" dirty="0"/>
            </a:br>
            <a:r>
              <a:rPr lang="en-US" sz="1050" baseline="-25000" dirty="0"/>
              <a:t/>
            </a:r>
            <a:br>
              <a:rPr lang="en-US" sz="1050" baseline="-25000" dirty="0"/>
            </a:br>
            <a:r>
              <a:rPr lang="en-US" sz="1050" baseline="-25000" dirty="0"/>
              <a:t/>
            </a:r>
            <a:br>
              <a:rPr lang="en-US" sz="1050" baseline="-25000" dirty="0"/>
            </a:br>
            <a:r>
              <a:rPr lang="en-US" sz="1050" baseline="-25000" dirty="0"/>
              <a:t/>
            </a:r>
            <a:br>
              <a:rPr lang="en-US" sz="1050" baseline="-25000" dirty="0"/>
            </a:br>
            <a:r>
              <a:rPr lang="en-US" sz="1050" baseline="-25000" dirty="0"/>
              <a:t/>
            </a:r>
            <a:br>
              <a:rPr lang="en-US" sz="1050" baseline="-25000" dirty="0"/>
            </a:br>
            <a:r>
              <a:rPr lang="en-US" sz="1050" baseline="-25000" dirty="0"/>
              <a:t/>
            </a:r>
            <a:br>
              <a:rPr lang="en-US" sz="1050" baseline="-25000" dirty="0"/>
            </a:b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961792" y="764704"/>
            <a:ext cx="2786672" cy="494703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700" b="1" u="sng" dirty="0" err="1">
                <a:solidFill>
                  <a:srgbClr val="FF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Priderite</a:t>
            </a:r>
            <a:endParaRPr lang="ru-RU" sz="2700" b="1" u="sng" dirty="0">
              <a:solidFill>
                <a:srgbClr val="FF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ctr"/>
            <a:endParaRPr lang="en-US" sz="1800" b="1" dirty="0" smtClean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 err="1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Assosiated</a:t>
            </a:r>
            <a:r>
              <a:rPr lang="en-US" sz="18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with:</a:t>
            </a:r>
          </a:p>
          <a:p>
            <a:pPr algn="ctr"/>
            <a:r>
              <a:rPr lang="en-US" sz="1800" baseline="-25000" dirty="0"/>
              <a:t>The same minerals</a:t>
            </a: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2700" b="1" baseline="-25000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Described:</a:t>
            </a:r>
            <a:r>
              <a:rPr lang="en-US" sz="27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 err="1"/>
              <a:t>Prider</a:t>
            </a:r>
            <a:r>
              <a:rPr lang="en-US" sz="1200" dirty="0"/>
              <a:t> (1939) and Norrish (1951) in the Kimberly </a:t>
            </a:r>
            <a:r>
              <a:rPr lang="en-US" sz="1200" dirty="0" err="1"/>
              <a:t>lamproites</a:t>
            </a:r>
            <a:r>
              <a:rPr lang="en-US" sz="1200" dirty="0"/>
              <a:t>, Western Australia, and was subsequently found as a </a:t>
            </a:r>
            <a:r>
              <a:rPr lang="en-US" sz="1200" dirty="0" err="1"/>
              <a:t>typomorphic</a:t>
            </a:r>
            <a:r>
              <a:rPr lang="en-US" sz="1200" dirty="0"/>
              <a:t> mineral of leucite </a:t>
            </a:r>
            <a:r>
              <a:rPr lang="en-US" sz="1200" dirty="0" err="1"/>
              <a:t>lamproites</a:t>
            </a:r>
            <a:r>
              <a:rPr lang="en-US" sz="1200" dirty="0"/>
              <a:t> (</a:t>
            </a:r>
            <a:r>
              <a:rPr lang="en-US" sz="1200" dirty="0" err="1"/>
              <a:t>Jaques</a:t>
            </a:r>
            <a:r>
              <a:rPr lang="en-US" sz="1200" dirty="0"/>
              <a:t> et al., 1989);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in </a:t>
            </a:r>
            <a:r>
              <a:rPr lang="en-US" sz="1200" dirty="0" err="1"/>
              <a:t>metasomatized</a:t>
            </a:r>
            <a:r>
              <a:rPr lang="en-US" sz="1200" dirty="0"/>
              <a:t> peridotite xenoliths from kimberlites (</a:t>
            </a:r>
            <a:r>
              <a:rPr lang="en-US" sz="1200" dirty="0" err="1"/>
              <a:t>Konzett</a:t>
            </a:r>
            <a:r>
              <a:rPr lang="en-US" sz="1200" dirty="0"/>
              <a:t> et al., 2013; Giuliani et al., 2012; </a:t>
            </a:r>
            <a:r>
              <a:rPr lang="en-US" sz="1200" dirty="0" err="1"/>
              <a:t>Naemura</a:t>
            </a:r>
            <a:r>
              <a:rPr lang="en-US" sz="1200" dirty="0"/>
              <a:t> et al., 2015; Haggerty, 1987);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diamond inclusions (</a:t>
            </a:r>
            <a:r>
              <a:rPr lang="en-US" sz="1200" dirty="0" err="1"/>
              <a:t>Jaques</a:t>
            </a:r>
            <a:r>
              <a:rPr lang="en-US" sz="1200" dirty="0"/>
              <a:t> et al., 1989);</a:t>
            </a:r>
          </a:p>
          <a:p>
            <a:pPr algn="ctr"/>
            <a:r>
              <a:rPr lang="en-US" sz="1200" dirty="0"/>
              <a:t>Chrome-dominant variety of </a:t>
            </a:r>
            <a:r>
              <a:rPr lang="en-US" sz="1200" dirty="0" err="1"/>
              <a:t>priderite</a:t>
            </a:r>
            <a:r>
              <a:rPr lang="en-US" sz="1200" dirty="0"/>
              <a:t> is found in the </a:t>
            </a:r>
            <a:r>
              <a:rPr lang="en-US" sz="1200" dirty="0" err="1"/>
              <a:t>metasomatized</a:t>
            </a:r>
            <a:r>
              <a:rPr lang="en-US" sz="1200" dirty="0"/>
              <a:t> peridotites only (Haggerty, 1987, 1991; </a:t>
            </a:r>
            <a:r>
              <a:rPr lang="en-US" sz="1200" dirty="0" err="1"/>
              <a:t>Konzett</a:t>
            </a:r>
            <a:r>
              <a:rPr lang="en-US" sz="1200" dirty="0"/>
              <a:t> et al., 2013; Giuliani et al., 2012; </a:t>
            </a:r>
            <a:r>
              <a:rPr lang="en-US" sz="1200" dirty="0" err="1"/>
              <a:t>Naemura</a:t>
            </a:r>
            <a:r>
              <a:rPr lang="en-US" sz="1200" dirty="0"/>
              <a:t> et al., 2015);</a:t>
            </a:r>
            <a:br>
              <a:rPr lang="en-US" sz="1200" dirty="0"/>
            </a:br>
            <a:r>
              <a:rPr lang="en-US" sz="1200" dirty="0"/>
              <a:t>etc.</a:t>
            </a:r>
            <a:br>
              <a:rPr lang="en-US" sz="1200" dirty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r>
              <a:rPr lang="en-US" sz="1200" baseline="-25000" dirty="0"/>
              <a:t/>
            </a:r>
            <a:br>
              <a:rPr lang="en-US" sz="1200" baseline="-25000" dirty="0"/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0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54900" y="332656"/>
            <a:ext cx="3618785" cy="1870408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Yimengite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</a:t>
            </a:r>
            <a:r>
              <a:rPr 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b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K(Cr,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Mg, Fe,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Al)</a:t>
            </a:r>
            <a: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800" baseline="-25000" dirty="0" smtClean="0"/>
              <a:t/>
            </a:r>
            <a:br>
              <a:rPr lang="en-US" sz="1800" baseline="-25000" dirty="0" smtClean="0"/>
            </a:br>
            <a:r>
              <a:rPr lang="en-US" sz="1800" dirty="0" smtClean="0"/>
              <a:t> </a:t>
            </a:r>
            <a:r>
              <a:rPr lang="en-US" sz="1800" b="1" dirty="0" err="1">
                <a:solidFill>
                  <a:srgbClr val="0000F2"/>
                </a:solidFill>
                <a:latin typeface="Comic Sans MS" panose="030F0702030302020204" pitchFamily="66" charset="0"/>
              </a:rPr>
              <a:t>magnetoplumbite</a:t>
            </a:r>
            <a:r>
              <a:rPr lang="en-US" sz="1800" b="1" dirty="0">
                <a:solidFill>
                  <a:srgbClr val="0000F2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smtClean="0">
                <a:solidFill>
                  <a:srgbClr val="0000F2"/>
                </a:solidFill>
                <a:latin typeface="Comic Sans MS" panose="030F0702030302020204" pitchFamily="66" charset="0"/>
              </a:rPr>
              <a:t>group</a:t>
            </a:r>
            <a:br>
              <a:rPr lang="en-US" sz="1800" b="1" dirty="0" smtClean="0">
                <a:solidFill>
                  <a:srgbClr val="0000F2"/>
                </a:solidFill>
                <a:latin typeface="Comic Sans MS" panose="030F0702030302020204" pitchFamily="66" charset="0"/>
              </a:rPr>
            </a:b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hawthorneite-yimengite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(Ba↔ K)</a:t>
            </a:r>
            <a:b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(HAWYIM)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241" y="2234849"/>
            <a:ext cx="3414501" cy="16428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Mathiasite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</a:t>
            </a:r>
            <a: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b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K(Cr,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Mg, Fe, Al)</a:t>
            </a:r>
            <a: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crichtonite</a:t>
            </a:r>
            <a:r>
              <a:rPr lang="en-US" sz="1800" b="1" dirty="0" smtClean="0">
                <a:solidFill>
                  <a:srgbClr val="0000F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group</a:t>
            </a:r>
            <a:br>
              <a:rPr lang="en-US" sz="1800" b="1" dirty="0" smtClean="0">
                <a:solidFill>
                  <a:srgbClr val="0000F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lindsleyite-mathiasite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(Ba↔ K)</a:t>
            </a:r>
          </a:p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(LIMA)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7894" y="4149080"/>
            <a:ext cx="3113193" cy="18722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Priderite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</a:t>
            </a:r>
            <a:r>
              <a:rPr lang="en-US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A</a:t>
            </a:r>
            <a:r>
              <a:rPr lang="en-US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b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A-K, Ba, B-Cr, </a:t>
            </a:r>
            <a:r>
              <a:rPr lang="en-US" sz="180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Mg, Fe, Al</a:t>
            </a: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solidFill>
                  <a:srgbClr val="0000F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hollandite group</a:t>
            </a:r>
            <a:br>
              <a:rPr lang="en-US" sz="1800" b="1" dirty="0" smtClean="0">
                <a:solidFill>
                  <a:srgbClr val="0000F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Ba↔ K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5527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K-(Ba) </a:t>
            </a:r>
            <a:r>
              <a:rPr lang="en-US" sz="24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titanates</a:t>
            </a:r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(K </a:t>
            </a:r>
            <a:r>
              <a:rPr lang="en-US" sz="2400" b="1" dirty="0" smtClean="0">
                <a:solidFill>
                  <a:srgbClr val="FF33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→ </a:t>
            </a:r>
            <a:r>
              <a:rPr lang="en-US" sz="2400" b="1" dirty="0" err="1" smtClean="0">
                <a:solidFill>
                  <a:srgbClr val="FF33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Ti</a:t>
            </a:r>
            <a:r>
              <a:rPr lang="en-US" sz="2400" b="1" dirty="0" smtClean="0">
                <a:solidFill>
                  <a:srgbClr val="FF33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Cr, Fe</a:t>
            </a:r>
            <a:r>
              <a:rPr lang="en-US" sz="2400" b="1" baseline="30000" dirty="0" smtClean="0">
                <a:solidFill>
                  <a:srgbClr val="FF33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3+</a:t>
            </a:r>
            <a:r>
              <a:rPr lang="en-US" sz="2400" b="1" dirty="0" smtClean="0">
                <a:solidFill>
                  <a:srgbClr val="FF33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endParaRPr lang="ru-RU" sz="2400" b="1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981" y="1248164"/>
            <a:ext cx="5393019" cy="40953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1742" y="620688"/>
            <a:ext cx="5646761" cy="54726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Овал 9"/>
          <p:cNvSpPr/>
          <p:nvPr/>
        </p:nvSpPr>
        <p:spPr>
          <a:xfrm>
            <a:off x="7020272" y="3573016"/>
            <a:ext cx="360040" cy="3600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002813" y="3009499"/>
            <a:ext cx="360040" cy="3600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355976" y="3928147"/>
            <a:ext cx="360040" cy="3600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675" y="2505584"/>
            <a:ext cx="3726656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54" y="1133833"/>
            <a:ext cx="2963405" cy="222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0" name="Picture 8" descr="appar 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3793332"/>
            <a:ext cx="2943225" cy="22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36296" y="685881"/>
            <a:ext cx="1739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 </a:t>
            </a:r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GPa</a:t>
            </a:r>
            <a:r>
              <a:rPr lang="ru-R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NL</a:t>
            </a:r>
            <a:r>
              <a:rPr lang="ru-R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-13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ru-R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448" y="2852936"/>
            <a:ext cx="2061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3-3.5 </a:t>
            </a:r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GPa</a:t>
            </a:r>
            <a:r>
              <a:rPr lang="ru-R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NL</a:t>
            </a:r>
            <a:r>
              <a:rPr lang="ru-R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-40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" y="3312939"/>
            <a:ext cx="2276187" cy="2657116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7504" y="124879"/>
            <a:ext cx="5832648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  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Experimental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procedure</a:t>
            </a:r>
          </a:p>
          <a:p>
            <a:pPr algn="ctr"/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b="1" dirty="0">
                <a:solidFill>
                  <a:srgbClr val="0000F2"/>
                </a:solidFill>
                <a:latin typeface="Garamond" panose="02020404030301010803" pitchFamily="18" charset="0"/>
              </a:rPr>
              <a:t>The experiments were performed at</a:t>
            </a:r>
            <a:r>
              <a:rPr lang="ru-RU" b="1" dirty="0">
                <a:solidFill>
                  <a:srgbClr val="0000F2"/>
                </a:solidFill>
                <a:latin typeface="Garamond" panose="02020404030301010803" pitchFamily="18" charset="0"/>
              </a:rPr>
              <a:t> 3.5 ;</a:t>
            </a:r>
            <a:r>
              <a:rPr lang="en-US" b="1" dirty="0">
                <a:solidFill>
                  <a:srgbClr val="0000F2"/>
                </a:solidFill>
                <a:latin typeface="Garamond" panose="02020404030301010803" pitchFamily="18" charset="0"/>
              </a:rPr>
              <a:t> 5 </a:t>
            </a:r>
            <a:r>
              <a:rPr lang="en-US" b="1" dirty="0" err="1">
                <a:solidFill>
                  <a:srgbClr val="0000F2"/>
                </a:solidFill>
                <a:latin typeface="Garamond" panose="02020404030301010803" pitchFamily="18" charset="0"/>
              </a:rPr>
              <a:t>GPa</a:t>
            </a:r>
            <a:r>
              <a:rPr lang="en-US" b="1" dirty="0">
                <a:solidFill>
                  <a:srgbClr val="0000F2"/>
                </a:solidFill>
                <a:latin typeface="Garamond" panose="02020404030301010803" pitchFamily="18" charset="0"/>
              </a:rPr>
              <a:t> and 1200°C using a toroidal high-pressure anvil-with-hole type apparatus (NL-40 and NL-13T) at the </a:t>
            </a:r>
            <a:r>
              <a:rPr lang="en-US" b="1" dirty="0" err="1">
                <a:solidFill>
                  <a:srgbClr val="0000F2"/>
                </a:solidFill>
                <a:latin typeface="Garamond" panose="02020404030301010803" pitchFamily="18" charset="0"/>
              </a:rPr>
              <a:t>Korzhinskii</a:t>
            </a:r>
            <a:r>
              <a:rPr lang="en-US" b="1" dirty="0">
                <a:solidFill>
                  <a:srgbClr val="0000F2"/>
                </a:solidFill>
                <a:latin typeface="Garamond" panose="02020404030301010803" pitchFamily="18" charset="0"/>
              </a:rPr>
              <a:t> Institute of Experimental Mineralogy of Russian Academy of Sciences (IEM RAS), </a:t>
            </a:r>
            <a:r>
              <a:rPr lang="en-US" b="1" dirty="0" err="1">
                <a:solidFill>
                  <a:srgbClr val="0000F2"/>
                </a:solidFill>
                <a:latin typeface="Garamond" panose="02020404030301010803" pitchFamily="18" charset="0"/>
              </a:rPr>
              <a:t>Chernogolovka</a:t>
            </a:r>
            <a:r>
              <a:rPr lang="en-US" b="1" dirty="0">
                <a:solidFill>
                  <a:srgbClr val="0000F2"/>
                </a:solidFill>
                <a:latin typeface="Garamond" panose="02020404030301010803" pitchFamily="18" charset="0"/>
              </a:rPr>
              <a:t> </a:t>
            </a:r>
            <a:endParaRPr lang="ru-RU" altLang="ru-RU" b="1" dirty="0">
              <a:solidFill>
                <a:srgbClr val="0000F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7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131681</TotalTime>
  <Words>2474</Words>
  <Application>Microsoft Office PowerPoint</Application>
  <PresentationFormat>Экран (4:3)</PresentationFormat>
  <Paragraphs>778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Footlight MT Light</vt:lpstr>
      <vt:lpstr>Garamond</vt:lpstr>
      <vt:lpstr>Georgia</vt:lpstr>
      <vt:lpstr>Impact</vt:lpstr>
      <vt:lpstr>Symbol</vt:lpstr>
      <vt:lpstr>Times New Roman</vt:lpstr>
      <vt:lpstr>Wingdings</vt:lpstr>
      <vt:lpstr>Тема Office</vt:lpstr>
      <vt:lpstr>Picture</vt:lpstr>
      <vt:lpstr>Презентация PowerPoint</vt:lpstr>
      <vt:lpstr>Презентация PowerPoint</vt:lpstr>
      <vt:lpstr>Презентация PowerPoint</vt:lpstr>
      <vt:lpstr>Презентация PowerPoint</vt:lpstr>
      <vt:lpstr>Reactions of modal mantle metasomatism </vt:lpstr>
      <vt:lpstr> The purpose of the study is an experimental reproduction of reactions controlled by the K activity in fluids, i.e. study of the interaction of mineral associations of peridotite of the upper mantle with H2O-salt and H2O-CO2-salt fluids</vt:lpstr>
      <vt:lpstr>Yimengite  Assosiated with: olivine, chromian pyrope, chromite, phlogopite, ilmenite, chromian diopside, enstatite, apatite, zircon, moissanite, phlogopite, K-richterite, the LIMA phases, armalcolite, rutile, ilmenite    Described:  the kimberlite dykes of the Shandong province, China (Dong et al., 1983);  the kimberlites of the Guaniamo area, Venezuela (Nixon, Condliffe, 1989), and Float-Ouellet, Australia (Kiviets et al., 1998);  the inclusions in diamonds (Sobolev et al., 1988, 1998; Bulanova et al., 2004); kimberlite pipe Bultfontein (South Africa); etc.       </vt:lpstr>
      <vt:lpstr>Yimengite АМ12О19 K(Cr, Ti, Mg, Fe, Al)12O19  magnetoplumbite group hawthorneite-yimengite (Ba↔ K) (HAWYIM)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Ostap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Калийсодержащий клинопироксен – ключ к решению проблемы происхождения мантийных ультракалиевых жидкостей</dc:title>
  <dc:creator>Panikovskii M.S.</dc:creator>
  <cp:lastModifiedBy>Пользователь Windows</cp:lastModifiedBy>
  <cp:revision>3207</cp:revision>
  <cp:lastPrinted>2019-06-25T18:45:29Z</cp:lastPrinted>
  <dcterms:created xsi:type="dcterms:W3CDTF">2003-08-04T08:19:55Z</dcterms:created>
  <dcterms:modified xsi:type="dcterms:W3CDTF">2020-04-20T08:18:20Z</dcterms:modified>
</cp:coreProperties>
</file>