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9" r:id="rId5"/>
    <p:sldId id="279" r:id="rId6"/>
    <p:sldId id="280" r:id="rId7"/>
    <p:sldId id="270" r:id="rId8"/>
    <p:sldId id="260" r:id="rId9"/>
    <p:sldId id="271" r:id="rId10"/>
    <p:sldId id="272" r:id="rId11"/>
    <p:sldId id="273" r:id="rId12"/>
    <p:sldId id="274" r:id="rId13"/>
    <p:sldId id="275" r:id="rId14"/>
    <p:sldId id="278" r:id="rId15"/>
    <p:sldId id="277" r:id="rId16"/>
    <p:sldId id="263" r:id="rId17"/>
    <p:sldId id="276" r:id="rId18"/>
    <p:sldId id="282" r:id="rId19"/>
    <p:sldId id="265" r:id="rId20"/>
    <p:sldId id="268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818"/>
    <a:srgbClr val="2727FF"/>
    <a:srgbClr val="FF292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148" autoAdjust="0"/>
  </p:normalViewPr>
  <p:slideViewPr>
    <p:cSldViewPr snapToGrid="0">
      <p:cViewPr varScale="1">
        <p:scale>
          <a:sx n="73" d="100"/>
          <a:sy n="73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EB99B-E2B5-4437-8D67-905772C9C7B7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F803E-B428-4EC5-A876-339C7C3580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31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F803E-B428-4EC5-A876-339C7C3580E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2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F803E-B428-4EC5-A876-339C7C3580E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44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BB77-D61C-40E6-9BC3-46351DB4611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14E3-25A2-4586-B915-6F40607A2A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45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BB77-D61C-40E6-9BC3-46351DB4611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14E3-25A2-4586-B915-6F40607A2A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87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BB77-D61C-40E6-9BC3-46351DB4611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14E3-25A2-4586-B915-6F40607A2A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56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BB77-D61C-40E6-9BC3-46351DB4611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14E3-25A2-4586-B915-6F40607A2A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4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BB77-D61C-40E6-9BC3-46351DB4611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14E3-25A2-4586-B915-6F40607A2A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20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BB77-D61C-40E6-9BC3-46351DB4611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14E3-25A2-4586-B915-6F40607A2A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20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BB77-D61C-40E6-9BC3-46351DB4611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14E3-25A2-4586-B915-6F40607A2A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57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BB77-D61C-40E6-9BC3-46351DB4611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14E3-25A2-4586-B915-6F40607A2A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93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BB77-D61C-40E6-9BC3-46351DB4611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14E3-25A2-4586-B915-6F40607A2A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85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BB77-D61C-40E6-9BC3-46351DB4611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14E3-25A2-4586-B915-6F40607A2A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10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BB77-D61C-40E6-9BC3-46351DB4611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914E3-25A2-4586-B915-6F40607A2A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3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BB77-D61C-40E6-9BC3-46351DB4611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914E3-25A2-4586-B915-6F40607A2A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50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8EA2B-33D3-4F98-980B-8F4342CC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85750"/>
            <a:ext cx="7886700" cy="360223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Chlorinated Very Short-Lived Substances: development + evaluation of gridded emissions for global models and on recent emission trends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F86B1C-76F4-4A51-B0A8-BC855BD221A8}"/>
              </a:ext>
            </a:extLst>
          </p:cNvPr>
          <p:cNvSpPr/>
          <p:nvPr/>
        </p:nvSpPr>
        <p:spPr>
          <a:xfrm>
            <a:off x="876753" y="3006673"/>
            <a:ext cx="739049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000" b="1" dirty="0">
              <a:cs typeface="Arial" panose="020B0604020202020204" pitchFamily="34" charset="0"/>
            </a:endParaRPr>
          </a:p>
          <a:p>
            <a:pPr algn="ctr"/>
            <a:r>
              <a:rPr lang="en-GB" sz="3200" b="1" i="1" dirty="0">
                <a:cs typeface="Arial" panose="020B0604020202020204" pitchFamily="34" charset="0"/>
              </a:rPr>
              <a:t>Tom Claxton</a:t>
            </a:r>
            <a:r>
              <a:rPr lang="en-GB" sz="3200" b="1" i="1" baseline="-25000" dirty="0">
                <a:cs typeface="Arial" panose="020B0604020202020204" pitchFamily="34" charset="0"/>
              </a:rPr>
              <a:t>, </a:t>
            </a:r>
            <a:r>
              <a:rPr lang="en-GB" sz="3200" i="1" dirty="0">
                <a:cs typeface="Arial" panose="020B0604020202020204" pitchFamily="34" charset="0"/>
              </a:rPr>
              <a:t>Ryan Hossaini</a:t>
            </a:r>
            <a:r>
              <a:rPr lang="en-GB" sz="3200" i="1" baseline="30000" dirty="0">
                <a:cs typeface="Arial" panose="020B0604020202020204" pitchFamily="34" charset="0"/>
              </a:rPr>
              <a:t> </a:t>
            </a:r>
            <a:r>
              <a:rPr lang="en-GB" sz="3200" i="1" dirty="0"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GB" sz="3200" i="1" dirty="0">
                <a:cs typeface="Arial" panose="020B0604020202020204" pitchFamily="34" charset="0"/>
              </a:rPr>
              <a:t>Ewa Bednarz et al.</a:t>
            </a:r>
          </a:p>
          <a:p>
            <a:pPr algn="ctr"/>
            <a:endParaRPr lang="en-GB" sz="2800" i="1" dirty="0">
              <a:cs typeface="Arial" panose="020B0604020202020204" pitchFamily="34" charset="0"/>
            </a:endParaRPr>
          </a:p>
          <a:p>
            <a:pPr algn="ctr"/>
            <a:r>
              <a:rPr lang="en-GB" sz="2800" i="1" dirty="0">
                <a:latin typeface="Calibri "/>
                <a:cs typeface="Arial" panose="020B0604020202020204" pitchFamily="34" charset="0"/>
              </a:rPr>
              <a:t>Lancaster University, Lancaster, UK</a:t>
            </a:r>
          </a:p>
          <a:p>
            <a:pPr algn="ctr"/>
            <a:endParaRPr lang="en-GB" dirty="0">
              <a:latin typeface="Calibri "/>
              <a:cs typeface="Arial" panose="020B0604020202020204" pitchFamily="34" charset="0"/>
            </a:endParaRPr>
          </a:p>
          <a:p>
            <a:pPr algn="ctr"/>
            <a:endParaRPr lang="en-GB" dirty="0">
              <a:latin typeface="Calibri 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latin typeface="Calibri "/>
                <a:cs typeface="Arial" panose="020B0604020202020204" pitchFamily="34" charset="0"/>
              </a:rPr>
              <a:t>EGU 2020 (online)</a:t>
            </a:r>
            <a:br>
              <a:rPr lang="en-GB" sz="2800" b="1" dirty="0">
                <a:latin typeface="Calibri "/>
                <a:cs typeface="Arial" panose="020B0604020202020204" pitchFamily="34" charset="0"/>
              </a:rPr>
            </a:br>
            <a:r>
              <a:rPr lang="en-GB" sz="2800" dirty="0">
                <a:latin typeface="Calibri "/>
                <a:cs typeface="Arial" panose="020B0604020202020204" pitchFamily="34" charset="0"/>
              </a:rPr>
              <a:t>Tuesday 5</a:t>
            </a:r>
            <a:r>
              <a:rPr lang="en-GB" sz="2800" baseline="30000" dirty="0">
                <a:latin typeface="Calibri "/>
                <a:cs typeface="Arial" panose="020B0604020202020204" pitchFamily="34" charset="0"/>
              </a:rPr>
              <a:t>th</a:t>
            </a:r>
            <a:r>
              <a:rPr lang="en-GB" sz="2800" dirty="0">
                <a:latin typeface="Calibri "/>
                <a:cs typeface="Arial" panose="020B0604020202020204" pitchFamily="34" charset="0"/>
              </a:rPr>
              <a:t> May 2020</a:t>
            </a:r>
            <a:endParaRPr lang="en-GB" sz="2800" dirty="0">
              <a:latin typeface="Calibri 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A3D3A9-346D-4B58-9D12-B0041059FAFA}"/>
              </a:ext>
            </a:extLst>
          </p:cNvPr>
          <p:cNvSpPr/>
          <p:nvPr/>
        </p:nvSpPr>
        <p:spPr>
          <a:xfrm>
            <a:off x="506437" y="506437"/>
            <a:ext cx="8131126" cy="25002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892BDB-47BE-42D6-AF6D-18E9C47E9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92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2CE34C-DE94-4E2F-905E-36D801E954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0773" y="1333221"/>
            <a:ext cx="5904000" cy="55247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BD621D-6921-4D82-A7C3-7B831767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8" y="235730"/>
            <a:ext cx="9089253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: CH</a:t>
            </a:r>
            <a:r>
              <a:rPr lang="en-GB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emission trends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22079F-A974-486C-864F-E6CA97831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656876-6342-4A68-92FF-8CD510AA3E7D}"/>
              </a:ext>
            </a:extLst>
          </p:cNvPr>
          <p:cNvSpPr/>
          <p:nvPr/>
        </p:nvSpPr>
        <p:spPr>
          <a:xfrm>
            <a:off x="275773" y="1561293"/>
            <a:ext cx="28398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/>
              <a:t>(a) </a:t>
            </a:r>
            <a:r>
              <a:rPr lang="da-DK" sz="2000" dirty="0"/>
              <a:t>Global total CH</a:t>
            </a:r>
            <a:r>
              <a:rPr lang="da-DK" sz="2000" baseline="-25000" dirty="0"/>
              <a:t>2</a:t>
            </a:r>
            <a:r>
              <a:rPr lang="da-DK" sz="2000" dirty="0"/>
              <a:t>Cl</a:t>
            </a:r>
            <a:r>
              <a:rPr lang="da-DK" sz="2000" baseline="-25000" dirty="0"/>
              <a:t>2</a:t>
            </a:r>
            <a:r>
              <a:rPr lang="da-DK" sz="2000" dirty="0"/>
              <a:t> emissions increase by 85% (2006 to 2017). Total matches within WMO 12-box model estimates.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0330AA-D947-43FD-BC80-B9943DB8F094}"/>
              </a:ext>
            </a:extLst>
          </p:cNvPr>
          <p:cNvSpPr/>
          <p:nvPr/>
        </p:nvSpPr>
        <p:spPr>
          <a:xfrm>
            <a:off x="7495566" y="1309590"/>
            <a:ext cx="1449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400" b="1" dirty="0"/>
              <a:t>1177 Gg yr</a:t>
            </a:r>
            <a:r>
              <a:rPr lang="da-DK" sz="1400" b="1" baseline="30000" dirty="0"/>
              <a:t>-1</a:t>
            </a:r>
            <a:r>
              <a:rPr lang="da-DK" sz="1400" b="1" dirty="0"/>
              <a:t> in 2017 (this work)</a:t>
            </a:r>
            <a:endParaRPr lang="en-GB" sz="1400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591712-2DFF-4E02-AE79-00C71F122BCF}"/>
              </a:ext>
            </a:extLst>
          </p:cNvPr>
          <p:cNvCxnSpPr>
            <a:cxnSpLocks/>
          </p:cNvCxnSpPr>
          <p:nvPr/>
        </p:nvCxnSpPr>
        <p:spPr>
          <a:xfrm flipH="1">
            <a:off x="7285685" y="1561293"/>
            <a:ext cx="324483" cy="394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A917624-E3E5-4DA2-A328-EFAA85FF8C0C}"/>
              </a:ext>
            </a:extLst>
          </p:cNvPr>
          <p:cNvSpPr/>
          <p:nvPr/>
        </p:nvSpPr>
        <p:spPr>
          <a:xfrm>
            <a:off x="275773" y="3320015"/>
            <a:ext cx="28398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/>
              <a:t>(b) </a:t>
            </a:r>
            <a:r>
              <a:rPr lang="da-DK" sz="2000" dirty="0"/>
              <a:t>Increasing Asian (red) emissions can explain most of global increase. Comprise 89% of 2017 global total emission.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5F82A-EFCF-4B65-BE0B-95EF0A5504DB}"/>
              </a:ext>
            </a:extLst>
          </p:cNvPr>
          <p:cNvSpPr/>
          <p:nvPr/>
        </p:nvSpPr>
        <p:spPr>
          <a:xfrm>
            <a:off x="275773" y="5105119"/>
            <a:ext cx="3175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/>
              <a:t>(c) </a:t>
            </a:r>
            <a:r>
              <a:rPr lang="da-DK" sz="2000" dirty="0"/>
              <a:t>In contrast, emissions from Europe and N. America decreased. May reflect concern over carcinogenity.</a:t>
            </a:r>
          </a:p>
        </p:txBody>
      </p:sp>
    </p:spTree>
    <p:extLst>
      <p:ext uri="{BB962C8B-B14F-4D97-AF65-F5344CB8AC3E}">
        <p14:creationId xmlns:p14="http://schemas.microsoft.com/office/powerpoint/2010/main" val="361463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621D-6921-4D82-A7C3-7B831767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8" y="235730"/>
            <a:ext cx="9089253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Results: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GB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VMR trends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22079F-A974-486C-864F-E6CA97831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656876-6342-4A68-92FF-8CD510AA3E7D}"/>
              </a:ext>
            </a:extLst>
          </p:cNvPr>
          <p:cNvSpPr/>
          <p:nvPr/>
        </p:nvSpPr>
        <p:spPr>
          <a:xfrm>
            <a:off x="84781" y="1561293"/>
            <a:ext cx="32485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Our posterior CH</a:t>
            </a:r>
            <a:r>
              <a:rPr lang="da-DK" sz="2000" baseline="-25000" dirty="0"/>
              <a:t>2</a:t>
            </a:r>
            <a:r>
              <a:rPr lang="da-DK" sz="2000" dirty="0"/>
              <a:t>Cl</a:t>
            </a:r>
            <a:r>
              <a:rPr lang="da-DK" sz="2000" baseline="-25000" dirty="0"/>
              <a:t>2</a:t>
            </a:r>
            <a:r>
              <a:rPr lang="da-DK" sz="2000" dirty="0"/>
              <a:t> emissions were included in a </a:t>
            </a:r>
            <a:r>
              <a:rPr lang="da-DK" sz="2000" u="sng" dirty="0"/>
              <a:t>forward run </a:t>
            </a:r>
            <a:r>
              <a:rPr lang="da-DK" sz="2000" dirty="0"/>
              <a:t>of the TOMCAT CTM.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Figure compares modelled CH</a:t>
            </a:r>
            <a:r>
              <a:rPr lang="da-DK" sz="2000" baseline="-25000" dirty="0"/>
              <a:t>2</a:t>
            </a:r>
            <a:r>
              <a:rPr lang="da-DK" sz="2000" dirty="0"/>
              <a:t>Cl</a:t>
            </a:r>
            <a:r>
              <a:rPr lang="da-DK" sz="2000" baseline="-25000" dirty="0"/>
              <a:t>2</a:t>
            </a:r>
            <a:r>
              <a:rPr lang="da-DK" sz="2000" dirty="0"/>
              <a:t> using </a:t>
            </a:r>
            <a:r>
              <a:rPr lang="da-DK" sz="2000" b="1" dirty="0">
                <a:solidFill>
                  <a:srgbClr val="2727FF"/>
                </a:solidFill>
              </a:rPr>
              <a:t>prior</a:t>
            </a:r>
            <a:r>
              <a:rPr lang="da-DK" sz="2000" dirty="0"/>
              <a:t> and </a:t>
            </a:r>
            <a:r>
              <a:rPr lang="da-DK" sz="2000" b="1" dirty="0">
                <a:solidFill>
                  <a:srgbClr val="FF1818"/>
                </a:solidFill>
              </a:rPr>
              <a:t>posterior</a:t>
            </a:r>
            <a:r>
              <a:rPr lang="da-DK" sz="2000" dirty="0"/>
              <a:t> emissions with </a:t>
            </a:r>
            <a:r>
              <a:rPr lang="da-DK" sz="2000" b="1" dirty="0"/>
              <a:t>surface observations </a:t>
            </a:r>
            <a:r>
              <a:rPr lang="da-DK" sz="2000" dirty="0"/>
              <a:t>from the NOAA network (4 sites).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Note, these observations were assimilated by the inversion procedure.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DBCA89-E863-4D22-980C-BB20A5DA89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338" y="1342264"/>
            <a:ext cx="5588261" cy="46903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F50E64-8D91-4884-BBF1-7AAA78002EEF}"/>
              </a:ext>
            </a:extLst>
          </p:cNvPr>
          <p:cNvSpPr/>
          <p:nvPr/>
        </p:nvSpPr>
        <p:spPr>
          <a:xfrm>
            <a:off x="2895599" y="6074615"/>
            <a:ext cx="660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/>
              <a:t>Posterior emissions provide good representation of surface CH</a:t>
            </a:r>
            <a:r>
              <a:rPr lang="da-DK" sz="2000" b="1" baseline="-25000" dirty="0"/>
              <a:t>2</a:t>
            </a:r>
            <a:r>
              <a:rPr lang="da-DK" sz="2000" b="1" dirty="0"/>
              <a:t>Cl</a:t>
            </a:r>
            <a:r>
              <a:rPr lang="da-DK" sz="2000" b="1" baseline="-25000" dirty="0"/>
              <a:t>2</a:t>
            </a:r>
            <a:r>
              <a:rPr lang="da-DK" sz="2000" b="1" dirty="0"/>
              <a:t> abundance and trends over time</a:t>
            </a:r>
            <a:r>
              <a:rPr lang="da-DK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658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621D-6921-4D82-A7C3-7B831767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8" y="235730"/>
            <a:ext cx="9089253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: C</a:t>
            </a:r>
            <a:r>
              <a:rPr lang="en-GB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emission trends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22079F-A974-486C-864F-E6CA97831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656876-6342-4A68-92FF-8CD510AA3E7D}"/>
              </a:ext>
            </a:extLst>
          </p:cNvPr>
          <p:cNvSpPr/>
          <p:nvPr/>
        </p:nvSpPr>
        <p:spPr>
          <a:xfrm>
            <a:off x="275773" y="1561293"/>
            <a:ext cx="28398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/>
              <a:t>(a) </a:t>
            </a:r>
            <a:r>
              <a:rPr lang="da-DK" sz="2000" dirty="0"/>
              <a:t>Global total C</a:t>
            </a:r>
            <a:r>
              <a:rPr lang="da-DK" sz="2000" baseline="-25000" dirty="0"/>
              <a:t>2</a:t>
            </a:r>
            <a:r>
              <a:rPr lang="da-DK" sz="2000" dirty="0"/>
              <a:t>Cl</a:t>
            </a:r>
            <a:r>
              <a:rPr lang="da-DK" sz="2000" baseline="-25000" dirty="0"/>
              <a:t>4</a:t>
            </a:r>
            <a:r>
              <a:rPr lang="da-DK" sz="2000" dirty="0"/>
              <a:t> emissions decrease over 11-year study period (2007-2017) by 24%, to 106 Gg yr</a:t>
            </a:r>
            <a:r>
              <a:rPr lang="da-DK" sz="2000" baseline="30000" dirty="0"/>
              <a:t>-1</a:t>
            </a:r>
            <a:r>
              <a:rPr lang="da-DK" sz="2000" dirty="0"/>
              <a:t> in 2017.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8D686C-3342-4359-BFF5-3C22D723A6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3818" y="1610914"/>
            <a:ext cx="6004409" cy="45237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0330AA-D947-43FD-BC80-B9943DB8F094}"/>
              </a:ext>
            </a:extLst>
          </p:cNvPr>
          <p:cNvSpPr/>
          <p:nvPr/>
        </p:nvSpPr>
        <p:spPr>
          <a:xfrm>
            <a:off x="6938007" y="1182054"/>
            <a:ext cx="2229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400" dirty="0"/>
              <a:t>Inclusion of the C</a:t>
            </a:r>
            <a:r>
              <a:rPr lang="da-DK" sz="1400" baseline="-25000" dirty="0"/>
              <a:t>2</a:t>
            </a:r>
            <a:r>
              <a:rPr lang="da-DK" sz="1400" dirty="0"/>
              <a:t>Cl</a:t>
            </a:r>
            <a:r>
              <a:rPr lang="da-DK" sz="1400" baseline="-25000" dirty="0"/>
              <a:t>4</a:t>
            </a:r>
            <a:r>
              <a:rPr lang="da-DK" sz="1400" dirty="0"/>
              <a:t> + Cl sink (dashed line) increases global emissions by ~50%.</a:t>
            </a:r>
            <a:endParaRPr lang="en-GB" sz="1400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591712-2DFF-4E02-AE79-00C71F122BCF}"/>
              </a:ext>
            </a:extLst>
          </p:cNvPr>
          <p:cNvCxnSpPr>
            <a:cxnSpLocks/>
          </p:cNvCxnSpPr>
          <p:nvPr/>
        </p:nvCxnSpPr>
        <p:spPr>
          <a:xfrm flipH="1">
            <a:off x="6551179" y="1769977"/>
            <a:ext cx="468267" cy="321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91FACEE-0C8D-4C8C-825E-962E44B5A95C}"/>
              </a:ext>
            </a:extLst>
          </p:cNvPr>
          <p:cNvSpPr/>
          <p:nvPr/>
        </p:nvSpPr>
        <p:spPr>
          <a:xfrm>
            <a:off x="275773" y="3248661"/>
            <a:ext cx="2839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/>
              <a:t>(b) </a:t>
            </a:r>
            <a:r>
              <a:rPr lang="da-DK" sz="2000" dirty="0"/>
              <a:t>Emissions from Asia account for 39% of the 2017 global total emission.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568265-95DA-45D4-9CB3-FDB4F34C939C}"/>
              </a:ext>
            </a:extLst>
          </p:cNvPr>
          <p:cNvSpPr/>
          <p:nvPr/>
        </p:nvSpPr>
        <p:spPr>
          <a:xfrm>
            <a:off x="275773" y="4585366"/>
            <a:ext cx="2839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/>
              <a:t>(c) </a:t>
            </a:r>
            <a:r>
              <a:rPr lang="da-DK" sz="2000" dirty="0"/>
              <a:t>Emissions from Europe and N America decrease over the study period.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8C27E8-2E3B-45F1-B45C-9B89929B90A6}"/>
              </a:ext>
            </a:extLst>
          </p:cNvPr>
          <p:cNvSpPr/>
          <p:nvPr/>
        </p:nvSpPr>
        <p:spPr>
          <a:xfrm>
            <a:off x="1999881" y="6111694"/>
            <a:ext cx="6989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/>
              <a:t>Note, WMO estimates (12-box model) in panel (a) do not account for influence of C</a:t>
            </a:r>
            <a:r>
              <a:rPr lang="da-DK" sz="2000" baseline="-25000" dirty="0"/>
              <a:t>2</a:t>
            </a:r>
            <a:r>
              <a:rPr lang="da-DK" sz="2000" dirty="0"/>
              <a:t>Cl</a:t>
            </a:r>
            <a:r>
              <a:rPr lang="da-DK" sz="2000" baseline="-25000" dirty="0"/>
              <a:t>4</a:t>
            </a:r>
            <a:r>
              <a:rPr lang="da-DK" sz="2000" dirty="0"/>
              <a:t> + Cl reaction on the C</a:t>
            </a:r>
            <a:r>
              <a:rPr lang="da-DK" sz="2000" baseline="-25000" dirty="0"/>
              <a:t>2</a:t>
            </a:r>
            <a:r>
              <a:rPr lang="da-DK" sz="2000" dirty="0"/>
              <a:t>Cl</a:t>
            </a:r>
            <a:r>
              <a:rPr lang="da-DK" sz="2000" baseline="-25000" dirty="0"/>
              <a:t>4</a:t>
            </a:r>
            <a:r>
              <a:rPr lang="da-DK" sz="2000" dirty="0"/>
              <a:t> lifetime</a:t>
            </a:r>
          </a:p>
        </p:txBody>
      </p:sp>
    </p:spTree>
    <p:extLst>
      <p:ext uri="{BB962C8B-B14F-4D97-AF65-F5344CB8AC3E}">
        <p14:creationId xmlns:p14="http://schemas.microsoft.com/office/powerpoint/2010/main" val="77491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621D-6921-4D82-A7C3-7B831767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8" y="235730"/>
            <a:ext cx="9089253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Results: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GB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VMR trends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22079F-A974-486C-864F-E6CA97831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656876-6342-4A68-92FF-8CD510AA3E7D}"/>
              </a:ext>
            </a:extLst>
          </p:cNvPr>
          <p:cNvSpPr/>
          <p:nvPr/>
        </p:nvSpPr>
        <p:spPr>
          <a:xfrm>
            <a:off x="84781" y="1594269"/>
            <a:ext cx="379988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Our posterior C</a:t>
            </a:r>
            <a:r>
              <a:rPr lang="da-DK" sz="2000" baseline="-25000" dirty="0"/>
              <a:t>2</a:t>
            </a:r>
            <a:r>
              <a:rPr lang="da-DK" sz="2000" dirty="0"/>
              <a:t>Cl</a:t>
            </a:r>
            <a:r>
              <a:rPr lang="da-DK" sz="2000" baseline="-25000" dirty="0"/>
              <a:t>4</a:t>
            </a:r>
            <a:r>
              <a:rPr lang="da-DK" sz="2000" dirty="0"/>
              <a:t> emissions were included in a </a:t>
            </a:r>
            <a:r>
              <a:rPr lang="da-DK" sz="2000" u="sng" dirty="0"/>
              <a:t>forward run </a:t>
            </a:r>
            <a:r>
              <a:rPr lang="da-DK" sz="2000" dirty="0"/>
              <a:t>of the TOMCAT CTM.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Figure compares modelled C</a:t>
            </a:r>
            <a:r>
              <a:rPr lang="da-DK" sz="2000" baseline="-25000" dirty="0"/>
              <a:t>2</a:t>
            </a:r>
            <a:r>
              <a:rPr lang="da-DK" sz="2000" dirty="0"/>
              <a:t>Cl</a:t>
            </a:r>
            <a:r>
              <a:rPr lang="da-DK" sz="2000" baseline="-25000" dirty="0"/>
              <a:t>4</a:t>
            </a:r>
            <a:r>
              <a:rPr lang="da-DK" sz="2000" dirty="0"/>
              <a:t> using </a:t>
            </a:r>
            <a:r>
              <a:rPr lang="da-DK" sz="2000" b="1" dirty="0">
                <a:solidFill>
                  <a:srgbClr val="2727FF"/>
                </a:solidFill>
              </a:rPr>
              <a:t>prior</a:t>
            </a:r>
            <a:r>
              <a:rPr lang="da-DK" sz="2000" dirty="0"/>
              <a:t> and </a:t>
            </a:r>
            <a:r>
              <a:rPr lang="da-DK" sz="2000" b="1" dirty="0">
                <a:solidFill>
                  <a:srgbClr val="FF2929"/>
                </a:solidFill>
              </a:rPr>
              <a:t>posterior</a:t>
            </a:r>
            <a:r>
              <a:rPr lang="da-DK" sz="2000" dirty="0"/>
              <a:t> emissions with </a:t>
            </a:r>
            <a:r>
              <a:rPr lang="da-DK" sz="2000" b="1" dirty="0"/>
              <a:t>surface observations </a:t>
            </a:r>
            <a:r>
              <a:rPr lang="da-DK" sz="2000" dirty="0"/>
              <a:t>from the NOAA network (4 sites).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Note, these observations were assimilated by the inversion procedure.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F50E64-8D91-4884-BBF1-7AAA78002EEF}"/>
              </a:ext>
            </a:extLst>
          </p:cNvPr>
          <p:cNvSpPr/>
          <p:nvPr/>
        </p:nvSpPr>
        <p:spPr>
          <a:xfrm>
            <a:off x="2895599" y="6074615"/>
            <a:ext cx="660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/>
              <a:t>Posterior emissions provide good representation of surface C</a:t>
            </a:r>
            <a:r>
              <a:rPr lang="da-DK" sz="2000" b="1" baseline="-25000" dirty="0"/>
              <a:t>2</a:t>
            </a:r>
            <a:r>
              <a:rPr lang="da-DK" sz="2000" b="1" dirty="0"/>
              <a:t>Cl</a:t>
            </a:r>
            <a:r>
              <a:rPr lang="da-DK" sz="2000" b="1" baseline="-25000" dirty="0"/>
              <a:t>4</a:t>
            </a:r>
            <a:r>
              <a:rPr lang="da-DK" sz="2000" b="1" dirty="0"/>
              <a:t> abundance and trends over time</a:t>
            </a:r>
            <a:r>
              <a:rPr lang="da-DK" sz="2000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C36257-99C4-4652-9B85-AE9F16AA6C0F}"/>
              </a:ext>
            </a:extLst>
          </p:cNvPr>
          <p:cNvGrpSpPr>
            <a:grpSpLocks noChangeAspect="1"/>
          </p:cNvGrpSpPr>
          <p:nvPr/>
        </p:nvGrpSpPr>
        <p:grpSpPr>
          <a:xfrm>
            <a:off x="3815862" y="1204676"/>
            <a:ext cx="4703884" cy="4664170"/>
            <a:chOff x="5667041" y="3266461"/>
            <a:chExt cx="2961552" cy="32833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59A7D5-6A88-47A0-86A2-D27222C6B47F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67041" y="3266461"/>
              <a:ext cx="2841211" cy="163334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029E0FC-BD16-4591-B5F0-5376E9239AC3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62839" y="4904352"/>
              <a:ext cx="2865754" cy="158852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5689522-F90E-47C2-A73F-47F5064B04E1}"/>
                </a:ext>
              </a:extLst>
            </p:cNvPr>
            <p:cNvPicPr/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9458" y="6461124"/>
              <a:ext cx="1590675" cy="8863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D149B6E-3941-4692-B14D-F0403413A270}"/>
                </a:ext>
              </a:extLst>
            </p:cNvPr>
            <p:cNvPicPr/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10361" y="5543188"/>
              <a:ext cx="92256" cy="36231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9E972F-9EBD-48EE-861F-C80E39962071}"/>
                </a:ext>
              </a:extLst>
            </p:cNvPr>
            <p:cNvPicPr/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30358" y="3525831"/>
              <a:ext cx="506298" cy="294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6318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0FD7FF4-4C0B-45F3-8D38-1B30ADDB2CF1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1327" y="1110310"/>
            <a:ext cx="4249658" cy="5226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BD621D-6921-4D82-A7C3-7B831767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33" y="76107"/>
            <a:ext cx="9089253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Results: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sensitivity to prior emission error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22079F-A974-486C-864F-E6CA97831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99EE223-214E-4C61-B96F-DD1E9E9CE986}"/>
              </a:ext>
            </a:extLst>
          </p:cNvPr>
          <p:cNvSpPr txBox="1">
            <a:spLocks/>
          </p:cNvSpPr>
          <p:nvPr/>
        </p:nvSpPr>
        <p:spPr>
          <a:xfrm>
            <a:off x="233015" y="1242046"/>
            <a:ext cx="4428312" cy="5186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/>
              <a:t>To provide constraint, the inversion requires an estimate of the error on each prior emission. We assumed ±100%.</a:t>
            </a:r>
          </a:p>
          <a:p>
            <a:r>
              <a:rPr lang="da-DK" sz="2000" dirty="0"/>
              <a:t>We also tested the sensitivity of our posterior emissions to values from 0-500% (see figures).</a:t>
            </a:r>
          </a:p>
          <a:p>
            <a:r>
              <a:rPr lang="da-DK" sz="2000" dirty="0"/>
              <a:t>Beyond 100% error, our regional posterior emissions generally became insensitive, suggesting that 100% was a fair choice for the error value.</a:t>
            </a:r>
          </a:p>
          <a:p>
            <a:r>
              <a:rPr lang="da-DK" sz="2000" dirty="0"/>
              <a:t>Note, our two Asian regions (</a:t>
            </a:r>
            <a:r>
              <a:rPr lang="da-DK" sz="2000" b="1" dirty="0"/>
              <a:t>Temperate</a:t>
            </a:r>
            <a:r>
              <a:rPr lang="da-DK" sz="2000" dirty="0"/>
              <a:t> and </a:t>
            </a:r>
            <a:r>
              <a:rPr lang="da-DK" sz="2000" b="1" dirty="0">
                <a:solidFill>
                  <a:srgbClr val="FFC000"/>
                </a:solidFill>
              </a:rPr>
              <a:t>Tropical</a:t>
            </a:r>
            <a:r>
              <a:rPr lang="da-DK" sz="2000" dirty="0"/>
              <a:t>) ‘drift’ towards each other, and variance analysis showed that they were correlated. Thus, these two regions are combined in presenting results.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84784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621D-6921-4D82-A7C3-7B831767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8" y="235730"/>
            <a:ext cx="8650511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Results: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do the posterior emissions perform better?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22079F-A974-486C-864F-E6CA97831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656876-6342-4A68-92FF-8CD510AA3E7D}"/>
              </a:ext>
            </a:extLst>
          </p:cNvPr>
          <p:cNvSpPr/>
          <p:nvPr/>
        </p:nvSpPr>
        <p:spPr>
          <a:xfrm>
            <a:off x="211483" y="1628896"/>
            <a:ext cx="4137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Over all NOAA network sites, for each month the bias between observations and CTM outputs (i.e. run with prior vs. run with posterior emissions) can be calculated.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Figure (panel a) shows the </a:t>
            </a:r>
            <a:r>
              <a:rPr lang="da-DK" sz="2000" b="1" dirty="0"/>
              <a:t>deviations in CH</a:t>
            </a:r>
            <a:r>
              <a:rPr lang="da-DK" sz="2000" b="1" baseline="-25000" dirty="0"/>
              <a:t>2</a:t>
            </a:r>
            <a:r>
              <a:rPr lang="da-DK" sz="2000" b="1" dirty="0"/>
              <a:t>Cl</a:t>
            </a:r>
            <a:r>
              <a:rPr lang="da-DK" sz="2000" b="1" baseline="-25000" dirty="0"/>
              <a:t>2</a:t>
            </a:r>
            <a:r>
              <a:rPr lang="da-DK" sz="2000" b="1" dirty="0"/>
              <a:t> concentration have decreased at every site</a:t>
            </a:r>
            <a:r>
              <a:rPr lang="da-DK" sz="2000" dirty="0"/>
              <a:t> </a:t>
            </a:r>
            <a:r>
              <a:rPr lang="da-DK" sz="2000" b="1" dirty="0"/>
              <a:t>by at least 60%.</a:t>
            </a:r>
          </a:p>
          <a:p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b="1" dirty="0"/>
              <a:t>Deviations in C</a:t>
            </a:r>
            <a:r>
              <a:rPr lang="da-DK" sz="2000" b="1" baseline="-25000" dirty="0"/>
              <a:t>2</a:t>
            </a:r>
            <a:r>
              <a:rPr lang="da-DK" sz="2000" b="1" dirty="0"/>
              <a:t>Cl</a:t>
            </a:r>
            <a:r>
              <a:rPr lang="da-DK" sz="2000" b="1" baseline="-25000" dirty="0"/>
              <a:t>4</a:t>
            </a:r>
            <a:r>
              <a:rPr lang="da-DK" sz="2000" b="1" dirty="0"/>
              <a:t> also decreased at every site</a:t>
            </a:r>
            <a:r>
              <a:rPr lang="da-DK" sz="2000" dirty="0"/>
              <a:t>, </a:t>
            </a:r>
            <a:r>
              <a:rPr lang="da-DK" sz="2000" b="1" dirty="0"/>
              <a:t>with an average reduction of 80% </a:t>
            </a:r>
            <a:r>
              <a:rPr lang="da-DK" sz="2000" dirty="0"/>
              <a:t>(panel b).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E5BF48-6468-49E8-9913-3A9ED692EB0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6636" y="1434560"/>
            <a:ext cx="4385881" cy="4482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7CBE1D-39B2-45DA-8556-FFFAFF3838B6}"/>
              </a:ext>
            </a:extLst>
          </p:cNvPr>
          <p:cNvSpPr txBox="1"/>
          <p:nvPr/>
        </p:nvSpPr>
        <p:spPr>
          <a:xfrm>
            <a:off x="6284685" y="5916661"/>
            <a:ext cx="1407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site code</a:t>
            </a:r>
          </a:p>
        </p:txBody>
      </p:sp>
    </p:spTree>
    <p:extLst>
      <p:ext uri="{BB962C8B-B14F-4D97-AF65-F5344CB8AC3E}">
        <p14:creationId xmlns:p14="http://schemas.microsoft.com/office/powerpoint/2010/main" val="4173712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D4148B-DD79-4A3C-9FB5-192FE74F2646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5595" y="1299317"/>
            <a:ext cx="3735979" cy="5438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BD621D-6921-4D82-A7C3-7B831767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43" y="319092"/>
            <a:ext cx="8099234" cy="1325563"/>
          </a:xfrm>
        </p:spPr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verification: </a:t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aircraft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E641D-7D5C-4922-9CD4-F48A211D9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95" y="1817452"/>
            <a:ext cx="5307049" cy="4747485"/>
          </a:xfrm>
        </p:spPr>
        <p:txBody>
          <a:bodyPr>
            <a:noAutofit/>
          </a:bodyPr>
          <a:lstStyle/>
          <a:p>
            <a:r>
              <a:rPr lang="da-DK" sz="1900" dirty="0"/>
              <a:t>Independent data is useful in testing the veracity of the inversion outputs (i.e. observations that were not assimilated).</a:t>
            </a:r>
          </a:p>
          <a:p>
            <a:r>
              <a:rPr lang="da-DK" sz="1900" dirty="0"/>
              <a:t>We compared a CTM run with the posterior emissions with observations from 3 aircraft missions (</a:t>
            </a:r>
            <a:r>
              <a:rPr lang="da-DK" sz="1900" b="1" dirty="0">
                <a:solidFill>
                  <a:srgbClr val="66FF33"/>
                </a:solidFill>
              </a:rPr>
              <a:t>CAST</a:t>
            </a:r>
            <a:r>
              <a:rPr lang="da-DK" sz="1900" dirty="0"/>
              <a:t>, </a:t>
            </a:r>
            <a:r>
              <a:rPr lang="da-DK" sz="1900" b="1" dirty="0">
                <a:solidFill>
                  <a:srgbClr val="7030A0"/>
                </a:solidFill>
              </a:rPr>
              <a:t>CONTRAST</a:t>
            </a:r>
            <a:r>
              <a:rPr lang="da-DK" sz="1900" dirty="0"/>
              <a:t>, </a:t>
            </a:r>
            <a:r>
              <a:rPr lang="da-DK" sz="1900" b="1" dirty="0">
                <a:solidFill>
                  <a:srgbClr val="FF0000"/>
                </a:solidFill>
              </a:rPr>
              <a:t>ATTREX</a:t>
            </a:r>
            <a:r>
              <a:rPr lang="da-DK" sz="1900" dirty="0"/>
              <a:t>), performed over the West Pacific in 2014, near key Asian source regions.</a:t>
            </a:r>
          </a:p>
          <a:p>
            <a:r>
              <a:rPr lang="da-DK" sz="1900" dirty="0"/>
              <a:t>CH</a:t>
            </a:r>
            <a:r>
              <a:rPr lang="da-DK" sz="1900" baseline="-25000" dirty="0"/>
              <a:t>2</a:t>
            </a:r>
            <a:r>
              <a:rPr lang="da-DK" sz="1900" dirty="0"/>
              <a:t>Cl</a:t>
            </a:r>
            <a:r>
              <a:rPr lang="da-DK" sz="1900" baseline="-25000" dirty="0"/>
              <a:t>2</a:t>
            </a:r>
            <a:r>
              <a:rPr lang="da-DK" sz="1900" dirty="0"/>
              <a:t> </a:t>
            </a:r>
            <a:r>
              <a:rPr lang="da-DK" sz="1900" b="1" dirty="0">
                <a:solidFill>
                  <a:srgbClr val="2727FF"/>
                </a:solidFill>
              </a:rPr>
              <a:t>posterior</a:t>
            </a:r>
            <a:r>
              <a:rPr lang="da-DK" sz="1900" dirty="0"/>
              <a:t> output matches very well to the </a:t>
            </a:r>
            <a:r>
              <a:rPr lang="da-DK" sz="1900" b="1" dirty="0"/>
              <a:t>observational mean</a:t>
            </a:r>
            <a:r>
              <a:rPr lang="da-DK" sz="1900" dirty="0"/>
              <a:t>, across the entire vertical profile (top panel).</a:t>
            </a:r>
          </a:p>
          <a:p>
            <a:r>
              <a:rPr lang="da-DK" sz="1900" dirty="0"/>
              <a:t>C</a:t>
            </a:r>
            <a:r>
              <a:rPr lang="da-DK" sz="1900" baseline="-25000" dirty="0"/>
              <a:t>2</a:t>
            </a:r>
            <a:r>
              <a:rPr lang="da-DK" sz="1900" dirty="0"/>
              <a:t>Cl</a:t>
            </a:r>
            <a:r>
              <a:rPr lang="da-DK" sz="1900" baseline="-25000" dirty="0"/>
              <a:t>4</a:t>
            </a:r>
            <a:r>
              <a:rPr lang="da-DK" sz="1900" dirty="0"/>
              <a:t> </a:t>
            </a:r>
            <a:r>
              <a:rPr lang="da-DK" sz="1900" b="1" dirty="0">
                <a:solidFill>
                  <a:srgbClr val="2727FF"/>
                </a:solidFill>
              </a:rPr>
              <a:t>posterior</a:t>
            </a:r>
            <a:r>
              <a:rPr lang="da-DK" sz="1900" dirty="0"/>
              <a:t> output (bottom panel) offers significant improvement compared to the prior, but on average overestimates C</a:t>
            </a:r>
            <a:r>
              <a:rPr lang="da-DK" sz="1900" baseline="-25000" dirty="0"/>
              <a:t>2</a:t>
            </a:r>
            <a:r>
              <a:rPr lang="da-DK" sz="1900" dirty="0"/>
              <a:t>Cl</a:t>
            </a:r>
            <a:r>
              <a:rPr lang="da-DK" sz="1900" baseline="-25000" dirty="0"/>
              <a:t>4</a:t>
            </a:r>
            <a:r>
              <a:rPr lang="da-DK" sz="1900" dirty="0"/>
              <a:t> by ~0.53 ppt. Including the C</a:t>
            </a:r>
            <a:r>
              <a:rPr lang="da-DK" sz="1900" baseline="-25000" dirty="0"/>
              <a:t>2</a:t>
            </a:r>
            <a:r>
              <a:rPr lang="da-DK" sz="1900" dirty="0"/>
              <a:t>Cl</a:t>
            </a:r>
            <a:r>
              <a:rPr lang="da-DK" sz="1900" baseline="-25000" dirty="0"/>
              <a:t>4</a:t>
            </a:r>
            <a:r>
              <a:rPr lang="da-DK" sz="1900" dirty="0"/>
              <a:t> + Cl sink reaction slightly reduces this bias.</a:t>
            </a:r>
            <a:endParaRPr lang="en-GB" sz="1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4C19F6-EF03-4202-BC59-CF2E85342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3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F1B717-8214-4E0A-BED6-821021FA236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182" y="3175760"/>
            <a:ext cx="3422470" cy="3252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BD621D-6921-4D82-A7C3-7B831767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08" y="290000"/>
            <a:ext cx="8474892" cy="1325563"/>
          </a:xfrm>
        </p:spPr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verification: </a:t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tall tower sites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D61034-3069-4DDD-8939-734E76EB9C33}"/>
              </a:ext>
            </a:extLst>
          </p:cNvPr>
          <p:cNvSpPr txBox="1">
            <a:spLocks/>
          </p:cNvSpPr>
          <p:nvPr/>
        </p:nvSpPr>
        <p:spPr>
          <a:xfrm>
            <a:off x="309716" y="1616914"/>
            <a:ext cx="4237423" cy="829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4C19F6-EF03-4202-BC59-CF2E85342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C92083-306F-4D4E-9622-49E9983C026D}"/>
              </a:ext>
            </a:extLst>
          </p:cNvPr>
          <p:cNvSpPr/>
          <p:nvPr/>
        </p:nvSpPr>
        <p:spPr>
          <a:xfrm>
            <a:off x="465908" y="1612540"/>
            <a:ext cx="8083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The NOAA tall tower network provides a cluster of ‘independent’ (to the inversion) observations based in the USA. Figure compares performance of </a:t>
            </a:r>
            <a:r>
              <a:rPr lang="da-DK" sz="2000" b="1" dirty="0">
                <a:solidFill>
                  <a:srgbClr val="2727FF"/>
                </a:solidFill>
              </a:rPr>
              <a:t>prior </a:t>
            </a:r>
            <a:r>
              <a:rPr lang="da-DK" sz="2000" dirty="0"/>
              <a:t>and</a:t>
            </a:r>
            <a:r>
              <a:rPr lang="da-DK" sz="2000" b="1" dirty="0">
                <a:solidFill>
                  <a:srgbClr val="2727FF"/>
                </a:solidFill>
              </a:rPr>
              <a:t> </a:t>
            </a:r>
            <a:r>
              <a:rPr lang="da-DK" sz="2000" b="1" dirty="0">
                <a:solidFill>
                  <a:srgbClr val="FF2929"/>
                </a:solidFill>
              </a:rPr>
              <a:t>posterior </a:t>
            </a:r>
            <a:r>
              <a:rPr lang="da-DK" sz="2000" dirty="0"/>
              <a:t>model outputs with these </a:t>
            </a:r>
            <a:r>
              <a:rPr lang="da-DK" sz="2000" b="1" dirty="0"/>
              <a:t>observations</a:t>
            </a:r>
            <a:r>
              <a:rPr lang="da-DK" sz="2000" dirty="0"/>
              <a:t>,</a:t>
            </a:r>
            <a:r>
              <a:rPr lang="da-DK" sz="2000" b="1" dirty="0"/>
              <a:t> </a:t>
            </a:r>
            <a:r>
              <a:rPr lang="da-DK" sz="2000" dirty="0"/>
              <a:t>in 2015 (monthly means).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01EC1A-92AC-40D8-BDB2-496F28466978}"/>
              </a:ext>
            </a:extLst>
          </p:cNvPr>
          <p:cNvSpPr/>
          <p:nvPr/>
        </p:nvSpPr>
        <p:spPr>
          <a:xfrm>
            <a:off x="4956573" y="3175760"/>
            <a:ext cx="37032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>
                <a:highlight>
                  <a:srgbClr val="FFFF00"/>
                </a:highlight>
              </a:rPr>
              <a:t>CH</a:t>
            </a:r>
            <a:r>
              <a:rPr lang="da-DK" sz="2000" b="1" baseline="-25000" dirty="0">
                <a:highlight>
                  <a:srgbClr val="FFFF00"/>
                </a:highlight>
              </a:rPr>
              <a:t>2</a:t>
            </a:r>
            <a:r>
              <a:rPr lang="da-DK" sz="2000" b="1" dirty="0">
                <a:highlight>
                  <a:srgbClr val="FFFF00"/>
                </a:highlight>
              </a:rPr>
              <a:t>Cl</a:t>
            </a:r>
            <a:r>
              <a:rPr lang="da-DK" sz="2000" b="1" baseline="-25000" dirty="0">
                <a:highlight>
                  <a:srgbClr val="FFFF00"/>
                </a:highlight>
              </a:rPr>
              <a:t>2</a:t>
            </a:r>
          </a:p>
          <a:p>
            <a:endParaRPr lang="da-DK" sz="2000" b="1" dirty="0"/>
          </a:p>
          <a:p>
            <a:r>
              <a:rPr lang="da-DK" sz="2000" b="1" dirty="0"/>
              <a:t>Mean CH</a:t>
            </a:r>
            <a:r>
              <a:rPr lang="da-DK" sz="2000" b="1" baseline="-25000" dirty="0"/>
              <a:t>2</a:t>
            </a:r>
            <a:r>
              <a:rPr lang="da-DK" sz="2000" b="1" dirty="0"/>
              <a:t>Cl</a:t>
            </a:r>
            <a:r>
              <a:rPr lang="da-DK" sz="2000" b="1" baseline="-25000" dirty="0"/>
              <a:t>2</a:t>
            </a:r>
            <a:r>
              <a:rPr lang="da-DK" sz="2000" b="1" dirty="0"/>
              <a:t> deviations between the observations and model outputs are generally reduced due to the inversion, </a:t>
            </a:r>
            <a:r>
              <a:rPr lang="da-DK" sz="2000" dirty="0"/>
              <a:t>but this improvement is smaller where the prior model output performed well to begin with.</a:t>
            </a:r>
          </a:p>
        </p:txBody>
      </p:sp>
    </p:spTree>
    <p:extLst>
      <p:ext uri="{BB962C8B-B14F-4D97-AF65-F5344CB8AC3E}">
        <p14:creationId xmlns:p14="http://schemas.microsoft.com/office/powerpoint/2010/main" val="502602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621D-6921-4D82-A7C3-7B831767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08" y="290000"/>
            <a:ext cx="8474892" cy="1325563"/>
          </a:xfrm>
        </p:spPr>
        <p:txBody>
          <a:bodyPr>
            <a:normAutofit/>
          </a:bodyPr>
          <a:lstStyle/>
          <a:p>
            <a:r>
              <a:rPr lang="da-DK" sz="4000" b="1" dirty="0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verification: </a:t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tall tower sites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D61034-3069-4DDD-8939-734E76EB9C33}"/>
              </a:ext>
            </a:extLst>
          </p:cNvPr>
          <p:cNvSpPr txBox="1">
            <a:spLocks/>
          </p:cNvSpPr>
          <p:nvPr/>
        </p:nvSpPr>
        <p:spPr>
          <a:xfrm>
            <a:off x="309716" y="1616914"/>
            <a:ext cx="4237423" cy="829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4C19F6-EF03-4202-BC59-CF2E85342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C92083-306F-4D4E-9622-49E9983C026D}"/>
              </a:ext>
            </a:extLst>
          </p:cNvPr>
          <p:cNvSpPr/>
          <p:nvPr/>
        </p:nvSpPr>
        <p:spPr>
          <a:xfrm>
            <a:off x="465908" y="1612540"/>
            <a:ext cx="8083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The NOAA tall tower network provides a cluster of ‘independent’ (to the inversion) observations based in the USA. Figure compares performance of </a:t>
            </a:r>
            <a:r>
              <a:rPr lang="da-DK" sz="2000" b="1" dirty="0">
                <a:solidFill>
                  <a:srgbClr val="2727FF"/>
                </a:solidFill>
              </a:rPr>
              <a:t>prior </a:t>
            </a:r>
            <a:r>
              <a:rPr lang="da-DK" sz="2000" dirty="0"/>
              <a:t>and</a:t>
            </a:r>
            <a:r>
              <a:rPr lang="da-DK" sz="2000" b="1" dirty="0">
                <a:solidFill>
                  <a:srgbClr val="2727FF"/>
                </a:solidFill>
              </a:rPr>
              <a:t> </a:t>
            </a:r>
            <a:r>
              <a:rPr lang="da-DK" sz="2000" b="1" dirty="0">
                <a:solidFill>
                  <a:srgbClr val="FF2929"/>
                </a:solidFill>
              </a:rPr>
              <a:t>posterior </a:t>
            </a:r>
            <a:r>
              <a:rPr lang="da-DK" sz="2000" dirty="0"/>
              <a:t>model outputs with these </a:t>
            </a:r>
            <a:r>
              <a:rPr lang="da-DK" sz="2000" b="1" dirty="0"/>
              <a:t>observations</a:t>
            </a:r>
            <a:r>
              <a:rPr lang="da-DK" sz="2000" dirty="0"/>
              <a:t>,</a:t>
            </a:r>
            <a:r>
              <a:rPr lang="da-DK" sz="2000" b="1" dirty="0"/>
              <a:t> </a:t>
            </a:r>
            <a:r>
              <a:rPr lang="da-DK" sz="2000" dirty="0"/>
              <a:t>in 2015 (monthly means).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01EC1A-92AC-40D8-BDB2-496F28466978}"/>
              </a:ext>
            </a:extLst>
          </p:cNvPr>
          <p:cNvSpPr/>
          <p:nvPr/>
        </p:nvSpPr>
        <p:spPr>
          <a:xfrm>
            <a:off x="4956573" y="3175760"/>
            <a:ext cx="37032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>
                <a:highlight>
                  <a:srgbClr val="FFFF00"/>
                </a:highlight>
              </a:rPr>
              <a:t>C</a:t>
            </a:r>
            <a:r>
              <a:rPr lang="da-DK" sz="2000" b="1" baseline="-25000" dirty="0">
                <a:highlight>
                  <a:srgbClr val="FFFF00"/>
                </a:highlight>
              </a:rPr>
              <a:t>2</a:t>
            </a:r>
            <a:r>
              <a:rPr lang="da-DK" sz="2000" b="1" dirty="0">
                <a:highlight>
                  <a:srgbClr val="FFFF00"/>
                </a:highlight>
              </a:rPr>
              <a:t>Cl</a:t>
            </a:r>
            <a:r>
              <a:rPr lang="da-DK" sz="2000" b="1" baseline="-25000" dirty="0">
                <a:highlight>
                  <a:srgbClr val="FFFF00"/>
                </a:highlight>
              </a:rPr>
              <a:t>4</a:t>
            </a:r>
          </a:p>
          <a:p>
            <a:endParaRPr lang="da-DK" sz="2000" dirty="0"/>
          </a:p>
          <a:p>
            <a:r>
              <a:rPr lang="da-DK" sz="2000" dirty="0"/>
              <a:t>Large decreases in North American C</a:t>
            </a:r>
            <a:r>
              <a:rPr lang="da-DK" sz="2000" baseline="-25000" dirty="0"/>
              <a:t>2</a:t>
            </a:r>
            <a:r>
              <a:rPr lang="da-DK" sz="2000" dirty="0"/>
              <a:t>Cl</a:t>
            </a:r>
            <a:r>
              <a:rPr lang="da-DK" sz="2000" baseline="-25000" dirty="0"/>
              <a:t>4</a:t>
            </a:r>
            <a:r>
              <a:rPr lang="da-DK" sz="2000" dirty="0"/>
              <a:t> emissions leads to similar decreases in the posterior model output – </a:t>
            </a:r>
            <a:r>
              <a:rPr lang="da-DK" sz="2000" b="1" dirty="0"/>
              <a:t>this leads to good improvement at background sites (e.g. WGC)</a:t>
            </a:r>
            <a:r>
              <a:rPr lang="da-DK" sz="2000" dirty="0"/>
              <a:t>, but less representative at more locally polluted sites (e.g. MWO).</a:t>
            </a:r>
            <a:endParaRPr lang="en-GB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10DE27-BE2B-45C8-90BF-FF9ACA3D7F14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421" y="3175760"/>
            <a:ext cx="3549379" cy="32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28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621D-6921-4D82-A7C3-7B831767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07" y="102025"/>
            <a:ext cx="7886700" cy="1325563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E641D-7D5C-4922-9CD4-F48A211D9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07" y="1280816"/>
            <a:ext cx="8226516" cy="4957242"/>
          </a:xfrm>
        </p:spPr>
        <p:txBody>
          <a:bodyPr>
            <a:noAutofit/>
          </a:bodyPr>
          <a:lstStyle/>
          <a:p>
            <a:r>
              <a:rPr lang="da-DK" sz="2300" dirty="0"/>
              <a:t>We have quantified regional and global emissions of CH</a:t>
            </a:r>
            <a:r>
              <a:rPr lang="da-DK" sz="2300" baseline="-25000" dirty="0"/>
              <a:t>2</a:t>
            </a:r>
            <a:r>
              <a:rPr lang="da-DK" sz="2300" dirty="0"/>
              <a:t>Cl</a:t>
            </a:r>
            <a:r>
              <a:rPr lang="da-DK" sz="2300" baseline="-25000" dirty="0"/>
              <a:t>2</a:t>
            </a:r>
            <a:r>
              <a:rPr lang="da-DK" sz="2300" dirty="0"/>
              <a:t> and C</a:t>
            </a:r>
            <a:r>
              <a:rPr lang="da-DK" sz="2300" baseline="-25000" dirty="0"/>
              <a:t>2</a:t>
            </a:r>
            <a:r>
              <a:rPr lang="da-DK" sz="2300" dirty="0"/>
              <a:t>Cl</a:t>
            </a:r>
            <a:r>
              <a:rPr lang="da-DK" sz="2300" baseline="-25000" dirty="0"/>
              <a:t>4</a:t>
            </a:r>
            <a:r>
              <a:rPr lang="da-DK" sz="2300" dirty="0"/>
              <a:t> over a 12-year study period, 2006-2017.</a:t>
            </a:r>
          </a:p>
          <a:p>
            <a:r>
              <a:rPr lang="da-DK" sz="2300" dirty="0"/>
              <a:t>Our approach optimised a set of prior global emissions using a </a:t>
            </a:r>
            <a:r>
              <a:rPr lang="da-DK" sz="2300" i="1" dirty="0"/>
              <a:t>synthesis inverison </a:t>
            </a:r>
            <a:r>
              <a:rPr lang="da-DK" sz="2300" dirty="0"/>
              <a:t>procedure.</a:t>
            </a:r>
          </a:p>
          <a:p>
            <a:r>
              <a:rPr lang="da-DK" sz="2300" dirty="0"/>
              <a:t>We estimate global total CH</a:t>
            </a:r>
            <a:r>
              <a:rPr lang="da-DK" sz="2300" baseline="-25000" dirty="0"/>
              <a:t>2</a:t>
            </a:r>
            <a:r>
              <a:rPr lang="da-DK" sz="2300" dirty="0"/>
              <a:t>Cl</a:t>
            </a:r>
            <a:r>
              <a:rPr lang="da-DK" sz="2300" baseline="-25000" dirty="0"/>
              <a:t>2</a:t>
            </a:r>
            <a:r>
              <a:rPr lang="da-DK" sz="2300" dirty="0"/>
              <a:t> emissions increased by 85% over the study period, mainly reflecting increases in Asian emissions. Over the same period, European and N American emissions decline, indicating a continental-shift in the emisison distribution.</a:t>
            </a:r>
          </a:p>
          <a:p>
            <a:r>
              <a:rPr lang="da-DK" sz="2300" dirty="0"/>
              <a:t>In contrast, global C</a:t>
            </a:r>
            <a:r>
              <a:rPr lang="da-DK" sz="2300" baseline="-25000" dirty="0"/>
              <a:t>2</a:t>
            </a:r>
            <a:r>
              <a:rPr lang="da-DK" sz="2300" dirty="0"/>
              <a:t>Cl</a:t>
            </a:r>
            <a:r>
              <a:rPr lang="da-DK" sz="2300" baseline="-25000" dirty="0"/>
              <a:t>4</a:t>
            </a:r>
            <a:r>
              <a:rPr lang="da-DK" sz="2300" dirty="0"/>
              <a:t> emissions steadily decrease, by 24%, over the 11-year study period.</a:t>
            </a:r>
          </a:p>
          <a:p>
            <a:r>
              <a:rPr lang="da-DK" sz="2300" dirty="0"/>
              <a:t>Our resulting gridded set of global Cl-VSLS emissions have been evaluated and shown to perform well. They can be used in future model studies to look at impacts of Cl-VSLS in the troposphere and stratosphere.</a:t>
            </a:r>
            <a:endParaRPr lang="en-GB" sz="23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3005E-0C9F-4A79-BD41-671163B4A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8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621D-6921-4D82-A7C3-7B831767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E641D-7D5C-4922-9CD4-F48A211D9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>
                <a:cs typeface="Arial" panose="020B0604020202020204" pitchFamily="34" charset="0"/>
              </a:rPr>
              <a:t>The content of these slides is from our </a:t>
            </a:r>
            <a:r>
              <a:rPr lang="en-GB" sz="3200" dirty="0">
                <a:solidFill>
                  <a:srgbClr val="C00000"/>
                </a:solidFill>
                <a:cs typeface="Arial" panose="020B0604020202020204" pitchFamily="34" charset="0"/>
              </a:rPr>
              <a:t>new paper</a:t>
            </a:r>
            <a:r>
              <a:rPr lang="en-GB" sz="3200" dirty="0">
                <a:cs typeface="Arial" panose="020B0604020202020204" pitchFamily="34" charset="0"/>
              </a:rPr>
              <a:t>, currently in press at JGR: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D9A06E-8B2F-4302-94C5-69DDA861FB25}"/>
              </a:ext>
            </a:extLst>
          </p:cNvPr>
          <p:cNvGrpSpPr/>
          <p:nvPr/>
        </p:nvGrpSpPr>
        <p:grpSpPr>
          <a:xfrm>
            <a:off x="203215" y="3143251"/>
            <a:ext cx="8940785" cy="2900362"/>
            <a:chOff x="203215" y="3143251"/>
            <a:chExt cx="8940785" cy="29003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1494AB-C91A-477B-A662-97AEC5521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000" t="31880" r="12291" b="23283"/>
            <a:stretch/>
          </p:blipFill>
          <p:spPr>
            <a:xfrm>
              <a:off x="203215" y="3143251"/>
              <a:ext cx="8940785" cy="2900362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A907A25-4B2C-4ECD-9C5E-78DBD1606A61}"/>
                </a:ext>
              </a:extLst>
            </p:cNvPr>
            <p:cNvSpPr/>
            <p:nvPr/>
          </p:nvSpPr>
          <p:spPr>
            <a:xfrm>
              <a:off x="1053194" y="5219700"/>
              <a:ext cx="2000250" cy="6905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D429306-A195-4C13-A6E1-87A248625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18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621D-6921-4D82-A7C3-7B831767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3691"/>
            <a:ext cx="7886700" cy="99159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Appendix 1: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synthesis inversion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E641D-7D5C-4922-9CD4-F48A211D9A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273" y="1313627"/>
                <a:ext cx="8636000" cy="5400681"/>
              </a:xfrm>
            </p:spPr>
            <p:txBody>
              <a:bodyPr>
                <a:noAutofit/>
              </a:bodyPr>
              <a:lstStyle/>
              <a:p>
                <a:r>
                  <a:rPr lang="da-DK" sz="2000" dirty="0"/>
                  <a:t>The equation to solve for optimised posterior emissions in the synthesis inversion process is 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 </m:t>
                            </m:r>
                            <m:sSup>
                              <m:sSup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.(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a-DK" sz="2000" dirty="0"/>
              </a:p>
              <a:p>
                <a:r>
                  <a:rPr lang="da-DK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da-DK" sz="2000" dirty="0"/>
                  <a:t> are posterior emissions,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da-DK" sz="2000" dirty="0"/>
                  <a:t> are prior emissions, 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da-DK" sz="2000" dirty="0"/>
                  <a:t> is the concentration model output, 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sz="2000" b="1" dirty="0"/>
                  <a:t> </a:t>
                </a:r>
                <a:r>
                  <a:rPr lang="da-DK" sz="2000" dirty="0"/>
                  <a:t>is the observations, 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da-DK" sz="2000" dirty="0"/>
                  <a:t> is the covariance matrix for the observational errors and 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da-DK" sz="2000" dirty="0"/>
                  <a:t> is the covariance matrix for the emissions errors.</a:t>
                </a:r>
              </a:p>
              <a:p>
                <a:endParaRPr lang="da-DK" sz="2000" dirty="0"/>
              </a:p>
              <a:p>
                <a:r>
                  <a:rPr lang="da-DK" sz="2000" dirty="0"/>
                  <a:t>The equation to determine 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da-DK" sz="2000" dirty="0"/>
                  <a:t> for a given observation is provided by the total observational error,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da-DK" sz="2000" dirty="0"/>
                  <a:t>: </a:t>
                </a:r>
              </a:p>
              <a:p>
                <a:r>
                  <a:rPr lang="da-DK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GB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𝑠𝑓</m:t>
                                </m:r>
                              </m:sub>
                            </m:sSub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𝑚𝑒𝑎𝑠</m:t>
                                </m:r>
                              </m:sub>
                            </m:sSub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𝑚𝑖𝑠𝑚𝑎𝑡𝑐h</m:t>
                                </m:r>
                              </m:sub>
                            </m:sSub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da-DK" sz="2000" dirty="0"/>
              </a:p>
              <a:p>
                <a:r>
                  <a:rPr lang="da-DK" sz="2000" dirty="0"/>
                  <a:t>where the three terms under the square root represent error contributions due to sampling frequency error, measurement error, and model misrepresentation, respectively.</a:t>
                </a:r>
              </a:p>
              <a:p>
                <a:endParaRPr lang="da-DK" sz="2000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E641D-7D5C-4922-9CD4-F48A211D9A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273" y="1313627"/>
                <a:ext cx="8636000" cy="5400681"/>
              </a:xfrm>
              <a:blipFill>
                <a:blip r:embed="rId2"/>
                <a:stretch>
                  <a:fillRect l="-635" t="-1129" r="-1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0E41560-3134-4DEB-8B70-C1947A656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93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F1645F-AFB8-4A2C-99A3-5634DDB99E4C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338" y="1062728"/>
            <a:ext cx="5469041" cy="4788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BD621D-6921-4D82-A7C3-7B831767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8222"/>
            <a:ext cx="7886700" cy="864506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Appendix 2: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ocean emissions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E641D-7D5C-4922-9CD4-F48A211D9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21" y="1091928"/>
            <a:ext cx="3569902" cy="4674143"/>
          </a:xfrm>
        </p:spPr>
        <p:txBody>
          <a:bodyPr>
            <a:noAutofit/>
          </a:bodyPr>
          <a:lstStyle/>
          <a:p>
            <a:r>
              <a:rPr lang="da-DK" sz="2000" dirty="0"/>
              <a:t>CH</a:t>
            </a:r>
            <a:r>
              <a:rPr lang="da-DK" sz="2000" baseline="-25000" dirty="0"/>
              <a:t>2</a:t>
            </a:r>
            <a:r>
              <a:rPr lang="da-DK" sz="2000" dirty="0"/>
              <a:t>Cl</a:t>
            </a:r>
            <a:r>
              <a:rPr lang="da-DK" sz="2000" baseline="-25000" dirty="0"/>
              <a:t>2</a:t>
            </a:r>
            <a:r>
              <a:rPr lang="da-DK" sz="2000" dirty="0"/>
              <a:t> emissions experiment – the 4 ocean regions were added to a separate inversion.</a:t>
            </a:r>
          </a:p>
          <a:p>
            <a:endParaRPr lang="da-DK" sz="2000" dirty="0"/>
          </a:p>
          <a:p>
            <a:r>
              <a:rPr lang="da-DK" sz="2000" dirty="0"/>
              <a:t>Follows same trend as main scenario, but with smaller Asian contribution (75% in 2017), and ocean contribution of 11% in 2017. Global total 1166 Gg yr</a:t>
            </a:r>
            <a:r>
              <a:rPr lang="da-DK" sz="2000" baseline="30000" dirty="0"/>
              <a:t>-1</a:t>
            </a:r>
            <a:r>
              <a:rPr lang="da-DK" sz="2000" dirty="0"/>
              <a:t> (c.f. 1177 in main scenario).</a:t>
            </a:r>
          </a:p>
          <a:p>
            <a:endParaRPr lang="da-DK" sz="2000" dirty="0"/>
          </a:p>
          <a:p>
            <a:r>
              <a:rPr lang="da-DK" sz="2000" dirty="0"/>
              <a:t>The close similarities lead to no changes in observational comaprisons between the two cases. </a:t>
            </a:r>
          </a:p>
          <a:p>
            <a:endParaRPr lang="en-GB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A98DDB-9750-4BA7-88E9-B34C37687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A97134-E7DA-456C-8921-DB6FC6A42A8A}"/>
              </a:ext>
            </a:extLst>
          </p:cNvPr>
          <p:cNvSpPr/>
          <p:nvPr/>
        </p:nvSpPr>
        <p:spPr>
          <a:xfrm>
            <a:off x="3279530" y="576137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2000" b="1" dirty="0"/>
              <a:t>Inconclusive whether ocean emissions are significant.</a:t>
            </a:r>
          </a:p>
        </p:txBody>
      </p:sp>
    </p:spTree>
    <p:extLst>
      <p:ext uri="{BB962C8B-B14F-4D97-AF65-F5344CB8AC3E}">
        <p14:creationId xmlns:p14="http://schemas.microsoft.com/office/powerpoint/2010/main" val="356182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621D-6921-4D82-A7C3-7B831767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E641D-7D5C-4922-9CD4-F48A211D9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Chlorinated Very Short-Lived Substances (</a:t>
            </a:r>
            <a:r>
              <a:rPr lang="da-DK" sz="2400" dirty="0">
                <a:solidFill>
                  <a:srgbClr val="C00000"/>
                </a:solidFill>
              </a:rPr>
              <a:t>Cl-VSLS</a:t>
            </a:r>
            <a:r>
              <a:rPr lang="da-DK" sz="2400" dirty="0"/>
              <a:t>) are compounds with tropospheric lifetimes less than ~6 months.</a:t>
            </a:r>
          </a:p>
          <a:p>
            <a:r>
              <a:rPr lang="da-DK" sz="2400" dirty="0"/>
              <a:t>Major Cl-VSLS include </a:t>
            </a:r>
            <a:r>
              <a:rPr lang="da-DK" sz="2400" dirty="0">
                <a:solidFill>
                  <a:srgbClr val="C00000"/>
                </a:solidFill>
              </a:rPr>
              <a:t>dichloromethane</a:t>
            </a:r>
            <a:r>
              <a:rPr lang="da-DK" sz="2400" dirty="0"/>
              <a:t> (CH</a:t>
            </a:r>
            <a:r>
              <a:rPr lang="da-DK" sz="2400" baseline="-25000" dirty="0"/>
              <a:t>2</a:t>
            </a:r>
            <a:r>
              <a:rPr lang="da-DK" sz="2400" dirty="0"/>
              <a:t>Cl</a:t>
            </a:r>
            <a:r>
              <a:rPr lang="da-DK" sz="2400" baseline="-25000" dirty="0"/>
              <a:t>2</a:t>
            </a:r>
            <a:r>
              <a:rPr lang="da-DK" sz="2400" dirty="0"/>
              <a:t>), </a:t>
            </a:r>
            <a:r>
              <a:rPr lang="da-DK" sz="2400" dirty="0">
                <a:solidFill>
                  <a:srgbClr val="C00000"/>
                </a:solidFill>
              </a:rPr>
              <a:t>chloroform</a:t>
            </a:r>
            <a:r>
              <a:rPr lang="da-DK" sz="2400" dirty="0"/>
              <a:t> (CHCl</a:t>
            </a:r>
            <a:r>
              <a:rPr lang="da-DK" sz="2400" baseline="-25000" dirty="0"/>
              <a:t>3</a:t>
            </a:r>
            <a:r>
              <a:rPr lang="da-DK" sz="2400" dirty="0"/>
              <a:t>) and </a:t>
            </a:r>
            <a:r>
              <a:rPr lang="da-DK" sz="2400" dirty="0">
                <a:solidFill>
                  <a:srgbClr val="C00000"/>
                </a:solidFill>
              </a:rPr>
              <a:t>perchloroethylene</a:t>
            </a:r>
            <a:r>
              <a:rPr lang="da-DK" sz="2400" dirty="0"/>
              <a:t> (C</a:t>
            </a:r>
            <a:r>
              <a:rPr lang="da-DK" sz="2400" baseline="-25000" dirty="0"/>
              <a:t>2</a:t>
            </a:r>
            <a:r>
              <a:rPr lang="da-DK" sz="2400" dirty="0"/>
              <a:t>Cl</a:t>
            </a:r>
            <a:r>
              <a:rPr lang="da-DK" sz="2400" baseline="-25000" dirty="0"/>
              <a:t>4</a:t>
            </a:r>
            <a:r>
              <a:rPr lang="da-DK" sz="2400" dirty="0"/>
              <a:t>).</a:t>
            </a:r>
          </a:p>
          <a:p>
            <a:r>
              <a:rPr lang="da-DK" sz="2400" dirty="0"/>
              <a:t>CH</a:t>
            </a:r>
            <a:r>
              <a:rPr lang="da-DK" sz="2400" baseline="-25000" dirty="0"/>
              <a:t>2</a:t>
            </a:r>
            <a:r>
              <a:rPr lang="da-DK" sz="2400" dirty="0"/>
              <a:t>Cl</a:t>
            </a:r>
            <a:r>
              <a:rPr lang="da-DK" sz="2400" baseline="-25000" dirty="0"/>
              <a:t>2</a:t>
            </a:r>
            <a:r>
              <a:rPr lang="da-DK" sz="2400" dirty="0"/>
              <a:t> and C</a:t>
            </a:r>
            <a:r>
              <a:rPr lang="da-DK" sz="2400" baseline="-25000" dirty="0"/>
              <a:t>2</a:t>
            </a:r>
            <a:r>
              <a:rPr lang="da-DK" sz="2400" dirty="0"/>
              <a:t>Cl</a:t>
            </a:r>
            <a:r>
              <a:rPr lang="da-DK" sz="2400" baseline="-25000" dirty="0"/>
              <a:t>4</a:t>
            </a:r>
            <a:r>
              <a:rPr lang="da-DK" sz="2400" dirty="0"/>
              <a:t> (the focus of this study) are chiefly anthropogenically sourced, from use as (e.g.) </a:t>
            </a:r>
            <a:r>
              <a:rPr lang="da-DK" sz="2400" dirty="0">
                <a:solidFill>
                  <a:srgbClr val="C00000"/>
                </a:solidFill>
              </a:rPr>
              <a:t>industrial solvents</a:t>
            </a:r>
            <a:r>
              <a:rPr lang="da-DK" sz="2400" dirty="0"/>
              <a:t>.</a:t>
            </a:r>
          </a:p>
          <a:p>
            <a:r>
              <a:rPr lang="da-DK" sz="2400" dirty="0"/>
              <a:t>Global CH</a:t>
            </a:r>
            <a:r>
              <a:rPr lang="da-DK" sz="2400" baseline="-25000" dirty="0"/>
              <a:t>2</a:t>
            </a:r>
            <a:r>
              <a:rPr lang="da-DK" sz="2400" dirty="0"/>
              <a:t>Cl</a:t>
            </a:r>
            <a:r>
              <a:rPr lang="da-DK" sz="2400" baseline="-25000" dirty="0"/>
              <a:t>2</a:t>
            </a:r>
            <a:r>
              <a:rPr lang="da-DK" sz="2400" dirty="0"/>
              <a:t> concentrations observed to have increased rapidly since the earlys 2000s, while C</a:t>
            </a:r>
            <a:r>
              <a:rPr lang="da-DK" sz="2400" baseline="-25000" dirty="0"/>
              <a:t>2</a:t>
            </a:r>
            <a:r>
              <a:rPr lang="da-DK" sz="2400" dirty="0"/>
              <a:t>Cl</a:t>
            </a:r>
            <a:r>
              <a:rPr lang="da-DK" sz="2400" baseline="-25000" dirty="0"/>
              <a:t>4</a:t>
            </a:r>
            <a:r>
              <a:rPr lang="da-DK" sz="2400" dirty="0"/>
              <a:t> has declined.</a:t>
            </a:r>
          </a:p>
          <a:p>
            <a:r>
              <a:rPr lang="da-DK" sz="2400" dirty="0"/>
              <a:t>For both compounds, the global emission </a:t>
            </a:r>
            <a:r>
              <a:rPr lang="da-DK" sz="2400" dirty="0">
                <a:solidFill>
                  <a:srgbClr val="C00000"/>
                </a:solidFill>
              </a:rPr>
              <a:t>magnitude</a:t>
            </a:r>
            <a:r>
              <a:rPr lang="da-DK" sz="2400" dirty="0"/>
              <a:t>, </a:t>
            </a:r>
            <a:r>
              <a:rPr lang="da-DK" sz="2400" dirty="0">
                <a:solidFill>
                  <a:srgbClr val="C00000"/>
                </a:solidFill>
              </a:rPr>
              <a:t>distribution</a:t>
            </a:r>
            <a:r>
              <a:rPr lang="da-DK" sz="2400" dirty="0"/>
              <a:t> and regional </a:t>
            </a:r>
            <a:r>
              <a:rPr lang="da-DK" sz="2400" dirty="0">
                <a:solidFill>
                  <a:srgbClr val="C00000"/>
                </a:solidFill>
              </a:rPr>
              <a:t>trends</a:t>
            </a:r>
            <a:r>
              <a:rPr lang="da-DK" sz="2400" dirty="0"/>
              <a:t> are uncertain.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2C754-CC94-4B2D-9712-A1ABA58A0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E51543-507F-4508-98E2-A1C89807A5C5}"/>
              </a:ext>
            </a:extLst>
          </p:cNvPr>
          <p:cNvSpPr txBox="1"/>
          <p:nvPr/>
        </p:nvSpPr>
        <p:spPr>
          <a:xfrm>
            <a:off x="6415315" y="681037"/>
            <a:ext cx="272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2727FF"/>
                </a:solidFill>
              </a:rPr>
              <a:t>Important source of reactive chlorine to the troposphere and stratosphere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A2477EF6-1532-4A48-B8F6-16461893609F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 flipV="1">
            <a:off x="6302327" y="1096535"/>
            <a:ext cx="112989" cy="72908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4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621D-6921-4D82-A7C3-7B831767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Objectives of this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E641D-7D5C-4922-9CD4-F48A211D9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9146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da-DK" sz="4200" dirty="0"/>
              <a:t>The most recent set of gridded Cl-VSLS emissions are from the Reactive Chlorine Emissions Inventory (RCEI), produced in </a:t>
            </a:r>
            <a:r>
              <a:rPr lang="da-DK" sz="4200" u="sng" dirty="0"/>
              <a:t>1999</a:t>
            </a:r>
            <a:r>
              <a:rPr lang="da-DK" sz="4200" dirty="0"/>
              <a:t> (i.e. are now very outdated).</a:t>
            </a:r>
          </a:p>
          <a:p>
            <a:pPr marL="0" indent="0">
              <a:buNone/>
            </a:pPr>
            <a:endParaRPr lang="da-DK" sz="4200" dirty="0"/>
          </a:p>
          <a:p>
            <a:pPr>
              <a:lnSpc>
                <a:spcPct val="120000"/>
              </a:lnSpc>
            </a:pPr>
            <a:r>
              <a:rPr lang="da-DK" sz="4200" dirty="0"/>
              <a:t>Our </a:t>
            </a:r>
            <a:r>
              <a:rPr lang="da-DK" sz="4200" dirty="0">
                <a:solidFill>
                  <a:srgbClr val="C00000"/>
                </a:solidFill>
              </a:rPr>
              <a:t>core objectives </a:t>
            </a:r>
            <a:r>
              <a:rPr lang="da-DK" sz="4200" dirty="0"/>
              <a:t>are: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da-DK" sz="4200" dirty="0"/>
              <a:t>to perform a </a:t>
            </a:r>
            <a:r>
              <a:rPr lang="da-DK" sz="4200" i="1" dirty="0">
                <a:solidFill>
                  <a:srgbClr val="C00000"/>
                </a:solidFill>
              </a:rPr>
              <a:t>synthesis inversion </a:t>
            </a:r>
            <a:r>
              <a:rPr lang="da-DK" sz="4200" dirty="0"/>
              <a:t>in order to optimise a set of prior global CH</a:t>
            </a:r>
            <a:r>
              <a:rPr lang="da-DK" sz="4200" baseline="-25000" dirty="0"/>
              <a:t>2</a:t>
            </a:r>
            <a:r>
              <a:rPr lang="da-DK" sz="4200" dirty="0"/>
              <a:t>Cl</a:t>
            </a:r>
            <a:r>
              <a:rPr lang="da-DK" sz="4200" baseline="-25000" dirty="0"/>
              <a:t>2</a:t>
            </a:r>
            <a:r>
              <a:rPr lang="da-DK" sz="4200" dirty="0"/>
              <a:t> and C</a:t>
            </a:r>
            <a:r>
              <a:rPr lang="da-DK" sz="4200" baseline="-25000" dirty="0"/>
              <a:t>2</a:t>
            </a:r>
            <a:r>
              <a:rPr lang="da-DK" sz="4200" dirty="0"/>
              <a:t>Cl</a:t>
            </a:r>
            <a:r>
              <a:rPr lang="da-DK" sz="4200" baseline="-25000" dirty="0"/>
              <a:t>4</a:t>
            </a:r>
            <a:r>
              <a:rPr lang="da-DK" sz="4200" dirty="0"/>
              <a:t> emissions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da-DK" sz="4200" dirty="0"/>
              <a:t>To quantify regional and global emission totals and trends for both compounds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da-DK" sz="4200" dirty="0"/>
              <a:t>To produce and evaluate a set of time-varying (2006-2017) gridded CH</a:t>
            </a:r>
            <a:r>
              <a:rPr lang="da-DK" sz="4200" baseline="-25000" dirty="0"/>
              <a:t>2</a:t>
            </a:r>
            <a:r>
              <a:rPr lang="da-DK" sz="4200" dirty="0"/>
              <a:t>Cl</a:t>
            </a:r>
            <a:r>
              <a:rPr lang="da-DK" sz="4200" baseline="-25000" dirty="0"/>
              <a:t>2</a:t>
            </a:r>
            <a:r>
              <a:rPr lang="da-DK" sz="4200" dirty="0"/>
              <a:t> and C</a:t>
            </a:r>
            <a:r>
              <a:rPr lang="da-DK" sz="4200" baseline="-25000" dirty="0"/>
              <a:t>2</a:t>
            </a:r>
            <a:r>
              <a:rPr lang="da-DK" sz="4200" dirty="0"/>
              <a:t>Cl</a:t>
            </a:r>
            <a:r>
              <a:rPr lang="da-DK" sz="4200" baseline="-25000" dirty="0"/>
              <a:t>4</a:t>
            </a:r>
            <a:r>
              <a:rPr lang="da-DK" sz="4200" dirty="0"/>
              <a:t> emissions for use in models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AE3C5-947C-4835-A09A-6C905B15F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8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621D-6921-4D82-A7C3-7B831767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Method: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synthesis inversion 1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E641D-7D5C-4922-9CD4-F48A211D9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80218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da-DK" sz="2600" dirty="0"/>
              <a:t>The</a:t>
            </a:r>
            <a:r>
              <a:rPr lang="da-DK" sz="2600" i="1" dirty="0">
                <a:solidFill>
                  <a:srgbClr val="C00000"/>
                </a:solidFill>
              </a:rPr>
              <a:t> synthesis inversion </a:t>
            </a:r>
            <a:r>
              <a:rPr lang="da-DK" sz="2600" dirty="0"/>
              <a:t>procedure</a:t>
            </a:r>
            <a:r>
              <a:rPr lang="da-DK" sz="2600" dirty="0">
                <a:solidFill>
                  <a:srgbClr val="C00000"/>
                </a:solidFill>
              </a:rPr>
              <a:t> </a:t>
            </a:r>
            <a:r>
              <a:rPr lang="da-DK" sz="2600" dirty="0"/>
              <a:t>requires: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→"/>
            </a:pPr>
            <a:r>
              <a:rPr lang="da-DK" sz="2600" dirty="0"/>
              <a:t> A regional </a:t>
            </a:r>
            <a:r>
              <a:rPr lang="da-DK" sz="2600" dirty="0">
                <a:solidFill>
                  <a:srgbClr val="C00000"/>
                </a:solidFill>
              </a:rPr>
              <a:t>prior</a:t>
            </a:r>
            <a:r>
              <a:rPr lang="da-DK" sz="2600" dirty="0"/>
              <a:t> </a:t>
            </a:r>
            <a:r>
              <a:rPr lang="da-DK" sz="2600" dirty="0">
                <a:solidFill>
                  <a:srgbClr val="C00000"/>
                </a:solidFill>
              </a:rPr>
              <a:t>emission</a:t>
            </a:r>
            <a:r>
              <a:rPr lang="da-DK" sz="2600" dirty="0"/>
              <a:t> estimate for each Cl-VSLS (e.g. from the RCEI)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→"/>
            </a:pPr>
            <a:r>
              <a:rPr lang="da-DK" sz="2600" dirty="0"/>
              <a:t> Global Cl-VSLS </a:t>
            </a:r>
            <a:r>
              <a:rPr lang="da-DK" sz="2600" dirty="0">
                <a:solidFill>
                  <a:srgbClr val="C00000"/>
                </a:solidFill>
              </a:rPr>
              <a:t>observations </a:t>
            </a:r>
            <a:r>
              <a:rPr lang="da-DK" sz="2600" dirty="0"/>
              <a:t>(NOAA + AGAGE)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→"/>
            </a:pPr>
            <a:r>
              <a:rPr lang="da-DK" sz="2600" dirty="0"/>
              <a:t> Concentrations of Cl-VSLS from </a:t>
            </a:r>
            <a:r>
              <a:rPr lang="da-DK" sz="2600" dirty="0">
                <a:solidFill>
                  <a:srgbClr val="C00000"/>
                </a:solidFill>
              </a:rPr>
              <a:t>a chemical transport model </a:t>
            </a:r>
            <a:r>
              <a:rPr lang="da-DK" sz="2600" dirty="0"/>
              <a:t>(to constrain regional sources)</a:t>
            </a:r>
          </a:p>
          <a:p>
            <a:pPr marL="0" indent="0">
              <a:lnSpc>
                <a:spcPct val="110000"/>
              </a:lnSpc>
              <a:buNone/>
            </a:pPr>
            <a:endParaRPr lang="en-GB" sz="700" dirty="0"/>
          </a:p>
          <a:p>
            <a:pPr>
              <a:lnSpc>
                <a:spcPct val="110000"/>
              </a:lnSpc>
            </a:pPr>
            <a:r>
              <a:rPr lang="en-GB" sz="2600" dirty="0"/>
              <a:t>Also important to have an </a:t>
            </a:r>
            <a:r>
              <a:rPr lang="en-GB" sz="2600" dirty="0">
                <a:solidFill>
                  <a:srgbClr val="C00000"/>
                </a:solidFill>
              </a:rPr>
              <a:t>estimate of the uncertainty </a:t>
            </a:r>
            <a:r>
              <a:rPr lang="en-GB" sz="2600" dirty="0"/>
              <a:t>on the a) prior emissions, b) observations, and c) model responses (see </a:t>
            </a:r>
            <a:r>
              <a:rPr lang="en-GB" sz="2600" b="1" dirty="0"/>
              <a:t>Appendix 1</a:t>
            </a:r>
            <a:r>
              <a:rPr lang="en-GB" sz="2600" dirty="0"/>
              <a:t> for detail on Methods)</a:t>
            </a:r>
            <a:endParaRPr lang="da-DK" sz="2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AE3C5-947C-4835-A09A-6C905B15F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6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621D-6921-4D82-A7C3-7B831767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Method: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synthesis inversion 2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E641D-7D5C-4922-9CD4-F48A211D9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80218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da-DK" sz="2300" dirty="0">
                <a:latin typeface="Calibri "/>
              </a:rPr>
              <a:t>We have used the </a:t>
            </a:r>
            <a:r>
              <a:rPr lang="da-DK" sz="2300" dirty="0">
                <a:solidFill>
                  <a:srgbClr val="C00000"/>
                </a:solidFill>
                <a:latin typeface="Calibri "/>
              </a:rPr>
              <a:t>TOMCAT offline CTM </a:t>
            </a:r>
            <a:r>
              <a:rPr lang="da-DK" sz="2300" dirty="0">
                <a:latin typeface="Calibri "/>
              </a:rPr>
              <a:t>which included a simple description of Cl-VSLS chemical loss via OH (offline field) and photolysis.</a:t>
            </a:r>
          </a:p>
          <a:p>
            <a:pPr>
              <a:lnSpc>
                <a:spcPct val="110000"/>
              </a:lnSpc>
            </a:pPr>
            <a:r>
              <a:rPr lang="en-GB" sz="2300" dirty="0">
                <a:latin typeface="Calibri "/>
              </a:rPr>
              <a:t>The model was run at a horizonal resolution of 2.8×2.8</a:t>
            </a:r>
            <a:r>
              <a:rPr lang="en-GB" sz="2300" dirty="0">
                <a:latin typeface="Calibri "/>
                <a:cs typeface="Courier New" panose="02070309020205020404" pitchFamily="49" charset="0"/>
              </a:rPr>
              <a:t>°and with 60 levels (surface to ~60 km).</a:t>
            </a:r>
            <a:endParaRPr lang="en-GB" sz="2300" dirty="0">
              <a:latin typeface="Calibri "/>
            </a:endParaRPr>
          </a:p>
          <a:p>
            <a:pPr>
              <a:lnSpc>
                <a:spcPct val="110000"/>
              </a:lnSpc>
            </a:pPr>
            <a:r>
              <a:rPr lang="en-GB" sz="2300" dirty="0">
                <a:latin typeface="Calibri "/>
              </a:rPr>
              <a:t>The CTM provides a description of the response at each observation location to a unit emission flux of Cl-VSLS from each region under consideration (see Appendix 1).</a:t>
            </a:r>
          </a:p>
          <a:p>
            <a:pPr>
              <a:lnSpc>
                <a:spcPct val="110000"/>
              </a:lnSpc>
            </a:pPr>
            <a:r>
              <a:rPr lang="da-DK" sz="2300" dirty="0">
                <a:latin typeface="Calibri "/>
              </a:rPr>
              <a:t>We considered emissions from 10 land and 4 ocean regions. Note, ocean CH</a:t>
            </a:r>
            <a:r>
              <a:rPr lang="da-DK" sz="2300" baseline="-25000" dirty="0">
                <a:latin typeface="Calibri "/>
              </a:rPr>
              <a:t>2</a:t>
            </a:r>
            <a:r>
              <a:rPr lang="da-DK" sz="2300" dirty="0">
                <a:latin typeface="Calibri "/>
              </a:rPr>
              <a:t>Cl</a:t>
            </a:r>
            <a:r>
              <a:rPr lang="da-DK" sz="2300" baseline="-25000" dirty="0">
                <a:latin typeface="Calibri "/>
              </a:rPr>
              <a:t>2</a:t>
            </a:r>
            <a:r>
              <a:rPr lang="da-DK" sz="2300" dirty="0">
                <a:latin typeface="Calibri "/>
              </a:rPr>
              <a:t> emissions only included in a sensitivity    run (Appendix 2).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AE3C5-947C-4835-A09A-6C905B15F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4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377860-A078-40D3-AED6-FC5142421D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5"/>
          <a:stretch/>
        </p:blipFill>
        <p:spPr bwMode="auto">
          <a:xfrm>
            <a:off x="832650" y="2488505"/>
            <a:ext cx="7478699" cy="4090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BD621D-6921-4D82-A7C3-7B831767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86750" cy="1325563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Method: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regions considered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AE3C5-947C-4835-A09A-6C905B15F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56111E-3C8A-467C-9053-7FCDDB748F1C}"/>
              </a:ext>
            </a:extLst>
          </p:cNvPr>
          <p:cNvSpPr txBox="1"/>
          <p:nvPr/>
        </p:nvSpPr>
        <p:spPr>
          <a:xfrm>
            <a:off x="228601" y="1493174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Our inversion considers 10 land and 4 ocean regions (see below). The region mask is adapted from previous TRANSCOM studies.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5788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621D-6921-4D82-A7C3-7B831767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9625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Method: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surface observations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AE3C5-947C-4835-A09A-6C905B15F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BF60A3-9DF0-4C54-B72D-F44A7242E88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100" y="1690689"/>
            <a:ext cx="6743700" cy="3833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865E0C-3D4B-4484-8A3D-1CB124642A3B}"/>
              </a:ext>
            </a:extLst>
          </p:cNvPr>
          <p:cNvSpPr/>
          <p:nvPr/>
        </p:nvSpPr>
        <p:spPr>
          <a:xfrm>
            <a:off x="2104570" y="5719949"/>
            <a:ext cx="65042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Note: only surface NOAA and AGAGE observations were assimilated in the inversion. NOAA tall tower and aircraft measurements were ‘held back’ for independent verification of the posterior emissions</a:t>
            </a:r>
            <a:endParaRPr lang="en-GB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488035BF-C9F5-4B6D-8253-448B15B482F4}"/>
              </a:ext>
            </a:extLst>
          </p:cNvPr>
          <p:cNvSpPr/>
          <p:nvPr/>
        </p:nvSpPr>
        <p:spPr>
          <a:xfrm>
            <a:off x="7010400" y="3294743"/>
            <a:ext cx="319314" cy="72571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0EC6E-6438-4312-BF01-4D6519CE4A09}"/>
              </a:ext>
            </a:extLst>
          </p:cNvPr>
          <p:cNvSpPr txBox="1"/>
          <p:nvPr/>
        </p:nvSpPr>
        <p:spPr>
          <a:xfrm>
            <a:off x="7375071" y="3488323"/>
            <a:ext cx="2467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Aircraft campaigns</a:t>
            </a:r>
          </a:p>
        </p:txBody>
      </p:sp>
    </p:spTree>
    <p:extLst>
      <p:ext uri="{BB962C8B-B14F-4D97-AF65-F5344CB8AC3E}">
        <p14:creationId xmlns:p14="http://schemas.microsoft.com/office/powerpoint/2010/main" val="353031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621D-6921-4D82-A7C3-7B831767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86750" cy="1325563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Method: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prior emissions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9232E-451A-4150-A801-D0100FEF74E1}"/>
              </a:ext>
            </a:extLst>
          </p:cNvPr>
          <p:cNvSpPr txBox="1"/>
          <p:nvPr/>
        </p:nvSpPr>
        <p:spPr>
          <a:xfrm>
            <a:off x="228601" y="2641004"/>
            <a:ext cx="308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Figure shows the prior CH</a:t>
            </a:r>
            <a:r>
              <a:rPr lang="da-DK" sz="2400" baseline="-25000" dirty="0"/>
              <a:t>2</a:t>
            </a:r>
            <a:r>
              <a:rPr lang="da-DK" sz="2400" dirty="0"/>
              <a:t>Cl</a:t>
            </a:r>
            <a:r>
              <a:rPr lang="da-DK" sz="2400" baseline="-25000" dirty="0"/>
              <a:t>2</a:t>
            </a:r>
            <a:r>
              <a:rPr lang="da-DK" sz="2400" dirty="0"/>
              <a:t> emission input.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u="sng" dirty="0"/>
              <a:t>Within</a:t>
            </a:r>
            <a:r>
              <a:rPr lang="da-DK" sz="2400" dirty="0"/>
              <a:t> regions, we assume a CH</a:t>
            </a:r>
            <a:r>
              <a:rPr lang="da-DK" sz="2400" baseline="-25000" dirty="0"/>
              <a:t>2</a:t>
            </a:r>
            <a:r>
              <a:rPr lang="da-DK" sz="2400" dirty="0"/>
              <a:t>Cl</a:t>
            </a:r>
            <a:r>
              <a:rPr lang="da-DK" sz="2400" baseline="-25000" dirty="0"/>
              <a:t>2</a:t>
            </a:r>
            <a:r>
              <a:rPr lang="da-DK" sz="2400" dirty="0"/>
              <a:t> &amp; C</a:t>
            </a:r>
            <a:r>
              <a:rPr lang="da-DK" sz="2400" baseline="-25000" dirty="0"/>
              <a:t>2</a:t>
            </a:r>
            <a:r>
              <a:rPr lang="da-DK" sz="2400" dirty="0"/>
              <a:t>Cl</a:t>
            </a:r>
            <a:r>
              <a:rPr lang="da-DK" sz="2400" baseline="-25000" dirty="0"/>
              <a:t>4</a:t>
            </a:r>
            <a:r>
              <a:rPr lang="da-DK" sz="2400" dirty="0"/>
              <a:t> emission distribution similar to that of HCFC-22 (Xiang et al., 2014).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AE3C5-947C-4835-A09A-6C905B15F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56111E-3C8A-467C-9053-7FCDDB748F1C}"/>
              </a:ext>
            </a:extLst>
          </p:cNvPr>
          <p:cNvSpPr txBox="1"/>
          <p:nvPr/>
        </p:nvSpPr>
        <p:spPr>
          <a:xfrm>
            <a:off x="228598" y="1617503"/>
            <a:ext cx="8915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For each region considered, a prior industrial emission estimate was taken based on RCEI data (Keene et al., 1999) or industry data.</a:t>
            </a: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E0FCC3-3E7F-4D11-BB31-FB226FD44AEA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192" y="2573902"/>
            <a:ext cx="5486400" cy="39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83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1752</Words>
  <Application>Microsoft Office PowerPoint</Application>
  <PresentationFormat>On-screen Show (4:3)</PresentationFormat>
  <Paragraphs>123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</vt:lpstr>
      <vt:lpstr>Calibri Light</vt:lpstr>
      <vt:lpstr>Cambria Math</vt:lpstr>
      <vt:lpstr>Courier New</vt:lpstr>
      <vt:lpstr>Office Theme</vt:lpstr>
      <vt:lpstr>Chlorinated Very Short-Lived Substances: development + evaluation of gridded emissions for global models and on recent emission trends  </vt:lpstr>
      <vt:lpstr>Presentation Material</vt:lpstr>
      <vt:lpstr>Background</vt:lpstr>
      <vt:lpstr>Objectives of this work</vt:lpstr>
      <vt:lpstr>Method: synthesis inversion 1</vt:lpstr>
      <vt:lpstr>Method: synthesis inversion 2</vt:lpstr>
      <vt:lpstr>Method: regions considered</vt:lpstr>
      <vt:lpstr>Method: surface observations</vt:lpstr>
      <vt:lpstr>Method: prior emissions</vt:lpstr>
      <vt:lpstr>Results: CH2Cl2 emission trends</vt:lpstr>
      <vt:lpstr>Results: CH2Cl2 VMR trends</vt:lpstr>
      <vt:lpstr>Results: C2Cl4 emission trends</vt:lpstr>
      <vt:lpstr>Results: C2Cl4 VMR trends</vt:lpstr>
      <vt:lpstr>Results: sensitivity to prior emission error</vt:lpstr>
      <vt:lpstr>Results: do the posterior emissions perform better?</vt:lpstr>
      <vt:lpstr>Independent verification:  aircraft observations</vt:lpstr>
      <vt:lpstr>Independent verification:  tall tower sites</vt:lpstr>
      <vt:lpstr>Independent verification:  tall tower sites</vt:lpstr>
      <vt:lpstr>Summary</vt:lpstr>
      <vt:lpstr>Appendix 1: synthesis inversion</vt:lpstr>
      <vt:lpstr>Appendix 2: ocean emissions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Chlorinated Very Short-Lived Substances: development + evaluation of gridded emissions for global models and on recent emission trends</dc:title>
  <dc:creator>Tom Claxton</dc:creator>
  <cp:lastModifiedBy>Tom Claxton</cp:lastModifiedBy>
  <cp:revision>104</cp:revision>
  <dcterms:created xsi:type="dcterms:W3CDTF">2020-04-28T10:39:07Z</dcterms:created>
  <dcterms:modified xsi:type="dcterms:W3CDTF">2020-05-05T11:38:02Z</dcterms:modified>
</cp:coreProperties>
</file>