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47" r:id="rId3"/>
    <p:sldId id="332" r:id="rId4"/>
    <p:sldId id="282" r:id="rId5"/>
    <p:sldId id="360" r:id="rId6"/>
    <p:sldId id="350" r:id="rId7"/>
    <p:sldId id="330" r:id="rId8"/>
    <p:sldId id="300" r:id="rId9"/>
    <p:sldId id="342" r:id="rId10"/>
    <p:sldId id="351" r:id="rId11"/>
    <p:sldId id="343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69130" autoAdjust="0"/>
  </p:normalViewPr>
  <p:slideViewPr>
    <p:cSldViewPr>
      <p:cViewPr varScale="1">
        <p:scale>
          <a:sx n="47" d="100"/>
          <a:sy n="47" d="100"/>
        </p:scale>
        <p:origin x="-1830" y="-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3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74B-3786-4456-8F0F-F8EBE43FDAD2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13D6D-B494-428C-A876-BCD4B8AAB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0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3D6D-B494-428C-A876-BCD4B8AAB8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6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3D6D-B494-428C-A876-BCD4B8AAB8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99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3D6D-B494-428C-A876-BCD4B8AAB8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99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3D6D-B494-428C-A876-BCD4B8AAB8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99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3D6D-B494-428C-A876-BCD4B8AAB81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99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3D6D-B494-428C-A876-BCD4B8AAB8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99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3D6D-B494-428C-A876-BCD4B8AAB81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99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3D6D-B494-428C-A876-BCD4B8AAB8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99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3D6D-B494-428C-A876-BCD4B8AAB8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99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3D6D-B494-428C-A876-BCD4B8AAB81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99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3D6D-B494-428C-A876-BCD4B8AAB81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9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3D6D-B494-428C-A876-BCD4B8AAB8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74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3D6D-B494-428C-A876-BCD4B8AAB81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71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BA046EB-14EE-4AD2-9530-93F63A3CF766}" type="slidenum">
              <a:rPr lang="zh-CN" altLang="en-US"/>
              <a:pPr algn="r"/>
              <a:t>3</a:t>
            </a:fld>
            <a:endParaRPr lang="en-US" altLang="zh-CN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525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3D6D-B494-428C-A876-BCD4B8AAB8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5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3D6D-B494-428C-A876-BCD4B8AAB81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11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3D6D-B494-428C-A876-BCD4B8AAB8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0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3D6D-B494-428C-A876-BCD4B8AAB8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11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3D6D-B494-428C-A876-BCD4B8AAB8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99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3D6D-B494-428C-A876-BCD4B8AAB8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9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1FF6-0401-4E1E-88ED-14FA2D067D55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88B7-A016-42F6-B327-BFCD793D98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304800" y="838200"/>
            <a:ext cx="8637588" cy="0"/>
          </a:xfrm>
          <a:prstGeom prst="line">
            <a:avLst/>
          </a:prstGeom>
          <a:noFill/>
          <a:ln w="28575">
            <a:solidFill>
              <a:srgbClr val="0000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" name="Picture 17" descr="pku"/>
          <p:cNvPicPr>
            <a:picLocks noChangeAspect="1" noChangeArrowheads="1"/>
          </p:cNvPicPr>
          <p:nvPr userDrawn="1"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" y="10641"/>
            <a:ext cx="746125" cy="754063"/>
          </a:xfrm>
          <a:prstGeom prst="rect">
            <a:avLst/>
          </a:prstGeom>
          <a:solidFill>
            <a:schemeClr val="accent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3" descr="ISPAT_LOGO_01394副本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5197"/>
            <a:ext cx="759156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1" b="2197"/>
          <a:stretch/>
        </p:blipFill>
        <p:spPr>
          <a:xfrm>
            <a:off x="8223748" y="44625"/>
            <a:ext cx="845096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1FF6-0401-4E1E-88ED-14FA2D067D55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88B7-A016-42F6-B327-BFCD793D9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1FF6-0401-4E1E-88ED-14FA2D067D55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88B7-A016-42F6-B327-BFCD793D9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2662"/>
            <a:ext cx="8229600" cy="43497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1FF6-0401-4E1E-88ED-14FA2D067D55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88B7-A016-42F6-B327-BFCD793D98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304800" y="838200"/>
            <a:ext cx="8637588" cy="0"/>
          </a:xfrm>
          <a:prstGeom prst="line">
            <a:avLst/>
          </a:prstGeom>
          <a:noFill/>
          <a:ln w="28575">
            <a:solidFill>
              <a:srgbClr val="0000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" name="Picture 17" descr="pku"/>
          <p:cNvPicPr>
            <a:picLocks noChangeAspect="1" noChangeArrowheads="1"/>
          </p:cNvPicPr>
          <p:nvPr userDrawn="1"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34925"/>
            <a:ext cx="746125" cy="754063"/>
          </a:xfrm>
          <a:prstGeom prst="rect">
            <a:avLst/>
          </a:prstGeom>
          <a:solidFill>
            <a:schemeClr val="accent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1FF6-0401-4E1E-88ED-14FA2D067D55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88B7-A016-42F6-B327-BFCD793D9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1FF6-0401-4E1E-88ED-14FA2D067D55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88B7-A016-42F6-B327-BFCD793D9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1FF6-0401-4E1E-88ED-14FA2D067D55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88B7-A016-42F6-B327-BFCD793D9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1FF6-0401-4E1E-88ED-14FA2D067D55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88B7-A016-42F6-B327-BFCD793D9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1FF6-0401-4E1E-88ED-14FA2D067D55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88B7-A016-42F6-B327-BFCD793D9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1FF6-0401-4E1E-88ED-14FA2D067D55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88B7-A016-42F6-B327-BFCD793D9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1FF6-0401-4E1E-88ED-14FA2D067D55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88B7-A016-42F6-B327-BFCD793D9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91FF6-0401-4E1E-88ED-14FA2D067D55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488B7-A016-42F6-B327-BFCD793D9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0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emf"/><Relationship Id="rId5" Type="http://schemas.openxmlformats.org/officeDocument/2006/relationships/image" Target="../media/image11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59215"/>
            <a:ext cx="9144000" cy="1974081"/>
          </a:xfrm>
        </p:spPr>
        <p:txBody>
          <a:bodyPr>
            <a:noAutofit/>
          </a:bodyPr>
          <a:lstStyle/>
          <a:p>
            <a:r>
              <a:rPr lang="en-US" sz="4000" dirty="0" smtClean="0"/>
              <a:t>Nonlinear drift resonance between </a:t>
            </a:r>
            <a:br>
              <a:rPr lang="en-US" sz="4000" dirty="0" smtClean="0"/>
            </a:br>
            <a:r>
              <a:rPr lang="en-US" sz="4000" dirty="0" smtClean="0"/>
              <a:t>charged particles and ULF waves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388360"/>
            <a:ext cx="7719614" cy="2776944"/>
          </a:xfrm>
        </p:spPr>
        <p:txBody>
          <a:bodyPr>
            <a:noAutofit/>
          </a:bodyPr>
          <a:lstStyle/>
          <a:p>
            <a:r>
              <a:rPr lang="en-US" altLang="zh-CN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Xu-</a:t>
            </a:r>
            <a:r>
              <a:rPr lang="en-US" altLang="zh-CN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Zhi</a:t>
            </a:r>
            <a:r>
              <a:rPr lang="en-US" altLang="zh-CN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Zhou</a:t>
            </a:r>
            <a:r>
              <a:rPr lang="en-US" altLang="zh-CN" sz="2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CN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Li Li</a:t>
            </a:r>
            <a:r>
              <a:rPr lang="en-US" altLang="zh-CN" sz="2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1,2</a:t>
            </a:r>
            <a:r>
              <a:rPr lang="en-US" altLang="zh-CN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Yoshiharu Omura</a:t>
            </a:r>
            <a:r>
              <a:rPr lang="en-US" altLang="zh-CN" sz="2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US" altLang="zh-CN" sz="1000" baseline="30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Peking University, Beijing, China</a:t>
            </a:r>
          </a:p>
          <a:p>
            <a:pPr marL="457200" indent="-457200">
              <a:buAutoNum type="arabicPeriod"/>
            </a:pPr>
            <a:r>
              <a:rPr lang="en-US" altLang="zh-CN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Kyoto University, Kyoto, Japan</a:t>
            </a:r>
          </a:p>
          <a:p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colaboration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with:</a:t>
            </a:r>
          </a:p>
          <a:p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Qiu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-Gang </a:t>
            </a:r>
            <a:r>
              <a:rPr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Zong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Suiyan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Fu, &amp; Robert Rankin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8412" y="1957472"/>
            <a:ext cx="425310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300" dirty="0"/>
              <a:t>The time variations of energy </a:t>
            </a:r>
            <a:r>
              <a:rPr lang="en-US" altLang="zh-CN" sz="2300" dirty="0" smtClean="0"/>
              <a:t>and</a:t>
            </a:r>
            <a:r>
              <a:rPr lang="en-US" altLang="zh-CN" sz="2300" dirty="0"/>
              <a:t/>
            </a:r>
            <a:br>
              <a:rPr lang="en-US" altLang="zh-CN" sz="2300" dirty="0"/>
            </a:br>
            <a:r>
              <a:rPr lang="en-US" altLang="zh-CN" sz="2300" dirty="0"/>
              <a:t>L </a:t>
            </a:r>
            <a:r>
              <a:rPr lang="en-US" altLang="zh-CN" sz="2300" dirty="0" smtClean="0"/>
              <a:t>can be reorganized, </a:t>
            </a:r>
            <a:r>
              <a:rPr lang="en-US" altLang="zh-CN" sz="2300" dirty="0"/>
              <a:t>into </a:t>
            </a:r>
            <a:r>
              <a:rPr lang="en-US" altLang="zh-CN" sz="2300" dirty="0">
                <a:solidFill>
                  <a:srgbClr val="C00000"/>
                </a:solidFill>
              </a:rPr>
              <a:t>particle </a:t>
            </a:r>
            <a:br>
              <a:rPr lang="en-US" altLang="zh-CN" sz="2300" dirty="0">
                <a:solidFill>
                  <a:srgbClr val="C00000"/>
                </a:solidFill>
              </a:rPr>
            </a:br>
            <a:r>
              <a:rPr lang="en-US" altLang="zh-CN" sz="2300" dirty="0">
                <a:solidFill>
                  <a:srgbClr val="C00000"/>
                </a:solidFill>
              </a:rPr>
              <a:t>location</a:t>
            </a:r>
            <a:r>
              <a:rPr lang="en-US" altLang="zh-CN" sz="2300" dirty="0"/>
              <a:t> and </a:t>
            </a:r>
            <a:r>
              <a:rPr lang="en-US" altLang="zh-CN" sz="2300" dirty="0">
                <a:solidFill>
                  <a:srgbClr val="C00000"/>
                </a:solidFill>
              </a:rPr>
              <a:t>drift velocity</a:t>
            </a:r>
            <a:r>
              <a:rPr lang="en-US" altLang="zh-CN" sz="2300" dirty="0"/>
              <a:t> in the </a:t>
            </a:r>
            <a:br>
              <a:rPr lang="en-US" altLang="zh-CN" sz="2300" dirty="0"/>
            </a:br>
            <a:r>
              <a:rPr lang="en-US" altLang="zh-CN" sz="2300" dirty="0"/>
              <a:t>wave rest frame.  </a:t>
            </a:r>
          </a:p>
          <a:p>
            <a:endParaRPr lang="en-US" altLang="zh-CN" sz="2300" dirty="0" smtClean="0"/>
          </a:p>
          <a:p>
            <a:endParaRPr lang="en-US" altLang="zh-CN" sz="2300" dirty="0"/>
          </a:p>
          <a:p>
            <a:endParaRPr lang="en-US" altLang="zh-CN" sz="600" dirty="0"/>
          </a:p>
          <a:p>
            <a:endParaRPr lang="en-US" altLang="zh-CN" sz="2300" dirty="0"/>
          </a:p>
          <a:p>
            <a:r>
              <a:rPr lang="en-US" altLang="zh-CN" sz="2300" dirty="0"/>
              <a:t>Pendulum equation of </a:t>
            </a:r>
            <a:r>
              <a:rPr lang="en-US" altLang="zh-CN" sz="2300" dirty="0" smtClean="0"/>
              <a:t>motion</a:t>
            </a:r>
            <a:endParaRPr lang="en-US" altLang="zh-CN" sz="23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332656"/>
            <a:ext cx="8229600" cy="434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 smtClean="0"/>
              <a:t>Nonlinear interactions</a:t>
            </a:r>
            <a:endParaRPr lang="en-US" sz="290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23528" y="1052736"/>
            <a:ext cx="871296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300" dirty="0" smtClean="0"/>
              <a:t>Complications: charged particles move inward/outward when they gain/lose energy from the ULF waves.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8510" y="4858112"/>
            <a:ext cx="3975298" cy="1667232"/>
            <a:chOff x="4917182" y="5008865"/>
            <a:chExt cx="3975298" cy="166723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182" y="5008865"/>
              <a:ext cx="386715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080" y="6247472"/>
              <a:ext cx="3581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00" y="3563744"/>
            <a:ext cx="3009900" cy="7905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0" y="5374992"/>
            <a:ext cx="2400300" cy="9429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61456" y="6312207"/>
            <a:ext cx="3961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based on small-angle approximation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pic>
        <p:nvPicPr>
          <p:cNvPr id="2052" name="Picture 4" descr="https://upload.wikimedia.org/wikipedia/commons/c/c6/Pendulum_220deg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76" y="2279014"/>
            <a:ext cx="1666875" cy="229195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a/aa/Pendulum_90deg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09" y="2276872"/>
            <a:ext cx="1666875" cy="229195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4578057" y="4869160"/>
            <a:ext cx="374134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300" dirty="0"/>
              <a:t>with characteristic frequency:</a:t>
            </a:r>
            <a:endParaRPr lang="zh-CN" altLang="en-US" sz="2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66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332656"/>
            <a:ext cx="8229600" cy="434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 smtClean="0"/>
              <a:t>Nonlinear interactions</a:t>
            </a:r>
            <a:endParaRPr lang="en-US" sz="290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23528" y="1052736"/>
            <a:ext cx="8712968" cy="5771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300" dirty="0" smtClean="0"/>
              <a:t>Evolution of particle </a:t>
            </a:r>
            <a:br>
              <a:rPr lang="en-US" altLang="zh-CN" sz="2300" dirty="0" smtClean="0"/>
            </a:br>
            <a:r>
              <a:rPr lang="en-US" altLang="zh-CN" sz="2300" dirty="0" smtClean="0"/>
              <a:t>phase-space locations </a:t>
            </a:r>
            <a:br>
              <a:rPr lang="en-US" altLang="zh-CN" sz="2300" dirty="0" smtClean="0"/>
            </a:br>
            <a:r>
              <a:rPr lang="en-US" altLang="zh-CN" sz="2300" dirty="0" smtClean="0"/>
              <a:t>within ULF waves</a:t>
            </a:r>
          </a:p>
          <a:p>
            <a:endParaRPr lang="en-US" altLang="zh-CN" sz="2300" dirty="0"/>
          </a:p>
          <a:p>
            <a:r>
              <a:rPr lang="en-US" altLang="zh-CN" sz="2300" dirty="0" smtClean="0"/>
              <a:t>Formation of </a:t>
            </a:r>
            <a:r>
              <a:rPr lang="en-US" altLang="zh-CN" sz="2300" dirty="0" smtClean="0">
                <a:solidFill>
                  <a:srgbClr val="C00000"/>
                </a:solidFill>
              </a:rPr>
              <a:t>rolled-up </a:t>
            </a:r>
            <a:br>
              <a:rPr lang="en-US" altLang="zh-CN" sz="2300" dirty="0" smtClean="0">
                <a:solidFill>
                  <a:srgbClr val="C00000"/>
                </a:solidFill>
              </a:rPr>
            </a:br>
            <a:r>
              <a:rPr lang="en-US" altLang="zh-CN" sz="2300" dirty="0" smtClean="0">
                <a:solidFill>
                  <a:srgbClr val="C00000"/>
                </a:solidFill>
              </a:rPr>
              <a:t>structures</a:t>
            </a:r>
            <a:r>
              <a:rPr lang="en-US" altLang="zh-CN" sz="2300" dirty="0" smtClean="0"/>
              <a:t> as nonlinear</a:t>
            </a:r>
            <a:br>
              <a:rPr lang="en-US" altLang="zh-CN" sz="2300" dirty="0" smtClean="0"/>
            </a:br>
            <a:r>
              <a:rPr lang="en-US" altLang="zh-CN" sz="2300" dirty="0" smtClean="0"/>
              <a:t>effects dominate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610" y="1156414"/>
            <a:ext cx="507111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76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332656"/>
            <a:ext cx="8229600" cy="434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 smtClean="0"/>
              <a:t>Observations of nonlinear drift resonance</a:t>
            </a:r>
            <a:endParaRPr lang="en-US" sz="290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23528" y="1052736"/>
            <a:ext cx="8712968" cy="5771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300" dirty="0" smtClean="0"/>
              <a:t>Expected signatures of nonlinear drift resonance</a:t>
            </a:r>
          </a:p>
        </p:txBody>
      </p:sp>
      <p:sp>
        <p:nvSpPr>
          <p:cNvPr id="21" name="矩形 20"/>
          <p:cNvSpPr/>
          <p:nvPr/>
        </p:nvSpPr>
        <p:spPr>
          <a:xfrm>
            <a:off x="6578064" y="2855263"/>
            <a:ext cx="2376264" cy="76944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200" dirty="0" smtClean="0"/>
              <a:t>Expectations from linear theory</a:t>
            </a:r>
            <a:endParaRPr lang="en-US" altLang="zh-CN" sz="2200" dirty="0"/>
          </a:p>
        </p:txBody>
      </p:sp>
      <p:sp>
        <p:nvSpPr>
          <p:cNvPr id="24" name="矩形 23"/>
          <p:cNvSpPr/>
          <p:nvPr/>
        </p:nvSpPr>
        <p:spPr>
          <a:xfrm>
            <a:off x="3995936" y="6341258"/>
            <a:ext cx="2371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[Li, Zhou et al., 2018]</a:t>
            </a:r>
            <a:endParaRPr lang="en-US" altLang="zh-CN" sz="20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88B7-A016-42F6-B327-BFCD793D989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43" y="1744191"/>
            <a:ext cx="61817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3" y="4808200"/>
            <a:ext cx="6296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6454368" y="4818360"/>
            <a:ext cx="2654136" cy="174663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150" dirty="0" smtClean="0"/>
              <a:t>However, rolled-up structures are hardly visible in realistic data with lower resolution (due to phase mixing)</a:t>
            </a:r>
            <a:endParaRPr lang="en-US" altLang="zh-CN" sz="2150" dirty="0"/>
          </a:p>
        </p:txBody>
      </p:sp>
      <p:sp>
        <p:nvSpPr>
          <p:cNvPr id="22" name="矩形 21"/>
          <p:cNvSpPr/>
          <p:nvPr/>
        </p:nvSpPr>
        <p:spPr>
          <a:xfrm>
            <a:off x="6444208" y="3881368"/>
            <a:ext cx="2654136" cy="75405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150" dirty="0" smtClean="0"/>
              <a:t>Rolled-up structures from nonlinear theory </a:t>
            </a:r>
            <a:endParaRPr lang="en-US" altLang="zh-CN" sz="21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814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332656"/>
            <a:ext cx="8229600" cy="434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 smtClean="0"/>
              <a:t>Observations of nonlinear drift resonance</a:t>
            </a:r>
            <a:endParaRPr lang="en-US" sz="290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23528" y="1052736"/>
            <a:ext cx="8712968" cy="5771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300" dirty="0" smtClean="0"/>
              <a:t>Indications from wavelet spectrum (at each energy channel)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68" y="1772816"/>
            <a:ext cx="62484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6639912" y="3501008"/>
            <a:ext cx="2150080" cy="178510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200" dirty="0" smtClean="0"/>
              <a:t>Higher harmonic of particle flux oscillations only appear near the resonant energy</a:t>
            </a:r>
            <a:endParaRPr lang="en-US" altLang="zh-CN" sz="2200" dirty="0"/>
          </a:p>
        </p:txBody>
      </p:sp>
      <p:sp>
        <p:nvSpPr>
          <p:cNvPr id="22" name="矩形 21"/>
          <p:cNvSpPr/>
          <p:nvPr/>
        </p:nvSpPr>
        <p:spPr>
          <a:xfrm>
            <a:off x="3995936" y="6341258"/>
            <a:ext cx="2371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[Li, Zhou et al., 2018]</a:t>
            </a:r>
            <a:endParaRPr lang="en-US" altLang="zh-CN" sz="20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88B7-A016-42F6-B327-BFCD793D9897}" type="slidenum">
              <a:rPr lang="en-US" smtClean="0"/>
              <a:pPr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073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332656"/>
            <a:ext cx="8229600" cy="434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 smtClean="0"/>
              <a:t>Observations of nonlinear drift resonance</a:t>
            </a:r>
            <a:endParaRPr lang="en-US" sz="29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5144453" cy="513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6665078" y="6341258"/>
            <a:ext cx="2371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[Li, Zhou et al., 2018]</a:t>
            </a:r>
            <a:endParaRPr lang="en-US" altLang="zh-CN" sz="2000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323528" y="1052736"/>
            <a:ext cx="8712968" cy="5771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300" dirty="0" smtClean="0"/>
              <a:t>Observations from Van </a:t>
            </a:r>
            <a:br>
              <a:rPr lang="en-US" altLang="zh-CN" sz="2300" dirty="0" smtClean="0"/>
            </a:br>
            <a:r>
              <a:rPr lang="en-US" altLang="zh-CN" sz="2300" dirty="0" smtClean="0"/>
              <a:t>Allen Probes</a:t>
            </a:r>
          </a:p>
          <a:p>
            <a:pPr marL="0" indent="0">
              <a:buNone/>
            </a:pPr>
            <a:endParaRPr lang="en-US" altLang="zh-CN" sz="2300" dirty="0" smtClean="0"/>
          </a:p>
          <a:p>
            <a:r>
              <a:rPr lang="en-US" altLang="zh-CN" sz="2300" dirty="0" smtClean="0"/>
              <a:t>Higher harmonic of </a:t>
            </a:r>
            <a:br>
              <a:rPr lang="en-US" altLang="zh-CN" sz="2300" dirty="0" smtClean="0"/>
            </a:br>
            <a:r>
              <a:rPr lang="en-US" altLang="zh-CN" sz="2300" dirty="0" smtClean="0"/>
              <a:t>particle flux oscillations </a:t>
            </a:r>
            <a:br>
              <a:rPr lang="en-US" altLang="zh-CN" sz="2300" dirty="0" smtClean="0"/>
            </a:br>
            <a:r>
              <a:rPr lang="en-US" altLang="zh-CN" sz="2300" dirty="0" smtClean="0"/>
              <a:t>only appear at 53 </a:t>
            </a:r>
            <a:r>
              <a:rPr lang="en-US" altLang="zh-CN" sz="2300" dirty="0" err="1" smtClean="0"/>
              <a:t>keV</a:t>
            </a:r>
            <a:r>
              <a:rPr lang="en-US" altLang="zh-CN" sz="2300" dirty="0" smtClean="0"/>
              <a:t>, </a:t>
            </a:r>
            <a:br>
              <a:rPr lang="en-US" altLang="zh-CN" sz="2300" dirty="0" smtClean="0"/>
            </a:br>
            <a:r>
              <a:rPr lang="en-US" altLang="zh-CN" sz="2300" dirty="0" smtClean="0"/>
              <a:t>indicating occurrence of</a:t>
            </a:r>
            <a:br>
              <a:rPr lang="en-US" altLang="zh-CN" sz="2300" dirty="0" smtClean="0"/>
            </a:br>
            <a:r>
              <a:rPr lang="en-US" altLang="zh-CN" sz="2300" dirty="0" smtClean="0"/>
              <a:t>nonlinear drift resonance </a:t>
            </a:r>
          </a:p>
          <a:p>
            <a:endParaRPr lang="en-US" altLang="zh-CN" sz="2300" dirty="0"/>
          </a:p>
          <a:p>
            <a:r>
              <a:rPr lang="en-US" altLang="zh-CN" sz="2300" dirty="0" smtClean="0"/>
              <a:t>More direct evidence of </a:t>
            </a:r>
            <a:br>
              <a:rPr lang="en-US" altLang="zh-CN" sz="2300" dirty="0" smtClean="0"/>
            </a:br>
            <a:r>
              <a:rPr lang="en-US" altLang="zh-CN" sz="2300" dirty="0" smtClean="0"/>
              <a:t>nonlinear drift resonance</a:t>
            </a:r>
            <a:br>
              <a:rPr lang="en-US" altLang="zh-CN" sz="2300" dirty="0" smtClean="0"/>
            </a:br>
            <a:r>
              <a:rPr lang="en-US" altLang="zh-CN" sz="2300" dirty="0" smtClean="0"/>
              <a:t>requires high resolution</a:t>
            </a:r>
            <a:br>
              <a:rPr lang="en-US" altLang="zh-CN" sz="2300" dirty="0" smtClean="0"/>
            </a:br>
            <a:r>
              <a:rPr lang="en-US" altLang="zh-CN" sz="2300" dirty="0" smtClean="0"/>
              <a:t>data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88B7-A016-42F6-B327-BFCD793D9897}" type="slidenum">
              <a:rPr lang="en-US" smtClean="0"/>
              <a:pPr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98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332656"/>
            <a:ext cx="8229600" cy="434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 smtClean="0"/>
              <a:t>Observations of nonlinear drift resonance</a:t>
            </a:r>
            <a:endParaRPr lang="en-US" sz="2900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323528" y="1052736"/>
            <a:ext cx="8712968" cy="5771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300" dirty="0" smtClean="0"/>
              <a:t>High-resolution, ‘histogram’ data from </a:t>
            </a:r>
            <a:r>
              <a:rPr lang="en-US" altLang="zh-CN" sz="2300" dirty="0" err="1" smtClean="0"/>
              <a:t>MegEIS</a:t>
            </a:r>
            <a:r>
              <a:rPr lang="en-US" altLang="zh-CN" sz="2300" dirty="0" smtClean="0"/>
              <a:t>/Van Allen Probes are recently available (see </a:t>
            </a:r>
            <a:r>
              <a:rPr lang="en-US" altLang="zh-CN" sz="2300" dirty="0" err="1" smtClean="0"/>
              <a:t>Hartinger</a:t>
            </a:r>
            <a:r>
              <a:rPr lang="en-US" altLang="zh-CN" sz="2300" dirty="0" smtClean="0"/>
              <a:t> et al., 2018)</a:t>
            </a:r>
          </a:p>
          <a:p>
            <a:endParaRPr lang="en-US" altLang="zh-CN" sz="1400" dirty="0"/>
          </a:p>
          <a:p>
            <a:r>
              <a:rPr lang="en-US" altLang="zh-CN" sz="2300" dirty="0" smtClean="0"/>
              <a:t>An example: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" y="2636912"/>
            <a:ext cx="6700838" cy="40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8264" y="3284984"/>
            <a:ext cx="20456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High-resolution </a:t>
            </a:r>
            <a:br>
              <a:rPr lang="en-US" altLang="zh-CN" sz="2200" dirty="0" smtClean="0"/>
            </a:br>
            <a:r>
              <a:rPr lang="en-US" altLang="zh-CN" sz="2200" dirty="0" smtClean="0"/>
              <a:t>‘histogram’ data</a:t>
            </a:r>
            <a:endParaRPr lang="zh-CN" alt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7009224" y="5013176"/>
            <a:ext cx="21003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Preliminary </a:t>
            </a:r>
            <a:br>
              <a:rPr lang="en-US" altLang="zh-CN" sz="2200" dirty="0" smtClean="0"/>
            </a:br>
            <a:r>
              <a:rPr lang="en-US" altLang="zh-CN" sz="2200" dirty="0" smtClean="0"/>
              <a:t>simulation result</a:t>
            </a:r>
            <a:endParaRPr lang="zh-CN" altLang="en-US" sz="2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88B7-A016-42F6-B327-BFCD793D9897}" type="slidenum">
              <a:rPr lang="en-US" smtClean="0"/>
              <a:pPr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2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332656"/>
            <a:ext cx="8229600" cy="434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900" dirty="0" smtClean="0"/>
              <a:t>Consequence of nonlinear resonance</a:t>
            </a:r>
            <a:endParaRPr lang="en-US" sz="290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23528" y="1052736"/>
            <a:ext cx="871296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300" dirty="0" smtClean="0"/>
              <a:t>How can resonant particles achieve stronger acceleration than the trapping width? </a:t>
            </a:r>
            <a:endParaRPr lang="en-US" altLang="zh-CN" sz="800" dirty="0"/>
          </a:p>
          <a:p>
            <a:endParaRPr lang="en-US" altLang="zh-CN" sz="800" dirty="0"/>
          </a:p>
          <a:p>
            <a:r>
              <a:rPr lang="en-US" altLang="zh-CN" sz="2300" dirty="0" smtClean="0"/>
              <a:t>Roles of dawn-dusk electric field?</a:t>
            </a:r>
          </a:p>
          <a:p>
            <a:endParaRPr lang="en-US" altLang="zh-CN" sz="800" dirty="0"/>
          </a:p>
          <a:p>
            <a:r>
              <a:rPr lang="en-US" altLang="zh-CN" sz="2300" dirty="0" smtClean="0"/>
              <a:t>Additional acceleration @ night </a:t>
            </a:r>
            <a:br>
              <a:rPr lang="en-US" altLang="zh-CN" sz="2300" dirty="0" smtClean="0"/>
            </a:br>
            <a:r>
              <a:rPr lang="en-US" altLang="zh-CN" sz="2300" dirty="0" smtClean="0"/>
              <a:t>&amp; deceleration @ dayside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11648"/>
            <a:ext cx="3924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344" y="4672568"/>
            <a:ext cx="3581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4845174" y="4858112"/>
            <a:ext cx="3975298" cy="1667232"/>
            <a:chOff x="4917182" y="5008865"/>
            <a:chExt cx="3975298" cy="166723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182" y="5008865"/>
              <a:ext cx="386715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080" y="6247472"/>
              <a:ext cx="3581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5859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332656"/>
            <a:ext cx="8229600" cy="434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900" dirty="0" smtClean="0"/>
              <a:t>Consequence of nonlinear resonance</a:t>
            </a:r>
            <a:endParaRPr lang="en-US" sz="290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23528" y="1052736"/>
            <a:ext cx="871296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300" dirty="0" smtClean="0"/>
              <a:t>How can resonant particles achieve stronger acceleration than the trapping width? </a:t>
            </a:r>
            <a:endParaRPr lang="en-US" altLang="zh-CN" sz="800" dirty="0"/>
          </a:p>
          <a:p>
            <a:endParaRPr lang="en-US" altLang="zh-CN" sz="800" dirty="0"/>
          </a:p>
          <a:p>
            <a:r>
              <a:rPr lang="en-US" altLang="zh-CN" sz="2300" dirty="0" smtClean="0"/>
              <a:t>Roles of dawn-dusk electric field?</a:t>
            </a:r>
          </a:p>
          <a:p>
            <a:endParaRPr lang="en-US" altLang="zh-CN" sz="800" dirty="0"/>
          </a:p>
          <a:p>
            <a:r>
              <a:rPr lang="en-US" altLang="zh-CN" sz="2300" dirty="0" smtClean="0"/>
              <a:t>Additional acceleration @ night </a:t>
            </a:r>
            <a:br>
              <a:rPr lang="en-US" altLang="zh-CN" sz="2300" dirty="0" smtClean="0"/>
            </a:br>
            <a:r>
              <a:rPr lang="en-US" altLang="zh-CN" sz="2300" dirty="0" smtClean="0"/>
              <a:t>&amp; deceleration @ dayside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845174" y="4858112"/>
            <a:ext cx="3975298" cy="1667232"/>
            <a:chOff x="4917182" y="5008865"/>
            <a:chExt cx="3975298" cy="166723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182" y="5008865"/>
              <a:ext cx="386715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080" y="6247472"/>
              <a:ext cx="3581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75" y="2236212"/>
            <a:ext cx="3000375" cy="64770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352211" y="1762636"/>
            <a:ext cx="32522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 smtClean="0"/>
              <a:t>Driven pendulum equation</a:t>
            </a:r>
            <a:endParaRPr lang="en-US" altLang="zh-CN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405616" y="2904604"/>
            <a:ext cx="358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with MLT-dependent torque applied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937660" y="3284984"/>
            <a:ext cx="4050596" cy="1538189"/>
            <a:chOff x="4937660" y="3284984"/>
            <a:chExt cx="4050596" cy="1538189"/>
          </a:xfrm>
        </p:grpSpPr>
        <p:pic>
          <p:nvPicPr>
            <p:cNvPr id="4099" name="Picture 3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268" y="3588788"/>
              <a:ext cx="2185988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7660" y="3573016"/>
              <a:ext cx="2185988" cy="1250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635586" y="3284984"/>
              <a:ext cx="10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err="1" smtClean="0"/>
                <a:t>nightside</a:t>
              </a:r>
              <a:endParaRPr lang="zh-CN" alt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24328" y="3284984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dayside</a:t>
              </a:r>
              <a:endParaRPr lang="zh-CN" altLang="en-US" dirty="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49" y="3651993"/>
            <a:ext cx="2758679" cy="22252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9828" y="5877272"/>
            <a:ext cx="3414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Quasi-periodically force pendulum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854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332656"/>
            <a:ext cx="8229600" cy="434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900" dirty="0" smtClean="0"/>
              <a:t>Consequence of nonlinear resonance</a:t>
            </a:r>
            <a:endParaRPr lang="en-US" sz="290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23528" y="1052736"/>
            <a:ext cx="8712968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300" dirty="0" smtClean="0"/>
              <a:t>Whether chaotic orbits appear or not depends on the ratio between the particle trapping frequency and drift (driving) frequency</a:t>
            </a:r>
          </a:p>
          <a:p>
            <a:endParaRPr lang="en-US" altLang="zh-CN" sz="1400" dirty="0"/>
          </a:p>
          <a:p>
            <a:r>
              <a:rPr lang="en-US" altLang="zh-CN" sz="2300" dirty="0" smtClean="0"/>
              <a:t>Small m: drift </a:t>
            </a:r>
            <a:r>
              <a:rPr lang="en-US" altLang="zh-CN" sz="2300" dirty="0" err="1" smtClean="0"/>
              <a:t>freq</a:t>
            </a:r>
            <a:r>
              <a:rPr lang="en-US" altLang="zh-CN" sz="2300" dirty="0" smtClean="0"/>
              <a:t> &gt;&gt; trapping </a:t>
            </a:r>
            <a:r>
              <a:rPr lang="en-US" altLang="zh-CN" sz="2300" dirty="0" err="1" smtClean="0"/>
              <a:t>freq</a:t>
            </a:r>
            <a:endParaRPr lang="en-US" altLang="zh-CN" sz="2300" dirty="0" smtClean="0"/>
          </a:p>
          <a:p>
            <a:endParaRPr lang="en-US" altLang="zh-CN" sz="2300" dirty="0"/>
          </a:p>
          <a:p>
            <a:endParaRPr lang="en-US" altLang="zh-CN" sz="2300" dirty="0" smtClean="0"/>
          </a:p>
          <a:p>
            <a:endParaRPr lang="en-US" altLang="zh-CN" sz="2300" dirty="0"/>
          </a:p>
          <a:p>
            <a:r>
              <a:rPr lang="en-US" altLang="zh-CN" sz="2300" dirty="0" smtClean="0"/>
              <a:t>Large m: drift </a:t>
            </a:r>
            <a:r>
              <a:rPr lang="en-US" altLang="zh-CN" sz="2300" dirty="0" err="1" smtClean="0"/>
              <a:t>freq</a:t>
            </a:r>
            <a:r>
              <a:rPr lang="en-US" altLang="zh-CN" sz="2300" dirty="0" smtClean="0"/>
              <a:t> &lt;&lt; trapping </a:t>
            </a:r>
            <a:r>
              <a:rPr lang="en-US" altLang="zh-CN" sz="2300" dirty="0" err="1" smtClean="0"/>
              <a:t>freq</a:t>
            </a:r>
            <a:endParaRPr lang="en-US" altLang="zh-CN" sz="2300" dirty="0" smtClean="0"/>
          </a:p>
          <a:p>
            <a:endParaRPr lang="en-US" altLang="zh-CN" sz="2300" dirty="0"/>
          </a:p>
          <a:p>
            <a:endParaRPr lang="en-US" altLang="zh-CN" sz="2300" dirty="0" smtClean="0"/>
          </a:p>
          <a:p>
            <a:endParaRPr lang="en-US" altLang="zh-CN" sz="2300" dirty="0"/>
          </a:p>
          <a:p>
            <a:r>
              <a:rPr lang="en-US" altLang="zh-CN" sz="2300" dirty="0" smtClean="0"/>
              <a:t>Intermediate m: drift </a:t>
            </a:r>
            <a:r>
              <a:rPr lang="en-US" altLang="zh-CN" sz="2300" dirty="0" err="1" smtClean="0"/>
              <a:t>freq</a:t>
            </a:r>
            <a:r>
              <a:rPr lang="en-US" altLang="zh-CN" sz="2300" dirty="0" smtClean="0"/>
              <a:t> ~ trapping </a:t>
            </a:r>
            <a:r>
              <a:rPr lang="en-US" altLang="zh-CN" sz="2300" dirty="0" err="1" smtClean="0"/>
              <a:t>freq</a:t>
            </a:r>
            <a:endParaRPr lang="en-US" altLang="zh-CN" sz="23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146" y="2143016"/>
            <a:ext cx="3866198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2721114"/>
            <a:ext cx="4065472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Particles are trapped in the potential </a:t>
            </a:r>
            <a:br>
              <a:rPr lang="en-US" altLang="zh-CN" sz="2000" dirty="0" smtClean="0"/>
            </a:br>
            <a:r>
              <a:rPr lang="en-US" altLang="zh-CN" sz="2000" dirty="0" smtClean="0"/>
              <a:t>well despite very large perturbations</a:t>
            </a:r>
            <a:endParaRPr lang="zh-CN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833800" y="4437112"/>
            <a:ext cx="8058680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Some remain trapped. </a:t>
            </a:r>
            <a:r>
              <a:rPr lang="en-US" altLang="zh-CN" sz="2000" dirty="0" err="1" smtClean="0"/>
              <a:t>Untrapped</a:t>
            </a:r>
            <a:r>
              <a:rPr lang="en-US" altLang="zh-CN" sz="2000" dirty="0" smtClean="0"/>
              <a:t> particles are accelerated &amp; transported inward at </a:t>
            </a:r>
            <a:r>
              <a:rPr lang="en-US" altLang="zh-CN" sz="2000" dirty="0" err="1" smtClean="0"/>
              <a:t>nightside</a:t>
            </a:r>
            <a:r>
              <a:rPr lang="en-US" altLang="zh-CN" sz="2000" dirty="0" smtClean="0"/>
              <a:t> and decelerated &amp; transported outward at dayside </a:t>
            </a:r>
            <a:endParaRPr lang="zh-CN" altLang="en-US" sz="2000" dirty="0"/>
          </a:p>
        </p:txBody>
      </p:sp>
      <p:sp>
        <p:nvSpPr>
          <p:cNvPr id="20" name="矩形 19"/>
          <p:cNvSpPr/>
          <p:nvPr/>
        </p:nvSpPr>
        <p:spPr>
          <a:xfrm>
            <a:off x="827584" y="5961474"/>
            <a:ext cx="2880320" cy="40011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Chaotic motion, diffusion</a:t>
            </a:r>
            <a:endParaRPr lang="zh-CN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85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12" y="332656"/>
            <a:ext cx="8229600" cy="434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900" dirty="0" smtClean="0"/>
              <a:t>Simulation</a:t>
            </a:r>
            <a:endParaRPr lang="en-US" sz="290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23528" y="1052736"/>
            <a:ext cx="8712968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300" dirty="0" smtClean="0"/>
              <a:t>Particles are launched at resonant energies </a:t>
            </a:r>
            <a:endParaRPr lang="en-US" altLang="zh-CN" sz="1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06" y="1628800"/>
            <a:ext cx="20669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23" y="3185185"/>
            <a:ext cx="20764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86" y="4760089"/>
            <a:ext cx="19526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26851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m=2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4615" y="3843397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m=16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4615" y="5397093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m=60</a:t>
            </a:r>
            <a:endParaRPr lang="zh-CN" altLang="en-US" dirty="0"/>
          </a:p>
        </p:txBody>
      </p:sp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24" y="1743566"/>
            <a:ext cx="13716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403" y="1745005"/>
            <a:ext cx="13811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912" y="1729765"/>
            <a:ext cx="13620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64" y="3300859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3299331"/>
            <a:ext cx="13906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912" y="3327395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64" y="4858385"/>
            <a:ext cx="13811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50" y="4876165"/>
            <a:ext cx="14097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01" y="4896535"/>
            <a:ext cx="13811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69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43497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ULF waves in the magnetosphere</a:t>
            </a:r>
            <a:endParaRPr lang="en-US" sz="3200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648072"/>
          </a:xfrm>
        </p:spPr>
        <p:txBody>
          <a:bodyPr>
            <a:noAutofit/>
          </a:bodyPr>
          <a:lstStyle/>
          <a:p>
            <a:r>
              <a:rPr lang="en-US" altLang="zh-CN" sz="2400" dirty="0" err="1" smtClean="0"/>
              <a:t>Hydromagnetic</a:t>
            </a:r>
            <a:r>
              <a:rPr lang="en-US" altLang="zh-CN" sz="2400" dirty="0" smtClean="0"/>
              <a:t> waves standing on closed geomagnetic field lines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27584" y="1947764"/>
            <a:ext cx="2717800" cy="3886200"/>
            <a:chOff x="827584" y="1947764"/>
            <a:chExt cx="2717800" cy="388620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246684" y="1947764"/>
              <a:ext cx="0" cy="388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>
              <a:off x="2021384" y="1947764"/>
              <a:ext cx="0" cy="388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>
              <a:off x="2783384" y="1947764"/>
              <a:ext cx="0" cy="388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3545384" y="1947764"/>
              <a:ext cx="0" cy="388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827584" y="2365277"/>
              <a:ext cx="43338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 i="1"/>
                <a:t>B</a:t>
              </a:r>
              <a:r>
                <a:rPr lang="en-US" altLang="zh-CN" i="1" baseline="-25000"/>
                <a:t>0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03784" y="1947764"/>
            <a:ext cx="3009900" cy="4617650"/>
            <a:chOff x="903784" y="1947764"/>
            <a:chExt cx="3009900" cy="4617650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134716" y="6165304"/>
              <a:ext cx="260508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en-US" altLang="zh-CN" sz="2000" b="1" dirty="0" smtClean="0">
                  <a:solidFill>
                    <a:schemeClr val="tx2"/>
                  </a:solidFill>
                  <a:ea typeface="楷体" panose="02010609060101010101" pitchFamily="49" charset="-122"/>
                </a:rPr>
                <a:t>Shear Alfven waves</a:t>
              </a:r>
              <a:endParaRPr lang="zh-CN" altLang="en-US" sz="2000" b="1" dirty="0">
                <a:solidFill>
                  <a:schemeClr val="tx2"/>
                </a:solidFill>
                <a:ea typeface="楷体" panose="02010609060101010101" pitchFamily="49" charset="-122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903784" y="1947764"/>
              <a:ext cx="711200" cy="3886200"/>
            </a:xfrm>
            <a:custGeom>
              <a:avLst/>
              <a:gdLst>
                <a:gd name="T0" fmla="*/ 355600 w 448"/>
                <a:gd name="T1" fmla="*/ 0 h 2688"/>
                <a:gd name="T2" fmla="*/ 660400 w 448"/>
                <a:gd name="T3" fmla="*/ 624568 h 2688"/>
                <a:gd name="T4" fmla="*/ 660400 w 448"/>
                <a:gd name="T5" fmla="*/ 1318532 h 2688"/>
                <a:gd name="T6" fmla="*/ 355600 w 448"/>
                <a:gd name="T7" fmla="*/ 1943100 h 2688"/>
                <a:gd name="T8" fmla="*/ 50800 w 448"/>
                <a:gd name="T9" fmla="*/ 2706461 h 2688"/>
                <a:gd name="T10" fmla="*/ 50800 w 448"/>
                <a:gd name="T11" fmla="*/ 3261632 h 2688"/>
                <a:gd name="T12" fmla="*/ 355600 w 448"/>
                <a:gd name="T13" fmla="*/ 3886200 h 26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8" h="2688">
                  <a:moveTo>
                    <a:pt x="224" y="0"/>
                  </a:moveTo>
                  <a:cubicBezTo>
                    <a:pt x="304" y="140"/>
                    <a:pt x="384" y="280"/>
                    <a:pt x="416" y="432"/>
                  </a:cubicBezTo>
                  <a:cubicBezTo>
                    <a:pt x="448" y="584"/>
                    <a:pt x="448" y="760"/>
                    <a:pt x="416" y="912"/>
                  </a:cubicBezTo>
                  <a:cubicBezTo>
                    <a:pt x="384" y="1064"/>
                    <a:pt x="288" y="1184"/>
                    <a:pt x="224" y="1344"/>
                  </a:cubicBezTo>
                  <a:cubicBezTo>
                    <a:pt x="160" y="1504"/>
                    <a:pt x="64" y="1720"/>
                    <a:pt x="32" y="1872"/>
                  </a:cubicBezTo>
                  <a:cubicBezTo>
                    <a:pt x="0" y="2024"/>
                    <a:pt x="0" y="2120"/>
                    <a:pt x="32" y="2256"/>
                  </a:cubicBezTo>
                  <a:cubicBezTo>
                    <a:pt x="64" y="2392"/>
                    <a:pt x="144" y="2540"/>
                    <a:pt x="224" y="2688"/>
                  </a:cubicBezTo>
                </a:path>
              </a:pathLst>
            </a:custGeom>
            <a:noFill/>
            <a:ln w="349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1678484" y="1947764"/>
              <a:ext cx="711200" cy="3886200"/>
            </a:xfrm>
            <a:custGeom>
              <a:avLst/>
              <a:gdLst>
                <a:gd name="T0" fmla="*/ 355600 w 448"/>
                <a:gd name="T1" fmla="*/ 0 h 2688"/>
                <a:gd name="T2" fmla="*/ 660400 w 448"/>
                <a:gd name="T3" fmla="*/ 624568 h 2688"/>
                <a:gd name="T4" fmla="*/ 660400 w 448"/>
                <a:gd name="T5" fmla="*/ 1318532 h 2688"/>
                <a:gd name="T6" fmla="*/ 355600 w 448"/>
                <a:gd name="T7" fmla="*/ 1943100 h 2688"/>
                <a:gd name="T8" fmla="*/ 50800 w 448"/>
                <a:gd name="T9" fmla="*/ 2706461 h 2688"/>
                <a:gd name="T10" fmla="*/ 50800 w 448"/>
                <a:gd name="T11" fmla="*/ 3261632 h 2688"/>
                <a:gd name="T12" fmla="*/ 355600 w 448"/>
                <a:gd name="T13" fmla="*/ 3886200 h 26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8" h="2688">
                  <a:moveTo>
                    <a:pt x="224" y="0"/>
                  </a:moveTo>
                  <a:cubicBezTo>
                    <a:pt x="304" y="140"/>
                    <a:pt x="384" y="280"/>
                    <a:pt x="416" y="432"/>
                  </a:cubicBezTo>
                  <a:cubicBezTo>
                    <a:pt x="448" y="584"/>
                    <a:pt x="448" y="760"/>
                    <a:pt x="416" y="912"/>
                  </a:cubicBezTo>
                  <a:cubicBezTo>
                    <a:pt x="384" y="1064"/>
                    <a:pt x="288" y="1184"/>
                    <a:pt x="224" y="1344"/>
                  </a:cubicBezTo>
                  <a:cubicBezTo>
                    <a:pt x="160" y="1504"/>
                    <a:pt x="64" y="1720"/>
                    <a:pt x="32" y="1872"/>
                  </a:cubicBezTo>
                  <a:cubicBezTo>
                    <a:pt x="0" y="2024"/>
                    <a:pt x="0" y="2120"/>
                    <a:pt x="32" y="2256"/>
                  </a:cubicBezTo>
                  <a:cubicBezTo>
                    <a:pt x="64" y="2392"/>
                    <a:pt x="144" y="2540"/>
                    <a:pt x="224" y="2688"/>
                  </a:cubicBezTo>
                </a:path>
              </a:pathLst>
            </a:custGeom>
            <a:noFill/>
            <a:ln w="349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2440484" y="1947764"/>
              <a:ext cx="711200" cy="3886200"/>
            </a:xfrm>
            <a:custGeom>
              <a:avLst/>
              <a:gdLst>
                <a:gd name="T0" fmla="*/ 355600 w 448"/>
                <a:gd name="T1" fmla="*/ 0 h 2688"/>
                <a:gd name="T2" fmla="*/ 660400 w 448"/>
                <a:gd name="T3" fmla="*/ 624568 h 2688"/>
                <a:gd name="T4" fmla="*/ 660400 w 448"/>
                <a:gd name="T5" fmla="*/ 1318532 h 2688"/>
                <a:gd name="T6" fmla="*/ 355600 w 448"/>
                <a:gd name="T7" fmla="*/ 1943100 h 2688"/>
                <a:gd name="T8" fmla="*/ 50800 w 448"/>
                <a:gd name="T9" fmla="*/ 2706461 h 2688"/>
                <a:gd name="T10" fmla="*/ 50800 w 448"/>
                <a:gd name="T11" fmla="*/ 3261632 h 2688"/>
                <a:gd name="T12" fmla="*/ 355600 w 448"/>
                <a:gd name="T13" fmla="*/ 3886200 h 26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8" h="2688">
                  <a:moveTo>
                    <a:pt x="224" y="0"/>
                  </a:moveTo>
                  <a:cubicBezTo>
                    <a:pt x="304" y="140"/>
                    <a:pt x="384" y="280"/>
                    <a:pt x="416" y="432"/>
                  </a:cubicBezTo>
                  <a:cubicBezTo>
                    <a:pt x="448" y="584"/>
                    <a:pt x="448" y="760"/>
                    <a:pt x="416" y="912"/>
                  </a:cubicBezTo>
                  <a:cubicBezTo>
                    <a:pt x="384" y="1064"/>
                    <a:pt x="288" y="1184"/>
                    <a:pt x="224" y="1344"/>
                  </a:cubicBezTo>
                  <a:cubicBezTo>
                    <a:pt x="160" y="1504"/>
                    <a:pt x="64" y="1720"/>
                    <a:pt x="32" y="1872"/>
                  </a:cubicBezTo>
                  <a:cubicBezTo>
                    <a:pt x="0" y="2024"/>
                    <a:pt x="0" y="2120"/>
                    <a:pt x="32" y="2256"/>
                  </a:cubicBezTo>
                  <a:cubicBezTo>
                    <a:pt x="64" y="2392"/>
                    <a:pt x="144" y="2540"/>
                    <a:pt x="224" y="2688"/>
                  </a:cubicBezTo>
                </a:path>
              </a:pathLst>
            </a:custGeom>
            <a:noFill/>
            <a:ln w="349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3202484" y="1947764"/>
              <a:ext cx="711200" cy="3886200"/>
            </a:xfrm>
            <a:custGeom>
              <a:avLst/>
              <a:gdLst>
                <a:gd name="T0" fmla="*/ 355600 w 448"/>
                <a:gd name="T1" fmla="*/ 0 h 2688"/>
                <a:gd name="T2" fmla="*/ 660400 w 448"/>
                <a:gd name="T3" fmla="*/ 624568 h 2688"/>
                <a:gd name="T4" fmla="*/ 660400 w 448"/>
                <a:gd name="T5" fmla="*/ 1318532 h 2688"/>
                <a:gd name="T6" fmla="*/ 355600 w 448"/>
                <a:gd name="T7" fmla="*/ 1943100 h 2688"/>
                <a:gd name="T8" fmla="*/ 50800 w 448"/>
                <a:gd name="T9" fmla="*/ 2706461 h 2688"/>
                <a:gd name="T10" fmla="*/ 50800 w 448"/>
                <a:gd name="T11" fmla="*/ 3261632 h 2688"/>
                <a:gd name="T12" fmla="*/ 355600 w 448"/>
                <a:gd name="T13" fmla="*/ 3886200 h 26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8" h="2688">
                  <a:moveTo>
                    <a:pt x="224" y="0"/>
                  </a:moveTo>
                  <a:cubicBezTo>
                    <a:pt x="304" y="140"/>
                    <a:pt x="384" y="280"/>
                    <a:pt x="416" y="432"/>
                  </a:cubicBezTo>
                  <a:cubicBezTo>
                    <a:pt x="448" y="584"/>
                    <a:pt x="448" y="760"/>
                    <a:pt x="416" y="912"/>
                  </a:cubicBezTo>
                  <a:cubicBezTo>
                    <a:pt x="384" y="1064"/>
                    <a:pt x="288" y="1184"/>
                    <a:pt x="224" y="1344"/>
                  </a:cubicBezTo>
                  <a:cubicBezTo>
                    <a:pt x="160" y="1504"/>
                    <a:pt x="64" y="1720"/>
                    <a:pt x="32" y="1872"/>
                  </a:cubicBezTo>
                  <a:cubicBezTo>
                    <a:pt x="0" y="2024"/>
                    <a:pt x="0" y="2120"/>
                    <a:pt x="32" y="2256"/>
                  </a:cubicBezTo>
                  <a:cubicBezTo>
                    <a:pt x="64" y="2392"/>
                    <a:pt x="144" y="2540"/>
                    <a:pt x="224" y="2688"/>
                  </a:cubicBezTo>
                </a:path>
              </a:pathLst>
            </a:custGeom>
            <a:noFill/>
            <a:ln w="349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35"/>
            <p:cNvSpPr>
              <a:spLocks noChangeShapeType="1"/>
            </p:cNvSpPr>
            <p:nvPr/>
          </p:nvSpPr>
          <p:spPr bwMode="auto">
            <a:xfrm flipV="1">
              <a:off x="1526084" y="3166964"/>
              <a:ext cx="63500" cy="2159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 flipV="1">
              <a:off x="3062784" y="3166964"/>
              <a:ext cx="63500" cy="2159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" name="Line 37"/>
          <p:cNvSpPr>
            <a:spLocks noChangeShapeType="1"/>
          </p:cNvSpPr>
          <p:nvPr/>
        </p:nvSpPr>
        <p:spPr bwMode="auto">
          <a:xfrm>
            <a:off x="1056184" y="5833964"/>
            <a:ext cx="27432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38"/>
          <p:cNvSpPr>
            <a:spLocks noChangeShapeType="1"/>
          </p:cNvSpPr>
          <p:nvPr/>
        </p:nvSpPr>
        <p:spPr bwMode="auto">
          <a:xfrm>
            <a:off x="1056184" y="1935064"/>
            <a:ext cx="27432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1056184" y="1547828"/>
            <a:ext cx="3800475" cy="4673371"/>
            <a:chOff x="1056184" y="1547828"/>
            <a:chExt cx="3800475" cy="4673371"/>
          </a:xfrm>
        </p:grpSpPr>
        <p:sp>
          <p:nvSpPr>
            <p:cNvPr id="23" name="Text Box 39"/>
            <p:cNvSpPr txBox="1">
              <a:spLocks noChangeArrowheads="1"/>
            </p:cNvSpPr>
            <p:nvPr/>
          </p:nvSpPr>
          <p:spPr bwMode="auto">
            <a:xfrm>
              <a:off x="1056184" y="5821089"/>
              <a:ext cx="27432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Ionosphere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Text Box 40"/>
            <p:cNvSpPr txBox="1">
              <a:spLocks noChangeArrowheads="1"/>
            </p:cNvSpPr>
            <p:nvPr/>
          </p:nvSpPr>
          <p:spPr bwMode="auto">
            <a:xfrm>
              <a:off x="1056184" y="1547828"/>
              <a:ext cx="27432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Ionosphere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" name="Oval 44"/>
            <p:cNvSpPr>
              <a:spLocks noChangeArrowheads="1"/>
            </p:cNvSpPr>
            <p:nvPr/>
          </p:nvSpPr>
          <p:spPr bwMode="auto">
            <a:xfrm>
              <a:off x="3866059" y="5567264"/>
              <a:ext cx="9906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 smtClean="0">
                  <a:solidFill>
                    <a:srgbClr val="FF3300"/>
                  </a:solidFill>
                </a:rPr>
                <a:t>Fixed</a:t>
              </a:r>
              <a:endParaRPr lang="zh-CN" altLang="en-US" sz="1400" dirty="0">
                <a:solidFill>
                  <a:srgbClr val="FF3300"/>
                </a:solidFill>
              </a:endParaRPr>
            </a:p>
          </p:txBody>
        </p:sp>
        <p:sp>
          <p:nvSpPr>
            <p:cNvPr id="26" name="Line 45"/>
            <p:cNvSpPr>
              <a:spLocks noChangeShapeType="1"/>
            </p:cNvSpPr>
            <p:nvPr/>
          </p:nvSpPr>
          <p:spPr bwMode="auto">
            <a:xfrm flipH="1">
              <a:off x="3545384" y="5745064"/>
              <a:ext cx="32067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Oval 46"/>
            <p:cNvSpPr>
              <a:spLocks noChangeArrowheads="1"/>
            </p:cNvSpPr>
            <p:nvPr/>
          </p:nvSpPr>
          <p:spPr bwMode="auto">
            <a:xfrm>
              <a:off x="3866059" y="1833464"/>
              <a:ext cx="9906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 dirty="0" smtClean="0">
                  <a:solidFill>
                    <a:srgbClr val="FF3300"/>
                  </a:solidFill>
                </a:rPr>
                <a:t>Fixed</a:t>
              </a:r>
              <a:endParaRPr lang="zh-CN" altLang="en-US" sz="1400" dirty="0">
                <a:solidFill>
                  <a:srgbClr val="FF3300"/>
                </a:solidFill>
              </a:endParaRPr>
            </a:p>
          </p:txBody>
        </p:sp>
        <p:sp>
          <p:nvSpPr>
            <p:cNvPr id="28" name="Line 47"/>
            <p:cNvSpPr>
              <a:spLocks noChangeShapeType="1"/>
            </p:cNvSpPr>
            <p:nvPr/>
          </p:nvSpPr>
          <p:spPr bwMode="auto">
            <a:xfrm flipH="1">
              <a:off x="3545384" y="2011264"/>
              <a:ext cx="32067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96094" y="6150286"/>
            <a:ext cx="1296417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0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Standing</a:t>
            </a:r>
            <a:endParaRPr lang="zh-CN" altLang="en-US" sz="2000" b="1" dirty="0">
              <a:solidFill>
                <a:schemeClr val="tx2"/>
              </a:solidFill>
              <a:ea typeface="楷体" panose="02010609060101010101" pitchFamily="49" charset="-122"/>
            </a:endParaRP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3986164" y="2976564"/>
            <a:ext cx="461665" cy="1926168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>
                <a:ea typeface="楷体" panose="02010609060101010101" pitchFamily="49" charset="-122"/>
              </a:rPr>
              <a:t>Second Harmonic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4746569" y="2947130"/>
            <a:ext cx="461665" cy="2080057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>
                <a:ea typeface="楷体" panose="02010609060101010101" pitchFamily="49" charset="-122"/>
              </a:rPr>
              <a:t>Fundamental Mode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852618" y="1573319"/>
            <a:ext cx="3111500" cy="4673371"/>
            <a:chOff x="4852618" y="1573319"/>
            <a:chExt cx="3111500" cy="4673371"/>
          </a:xfrm>
        </p:grpSpPr>
        <p:sp>
          <p:nvSpPr>
            <p:cNvPr id="31" name="Line 24"/>
            <p:cNvSpPr>
              <a:spLocks noChangeShapeType="1"/>
            </p:cNvSpPr>
            <p:nvPr/>
          </p:nvSpPr>
          <p:spPr bwMode="auto">
            <a:xfrm>
              <a:off x="5271718" y="1957941"/>
              <a:ext cx="0" cy="388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6046418" y="1957941"/>
              <a:ext cx="0" cy="388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6808418" y="1957941"/>
              <a:ext cx="0" cy="388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7570418" y="1957941"/>
              <a:ext cx="0" cy="388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4852618" y="2375454"/>
              <a:ext cx="43338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 i="1"/>
                <a:t>B</a:t>
              </a:r>
              <a:r>
                <a:rPr lang="en-US" altLang="zh-CN" i="1" baseline="-25000"/>
                <a:t>0</a:t>
              </a:r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 flipH="1" flipV="1">
              <a:off x="5652718" y="3551791"/>
              <a:ext cx="12700" cy="3048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5081218" y="5844141"/>
              <a:ext cx="274320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5081218" y="1945241"/>
              <a:ext cx="274320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H="1">
              <a:off x="4890718" y="5755241"/>
              <a:ext cx="32067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 flipH="1">
              <a:off x="4890718" y="2021441"/>
              <a:ext cx="32067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5284418" y="1964291"/>
              <a:ext cx="381000" cy="3886200"/>
            </a:xfrm>
            <a:custGeom>
              <a:avLst/>
              <a:gdLst>
                <a:gd name="T0" fmla="*/ 0 w 240"/>
                <a:gd name="T1" fmla="*/ 0 h 2448"/>
                <a:gd name="T2" fmla="*/ 381000 w 240"/>
                <a:gd name="T3" fmla="*/ 1905000 h 2448"/>
                <a:gd name="T4" fmla="*/ 0 w 240"/>
                <a:gd name="T5" fmla="*/ 3886200 h 24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2448">
                  <a:moveTo>
                    <a:pt x="0" y="0"/>
                  </a:moveTo>
                  <a:cubicBezTo>
                    <a:pt x="120" y="396"/>
                    <a:pt x="240" y="792"/>
                    <a:pt x="240" y="1200"/>
                  </a:cubicBezTo>
                  <a:cubicBezTo>
                    <a:pt x="240" y="1608"/>
                    <a:pt x="40" y="2240"/>
                    <a:pt x="0" y="2448"/>
                  </a:cubicBezTo>
                </a:path>
              </a:pathLst>
            </a:custGeom>
            <a:noFill/>
            <a:ln w="349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6059118" y="1964291"/>
              <a:ext cx="381000" cy="3886200"/>
            </a:xfrm>
            <a:custGeom>
              <a:avLst/>
              <a:gdLst>
                <a:gd name="T0" fmla="*/ 0 w 240"/>
                <a:gd name="T1" fmla="*/ 0 h 2448"/>
                <a:gd name="T2" fmla="*/ 381000 w 240"/>
                <a:gd name="T3" fmla="*/ 1905000 h 2448"/>
                <a:gd name="T4" fmla="*/ 0 w 240"/>
                <a:gd name="T5" fmla="*/ 3886200 h 24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2448">
                  <a:moveTo>
                    <a:pt x="0" y="0"/>
                  </a:moveTo>
                  <a:cubicBezTo>
                    <a:pt x="120" y="396"/>
                    <a:pt x="240" y="792"/>
                    <a:pt x="240" y="1200"/>
                  </a:cubicBezTo>
                  <a:cubicBezTo>
                    <a:pt x="240" y="1608"/>
                    <a:pt x="40" y="2240"/>
                    <a:pt x="0" y="2448"/>
                  </a:cubicBezTo>
                </a:path>
              </a:pathLst>
            </a:custGeom>
            <a:noFill/>
            <a:ln w="349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6821118" y="1964291"/>
              <a:ext cx="381000" cy="3886200"/>
            </a:xfrm>
            <a:custGeom>
              <a:avLst/>
              <a:gdLst>
                <a:gd name="T0" fmla="*/ 0 w 240"/>
                <a:gd name="T1" fmla="*/ 0 h 2448"/>
                <a:gd name="T2" fmla="*/ 381000 w 240"/>
                <a:gd name="T3" fmla="*/ 1905000 h 2448"/>
                <a:gd name="T4" fmla="*/ 0 w 240"/>
                <a:gd name="T5" fmla="*/ 3886200 h 24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2448">
                  <a:moveTo>
                    <a:pt x="0" y="0"/>
                  </a:moveTo>
                  <a:cubicBezTo>
                    <a:pt x="120" y="396"/>
                    <a:pt x="240" y="792"/>
                    <a:pt x="240" y="1200"/>
                  </a:cubicBezTo>
                  <a:cubicBezTo>
                    <a:pt x="240" y="1608"/>
                    <a:pt x="40" y="2240"/>
                    <a:pt x="0" y="2448"/>
                  </a:cubicBezTo>
                </a:path>
              </a:pathLst>
            </a:custGeom>
            <a:noFill/>
            <a:ln w="349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7583118" y="1964291"/>
              <a:ext cx="381000" cy="3886200"/>
            </a:xfrm>
            <a:custGeom>
              <a:avLst/>
              <a:gdLst>
                <a:gd name="T0" fmla="*/ 0 w 240"/>
                <a:gd name="T1" fmla="*/ 0 h 2448"/>
                <a:gd name="T2" fmla="*/ 381000 w 240"/>
                <a:gd name="T3" fmla="*/ 1905000 h 2448"/>
                <a:gd name="T4" fmla="*/ 0 w 240"/>
                <a:gd name="T5" fmla="*/ 3886200 h 24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2448">
                  <a:moveTo>
                    <a:pt x="0" y="0"/>
                  </a:moveTo>
                  <a:cubicBezTo>
                    <a:pt x="120" y="396"/>
                    <a:pt x="240" y="792"/>
                    <a:pt x="240" y="1200"/>
                  </a:cubicBezTo>
                  <a:cubicBezTo>
                    <a:pt x="240" y="1608"/>
                    <a:pt x="40" y="2240"/>
                    <a:pt x="0" y="2448"/>
                  </a:cubicBezTo>
                </a:path>
              </a:pathLst>
            </a:custGeom>
            <a:noFill/>
            <a:ln w="349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H="1" flipV="1">
              <a:off x="7189418" y="3564491"/>
              <a:ext cx="12700" cy="3048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Text Box 39"/>
            <p:cNvSpPr txBox="1">
              <a:spLocks noChangeArrowheads="1"/>
            </p:cNvSpPr>
            <p:nvPr/>
          </p:nvSpPr>
          <p:spPr bwMode="auto">
            <a:xfrm>
              <a:off x="5097960" y="5846580"/>
              <a:ext cx="27432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Ionosphere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9" name="Text Box 40"/>
            <p:cNvSpPr txBox="1">
              <a:spLocks noChangeArrowheads="1"/>
            </p:cNvSpPr>
            <p:nvPr/>
          </p:nvSpPr>
          <p:spPr bwMode="auto">
            <a:xfrm>
              <a:off x="5097960" y="1573319"/>
              <a:ext cx="27432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Ionosphere</a:t>
              </a:r>
              <a:endPara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295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9" grpId="0" animBg="1"/>
      <p:bldP spid="46" grpId="0" animBg="1"/>
      <p:bldP spid="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134904"/>
            <a:ext cx="8712968" cy="5462448"/>
          </a:xfrm>
        </p:spPr>
        <p:txBody>
          <a:bodyPr>
            <a:noAutofit/>
          </a:bodyPr>
          <a:lstStyle/>
          <a:p>
            <a:r>
              <a:rPr lang="en-US" altLang="zh-CN" sz="2600" dirty="0" smtClean="0"/>
              <a:t>ULF waves play an important role in the particle dynamics within the inner magnetosphere</a:t>
            </a:r>
          </a:p>
          <a:p>
            <a:endParaRPr lang="en-US" altLang="zh-CN" sz="1000" dirty="0" smtClean="0"/>
          </a:p>
          <a:p>
            <a:r>
              <a:rPr lang="en-US" altLang="zh-CN" sz="2600" dirty="0" smtClean="0"/>
              <a:t>Extension of conventional drift resonance theory towards the nonlinear regime, to formulate the nonlinear particle trapping with a pendulum equation</a:t>
            </a:r>
            <a:endParaRPr lang="en-US" altLang="zh-CN" sz="2600" dirty="0"/>
          </a:p>
          <a:p>
            <a:endParaRPr lang="en-US" altLang="zh-CN" sz="1000" dirty="0"/>
          </a:p>
          <a:p>
            <a:r>
              <a:rPr lang="en-US" altLang="zh-CN" sz="2600" dirty="0" smtClean="0"/>
              <a:t>First observational identification of nonlinear drift resonance</a:t>
            </a:r>
          </a:p>
          <a:p>
            <a:pPr marL="0" indent="0">
              <a:buNone/>
            </a:pPr>
            <a:endParaRPr lang="en-US" altLang="zh-CN" sz="1000" dirty="0"/>
          </a:p>
          <a:p>
            <a:r>
              <a:rPr lang="en-US" altLang="zh-CN" sz="2600" dirty="0" smtClean="0"/>
              <a:t>Dawn-dusk electric field serves as an inhomogeneity factor in the pendulum equation, which causes particle scattering especially when the particle trapping frequency is close to the drift frequency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43497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Summary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61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43497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ULF wave-particle resonances</a:t>
            </a:r>
            <a:endParaRPr lang="en-US" sz="3200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5256584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ULF waves can accelerate and transport </a:t>
            </a:r>
            <a:r>
              <a:rPr lang="en-US" altLang="zh-CN" sz="2400" dirty="0" err="1" smtClean="0"/>
              <a:t>magnetospheric</a:t>
            </a:r>
            <a:r>
              <a:rPr lang="en-US" altLang="zh-CN" sz="2400" dirty="0" smtClean="0"/>
              <a:t> particles via a process named </a:t>
            </a:r>
            <a:r>
              <a:rPr lang="en-US" altLang="zh-CN" sz="2400" dirty="0" smtClean="0">
                <a:solidFill>
                  <a:srgbClr val="C00000"/>
                </a:solidFill>
              </a:rPr>
              <a:t>drift resonance</a:t>
            </a:r>
            <a:r>
              <a:rPr lang="en-US" altLang="zh-CN" sz="2400" dirty="0" smtClean="0"/>
              <a:t> </a:t>
            </a:r>
            <a:r>
              <a:rPr lang="en-US" altLang="zh-CN" sz="2200" dirty="0" smtClean="0"/>
              <a:t>[Southwood &amp; </a:t>
            </a:r>
            <a:r>
              <a:rPr lang="en-US" altLang="zh-CN" sz="2200" dirty="0" err="1" smtClean="0"/>
              <a:t>Kivelson</a:t>
            </a:r>
            <a:r>
              <a:rPr lang="en-US" altLang="zh-CN" sz="2200" dirty="0" smtClean="0"/>
              <a:t>, 1981]</a:t>
            </a:r>
            <a:r>
              <a:rPr lang="en-US" altLang="zh-CN" sz="2400" dirty="0" smtClean="0"/>
              <a:t>.</a:t>
            </a:r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03939" y="5303835"/>
            <a:ext cx="3992400" cy="333387"/>
          </a:xfrm>
          <a:prstGeom prst="rect">
            <a:avLst/>
          </a:prstGeom>
        </p:spPr>
      </p:pic>
      <p:pic>
        <p:nvPicPr>
          <p:cNvPr id="21" name="图片 20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92595" y="6073543"/>
            <a:ext cx="3990913" cy="27746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58610" y="5662537"/>
            <a:ext cx="2250543" cy="40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Resonant particles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84975" y="4808432"/>
            <a:ext cx="49856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Virtual Spacecraft observations:</a:t>
            </a:r>
            <a:endParaRPr lang="en-US" sz="2100" dirty="0"/>
          </a:p>
        </p:txBody>
      </p:sp>
      <p:grpSp>
        <p:nvGrpSpPr>
          <p:cNvPr id="24" name="组合 23"/>
          <p:cNvGrpSpPr/>
          <p:nvPr/>
        </p:nvGrpSpPr>
        <p:grpSpPr>
          <a:xfrm>
            <a:off x="770027" y="5183891"/>
            <a:ext cx="4014000" cy="1332000"/>
            <a:chOff x="925162" y="4766491"/>
            <a:chExt cx="4014000" cy="1332000"/>
          </a:xfrm>
        </p:grpSpPr>
        <p:pic>
          <p:nvPicPr>
            <p:cNvPr id="25" name="Picture 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25162" y="5224531"/>
              <a:ext cx="40140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6" name="直接连接符 25"/>
            <p:cNvCxnSpPr/>
            <p:nvPr/>
          </p:nvCxnSpPr>
          <p:spPr>
            <a:xfrm>
              <a:off x="1723019" y="4766491"/>
              <a:ext cx="0" cy="1332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552603" y="4766491"/>
              <a:ext cx="0" cy="1332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44640" y="4766491"/>
              <a:ext cx="0" cy="1332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161698" y="4766491"/>
              <a:ext cx="0" cy="1332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947731" y="4766491"/>
              <a:ext cx="0" cy="1332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928720" y="4766491"/>
              <a:ext cx="0" cy="1332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4764379" y="516195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Low-energy particles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76905" y="611813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High-energy particles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1141" y="1969681"/>
            <a:ext cx="3983667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Observational signatures?</a:t>
            </a:r>
            <a:endParaRPr lang="en-US" sz="2400" dirty="0"/>
          </a:p>
        </p:txBody>
      </p:sp>
      <p:grpSp>
        <p:nvGrpSpPr>
          <p:cNvPr id="35" name="组合 34"/>
          <p:cNvGrpSpPr/>
          <p:nvPr/>
        </p:nvGrpSpPr>
        <p:grpSpPr>
          <a:xfrm>
            <a:off x="672867" y="1988840"/>
            <a:ext cx="4248054" cy="2815568"/>
            <a:chOff x="828002" y="3704506"/>
            <a:chExt cx="4248054" cy="2815568"/>
          </a:xfrm>
        </p:grpSpPr>
        <p:grpSp>
          <p:nvGrpSpPr>
            <p:cNvPr id="36" name="组合 35"/>
            <p:cNvGrpSpPr/>
            <p:nvPr/>
          </p:nvGrpSpPr>
          <p:grpSpPr>
            <a:xfrm>
              <a:off x="828002" y="3704506"/>
              <a:ext cx="4248054" cy="2815568"/>
              <a:chOff x="828002" y="3704506"/>
              <a:chExt cx="4248054" cy="2815568"/>
            </a:xfrm>
          </p:grpSpPr>
          <p:pic>
            <p:nvPicPr>
              <p:cNvPr id="39" name="Picture 2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93466" y="4089598"/>
                <a:ext cx="4054406" cy="2430476"/>
              </a:xfrm>
              <a:prstGeom prst="rect">
                <a:avLst/>
              </a:prstGeom>
              <a:noFill/>
            </p:spPr>
          </p:pic>
          <p:sp>
            <p:nvSpPr>
              <p:cNvPr id="40" name="TextBox 11"/>
              <p:cNvSpPr txBox="1"/>
              <p:nvPr/>
            </p:nvSpPr>
            <p:spPr>
              <a:xfrm>
                <a:off x="828002" y="3704506"/>
                <a:ext cx="424805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 smtClean="0"/>
                  <a:t>Particle motion in ULF wave field:</a:t>
                </a:r>
                <a:endParaRPr lang="en-US" sz="2100" dirty="0"/>
              </a:p>
            </p:txBody>
          </p:sp>
          <p:sp>
            <p:nvSpPr>
              <p:cNvPr id="41" name="TextBox 19"/>
              <p:cNvSpPr txBox="1"/>
              <p:nvPr/>
            </p:nvSpPr>
            <p:spPr>
              <a:xfrm>
                <a:off x="905992" y="6093296"/>
                <a:ext cx="30963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wave rest frame</a:t>
                </a:r>
                <a:endParaRPr lang="en-US" sz="2000" dirty="0"/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1739458" y="4120005"/>
              <a:ext cx="816318" cy="2338284"/>
            </a:xfrm>
            <a:prstGeom prst="rect">
              <a:avLst/>
            </a:prstGeom>
            <a:solidFill>
              <a:schemeClr val="bg2">
                <a:lumMod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361211" y="4122093"/>
              <a:ext cx="774000" cy="2338284"/>
            </a:xfrm>
            <a:prstGeom prst="rect">
              <a:avLst/>
            </a:prstGeom>
            <a:solidFill>
              <a:schemeClr val="bg2">
                <a:lumMod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Line 23"/>
          <p:cNvSpPr>
            <a:spLocks noChangeShapeType="1"/>
          </p:cNvSpPr>
          <p:nvPr/>
        </p:nvSpPr>
        <p:spPr bwMode="auto">
          <a:xfrm>
            <a:off x="2785733" y="2937470"/>
            <a:ext cx="0" cy="115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/>
            <a:tailEnd type="arrow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43" name="Straight Arrow Connector 16"/>
          <p:cNvCxnSpPr/>
          <p:nvPr/>
        </p:nvCxnSpPr>
        <p:spPr>
          <a:xfrm flipH="1">
            <a:off x="2112609" y="3555220"/>
            <a:ext cx="144016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15"/>
          <p:cNvCxnSpPr/>
          <p:nvPr/>
        </p:nvCxnSpPr>
        <p:spPr>
          <a:xfrm flipH="1">
            <a:off x="2040601" y="3423730"/>
            <a:ext cx="14401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5040887" y="2564904"/>
            <a:ext cx="3995609" cy="110799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200" dirty="0" smtClean="0"/>
              <a:t>High-energy particle fluxes lead low-energy fluxes by 180</a:t>
            </a:r>
            <a:r>
              <a:rPr lang="en-US" altLang="zh-CN" sz="2200" baseline="30000" dirty="0" smtClean="0"/>
              <a:t>o</a:t>
            </a:r>
            <a:r>
              <a:rPr lang="en-US" altLang="zh-CN" sz="2200" dirty="0" smtClean="0"/>
              <a:t> across the resonant energy</a:t>
            </a:r>
            <a:endParaRPr lang="en-US" altLang="zh-CN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827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2" grpId="0"/>
      <p:bldP spid="33" grpId="0"/>
      <p:bldP spid="34" grpId="0"/>
      <p:bldP spid="42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577" y="1670073"/>
            <a:ext cx="57435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184" y="1616936"/>
            <a:ext cx="2520280" cy="705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 smtClean="0"/>
              <a:t>Signatures</a:t>
            </a:r>
            <a:r>
              <a:rPr lang="en-US" sz="2400" dirty="0" smtClean="0"/>
              <a:t>:</a:t>
            </a:r>
          </a:p>
        </p:txBody>
      </p:sp>
      <p:sp>
        <p:nvSpPr>
          <p:cNvPr id="4" name="矩形 3"/>
          <p:cNvSpPr/>
          <p:nvPr/>
        </p:nvSpPr>
        <p:spPr>
          <a:xfrm>
            <a:off x="3131840" y="6478474"/>
            <a:ext cx="2901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[</a:t>
            </a:r>
            <a:r>
              <a:rPr lang="en-US" altLang="zh-CN" sz="2000" dirty="0" err="1" smtClean="0"/>
              <a:t>Claudepierre</a:t>
            </a:r>
            <a:r>
              <a:rPr lang="en-US" altLang="zh-CN" sz="2000" dirty="0" smtClean="0"/>
              <a:t> et al., </a:t>
            </a:r>
            <a:r>
              <a:rPr lang="en-US" altLang="zh-CN" sz="2000" dirty="0"/>
              <a:t>2013]</a:t>
            </a:r>
          </a:p>
        </p:txBody>
      </p:sp>
      <p:sp>
        <p:nvSpPr>
          <p:cNvPr id="6" name="矩形 5"/>
          <p:cNvSpPr/>
          <p:nvPr/>
        </p:nvSpPr>
        <p:spPr>
          <a:xfrm>
            <a:off x="6300192" y="2134070"/>
            <a:ext cx="2304256" cy="230832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/>
              <a:t>High-energy particle fluxes lead low-energy </a:t>
            </a:r>
            <a:r>
              <a:rPr lang="en-US" altLang="zh-CN" sz="2400" dirty="0" smtClean="0"/>
              <a:t>particle fluxes, by 180</a:t>
            </a:r>
            <a:r>
              <a:rPr lang="en-US" altLang="zh-CN" sz="2400" baseline="30000" dirty="0" smtClean="0"/>
              <a:t>o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across resonant energy</a:t>
            </a:r>
            <a:endParaRPr lang="zh-CN" altLang="en-US" sz="2400" dirty="0"/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323528" y="1052736"/>
            <a:ext cx="856895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Observations from Van Allen Probes (resonance at 60-80 </a:t>
            </a:r>
            <a:r>
              <a:rPr lang="en-US" altLang="zh-CN" sz="2400" dirty="0" err="1" smtClean="0"/>
              <a:t>keV</a:t>
            </a:r>
            <a:r>
              <a:rPr lang="en-US" altLang="zh-CN" sz="2400" dirty="0" smtClean="0"/>
              <a:t>):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43497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Observations of drift resonance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81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/>
          </p:cNvPicPr>
          <p:nvPr/>
        </p:nvPicPr>
        <p:blipFill rotWithShape="1">
          <a:blip r:embed="rId4"/>
          <a:srcRect l="6722" t="41128" r="10481" b="9502"/>
          <a:stretch/>
        </p:blipFill>
        <p:spPr>
          <a:xfrm>
            <a:off x="4216628" y="1532032"/>
            <a:ext cx="4305983" cy="174791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9512" y="332656"/>
            <a:ext cx="8229600" cy="434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 smtClean="0"/>
              <a:t>Observations of drift resonance</a:t>
            </a:r>
            <a:endParaRPr lang="en-US" sz="29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2636" y="1052736"/>
            <a:ext cx="8713860" cy="5331742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Observations from BD-IES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1200" dirty="0" smtClean="0"/>
          </a:p>
          <a:p>
            <a:r>
              <a:rPr lang="en-US" altLang="zh-CN" sz="2400" dirty="0" smtClean="0"/>
              <a:t>Phase shift in electron </a:t>
            </a:r>
            <a:br>
              <a:rPr lang="en-US" altLang="zh-CN" sz="2400" dirty="0" smtClean="0"/>
            </a:br>
            <a:r>
              <a:rPr lang="en-US" altLang="zh-CN" sz="2400" dirty="0" smtClean="0"/>
              <a:t>fluxes </a:t>
            </a:r>
            <a:r>
              <a:rPr lang="en-US" altLang="zh-CN" sz="2400" dirty="0" smtClean="0">
                <a:solidFill>
                  <a:srgbClr val="C00000"/>
                </a:solidFill>
              </a:rPr>
              <a:t>greater than</a:t>
            </a:r>
            <a:r>
              <a:rPr lang="en-US" altLang="zh-CN" sz="2400" dirty="0" smtClean="0"/>
              <a:t> 180</a:t>
            </a:r>
            <a:r>
              <a:rPr lang="en-US" altLang="zh-CN" sz="2400" baseline="30000" dirty="0" smtClean="0"/>
              <a:t>o</a:t>
            </a:r>
            <a:br>
              <a:rPr lang="en-US" altLang="zh-CN" sz="2400" baseline="30000" dirty="0" smtClean="0"/>
            </a:br>
            <a:r>
              <a:rPr lang="en-US" altLang="zh-CN" sz="2400" dirty="0" smtClean="0"/>
              <a:t>across energies?</a:t>
            </a:r>
          </a:p>
          <a:p>
            <a:endParaRPr lang="en-US" altLang="zh-CN" sz="1600" dirty="0" smtClean="0"/>
          </a:p>
          <a:p>
            <a:r>
              <a:rPr lang="en-US" altLang="zh-CN" sz="2400" dirty="0" smtClean="0"/>
              <a:t>Caused by spatial &amp; temporal variations of ULF wave amplitude. </a:t>
            </a:r>
            <a:endParaRPr lang="en-US" altLang="zh-CN" sz="2400" dirty="0"/>
          </a:p>
          <a:p>
            <a:endParaRPr lang="en-US" altLang="zh-CN" sz="2400" dirty="0" smtClean="0"/>
          </a:p>
        </p:txBody>
      </p:sp>
      <p:sp>
        <p:nvSpPr>
          <p:cNvPr id="11" name="矩形 10"/>
          <p:cNvSpPr/>
          <p:nvPr/>
        </p:nvSpPr>
        <p:spPr>
          <a:xfrm>
            <a:off x="6593070" y="4705394"/>
            <a:ext cx="2371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[Li, Zhou et al., 2017]</a:t>
            </a:r>
            <a:endParaRPr lang="en-US" altLang="zh-CN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598320"/>
            <a:ext cx="2714625" cy="19240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2878" y="3303528"/>
            <a:ext cx="5327314" cy="13925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332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60" y="2163336"/>
            <a:ext cx="27717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4384"/>
            <a:ext cx="45053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组合 24"/>
          <p:cNvGrpSpPr/>
          <p:nvPr/>
        </p:nvGrpSpPr>
        <p:grpSpPr>
          <a:xfrm>
            <a:off x="991356" y="1981871"/>
            <a:ext cx="3548334" cy="3496454"/>
            <a:chOff x="4395488" y="2164794"/>
            <a:chExt cx="3548334" cy="3496454"/>
          </a:xfrm>
        </p:grpSpPr>
        <p:sp>
          <p:nvSpPr>
            <p:cNvPr id="6" name="文本框 5"/>
            <p:cNvSpPr txBox="1"/>
            <p:nvPr/>
          </p:nvSpPr>
          <p:spPr>
            <a:xfrm>
              <a:off x="7545508" y="5261138"/>
              <a:ext cx="3983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LT</a:t>
              </a:r>
              <a:endParaRPr lang="zh-CN" altLang="en-US" sz="2000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395488" y="2164794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W</a:t>
              </a:r>
              <a:endParaRPr lang="zh-CN" altLang="en-US" sz="2000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743812" y="5550331"/>
            <a:ext cx="8292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If we turn off the waves at this moment, particles would drift at an energy-dependent velocity with their energies unchanged</a:t>
            </a:r>
            <a:endParaRPr lang="en-US" altLang="zh-CN" sz="2400" dirty="0"/>
          </a:p>
        </p:txBody>
      </p:sp>
      <p:sp>
        <p:nvSpPr>
          <p:cNvPr id="4" name="右箭头 3"/>
          <p:cNvSpPr/>
          <p:nvPr/>
        </p:nvSpPr>
        <p:spPr>
          <a:xfrm flipH="1">
            <a:off x="2642272" y="2273724"/>
            <a:ext cx="14256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 flipH="1">
            <a:off x="3661757" y="4875390"/>
            <a:ext cx="478195" cy="213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79512" y="332656"/>
            <a:ext cx="8229600" cy="434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 smtClean="0"/>
              <a:t>Resonance in </a:t>
            </a:r>
            <a:r>
              <a:rPr lang="en-US" altLang="zh-CN" sz="2900" dirty="0" smtClean="0"/>
              <a:t>waves with a finite lifespan</a:t>
            </a:r>
            <a:endParaRPr lang="en-US" sz="29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22636" y="1052736"/>
            <a:ext cx="8713860" cy="925450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Consider the spatial distribution of particle fluxes after interacting with quasi-steady ULF waves</a:t>
            </a:r>
            <a:endParaRPr lang="en-US" altLang="zh-CN" sz="2200" dirty="0"/>
          </a:p>
        </p:txBody>
      </p:sp>
      <p:grpSp>
        <p:nvGrpSpPr>
          <p:cNvPr id="45" name="组合 44"/>
          <p:cNvGrpSpPr/>
          <p:nvPr/>
        </p:nvGrpSpPr>
        <p:grpSpPr>
          <a:xfrm>
            <a:off x="4932040" y="1769668"/>
            <a:ext cx="3686770" cy="3542684"/>
            <a:chOff x="5132390" y="1769668"/>
            <a:chExt cx="3686770" cy="3542684"/>
          </a:xfrm>
        </p:grpSpPr>
        <p:sp>
          <p:nvSpPr>
            <p:cNvPr id="26" name="TextBox 12"/>
            <p:cNvSpPr txBox="1"/>
            <p:nvPr/>
          </p:nvSpPr>
          <p:spPr>
            <a:xfrm>
              <a:off x="5142616" y="3924637"/>
              <a:ext cx="3447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Spatial distribution</a:t>
              </a:r>
              <a:endParaRPr lang="en-US" sz="2000" dirty="0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5132390" y="1769668"/>
              <a:ext cx="3686770" cy="3542684"/>
              <a:chOff x="4932040" y="1621544"/>
              <a:chExt cx="4248054" cy="4527051"/>
            </a:xfrm>
          </p:grpSpPr>
          <p:pic>
            <p:nvPicPr>
              <p:cNvPr id="43" name="图片 42"/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54656" y="5706247"/>
                <a:ext cx="3990913" cy="277463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6000" y="4936539"/>
                <a:ext cx="3992400" cy="333387"/>
              </a:xfrm>
              <a:prstGeom prst="rect">
                <a:avLst/>
              </a:prstGeom>
            </p:spPr>
          </p:pic>
          <p:grpSp>
            <p:nvGrpSpPr>
              <p:cNvPr id="27" name="组合 26"/>
              <p:cNvGrpSpPr/>
              <p:nvPr/>
            </p:nvGrpSpPr>
            <p:grpSpPr>
              <a:xfrm>
                <a:off x="5029200" y="4816595"/>
                <a:ext cx="4014000" cy="1332000"/>
                <a:chOff x="925162" y="4766491"/>
                <a:chExt cx="4014000" cy="1332000"/>
              </a:xfrm>
            </p:grpSpPr>
            <p:pic>
              <p:nvPicPr>
                <p:cNvPr id="28" name="Picture 3"/>
                <p:cNvPicPr>
                  <a:picLocks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925162" y="5224531"/>
                  <a:ext cx="4014000" cy="43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9" name="直接连接符 28"/>
                <p:cNvCxnSpPr/>
                <p:nvPr/>
              </p:nvCxnSpPr>
              <p:spPr>
                <a:xfrm>
                  <a:off x="1723019" y="4766491"/>
                  <a:ext cx="0" cy="13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2552603" y="4766491"/>
                  <a:ext cx="0" cy="13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3344640" y="4766491"/>
                  <a:ext cx="0" cy="13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4161698" y="4766491"/>
                  <a:ext cx="0" cy="13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947731" y="4766491"/>
                  <a:ext cx="0" cy="13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4928720" y="4766491"/>
                  <a:ext cx="0" cy="1332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组合 34"/>
              <p:cNvGrpSpPr/>
              <p:nvPr/>
            </p:nvGrpSpPr>
            <p:grpSpPr>
              <a:xfrm>
                <a:off x="4932040" y="1621544"/>
                <a:ext cx="4248054" cy="2815568"/>
                <a:chOff x="828002" y="3704506"/>
                <a:chExt cx="4248054" cy="2815568"/>
              </a:xfrm>
            </p:grpSpPr>
            <p:grpSp>
              <p:nvGrpSpPr>
                <p:cNvPr id="36" name="组合 35"/>
                <p:cNvGrpSpPr/>
                <p:nvPr/>
              </p:nvGrpSpPr>
              <p:grpSpPr>
                <a:xfrm>
                  <a:off x="828002" y="3704506"/>
                  <a:ext cx="4248054" cy="2815568"/>
                  <a:chOff x="828002" y="3704506"/>
                  <a:chExt cx="4248054" cy="2815568"/>
                </a:xfrm>
              </p:grpSpPr>
              <p:pic>
                <p:nvPicPr>
                  <p:cNvPr id="39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893466" y="4089598"/>
                    <a:ext cx="4054406" cy="2430476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40" name="TextBox 11"/>
                  <p:cNvSpPr txBox="1"/>
                  <p:nvPr/>
                </p:nvSpPr>
                <p:spPr>
                  <a:xfrm>
                    <a:off x="828002" y="3704506"/>
                    <a:ext cx="4248054" cy="5112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 smtClean="0"/>
                      <a:t>Particle motion in ULF wave field:</a:t>
                    </a:r>
                    <a:endParaRPr lang="en-US" sz="2000" dirty="0"/>
                  </a:p>
                </p:txBody>
              </p:sp>
              <p:sp>
                <p:nvSpPr>
                  <p:cNvPr id="41" name="TextBox 19"/>
                  <p:cNvSpPr txBox="1"/>
                  <p:nvPr/>
                </p:nvSpPr>
                <p:spPr>
                  <a:xfrm>
                    <a:off x="925162" y="5996392"/>
                    <a:ext cx="309634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 smtClean="0"/>
                      <a:t>wave rest frame</a:t>
                    </a:r>
                    <a:endParaRPr lang="en-US" sz="2000" dirty="0"/>
                  </a:p>
                </p:txBody>
              </p:sp>
            </p:grpSp>
            <p:sp>
              <p:nvSpPr>
                <p:cNvPr id="37" name="矩形 36"/>
                <p:cNvSpPr/>
                <p:nvPr/>
              </p:nvSpPr>
              <p:spPr>
                <a:xfrm>
                  <a:off x="1739458" y="4120005"/>
                  <a:ext cx="816318" cy="2338284"/>
                </a:xfrm>
                <a:prstGeom prst="rect">
                  <a:avLst/>
                </a:prstGeom>
                <a:solidFill>
                  <a:schemeClr val="bg2">
                    <a:lumMod val="2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矩形 37"/>
                <p:cNvSpPr/>
                <p:nvPr/>
              </p:nvSpPr>
              <p:spPr>
                <a:xfrm>
                  <a:off x="3361211" y="4122093"/>
                  <a:ext cx="774000" cy="2338284"/>
                </a:xfrm>
                <a:prstGeom prst="rect">
                  <a:avLst/>
                </a:prstGeom>
                <a:solidFill>
                  <a:schemeClr val="bg2">
                    <a:lumMod val="25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46" name="Line 23"/>
          <p:cNvSpPr>
            <a:spLocks noChangeShapeType="1"/>
          </p:cNvSpPr>
          <p:nvPr/>
        </p:nvSpPr>
        <p:spPr bwMode="auto">
          <a:xfrm>
            <a:off x="6772966" y="2395836"/>
            <a:ext cx="0" cy="115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/>
            <a:tailEnd type="arrow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47" name="Straight Arrow Connector 16"/>
          <p:cNvCxnSpPr/>
          <p:nvPr/>
        </p:nvCxnSpPr>
        <p:spPr>
          <a:xfrm flipH="1">
            <a:off x="6099842" y="3013586"/>
            <a:ext cx="144016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15"/>
          <p:cNvCxnSpPr/>
          <p:nvPr/>
        </p:nvCxnSpPr>
        <p:spPr>
          <a:xfrm flipH="1">
            <a:off x="6027834" y="2882096"/>
            <a:ext cx="14401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044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/>
          </p:cNvPicPr>
          <p:nvPr/>
        </p:nvPicPr>
        <p:blipFill rotWithShape="1">
          <a:blip r:embed="rId4"/>
          <a:srcRect l="6722" t="41128" r="10481" b="9502"/>
          <a:stretch/>
        </p:blipFill>
        <p:spPr>
          <a:xfrm>
            <a:off x="4216628" y="1532032"/>
            <a:ext cx="4305983" cy="174791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9512" y="332656"/>
            <a:ext cx="8229600" cy="434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 smtClean="0"/>
              <a:t>Observations of drift resonance</a:t>
            </a:r>
            <a:endParaRPr lang="en-US" sz="29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2636" y="1052736"/>
            <a:ext cx="8713860" cy="5331742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Observations from BD-IES</a:t>
            </a:r>
          </a:p>
          <a:p>
            <a:endParaRPr lang="en-US" altLang="zh-CN" sz="800" dirty="0"/>
          </a:p>
          <a:p>
            <a:r>
              <a:rPr lang="en-US" altLang="zh-CN" sz="2400" dirty="0" smtClean="0"/>
              <a:t>Remote signatures for </a:t>
            </a:r>
            <a:br>
              <a:rPr lang="en-US" altLang="zh-CN" sz="2400" dirty="0" smtClean="0"/>
            </a:br>
            <a:r>
              <a:rPr lang="en-US" altLang="zh-CN" sz="2400" dirty="0" smtClean="0"/>
              <a:t>spatially &amp; temporally </a:t>
            </a:r>
            <a:br>
              <a:rPr lang="en-US" altLang="zh-CN" sz="2400" dirty="0" smtClean="0"/>
            </a:br>
            <a:r>
              <a:rPr lang="en-US" altLang="zh-CN" sz="2400" dirty="0" smtClean="0"/>
              <a:t>localized ULF waves</a:t>
            </a:r>
          </a:p>
          <a:p>
            <a:endParaRPr lang="en-US" altLang="zh-CN" sz="800" dirty="0"/>
          </a:p>
          <a:p>
            <a:r>
              <a:rPr lang="en-US" altLang="zh-CN" sz="2400" dirty="0" smtClean="0"/>
              <a:t>Similar effects in pitch </a:t>
            </a:r>
            <a:br>
              <a:rPr lang="en-US" altLang="zh-CN" sz="2400" dirty="0" smtClean="0"/>
            </a:br>
            <a:r>
              <a:rPr lang="en-US" altLang="zh-CN" sz="2400" dirty="0" smtClean="0"/>
              <a:t>angle spectrum </a:t>
            </a:r>
            <a:endParaRPr lang="en-US" altLang="zh-CN" sz="2400" dirty="0"/>
          </a:p>
          <a:p>
            <a:endParaRPr lang="en-US" altLang="zh-CN" sz="2400" dirty="0" smtClean="0"/>
          </a:p>
        </p:txBody>
      </p:sp>
      <p:sp>
        <p:nvSpPr>
          <p:cNvPr id="11" name="矩形 10"/>
          <p:cNvSpPr/>
          <p:nvPr/>
        </p:nvSpPr>
        <p:spPr>
          <a:xfrm>
            <a:off x="6593070" y="6413266"/>
            <a:ext cx="2371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[Li, Zhou et al., 2017]</a:t>
            </a:r>
            <a:endParaRPr lang="en-US" altLang="zh-CN" sz="20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878" y="3303528"/>
            <a:ext cx="5327314" cy="13925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/>
          <a:srcRect t="42747"/>
          <a:stretch/>
        </p:blipFill>
        <p:spPr>
          <a:xfrm>
            <a:off x="3851920" y="4741322"/>
            <a:ext cx="5327314" cy="1669598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2" y="3748400"/>
            <a:ext cx="30670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187624" y="6433016"/>
            <a:ext cx="4072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[</a:t>
            </a:r>
            <a:r>
              <a:rPr lang="en-US" altLang="zh-CN" sz="2000" dirty="0" err="1" smtClean="0"/>
              <a:t>Hao</a:t>
            </a:r>
            <a:r>
              <a:rPr lang="en-US" altLang="zh-CN" sz="2000" dirty="0" smtClean="0"/>
              <a:t> et al., 2017; </a:t>
            </a:r>
            <a:r>
              <a:rPr lang="en-US" altLang="zh-CN" sz="2000" dirty="0" err="1" smtClean="0"/>
              <a:t>Kamiya</a:t>
            </a:r>
            <a:r>
              <a:rPr lang="en-US" altLang="zh-CN" sz="2000" dirty="0" smtClean="0"/>
              <a:t> et al., 2018]</a:t>
            </a:r>
            <a:endParaRPr lang="en-US" altLang="zh-CN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594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740068" y="3277593"/>
            <a:ext cx="4984478" cy="3384376"/>
            <a:chOff x="740068" y="3277593"/>
            <a:chExt cx="4984478" cy="3384376"/>
          </a:xfrm>
        </p:grpSpPr>
        <p:sp>
          <p:nvSpPr>
            <p:cNvPr id="8" name="矩形 7"/>
            <p:cNvSpPr/>
            <p:nvPr/>
          </p:nvSpPr>
          <p:spPr>
            <a:xfrm>
              <a:off x="778047" y="4052925"/>
              <a:ext cx="718047" cy="1176298"/>
            </a:xfrm>
            <a:prstGeom prst="rect">
              <a:avLst/>
            </a:prstGeom>
            <a:solidFill>
              <a:schemeClr val="bg2">
                <a:lumMod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202306" y="4056865"/>
              <a:ext cx="718047" cy="1172358"/>
            </a:xfrm>
            <a:prstGeom prst="rect">
              <a:avLst/>
            </a:prstGeom>
            <a:solidFill>
              <a:schemeClr val="bg2">
                <a:lumMod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63549" y="4052925"/>
              <a:ext cx="3548390" cy="11762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797" y="3415618"/>
              <a:ext cx="3600179" cy="484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5"/>
            <p:cNvCxnSpPr/>
            <p:nvPr/>
          </p:nvCxnSpPr>
          <p:spPr>
            <a:xfrm rot="10800000" flipH="1">
              <a:off x="1763018" y="4488733"/>
              <a:ext cx="168971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6"/>
            <p:cNvCxnSpPr/>
            <p:nvPr/>
          </p:nvCxnSpPr>
          <p:spPr>
            <a:xfrm rot="10800000" flipH="1">
              <a:off x="1710091" y="4685423"/>
              <a:ext cx="168971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图片 13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068" y="5956753"/>
              <a:ext cx="3598506" cy="43026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0357" y="5434018"/>
              <a:ext cx="3497927" cy="352813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775685" y="3277593"/>
              <a:ext cx="3518997" cy="1951630"/>
              <a:chOff x="909936" y="4185232"/>
              <a:chExt cx="2999284" cy="133200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520430" y="4185232"/>
                <a:ext cx="0" cy="133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2134072" y="4185232"/>
                <a:ext cx="0" cy="133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2719514" y="4185232"/>
                <a:ext cx="0" cy="133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3333156" y="4185232"/>
                <a:ext cx="0" cy="133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909936" y="4185232"/>
                <a:ext cx="0" cy="133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3909220" y="4185232"/>
                <a:ext cx="0" cy="133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/>
          </p:nvGrpSpPr>
          <p:grpSpPr>
            <a:xfrm>
              <a:off x="778047" y="5229223"/>
              <a:ext cx="3518997" cy="1301087"/>
              <a:chOff x="909936" y="4185232"/>
              <a:chExt cx="2999284" cy="1332000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1520430" y="4185232"/>
                <a:ext cx="0" cy="133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2134072" y="4185232"/>
                <a:ext cx="0" cy="133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719514" y="4185232"/>
                <a:ext cx="0" cy="133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3333156" y="4185232"/>
                <a:ext cx="0" cy="133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909936" y="4185232"/>
                <a:ext cx="0" cy="133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3909220" y="4185232"/>
                <a:ext cx="0" cy="1332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矩形 31"/>
            <p:cNvSpPr/>
            <p:nvPr/>
          </p:nvSpPr>
          <p:spPr>
            <a:xfrm>
              <a:off x="3620385" y="4052967"/>
              <a:ext cx="718047" cy="1172358"/>
            </a:xfrm>
            <a:prstGeom prst="rect">
              <a:avLst/>
            </a:prstGeom>
            <a:solidFill>
              <a:schemeClr val="bg2">
                <a:lumMod val="2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TextBox 17"/>
            <p:cNvSpPr txBox="1"/>
            <p:nvPr/>
          </p:nvSpPr>
          <p:spPr>
            <a:xfrm>
              <a:off x="4283968" y="6015638"/>
              <a:ext cx="1309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Low-energy particles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6" name="TextBox 18"/>
            <p:cNvSpPr txBox="1"/>
            <p:nvPr/>
          </p:nvSpPr>
          <p:spPr>
            <a:xfrm>
              <a:off x="4283968" y="5365825"/>
              <a:ext cx="1440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High-energy particles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179512" y="332656"/>
            <a:ext cx="8229600" cy="434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 smtClean="0"/>
              <a:t>Nonlinear interactions</a:t>
            </a:r>
            <a:endParaRPr lang="en-US" sz="290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23528" y="1052736"/>
            <a:ext cx="8712968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In the framework above, unperturbed particle drift orbits are assumed despite their energy gain/loss from the ULF waves</a:t>
            </a:r>
          </a:p>
          <a:p>
            <a:endParaRPr lang="en-US" altLang="zh-CN" sz="1000" dirty="0"/>
          </a:p>
          <a:p>
            <a:r>
              <a:rPr lang="en-US" altLang="zh-CN" sz="2400" dirty="0" smtClean="0"/>
              <a:t>Not realistic for strong waves -- </a:t>
            </a:r>
            <a:r>
              <a:rPr lang="en-US" altLang="zh-CN" sz="2400" dirty="0" smtClean="0">
                <a:solidFill>
                  <a:srgbClr val="C00000"/>
                </a:solidFill>
              </a:rPr>
              <a:t>nonlinear response expected</a:t>
            </a:r>
            <a:r>
              <a:rPr lang="en-US" altLang="zh-CN" sz="2400" dirty="0" smtClean="0"/>
              <a:t>!</a:t>
            </a:r>
          </a:p>
          <a:p>
            <a:endParaRPr lang="en-US" altLang="zh-CN" sz="1000" dirty="0"/>
          </a:p>
          <a:p>
            <a:r>
              <a:rPr lang="en-US" altLang="zh-CN" sz="2400" dirty="0" smtClean="0"/>
              <a:t>Nature of the nonlinear behavior </a:t>
            </a:r>
            <a:endParaRPr lang="en-US" altLang="zh-CN" sz="2300" dirty="0" smtClean="0"/>
          </a:p>
        </p:txBody>
      </p:sp>
      <p:sp>
        <p:nvSpPr>
          <p:cNvPr id="33" name="椭圆 32"/>
          <p:cNvSpPr/>
          <p:nvPr/>
        </p:nvSpPr>
        <p:spPr>
          <a:xfrm>
            <a:off x="1928024" y="5877272"/>
            <a:ext cx="84476" cy="92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946346" y="5747003"/>
            <a:ext cx="547904" cy="3345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755576" y="3178546"/>
            <a:ext cx="3225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i="1" dirty="0" smtClean="0"/>
              <a:t>E</a:t>
            </a:r>
            <a:endParaRPr lang="zh-CN" altLang="en-US" sz="2200" dirty="0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024" y="3193524"/>
            <a:ext cx="4091940" cy="1531620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</p:pic>
      <p:sp>
        <p:nvSpPr>
          <p:cNvPr id="40" name="文本框 39"/>
          <p:cNvSpPr txBox="1"/>
          <p:nvPr/>
        </p:nvSpPr>
        <p:spPr>
          <a:xfrm>
            <a:off x="5865563" y="4737670"/>
            <a:ext cx="3098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In analogy to the Landau </a:t>
            </a:r>
            <a:br>
              <a:rPr lang="en-US" altLang="zh-CN" sz="2000" dirty="0" smtClean="0"/>
            </a:br>
            <a:r>
              <a:rPr lang="en-US" altLang="zh-CN" sz="2000" dirty="0" smtClean="0"/>
              <a:t>damping of Langmuir waves</a:t>
            </a:r>
            <a:endParaRPr lang="zh-CN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3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0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8412" y="1957472"/>
            <a:ext cx="425310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300" dirty="0"/>
              <a:t>The time variations of energy </a:t>
            </a:r>
            <a:r>
              <a:rPr lang="en-US" altLang="zh-CN" sz="2300" dirty="0" smtClean="0"/>
              <a:t>and</a:t>
            </a:r>
            <a:r>
              <a:rPr lang="en-US" altLang="zh-CN" sz="2300" dirty="0"/>
              <a:t/>
            </a:r>
            <a:br>
              <a:rPr lang="en-US" altLang="zh-CN" sz="2300" dirty="0"/>
            </a:br>
            <a:r>
              <a:rPr lang="en-US" altLang="zh-CN" sz="2300" dirty="0"/>
              <a:t>L </a:t>
            </a:r>
            <a:r>
              <a:rPr lang="en-US" altLang="zh-CN" sz="2300" dirty="0" smtClean="0"/>
              <a:t>can be reorganized, </a:t>
            </a:r>
            <a:r>
              <a:rPr lang="en-US" altLang="zh-CN" sz="2300" dirty="0"/>
              <a:t>into </a:t>
            </a:r>
            <a:r>
              <a:rPr lang="en-US" altLang="zh-CN" sz="2300" dirty="0">
                <a:solidFill>
                  <a:srgbClr val="C00000"/>
                </a:solidFill>
              </a:rPr>
              <a:t>particle </a:t>
            </a:r>
            <a:br>
              <a:rPr lang="en-US" altLang="zh-CN" sz="2300" dirty="0">
                <a:solidFill>
                  <a:srgbClr val="C00000"/>
                </a:solidFill>
              </a:rPr>
            </a:br>
            <a:r>
              <a:rPr lang="en-US" altLang="zh-CN" sz="2300" dirty="0">
                <a:solidFill>
                  <a:srgbClr val="C00000"/>
                </a:solidFill>
              </a:rPr>
              <a:t>location</a:t>
            </a:r>
            <a:r>
              <a:rPr lang="en-US" altLang="zh-CN" sz="2300" dirty="0"/>
              <a:t> and </a:t>
            </a:r>
            <a:r>
              <a:rPr lang="en-US" altLang="zh-CN" sz="2300" dirty="0">
                <a:solidFill>
                  <a:srgbClr val="C00000"/>
                </a:solidFill>
              </a:rPr>
              <a:t>drift velocity</a:t>
            </a:r>
            <a:r>
              <a:rPr lang="en-US" altLang="zh-CN" sz="2300" dirty="0"/>
              <a:t> in the </a:t>
            </a:r>
            <a:br>
              <a:rPr lang="en-US" altLang="zh-CN" sz="2300" dirty="0"/>
            </a:br>
            <a:r>
              <a:rPr lang="en-US" altLang="zh-CN" sz="2300" dirty="0"/>
              <a:t>wave rest frame.  </a:t>
            </a:r>
          </a:p>
          <a:p>
            <a:endParaRPr lang="en-US" altLang="zh-CN" sz="2300" dirty="0" smtClean="0"/>
          </a:p>
          <a:p>
            <a:endParaRPr lang="en-US" altLang="zh-CN" sz="2300" dirty="0"/>
          </a:p>
          <a:p>
            <a:endParaRPr lang="en-US" altLang="zh-CN" sz="600" dirty="0"/>
          </a:p>
          <a:p>
            <a:endParaRPr lang="en-US" altLang="zh-CN" sz="2300" dirty="0"/>
          </a:p>
          <a:p>
            <a:r>
              <a:rPr lang="en-US" altLang="zh-CN" sz="2300" dirty="0"/>
              <a:t>Pendulum equation of </a:t>
            </a:r>
            <a:r>
              <a:rPr lang="en-US" altLang="zh-CN" sz="2300" dirty="0" smtClean="0"/>
              <a:t>motion</a:t>
            </a:r>
            <a:endParaRPr lang="en-US" altLang="zh-CN" sz="23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332656"/>
            <a:ext cx="8229600" cy="434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 smtClean="0"/>
              <a:t>Nonlinear interactions</a:t>
            </a:r>
            <a:endParaRPr lang="en-US" sz="290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23528" y="1052736"/>
            <a:ext cx="871296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300" dirty="0" smtClean="0"/>
              <a:t>Complications: charged particles move inward/outward when they gain/lose energy from the ULF waves.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60" y="2111648"/>
            <a:ext cx="39243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0" y="4672568"/>
            <a:ext cx="3581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98510" y="4858112"/>
            <a:ext cx="3975298" cy="1667232"/>
            <a:chOff x="4917182" y="5008865"/>
            <a:chExt cx="3975298" cy="166723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182" y="5008865"/>
              <a:ext cx="386715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080" y="6247472"/>
              <a:ext cx="3581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00" y="3563744"/>
            <a:ext cx="3009900" cy="7905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813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7.4|14.3|9.4|10.6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6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5|17.3|25.1|51.7|12.9|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1|25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2|38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13.9|17.6|4.5|21|21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5|45.2|29.6|21.3|34.1|19.4|9.6|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8|2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15.7|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8.7|15|26.7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3|12.2|28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42130</TotalTime>
  <Words>746</Words>
  <Application>Microsoft Office PowerPoint</Application>
  <PresentationFormat>全屏显示(4:3)</PresentationFormat>
  <Paragraphs>188</Paragraphs>
  <Slides>20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Theme</vt:lpstr>
      <vt:lpstr>Nonlinear drift resonance between  charged particles and ULF waves</vt:lpstr>
      <vt:lpstr>ULF waves in the magnetosphere</vt:lpstr>
      <vt:lpstr>ULF wave-particle resonances</vt:lpstr>
      <vt:lpstr>Observations of drift resonance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Transitions from propagating to standing ULF waves: Van Allen Probe Observations</dc:title>
  <dc:creator>IGPP</dc:creator>
  <cp:lastModifiedBy>xuzhi.zhou@gmail.com</cp:lastModifiedBy>
  <cp:revision>613</cp:revision>
  <dcterms:created xsi:type="dcterms:W3CDTF">2014-04-14T05:43:22Z</dcterms:created>
  <dcterms:modified xsi:type="dcterms:W3CDTF">2020-04-26T03:11:41Z</dcterms:modified>
</cp:coreProperties>
</file>