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61" r:id="rId4"/>
    <p:sldId id="265" r:id="rId5"/>
    <p:sldId id="267" r:id="rId6"/>
    <p:sldId id="268" r:id="rId7"/>
    <p:sldId id="272" r:id="rId8"/>
    <p:sldId id="281" r:id="rId9"/>
    <p:sldId id="282" r:id="rId10"/>
    <p:sldId id="289" r:id="rId11"/>
    <p:sldId id="291" r:id="rId12"/>
    <p:sldId id="302" r:id="rId13"/>
    <p:sldId id="303" r:id="rId14"/>
    <p:sldId id="304" r:id="rId15"/>
    <p:sldId id="305"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660"/>
  </p:normalViewPr>
  <p:slideViewPr>
    <p:cSldViewPr>
      <p:cViewPr varScale="1">
        <p:scale>
          <a:sx n="101" d="100"/>
          <a:sy n="101" d="100"/>
        </p:scale>
        <p:origin x="72" y="26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0F03293-ACCF-4DC0-9E69-C729DBB33F37}" type="datetimeFigureOut">
              <a:rPr lang="en-US"/>
              <a:pPr>
                <a:defRPr/>
              </a:pPr>
              <a:t>4/25/2020</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3C528E2-2860-45B3-8FA9-48DB320A26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F3C528E2-2860-45B3-8FA9-48DB320A26A6}" type="slidenum">
              <a:rPr lang="en-US" smtClean="0"/>
              <a:pPr>
                <a:defRPr/>
              </a:pPr>
              <a:t>6</a:t>
            </a:fld>
            <a:endParaRPr lang="en-US"/>
          </a:p>
        </p:txBody>
      </p:sp>
    </p:spTree>
    <p:extLst>
      <p:ext uri="{BB962C8B-B14F-4D97-AF65-F5344CB8AC3E}">
        <p14:creationId xmlns:p14="http://schemas.microsoft.com/office/powerpoint/2010/main" val="2582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F3C528E2-2860-45B3-8FA9-48DB320A26A6}" type="slidenum">
              <a:rPr lang="en-US" smtClean="0"/>
              <a:pPr>
                <a:defRPr/>
              </a:pPr>
              <a:t>7</a:t>
            </a:fld>
            <a:endParaRPr lang="en-US"/>
          </a:p>
        </p:txBody>
      </p:sp>
    </p:spTree>
    <p:extLst>
      <p:ext uri="{BB962C8B-B14F-4D97-AF65-F5344CB8AC3E}">
        <p14:creationId xmlns:p14="http://schemas.microsoft.com/office/powerpoint/2010/main" val="258576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81A22-9810-4F3B-B3BF-CF2D253E30BF}"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F17EF0C0-B0A9-4367-950F-29CDE93C099C}" type="datetimeFigureOut">
              <a:rPr lang="en-US"/>
              <a:pPr>
                <a:defRPr/>
              </a:pPr>
              <a:t>4/25/2020</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4D3B4823-DF81-4864-BC3F-556C8E13F9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B4EFF09-F02E-42E4-87F2-0A35B04EC67D}" type="datetimeFigureOut">
              <a:rPr lang="en-US"/>
              <a:pPr>
                <a:defRPr/>
              </a:pPr>
              <a:t>4/25/2020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CC070A-D20E-4B59-AB59-FB8D5D31B7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FAB1A5E-897C-40E2-ADC2-E84CB981D3E9}" type="datetimeFigureOut">
              <a:rPr lang="en-US"/>
              <a:pPr>
                <a:defRPr/>
              </a:pPr>
              <a:t>4/25/2020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6A0AF8-AE9F-4F27-B783-1754091ABD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37E3215-CB8B-4EEE-A52C-3F96F4026428}" type="datetimeFigureOut">
              <a:rPr lang="en-US"/>
              <a:pPr>
                <a:defRPr/>
              </a:pPr>
              <a:t>4/25/2020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9D3E37-8443-40F3-B588-C5CC7FAA80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C20B129E-44A9-4112-8479-1759CC8CC4C3}" type="datetimeFigureOut">
              <a:rPr lang="en-US"/>
              <a:pPr>
                <a:defRPr/>
              </a:pPr>
              <a:t>4/25/2020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3B2CCBB-0E70-4359-8AB4-D115EC984E4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145502F-102A-4C3A-8121-24989652F11B}" type="datetimeFigureOut">
              <a:rPr lang="en-US"/>
              <a:pPr>
                <a:defRPr/>
              </a:pPr>
              <a:t>4/25/2020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CD46C54-E9D3-467B-9C8A-4D9B25BB73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A1F418E-47D3-437A-80C1-CD0D6D048354}" type="datetimeFigureOut">
              <a:rPr lang="en-US"/>
              <a:pPr>
                <a:defRPr/>
              </a:pPr>
              <a:t>4/25/2020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97FB61-304B-41F9-8688-391A420140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3A57E1F8-A123-4E14-B870-10DBAD07B9AC}" type="datetimeFigureOut">
              <a:rPr lang="en-US"/>
              <a:pPr>
                <a:defRPr/>
              </a:pPr>
              <a:t>4/25/2020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E0308D8-7A1E-41E0-8D8D-04DA1073F7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F305B2D-3C5B-4418-B822-C34B8BD8EF09}" type="datetimeFigureOut">
              <a:rPr lang="en-US"/>
              <a:pPr>
                <a:defRPr/>
              </a:pPr>
              <a:t>4/25/2020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0EBB481-8111-4F8F-B340-1C93EA53F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E2899149-C77C-415B-BF85-64B72DD8B17B}" type="datetimeFigureOut">
              <a:rPr lang="en-US"/>
              <a:pPr>
                <a:defRPr/>
              </a:pPr>
              <a:t>4/25/2020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348C470-A129-4E96-A440-33F050A120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96C15F5D-4F72-40CA-BE00-59078A108262}" type="datetimeFigureOut">
              <a:rPr lang="en-US"/>
              <a:pPr>
                <a:defRPr/>
              </a:pPr>
              <a:t>4/25/2020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B4D59F-E48D-4F3B-8490-9172CB850A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05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A3A3AD03-B48D-4DA0-87E1-DF05C2BD7B2E}" type="datetimeFigureOut">
              <a:rPr lang="en-US"/>
              <a:pPr>
                <a:defRPr/>
              </a:pPr>
              <a:t>4/25/2020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0DD48BF7-20F7-4281-B4E4-CC43DCB7976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693" r:id="rId2"/>
    <p:sldLayoutId id="2147483700" r:id="rId3"/>
    <p:sldLayoutId id="2147483694" r:id="rId4"/>
    <p:sldLayoutId id="2147483701" r:id="rId5"/>
    <p:sldLayoutId id="2147483695" r:id="rId6"/>
    <p:sldLayoutId id="2147483696" r:id="rId7"/>
    <p:sldLayoutId id="2147483702" r:id="rId8"/>
    <p:sldLayoutId id="2147483703" r:id="rId9"/>
    <p:sldLayoutId id="2147483697" r:id="rId10"/>
    <p:sldLayoutId id="2147483698"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hyperlink" Target="http://vt.superdarn.org/"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00200"/>
          </a:xfrm>
        </p:spPr>
        <p:txBody>
          <a:bodyPr>
            <a:noAutofit/>
          </a:bodyPr>
          <a:lstStyle/>
          <a:p>
            <a:pPr algn="ctr"/>
            <a:r>
              <a:rPr lang="en-US" sz="3200" dirty="0">
                <a:solidFill>
                  <a:srgbClr val="FF0000"/>
                </a:solidFill>
                <a:effectLst>
                  <a:outerShdw blurRad="38100" dist="38100" dir="2700000" algn="tl">
                    <a:srgbClr val="000000">
                      <a:alpha val="43137"/>
                    </a:srgbClr>
                  </a:outerShdw>
                </a:effectLst>
                <a:latin typeface="Arial Narrow" panose="020B0606020202030204" pitchFamily="34" charset="0"/>
              </a:rPr>
              <a:t>ULF wave modulation of the ionosphere </a:t>
            </a:r>
            <a:br>
              <a:rPr lang="en-US" sz="3200" dirty="0">
                <a:solidFill>
                  <a:srgbClr val="FF0000"/>
                </a:solidFill>
                <a:effectLst>
                  <a:outerShdw blurRad="38100" dist="38100" dir="2700000" algn="tl">
                    <a:srgbClr val="000000">
                      <a:alpha val="43137"/>
                    </a:srgbClr>
                  </a:outerShdw>
                </a:effectLst>
                <a:latin typeface="Arial Narrow" panose="020B0606020202030204" pitchFamily="34" charset="0"/>
              </a:rPr>
            </a:br>
            <a:r>
              <a:rPr lang="en-US" sz="3200" dirty="0">
                <a:solidFill>
                  <a:srgbClr val="FF0000"/>
                </a:solidFill>
                <a:effectLst>
                  <a:outerShdw blurRad="38100" dist="38100" dir="2700000" algn="tl">
                    <a:srgbClr val="000000">
                      <a:alpha val="43137"/>
                    </a:srgbClr>
                  </a:outerShdw>
                </a:effectLst>
                <a:latin typeface="Arial Narrow" panose="020B0606020202030204" pitchFamily="34" charset="0"/>
              </a:rPr>
              <a:t>as observed by SuperDARN radars and GPS/TEC technique </a:t>
            </a:r>
            <a:endParaRPr lang="ru-RU" sz="3200"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4" name="Прямоугольник 3">
            <a:extLst>
              <a:ext uri="{FF2B5EF4-FFF2-40B4-BE49-F238E27FC236}">
                <a16:creationId xmlns:a16="http://schemas.microsoft.com/office/drawing/2014/main" id="{069D7D3B-B2C9-451E-B451-988693D64A8F}"/>
              </a:ext>
            </a:extLst>
          </p:cNvPr>
          <p:cNvSpPr/>
          <p:nvPr/>
        </p:nvSpPr>
        <p:spPr>
          <a:xfrm>
            <a:off x="0" y="5475182"/>
            <a:ext cx="9144000" cy="1384995"/>
          </a:xfrm>
          <a:prstGeom prst="rect">
            <a:avLst/>
          </a:prstGeom>
        </p:spPr>
        <p:txBody>
          <a:bodyPr wrap="square">
            <a:spAutoFit/>
          </a:bodyPr>
          <a:lstStyle/>
          <a:p>
            <a:pPr algn="ctr">
              <a:spcAft>
                <a:spcPts val="0"/>
              </a:spcAft>
            </a:pPr>
            <a:r>
              <a:rPr lang="en-US" sz="2400"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O.V. </a:t>
            </a:r>
            <a:r>
              <a:rPr lang="en-US" sz="2400" b="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Kozyreva</a:t>
            </a:r>
            <a:r>
              <a:rPr lang="en-US" sz="2400"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V.A. Pilipenko, E.C. Bland, L.J. Baddeley, and V.I. </a:t>
            </a:r>
            <a:r>
              <a:rPr lang="en-US" sz="2400" b="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Zakharov</a:t>
            </a:r>
            <a:endParaRPr lang="ru-RU" sz="24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gn="ctr">
              <a:spcAft>
                <a:spcPts val="0"/>
              </a:spcAft>
            </a:pPr>
            <a:r>
              <a:rPr lang="en-US" sz="24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Institute of Physics of the Earth, Moscow; </a:t>
            </a:r>
            <a:endParaRPr lang="ru-RU" sz="16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gn="ctr">
              <a:spcAft>
                <a:spcPts val="0"/>
              </a:spcAft>
            </a:pPr>
            <a:r>
              <a:rPr lang="en-US"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University Centre in Svalbard, Norway</a:t>
            </a:r>
            <a:br>
              <a:rPr lang="en-US"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br>
            <a:r>
              <a:rPr lang="en-US"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Moscow State University</a:t>
            </a:r>
            <a:endParaRPr lang="ru-RU" sz="160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FA138C08-3874-4F5D-AB8C-AB048F959AD1}"/>
              </a:ext>
            </a:extLst>
          </p:cNvPr>
          <p:cNvSpPr/>
          <p:nvPr/>
        </p:nvSpPr>
        <p:spPr>
          <a:xfrm>
            <a:off x="4419600" y="838200"/>
            <a:ext cx="4610100" cy="2185214"/>
          </a:xfrm>
          <a:prstGeom prst="rect">
            <a:avLst/>
          </a:prstGeom>
        </p:spPr>
        <p:txBody>
          <a:bodyPr wrap="square">
            <a:spAutoFit/>
          </a:bodyPr>
          <a:lstStyle/>
          <a:p>
            <a:pPr algn="just">
              <a:spcAft>
                <a:spcPts val="0"/>
              </a:spcAft>
            </a:pPr>
            <a:r>
              <a:rPr lang="en-US" sz="2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Comparison of Doppler radar velocity KOD/04 (</a:t>
            </a:r>
            <a:r>
              <a:rPr lang="en-US" sz="2000" i="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sz="2000"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sz="2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component), ROT from two nearby radio paths, and magnetic field (X component).</a:t>
            </a:r>
          </a:p>
          <a:p>
            <a:pPr algn="just">
              <a:spcAft>
                <a:spcPts val="0"/>
              </a:spcAft>
            </a:pPr>
            <a:endParaRPr lang="en-US" sz="2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Although radio paths FAIR/28 and FAIR/08 are  close to each other, their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waveforms are not identical. </a:t>
            </a:r>
            <a:endParaRPr lang="ru-RU"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E143E5DA-A5CA-4DFC-A429-049838460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4269376" cy="5565760"/>
          </a:xfrm>
          <a:prstGeom prst="rect">
            <a:avLst/>
          </a:prstGeom>
        </p:spPr>
      </p:pic>
      <p:sp>
        <p:nvSpPr>
          <p:cNvPr id="10" name="Прямоугольник 9">
            <a:extLst>
              <a:ext uri="{FF2B5EF4-FFF2-40B4-BE49-F238E27FC236}">
                <a16:creationId xmlns:a16="http://schemas.microsoft.com/office/drawing/2014/main" id="{F5B87E51-8610-4297-8A47-FF4D17D87433}"/>
              </a:ext>
            </a:extLst>
          </p:cNvPr>
          <p:cNvSpPr/>
          <p:nvPr/>
        </p:nvSpPr>
        <p:spPr>
          <a:xfrm>
            <a:off x="4343400" y="4399002"/>
            <a:ext cx="4800600" cy="2308324"/>
          </a:xfrm>
          <a:prstGeom prst="rect">
            <a:avLst/>
          </a:prstGeom>
        </p:spPr>
        <p:txBody>
          <a:bodyPr wrap="square">
            <a:spAutoFit/>
          </a:bodyPr>
          <a:lstStyle/>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Ratio between the spectral amplitudes at f=2.6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mHz</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KOD: </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/X(CMO)~7 (m/s)/</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/X(DAW)~12 (m/s)/</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KSR: </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y</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/X(PBK)~25 (m/s)/</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endPar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Ratio of spectral amplitudes between ROT and V:</a:t>
            </a: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(FAIR/08)/</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(KOD/04)~7.6</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10</a:t>
            </a:r>
            <a:r>
              <a:rPr lang="en-US" baseline="30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-4</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/min)/(m/s)</a:t>
            </a: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(INVK/23)/</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(KOD/10)~34</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10</a:t>
            </a:r>
            <a:r>
              <a:rPr lang="en-US" baseline="30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-4</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/min)/(m/s)</a:t>
            </a:r>
            <a:endParaRPr lang="ru-RU" dirty="0">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(BILI/18)/</a:t>
            </a:r>
            <a:r>
              <a:rPr lang="en-US" i="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y</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(KSR/03) ~3.4</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10</a:t>
            </a:r>
            <a:r>
              <a:rPr lang="en-US" baseline="30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-4</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/min)/(m/s)</a:t>
            </a:r>
            <a:endParaRPr lang="ru-RU"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285A4AF3-0B1B-4CBE-A335-30FA8770E2CA}"/>
              </a:ext>
            </a:extLst>
          </p:cNvPr>
          <p:cNvSpPr/>
          <p:nvPr/>
        </p:nvSpPr>
        <p:spPr>
          <a:xfrm>
            <a:off x="32657" y="5783996"/>
            <a:ext cx="4236720" cy="923330"/>
          </a:xfrm>
          <a:prstGeom prst="rect">
            <a:avLst/>
          </a:prstGeom>
        </p:spPr>
        <p:txBody>
          <a:bodyPr wrap="square">
            <a:spAutoFit/>
          </a:bodyPr>
          <a:lstStyle/>
          <a:p>
            <a:pPr algn="just">
              <a:spcAft>
                <a:spcPts val="0"/>
              </a:spcAft>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These results provide a valuable information for modelers trying to interpret the effects of the ULF wave modulation of the ionosphere. </a:t>
            </a:r>
            <a:endParaRPr lang="ru-RU" sz="1600" b="1" dirty="0">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B1C6087-19D0-4DFD-A5C2-5DB3A3F6A736}"/>
              </a:ext>
            </a:extLst>
          </p:cNvPr>
          <p:cNvSpPr/>
          <p:nvPr/>
        </p:nvSpPr>
        <p:spPr>
          <a:xfrm>
            <a:off x="0" y="76200"/>
            <a:ext cx="9144000" cy="400110"/>
          </a:xfrm>
          <a:prstGeom prst="rect">
            <a:avLst/>
          </a:prstGeom>
        </p:spPr>
        <p:txBody>
          <a:bodyPr wrap="square">
            <a:spAutoFit/>
          </a:bodyPr>
          <a:lstStyle/>
          <a:p>
            <a:pPr algn="ctr">
              <a:spcAft>
                <a:spcPts val="0"/>
              </a:spcAft>
            </a:pPr>
            <a:r>
              <a:rPr lang="en-US"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Plausible mechanisms of the ionosphere modulation by ULF waves </a:t>
            </a:r>
            <a:endParaRPr lang="ru-RU"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0BDFE6E5-2C1D-4093-ACFB-2F82FB86E1A6}"/>
              </a:ext>
            </a:extLst>
          </p:cNvPr>
          <p:cNvSpPr>
            <a:spLocks noChangeArrowheads="1"/>
          </p:cNvSpPr>
          <p:nvPr/>
        </p:nvSpPr>
        <p:spPr bwMode="auto">
          <a:xfrm>
            <a:off x="60960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id="{ED398B4A-3A87-4A1B-8905-183A515A21BE}"/>
              </a:ext>
            </a:extLst>
          </p:cNvPr>
          <p:cNvGraphicFramePr>
            <a:graphicFrameLocks noChangeAspect="1"/>
          </p:cNvGraphicFramePr>
          <p:nvPr>
            <p:extLst>
              <p:ext uri="{D42A27DB-BD31-4B8C-83A1-F6EECF244321}">
                <p14:modId xmlns:p14="http://schemas.microsoft.com/office/powerpoint/2010/main" val="1320923633"/>
              </p:ext>
            </p:extLst>
          </p:nvPr>
        </p:nvGraphicFramePr>
        <p:xfrm>
          <a:off x="5230312" y="935251"/>
          <a:ext cx="3888914" cy="753543"/>
        </p:xfrm>
        <a:graphic>
          <a:graphicData uri="http://schemas.openxmlformats.org/presentationml/2006/ole">
            <mc:AlternateContent xmlns:mc="http://schemas.openxmlformats.org/markup-compatibility/2006">
              <mc:Choice xmlns:v="urn:schemas-microsoft-com:vml" Requires="v">
                <p:oleObj spid="_x0000_s1054" name="Equation" r:id="rId3" imgW="2349360" imgH="457200" progId="Equation.DSMT4">
                  <p:embed/>
                </p:oleObj>
              </mc:Choice>
              <mc:Fallback>
                <p:oleObj name="Equation" r:id="rId3" imgW="2349360" imgH="457200" progId="Equation.DSMT4">
                  <p:embed/>
                  <p:pic>
                    <p:nvPicPr>
                      <p:cNvPr id="0" name="Object 1"/>
                      <p:cNvPicPr>
                        <a:picLocks noChangeAspect="1" noChangeArrowheads="1"/>
                      </p:cNvPicPr>
                      <p:nvPr/>
                    </p:nvPicPr>
                    <p:blipFill>
                      <a:blip r:embed="rId4"/>
                      <a:srcRect/>
                      <a:stretch>
                        <a:fillRect/>
                      </a:stretch>
                    </p:blipFill>
                    <p:spPr bwMode="auto">
                      <a:xfrm>
                        <a:off x="5230312" y="935251"/>
                        <a:ext cx="3888914" cy="753543"/>
                      </a:xfrm>
                      <a:prstGeom prst="rect">
                        <a:avLst/>
                      </a:prstGeom>
                      <a:noFill/>
                    </p:spPr>
                  </p:pic>
                </p:oleObj>
              </mc:Fallback>
            </mc:AlternateContent>
          </a:graphicData>
        </a:graphic>
      </p:graphicFrame>
      <p:sp>
        <p:nvSpPr>
          <p:cNvPr id="13" name="Прямоугольник 12">
            <a:extLst>
              <a:ext uri="{FF2B5EF4-FFF2-40B4-BE49-F238E27FC236}">
                <a16:creationId xmlns:a16="http://schemas.microsoft.com/office/drawing/2014/main" id="{1D7085BB-051E-4482-A2C3-0D04BF0EF218}"/>
              </a:ext>
            </a:extLst>
          </p:cNvPr>
          <p:cNvSpPr/>
          <p:nvPr/>
        </p:nvSpPr>
        <p:spPr>
          <a:xfrm>
            <a:off x="228600" y="914400"/>
            <a:ext cx="4724400" cy="923330"/>
          </a:xfrm>
          <a:prstGeom prst="rect">
            <a:avLst/>
          </a:prstGeom>
        </p:spPr>
        <p:txBody>
          <a:bodyPr wrap="square">
            <a:spAutoFit/>
          </a:bodyPr>
          <a:lstStyle/>
          <a:p>
            <a:pPr algn="just"/>
            <a:r>
              <a:rPr lang="en-US" dirty="0">
                <a:solidFill>
                  <a:schemeClr val="bg1"/>
                </a:solidFill>
                <a:latin typeface="Arial Narrow" panose="020B0606020202030204" pitchFamily="34" charset="0"/>
                <a:ea typeface="Calibri" panose="020F0502020204030204" pitchFamily="34" charset="0"/>
              </a:rPr>
              <a:t>Theory of Alfven wave interaction with the thin ionosphere: ratio of the ionospheric plasma toroidal component  </a:t>
            </a:r>
            <a:r>
              <a:rPr lang="en-US" dirty="0" err="1">
                <a:solidFill>
                  <a:schemeClr val="bg1"/>
                </a:solidFill>
                <a:latin typeface="Arial Narrow" panose="020B0606020202030204" pitchFamily="34" charset="0"/>
                <a:ea typeface="Calibri" panose="020F0502020204030204" pitchFamily="34" charset="0"/>
              </a:rPr>
              <a:t>V</a:t>
            </a:r>
            <a:r>
              <a:rPr lang="en-US" baseline="-25000" dirty="0" err="1">
                <a:solidFill>
                  <a:schemeClr val="bg1"/>
                </a:solidFill>
                <a:latin typeface="Arial Narrow" panose="020B0606020202030204" pitchFamily="34" charset="0"/>
                <a:ea typeface="Calibri" panose="020F0502020204030204" pitchFamily="34" charset="0"/>
              </a:rPr>
              <a:t>y</a:t>
            </a:r>
            <a:r>
              <a:rPr lang="en-US" dirty="0">
                <a:solidFill>
                  <a:schemeClr val="bg1"/>
                </a:solidFill>
                <a:latin typeface="Arial Narrow" panose="020B0606020202030204" pitchFamily="34" charset="0"/>
                <a:ea typeface="Calibri" panose="020F0502020204030204" pitchFamily="34" charset="0"/>
              </a:rPr>
              <a:t> to the ground magnetic disturbance </a:t>
            </a:r>
            <a:r>
              <a:rPr lang="en-US" i="1" dirty="0">
                <a:solidFill>
                  <a:schemeClr val="bg1"/>
                </a:solidFill>
                <a:latin typeface="Arial Narrow" panose="020B0606020202030204" pitchFamily="34" charset="0"/>
                <a:ea typeface="Calibri" panose="020F0502020204030204" pitchFamily="34" charset="0"/>
              </a:rPr>
              <a:t>Bx</a:t>
            </a:r>
            <a:endParaRPr lang="ru-RU" dirty="0">
              <a:solidFill>
                <a:schemeClr val="bg1"/>
              </a:solidFill>
              <a:latin typeface="Arial Narrow" panose="020B0606020202030204" pitchFamily="34" charset="0"/>
            </a:endParaRPr>
          </a:p>
        </p:txBody>
      </p:sp>
      <p:sp>
        <p:nvSpPr>
          <p:cNvPr id="26" name="Прямоугольник 25">
            <a:extLst>
              <a:ext uri="{FF2B5EF4-FFF2-40B4-BE49-F238E27FC236}">
                <a16:creationId xmlns:a16="http://schemas.microsoft.com/office/drawing/2014/main" id="{2F04BB4E-160F-4224-B291-FBB1375E05FA}"/>
              </a:ext>
            </a:extLst>
          </p:cNvPr>
          <p:cNvSpPr/>
          <p:nvPr/>
        </p:nvSpPr>
        <p:spPr>
          <a:xfrm>
            <a:off x="152400" y="2751122"/>
            <a:ext cx="8839200" cy="3693319"/>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ionospheric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conductances</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predicted by the IRI-2016 model are rather low: at CMO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=0.8 S, and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=0.6 S, whereas at PBK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 0.3 S, and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=0.3 S. Magnetic field inclination is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~80</a:t>
            </a:r>
            <a:r>
              <a:rPr lang="en-US"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o</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pPr algn="just">
              <a:spcAft>
                <a:spcPts val="0"/>
              </a:spcAft>
            </a:pPr>
            <a:endParaRPr lang="ru-RU"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According to this estimate the ratio</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between drift velocity in the ionosphere and ground magnetic response must be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~23 (m/s)/</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observed ratio between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KOD/10 and CMO (X component) is ~7 (m/s)/</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and for KOD/04 and DAW (X component) is ~12 (m/s)/</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endPar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For the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KSR/PBK pair the ratio must be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~47 (m/s)/</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observed ratio</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between the amplitude of the ionospheric velocity at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KSR/03 beam and ground magnetic response is ~25 (m/s)/</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endPar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Observed ratios agree with the theoretical estimate with an accuracy ~50%. Keeping in mind the model simplicity, uncertainty of the ionospheric background parameters, and mismatch between the radar backscatter location and position of a ground magnetometer the correspondence is qualitatively good. </a:t>
            </a:r>
            <a:endParaRPr lang="ru-RU"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F009D37-4948-46C4-9586-726A509377DF}"/>
              </a:ext>
            </a:extLst>
          </p:cNvPr>
          <p:cNvSpPr/>
          <p:nvPr/>
        </p:nvSpPr>
        <p:spPr>
          <a:xfrm>
            <a:off x="0" y="29234"/>
            <a:ext cx="9144000" cy="400110"/>
          </a:xfrm>
          <a:prstGeom prst="rect">
            <a:avLst/>
          </a:prstGeom>
        </p:spPr>
        <p:txBody>
          <a:bodyPr wrap="square">
            <a:spAutoFit/>
          </a:bodyPr>
          <a:lstStyle/>
          <a:p>
            <a:pPr algn="ctr">
              <a:spcAft>
                <a:spcPts val="0"/>
              </a:spcAft>
            </a:pP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TEC and Doppler velocity pulsations</a:t>
            </a:r>
            <a:endParaRPr lang="ru-RU" sz="20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260A73A1-D4AA-4E83-843E-A84D2B26B29F}"/>
              </a:ext>
            </a:extLst>
          </p:cNvPr>
          <p:cNvSpPr>
            <a:spLocks noChangeArrowheads="1"/>
          </p:cNvSpPr>
          <p:nvPr/>
        </p:nvSpPr>
        <p:spPr bwMode="auto">
          <a:xfrm>
            <a:off x="685800" y="594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a:extLst>
              <a:ext uri="{FF2B5EF4-FFF2-40B4-BE49-F238E27FC236}">
                <a16:creationId xmlns:a16="http://schemas.microsoft.com/office/drawing/2014/main" id="{92610285-34A9-464B-9AA1-A2BB10D83EC4}"/>
              </a:ext>
            </a:extLst>
          </p:cNvPr>
          <p:cNvGraphicFramePr>
            <a:graphicFrameLocks noChangeAspect="1"/>
          </p:cNvGraphicFramePr>
          <p:nvPr>
            <p:extLst>
              <p:ext uri="{D42A27DB-BD31-4B8C-83A1-F6EECF244321}">
                <p14:modId xmlns:p14="http://schemas.microsoft.com/office/powerpoint/2010/main" val="1887993597"/>
              </p:ext>
            </p:extLst>
          </p:nvPr>
        </p:nvGraphicFramePr>
        <p:xfrm>
          <a:off x="3962400" y="2132020"/>
          <a:ext cx="1523033" cy="440395"/>
        </p:xfrm>
        <a:graphic>
          <a:graphicData uri="http://schemas.openxmlformats.org/presentationml/2006/ole">
            <mc:AlternateContent xmlns:mc="http://schemas.openxmlformats.org/markup-compatibility/2006">
              <mc:Choice xmlns:v="urn:schemas-microsoft-com:vml" Requires="v">
                <p:oleObj spid="_x0000_s2124" name="Equation" r:id="rId3" imgW="800100" imgH="228600" progId="Equation.DSMT4">
                  <p:embed/>
                </p:oleObj>
              </mc:Choice>
              <mc:Fallback>
                <p:oleObj name="Equation" r:id="rId3" imgW="8001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32020"/>
                        <a:ext cx="1523033" cy="440395"/>
                      </a:xfrm>
                      <a:prstGeom prst="rect">
                        <a:avLst/>
                      </a:prstGeom>
                      <a:noFill/>
                    </p:spPr>
                  </p:pic>
                </p:oleObj>
              </mc:Fallback>
            </mc:AlternateContent>
          </a:graphicData>
        </a:graphic>
      </p:graphicFrame>
      <p:sp>
        <p:nvSpPr>
          <p:cNvPr id="13" name="Rectangle 4">
            <a:extLst>
              <a:ext uri="{FF2B5EF4-FFF2-40B4-BE49-F238E27FC236}">
                <a16:creationId xmlns:a16="http://schemas.microsoft.com/office/drawing/2014/main" id="{103D72D3-E7DB-412E-9588-A8B2EEB89F43}"/>
              </a:ext>
            </a:extLst>
          </p:cNvPr>
          <p:cNvSpPr>
            <a:spLocks noChangeArrowheads="1"/>
          </p:cNvSpPr>
          <p:nvPr/>
        </p:nvSpPr>
        <p:spPr bwMode="auto">
          <a:xfrm>
            <a:off x="2743200"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227AAE8E-57C2-4C88-99B4-B4BA60889708}"/>
              </a:ext>
            </a:extLst>
          </p:cNvPr>
          <p:cNvGraphicFramePr>
            <a:graphicFrameLocks noChangeAspect="1"/>
          </p:cNvGraphicFramePr>
          <p:nvPr>
            <p:extLst>
              <p:ext uri="{D42A27DB-BD31-4B8C-83A1-F6EECF244321}">
                <p14:modId xmlns:p14="http://schemas.microsoft.com/office/powerpoint/2010/main" val="3987210367"/>
              </p:ext>
            </p:extLst>
          </p:nvPr>
        </p:nvGraphicFramePr>
        <p:xfrm>
          <a:off x="2214330" y="3269026"/>
          <a:ext cx="1447795" cy="304799"/>
        </p:xfrm>
        <a:graphic>
          <a:graphicData uri="http://schemas.openxmlformats.org/presentationml/2006/ole">
            <mc:AlternateContent xmlns:mc="http://schemas.openxmlformats.org/markup-compatibility/2006">
              <mc:Choice xmlns:v="urn:schemas-microsoft-com:vml" Requires="v">
                <p:oleObj spid="_x0000_s2125" name="Equation" r:id="rId5" imgW="1091726" imgH="228501" progId="Equation.DSMT4">
                  <p:embed/>
                </p:oleObj>
              </mc:Choice>
              <mc:Fallback>
                <p:oleObj name="Equation" r:id="rId5" imgW="1091726" imgH="22850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330" y="3269026"/>
                        <a:ext cx="1447795" cy="304799"/>
                      </a:xfrm>
                      <a:prstGeom prst="rect">
                        <a:avLst/>
                      </a:prstGeom>
                      <a:noFill/>
                    </p:spPr>
                  </p:pic>
                </p:oleObj>
              </mc:Fallback>
            </mc:AlternateContent>
          </a:graphicData>
        </a:graphic>
      </p:graphicFrame>
      <p:sp>
        <p:nvSpPr>
          <p:cNvPr id="15" name="Rectangle 6">
            <a:extLst>
              <a:ext uri="{FF2B5EF4-FFF2-40B4-BE49-F238E27FC236}">
                <a16:creationId xmlns:a16="http://schemas.microsoft.com/office/drawing/2014/main" id="{36AC4E82-D3A5-4EB9-9779-8F07D38A6F85}"/>
              </a:ext>
            </a:extLst>
          </p:cNvPr>
          <p:cNvSpPr>
            <a:spLocks noChangeArrowheads="1"/>
          </p:cNvSpPr>
          <p:nvPr/>
        </p:nvSpPr>
        <p:spPr bwMode="auto">
          <a:xfrm>
            <a:off x="5181600" y="53340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id="{5E4FB531-F68B-4649-B034-0DCD7DC1EE87}"/>
              </a:ext>
            </a:extLst>
          </p:cNvPr>
          <p:cNvGraphicFramePr>
            <a:graphicFrameLocks noChangeAspect="1"/>
          </p:cNvGraphicFramePr>
          <p:nvPr>
            <p:extLst>
              <p:ext uri="{D42A27DB-BD31-4B8C-83A1-F6EECF244321}">
                <p14:modId xmlns:p14="http://schemas.microsoft.com/office/powerpoint/2010/main" val="1800165751"/>
              </p:ext>
            </p:extLst>
          </p:nvPr>
        </p:nvGraphicFramePr>
        <p:xfrm>
          <a:off x="3988676" y="3256262"/>
          <a:ext cx="1651004" cy="381001"/>
        </p:xfrm>
        <a:graphic>
          <a:graphicData uri="http://schemas.openxmlformats.org/presentationml/2006/ole">
            <mc:AlternateContent xmlns:mc="http://schemas.openxmlformats.org/markup-compatibility/2006">
              <mc:Choice xmlns:v="urn:schemas-microsoft-com:vml" Requires="v">
                <p:oleObj spid="_x0000_s2126" name="Equation" r:id="rId7" imgW="990600" imgH="228600" progId="Equation.DSMT4">
                  <p:embed/>
                </p:oleObj>
              </mc:Choice>
              <mc:Fallback>
                <p:oleObj name="Equation" r:id="rId7" imgW="9906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8676" y="3256262"/>
                        <a:ext cx="1651004" cy="381001"/>
                      </a:xfrm>
                      <a:prstGeom prst="rect">
                        <a:avLst/>
                      </a:prstGeom>
                      <a:noFill/>
                    </p:spPr>
                  </p:pic>
                </p:oleObj>
              </mc:Fallback>
            </mc:AlternateContent>
          </a:graphicData>
        </a:graphic>
      </p:graphicFrame>
      <p:sp>
        <p:nvSpPr>
          <p:cNvPr id="17" name="Rectangle 8">
            <a:extLst>
              <a:ext uri="{FF2B5EF4-FFF2-40B4-BE49-F238E27FC236}">
                <a16:creationId xmlns:a16="http://schemas.microsoft.com/office/drawing/2014/main" id="{10299A35-C168-494B-86D4-2B3624DC8D86}"/>
              </a:ext>
            </a:extLst>
          </p:cNvPr>
          <p:cNvSpPr>
            <a:spLocks noChangeArrowheads="1"/>
          </p:cNvSpPr>
          <p:nvPr/>
        </p:nvSpPr>
        <p:spPr bwMode="auto">
          <a:xfrm>
            <a:off x="4600575" y="59525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 name="Объект 17">
            <a:extLst>
              <a:ext uri="{FF2B5EF4-FFF2-40B4-BE49-F238E27FC236}">
                <a16:creationId xmlns:a16="http://schemas.microsoft.com/office/drawing/2014/main" id="{E9A14508-7C12-4383-856A-369393E93773}"/>
              </a:ext>
            </a:extLst>
          </p:cNvPr>
          <p:cNvGraphicFramePr>
            <a:graphicFrameLocks noChangeAspect="1"/>
          </p:cNvGraphicFramePr>
          <p:nvPr>
            <p:extLst>
              <p:ext uri="{D42A27DB-BD31-4B8C-83A1-F6EECF244321}">
                <p14:modId xmlns:p14="http://schemas.microsoft.com/office/powerpoint/2010/main" val="1108394020"/>
              </p:ext>
            </p:extLst>
          </p:nvPr>
        </p:nvGraphicFramePr>
        <p:xfrm>
          <a:off x="5105400" y="3968935"/>
          <a:ext cx="3981004" cy="651437"/>
        </p:xfrm>
        <a:graphic>
          <a:graphicData uri="http://schemas.openxmlformats.org/presentationml/2006/ole">
            <mc:AlternateContent xmlns:mc="http://schemas.openxmlformats.org/markup-compatibility/2006">
              <mc:Choice xmlns:v="urn:schemas-microsoft-com:vml" Requires="v">
                <p:oleObj spid="_x0000_s2127" name="Equation" r:id="rId9" imgW="3149600" imgH="508000" progId="Equation.DSMT4">
                  <p:embed/>
                </p:oleObj>
              </mc:Choice>
              <mc:Fallback>
                <p:oleObj name="Equation" r:id="rId9" imgW="3149600" imgH="508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968935"/>
                        <a:ext cx="3981004" cy="651437"/>
                      </a:xfrm>
                      <a:prstGeom prst="rect">
                        <a:avLst/>
                      </a:prstGeom>
                      <a:noFill/>
                    </p:spPr>
                  </p:pic>
                </p:oleObj>
              </mc:Fallback>
            </mc:AlternateContent>
          </a:graphicData>
        </a:graphic>
      </p:graphicFrame>
      <p:sp>
        <p:nvSpPr>
          <p:cNvPr id="19" name="Прямоугольник 18">
            <a:extLst>
              <a:ext uri="{FF2B5EF4-FFF2-40B4-BE49-F238E27FC236}">
                <a16:creationId xmlns:a16="http://schemas.microsoft.com/office/drawing/2014/main" id="{6A4A59E5-1EA5-451C-9D53-67A92DBD2E25}"/>
              </a:ext>
            </a:extLst>
          </p:cNvPr>
          <p:cNvSpPr/>
          <p:nvPr/>
        </p:nvSpPr>
        <p:spPr>
          <a:xfrm>
            <a:off x="114300" y="428220"/>
            <a:ext cx="8915400" cy="3970318"/>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 plausible mechanism of TEC modulation may be related to field-aligned plasma transport: FAC and thermal electron flux transported by an Alfven wave cause a depletion/accumulation of plasma in the ionosphere. As a result, the plasma density in a region with strong vertical gradient of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(z) may increase/decrease. </a:t>
            </a: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 upper estimate of variation of plasma density integrated along a flux tube,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can be obtained from the height-integrated balance equation </a:t>
            </a: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current </a:t>
            </a:r>
            <a:r>
              <a:rPr lang="en-US" i="1"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j</a:t>
            </a:r>
            <a:r>
              <a:rPr lang="en-US" baseline="-250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z</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entering the upper ionosphere by an Alfven wave is related to the transverse electric field </a:t>
            </a:r>
            <a:r>
              <a:rPr lang="en-US"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in the ionosphere  </a:t>
            </a: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Combination of balance equation with this estimate yields </a:t>
            </a:r>
            <a:endParaRPr lang="ru-RU" sz="1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Rectangle 10">
            <a:extLst>
              <a:ext uri="{FF2B5EF4-FFF2-40B4-BE49-F238E27FC236}">
                <a16:creationId xmlns:a16="http://schemas.microsoft.com/office/drawing/2014/main" id="{2F015ED0-9683-4521-A825-818BB0667432}"/>
              </a:ext>
            </a:extLst>
          </p:cNvPr>
          <p:cNvSpPr>
            <a:spLocks noChangeArrowheads="1"/>
          </p:cNvSpPr>
          <p:nvPr/>
        </p:nvSpPr>
        <p:spPr bwMode="auto">
          <a:xfrm>
            <a:off x="5943600" y="471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 name="Объект 20">
            <a:extLst>
              <a:ext uri="{FF2B5EF4-FFF2-40B4-BE49-F238E27FC236}">
                <a16:creationId xmlns:a16="http://schemas.microsoft.com/office/drawing/2014/main" id="{6640D4BB-F0FC-4DAD-984D-4A48843CBFCB}"/>
              </a:ext>
            </a:extLst>
          </p:cNvPr>
          <p:cNvGraphicFramePr>
            <a:graphicFrameLocks noChangeAspect="1"/>
          </p:cNvGraphicFramePr>
          <p:nvPr>
            <p:extLst>
              <p:ext uri="{D42A27DB-BD31-4B8C-83A1-F6EECF244321}">
                <p14:modId xmlns:p14="http://schemas.microsoft.com/office/powerpoint/2010/main" val="1003439564"/>
              </p:ext>
            </p:extLst>
          </p:nvPr>
        </p:nvGraphicFramePr>
        <p:xfrm>
          <a:off x="3810000" y="4909347"/>
          <a:ext cx="3105663" cy="351075"/>
        </p:xfrm>
        <a:graphic>
          <a:graphicData uri="http://schemas.openxmlformats.org/presentationml/2006/ole">
            <mc:AlternateContent xmlns:mc="http://schemas.openxmlformats.org/markup-compatibility/2006">
              <mc:Choice xmlns:v="urn:schemas-microsoft-com:vml" Requires="v">
                <p:oleObj spid="_x0000_s2128" name="Equation" r:id="rId11" imgW="2197100" imgH="254000" progId="Equation.DSMT4">
                  <p:embed/>
                </p:oleObj>
              </mc:Choice>
              <mc:Fallback>
                <p:oleObj name="Equation" r:id="rId11" imgW="2197100" imgH="2540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4909347"/>
                        <a:ext cx="3105663" cy="351075"/>
                      </a:xfrm>
                      <a:prstGeom prst="rect">
                        <a:avLst/>
                      </a:prstGeom>
                      <a:noFill/>
                    </p:spPr>
                  </p:pic>
                </p:oleObj>
              </mc:Fallback>
            </mc:AlternateContent>
          </a:graphicData>
        </a:graphic>
      </p:graphicFrame>
      <p:sp>
        <p:nvSpPr>
          <p:cNvPr id="22" name="Прямоугольник 21">
            <a:extLst>
              <a:ext uri="{FF2B5EF4-FFF2-40B4-BE49-F238E27FC236}">
                <a16:creationId xmlns:a16="http://schemas.microsoft.com/office/drawing/2014/main" id="{D2ABDBFF-EAEF-4245-A380-456193E73F8F}"/>
              </a:ext>
            </a:extLst>
          </p:cNvPr>
          <p:cNvSpPr/>
          <p:nvPr/>
        </p:nvSpPr>
        <p:spPr>
          <a:xfrm>
            <a:off x="114300" y="5937712"/>
            <a:ext cx="8877301" cy="646331"/>
          </a:xfrm>
          <a:prstGeom prst="rect">
            <a:avLst/>
          </a:prstGeom>
        </p:spPr>
        <p:txBody>
          <a:bodyPr wrap="square">
            <a:spAutoFit/>
          </a:bodyPr>
          <a:lstStyle/>
          <a:p>
            <a:pPr algn="just">
              <a:spcAft>
                <a:spcPts val="0"/>
              </a:spcAft>
            </a:pPr>
            <a:r>
              <a:rPr lang="en-US"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The predicted value is about order of magnitude less than observed relationship </a:t>
            </a: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ROT/Vy~3</a:t>
            </a: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10</a:t>
            </a:r>
            <a:r>
              <a:rPr lang="en-US" baseline="30000"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-4</a:t>
            </a: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err="1">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/min)/(m/s) for the BILI/18-KSR/03 pair. Thus</a:t>
            </a:r>
            <a:r>
              <a:rPr lang="en-US"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 other mechanisms should be considered. </a:t>
            </a:r>
            <a:endParaRPr lang="ru-RU" sz="16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47CA1F-8279-4F32-A5EB-B39165C8CFA4}"/>
              </a:ext>
            </a:extLst>
          </p:cNvPr>
          <p:cNvSpPr txBox="1"/>
          <p:nvPr/>
        </p:nvSpPr>
        <p:spPr>
          <a:xfrm>
            <a:off x="228600" y="4837598"/>
            <a:ext cx="3433525"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For the realistic parameters of wave and ionosphere the above estimate provides</a:t>
            </a:r>
            <a:endParaRPr lang="ru-RU" sz="1600"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0"/>
            <a:ext cx="7467600" cy="838200"/>
          </a:xfrm>
        </p:spPr>
        <p:txBody>
          <a:bodyPr/>
          <a:lstStyle/>
          <a:p>
            <a:pPr algn="ctr" eaLnBrk="1" hangingPunct="1"/>
            <a:r>
              <a:rPr lang="en-US" sz="4000" b="1" dirty="0"/>
              <a:t>Puzzling results</a:t>
            </a:r>
          </a:p>
        </p:txBody>
      </p:sp>
      <p:sp>
        <p:nvSpPr>
          <p:cNvPr id="4" name="Rectangle 2">
            <a:extLst>
              <a:ext uri="{FF2B5EF4-FFF2-40B4-BE49-F238E27FC236}">
                <a16:creationId xmlns:a16="http://schemas.microsoft.com/office/drawing/2014/main" id="{194AA444-1C3F-4147-9234-C87017C57A4B}"/>
              </a:ext>
            </a:extLst>
          </p:cNvPr>
          <p:cNvSpPr>
            <a:spLocks noChangeArrowheads="1"/>
          </p:cNvSpPr>
          <p:nvPr/>
        </p:nvSpPr>
        <p:spPr bwMode="auto">
          <a:xfrm>
            <a:off x="49530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09BDD2B1-F0BB-4835-9F66-8AD2EB757755}"/>
              </a:ext>
            </a:extLst>
          </p:cNvPr>
          <p:cNvGraphicFramePr>
            <a:graphicFrameLocks noChangeAspect="1"/>
          </p:cNvGraphicFramePr>
          <p:nvPr>
            <p:extLst>
              <p:ext uri="{D42A27DB-BD31-4B8C-83A1-F6EECF244321}">
                <p14:modId xmlns:p14="http://schemas.microsoft.com/office/powerpoint/2010/main" val="2833679351"/>
              </p:ext>
            </p:extLst>
          </p:nvPr>
        </p:nvGraphicFramePr>
        <p:xfrm>
          <a:off x="3657600" y="892630"/>
          <a:ext cx="2987448" cy="461026"/>
        </p:xfrm>
        <a:graphic>
          <a:graphicData uri="http://schemas.openxmlformats.org/presentationml/2006/ole">
            <mc:AlternateContent xmlns:mc="http://schemas.openxmlformats.org/markup-compatibility/2006">
              <mc:Choice xmlns:v="urn:schemas-microsoft-com:vml" Requires="v">
                <p:oleObj spid="_x0000_s3107" name="Equation" r:id="rId3" imgW="1524000" imgH="241300" progId="Equation.DSMT4">
                  <p:embed/>
                </p:oleObj>
              </mc:Choice>
              <mc:Fallback>
                <p:oleObj name="Equation" r:id="rId3" imgW="15240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892630"/>
                        <a:ext cx="2987448" cy="461026"/>
                      </a:xfrm>
                      <a:prstGeom prst="rect">
                        <a:avLst/>
                      </a:prstGeom>
                      <a:noFill/>
                    </p:spPr>
                  </p:pic>
                </p:oleObj>
              </mc:Fallback>
            </mc:AlternateContent>
          </a:graphicData>
        </a:graphic>
      </p:graphicFrame>
      <p:sp>
        <p:nvSpPr>
          <p:cNvPr id="6" name="Прямоугольник 5">
            <a:extLst>
              <a:ext uri="{FF2B5EF4-FFF2-40B4-BE49-F238E27FC236}">
                <a16:creationId xmlns:a16="http://schemas.microsoft.com/office/drawing/2014/main" id="{C51C74C8-6478-4E43-BB95-4747D1DC2B4E}"/>
              </a:ext>
            </a:extLst>
          </p:cNvPr>
          <p:cNvSpPr/>
          <p:nvPr/>
        </p:nvSpPr>
        <p:spPr>
          <a:xfrm>
            <a:off x="533400" y="242212"/>
            <a:ext cx="8382000" cy="369332"/>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ionosphere modulation may be associated with the </a:t>
            </a:r>
            <a:r>
              <a:rPr lang="en-US"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heating of the ionospheric ions</a:t>
            </a:r>
            <a:endParaRPr lang="ru-RU" sz="16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39050EF5-DB1F-4881-8D8D-3486C703D965}"/>
              </a:ext>
            </a:extLst>
          </p:cNvPr>
          <p:cNvSpPr/>
          <p:nvPr/>
        </p:nvSpPr>
        <p:spPr>
          <a:xfrm>
            <a:off x="266700" y="1759283"/>
            <a:ext cx="8610600" cy="369332"/>
          </a:xfrm>
          <a:prstGeom prst="rect">
            <a:avLst/>
          </a:prstGeom>
        </p:spPr>
        <p:txBody>
          <a:bodyPr wrap="square">
            <a:spAutoFit/>
          </a:bodyPr>
          <a:lstStyle/>
          <a:p>
            <a:r>
              <a:rPr lang="en-US" dirty="0">
                <a:solidFill>
                  <a:schemeClr val="bg1"/>
                </a:solidFill>
                <a:latin typeface="Arial Narrow" panose="020B0606020202030204" pitchFamily="34" charset="0"/>
                <a:ea typeface="Calibri" panose="020F0502020204030204" pitchFamily="34" charset="0"/>
              </a:rPr>
              <a:t>Assuming that |</a:t>
            </a:r>
            <a:r>
              <a:rPr lang="en-US" i="1" dirty="0">
                <a:solidFill>
                  <a:schemeClr val="bg1"/>
                </a:solidFill>
                <a:latin typeface="Arial Narrow" panose="020B0606020202030204" pitchFamily="34" charset="0"/>
                <a:ea typeface="Calibri" panose="020F0502020204030204" pitchFamily="34" charset="0"/>
              </a:rPr>
              <a:t>V</a:t>
            </a:r>
            <a:r>
              <a:rPr lang="en-US" dirty="0">
                <a:solidFill>
                  <a:schemeClr val="bg1"/>
                </a:solidFill>
                <a:latin typeface="Arial Narrow" panose="020B0606020202030204" pitchFamily="34" charset="0"/>
                <a:ea typeface="Calibri" panose="020F0502020204030204" pitchFamily="34" charset="0"/>
              </a:rPr>
              <a:t>|=300 m/s, the Joule heating can cause the </a:t>
            </a:r>
            <a:r>
              <a:rPr lang="en-US" dirty="0" err="1">
                <a:solidFill>
                  <a:schemeClr val="bg1"/>
                </a:solidFill>
                <a:latin typeface="Arial Narrow" panose="020B0606020202030204" pitchFamily="34" charset="0"/>
                <a:ea typeface="Calibri" panose="020F0502020204030204" pitchFamily="34" charset="0"/>
              </a:rPr>
              <a:t>Ti</a:t>
            </a:r>
            <a:r>
              <a:rPr lang="en-US" dirty="0">
                <a:solidFill>
                  <a:schemeClr val="bg1"/>
                </a:solidFill>
                <a:latin typeface="Arial Narrow" panose="020B0606020202030204" pitchFamily="34" charset="0"/>
                <a:ea typeface="Calibri" panose="020F0502020204030204" pitchFamily="34" charset="0"/>
              </a:rPr>
              <a:t> enhancement up to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rPr>
              <a:t>T</a:t>
            </a:r>
            <a:r>
              <a:rPr lang="en-US" baseline="-25000" dirty="0">
                <a:solidFill>
                  <a:schemeClr val="bg1"/>
                </a:solidFill>
                <a:latin typeface="Arial Narrow" panose="020B0606020202030204" pitchFamily="34" charset="0"/>
                <a:ea typeface="Calibri" panose="020F0502020204030204" pitchFamily="34" charset="0"/>
              </a:rPr>
              <a:t>i</a:t>
            </a:r>
            <a:r>
              <a:rPr lang="en-US" dirty="0">
                <a:solidFill>
                  <a:schemeClr val="bg1"/>
                </a:solidFill>
                <a:latin typeface="Arial Narrow" panose="020B0606020202030204" pitchFamily="34" charset="0"/>
                <a:ea typeface="Calibri" panose="020F0502020204030204" pitchFamily="34" charset="0"/>
              </a:rPr>
              <a:t>~70</a:t>
            </a:r>
            <a:r>
              <a:rPr lang="en-US" baseline="30000" dirty="0">
                <a:solidFill>
                  <a:schemeClr val="bg1"/>
                </a:solidFill>
                <a:latin typeface="Arial Narrow" panose="020B0606020202030204" pitchFamily="34" charset="0"/>
                <a:ea typeface="Calibri" panose="020F0502020204030204" pitchFamily="34" charset="0"/>
              </a:rPr>
              <a:t>o</a:t>
            </a:r>
            <a:r>
              <a:rPr lang="en-US" dirty="0">
                <a:solidFill>
                  <a:schemeClr val="bg1"/>
                </a:solidFill>
                <a:latin typeface="Arial Narrow" panose="020B0606020202030204" pitchFamily="34" charset="0"/>
                <a:ea typeface="Calibri" panose="020F0502020204030204" pitchFamily="34" charset="0"/>
              </a:rPr>
              <a:t> K. </a:t>
            </a:r>
            <a:endParaRPr lang="ru-RU" dirty="0">
              <a:solidFill>
                <a:schemeClr val="bg1"/>
              </a:solidFill>
              <a:latin typeface="Arial Narrow" panose="020B0606020202030204" pitchFamily="34" charset="0"/>
            </a:endParaRPr>
          </a:p>
        </p:txBody>
      </p:sp>
      <p:sp>
        <p:nvSpPr>
          <p:cNvPr id="13" name="Rectangle 10">
            <a:extLst>
              <a:ext uri="{FF2B5EF4-FFF2-40B4-BE49-F238E27FC236}">
                <a16:creationId xmlns:a16="http://schemas.microsoft.com/office/drawing/2014/main" id="{6E20FD59-38F1-4A88-A4B4-443B899C0444}"/>
              </a:ext>
            </a:extLst>
          </p:cNvPr>
          <p:cNvSpPr>
            <a:spLocks noChangeArrowheads="1"/>
          </p:cNvSpPr>
          <p:nvPr/>
        </p:nvSpPr>
        <p:spPr bwMode="auto">
          <a:xfrm>
            <a:off x="6096000" y="32379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9BEC2784-0C2E-440F-9E85-76BBA9F72885}"/>
              </a:ext>
            </a:extLst>
          </p:cNvPr>
          <p:cNvGraphicFramePr>
            <a:graphicFrameLocks noChangeAspect="1"/>
          </p:cNvGraphicFramePr>
          <p:nvPr>
            <p:extLst>
              <p:ext uri="{D42A27DB-BD31-4B8C-83A1-F6EECF244321}">
                <p14:modId xmlns:p14="http://schemas.microsoft.com/office/powerpoint/2010/main" val="3756530669"/>
              </p:ext>
            </p:extLst>
          </p:nvPr>
        </p:nvGraphicFramePr>
        <p:xfrm>
          <a:off x="5638800" y="3430757"/>
          <a:ext cx="2585324" cy="369332"/>
        </p:xfrm>
        <a:graphic>
          <a:graphicData uri="http://schemas.openxmlformats.org/presentationml/2006/ole">
            <mc:AlternateContent xmlns:mc="http://schemas.openxmlformats.org/markup-compatibility/2006">
              <mc:Choice xmlns:v="urn:schemas-microsoft-com:vml" Requires="v">
                <p:oleObj spid="_x0000_s3108" name="Equation" r:id="rId5" imgW="1612900" imgH="228600" progId="Equation.DSMT4">
                  <p:embed/>
                </p:oleObj>
              </mc:Choice>
              <mc:Fallback>
                <p:oleObj name="Equation" r:id="rId5" imgW="1612900" imgH="2286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430757"/>
                        <a:ext cx="2585324" cy="369332"/>
                      </a:xfrm>
                      <a:prstGeom prst="rect">
                        <a:avLst/>
                      </a:prstGeom>
                      <a:noFill/>
                    </p:spPr>
                  </p:pic>
                </p:oleObj>
              </mc:Fallback>
            </mc:AlternateContent>
          </a:graphicData>
        </a:graphic>
      </p:graphicFrame>
      <p:sp>
        <p:nvSpPr>
          <p:cNvPr id="15" name="Прямоугольник 14">
            <a:extLst>
              <a:ext uri="{FF2B5EF4-FFF2-40B4-BE49-F238E27FC236}">
                <a16:creationId xmlns:a16="http://schemas.microsoft.com/office/drawing/2014/main" id="{123BDB76-A511-48C1-BBED-E71DD52A2399}"/>
              </a:ext>
            </a:extLst>
          </p:cNvPr>
          <p:cNvSpPr/>
          <p:nvPr/>
        </p:nvSpPr>
        <p:spPr>
          <a:xfrm>
            <a:off x="152400" y="2590800"/>
            <a:ext cx="8839200" cy="3031856"/>
          </a:xfrm>
          <a:prstGeom prst="rect">
            <a:avLst/>
          </a:prstGeom>
        </p:spPr>
        <p:txBody>
          <a:bodyPr wrap="square">
            <a:spAutoFit/>
          </a:bodyPr>
          <a:lstStyle/>
          <a:p>
            <a:pPr algn="just">
              <a:lnSpc>
                <a:spcPct val="110000"/>
              </a:lnSpc>
              <a:spcAft>
                <a:spcPts val="0"/>
              </a:spcAft>
              <a:tabLst>
                <a:tab pos="1170305" algn="l"/>
              </a:tabLs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plasma heating may shift the ionization-recombination balance due to the temperature-dependent recombination coefficient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cause plasma density variations, owing to periodic ion heating of F-layer plasma and subsequent increase/decrease of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a:p>
            <a:pPr algn="just">
              <a:spcAft>
                <a:spcPts val="0"/>
              </a:spcAft>
              <a:tabLst>
                <a:tab pos="1170305" algn="l"/>
              </a:tabLs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tabLst>
                <a:tab pos="1170305" algn="l"/>
              </a:tabLs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tabLst>
                <a:tab pos="1170305" algn="l"/>
              </a:tabLs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lnSpc>
                <a:spcPct val="110000"/>
              </a:lnSpc>
              <a:spcAft>
                <a:spcPts val="0"/>
              </a:spcAft>
              <a:tabLst>
                <a:tab pos="1170305" algn="l"/>
              </a:tabLs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According to this estimate, for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en-US"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3</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K, and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~70 K, the expected plasma modulation depth is to be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~7%. Therefore, for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~0.3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TECu</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estimated amplitude of the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variations with period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6.4 min is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2</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0.3</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/min. </a:t>
            </a:r>
          </a:p>
          <a:p>
            <a:pPr algn="just">
              <a:lnSpc>
                <a:spcPct val="110000"/>
              </a:lnSpc>
              <a:spcAft>
                <a:spcPts val="0"/>
              </a:spcAft>
              <a:tabLst>
                <a:tab pos="1170305" algn="l"/>
              </a:tabLst>
            </a:pPr>
            <a:r>
              <a:rPr lang="en-US"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This estimate is within the range of observed magnitude of TEC modulation, </a:t>
            </a:r>
            <a:r>
              <a:rPr lang="en-US" i="1"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~0.2-1.0 </a:t>
            </a:r>
            <a:r>
              <a:rPr lang="en-US" dirty="0" err="1">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/min.</a:t>
            </a:r>
            <a:endParaRPr lang="ru-RU" sz="16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5A450C-4CD8-4681-8744-03F3F99E2670}"/>
              </a:ext>
            </a:extLst>
          </p:cNvPr>
          <p:cNvSpPr>
            <a:spLocks noChangeArrowheads="1"/>
          </p:cNvSpPr>
          <p:nvPr/>
        </p:nvSpPr>
        <p:spPr bwMode="auto">
          <a:xfrm>
            <a:off x="53340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9D78AE0D-A267-44D2-9DC8-BB9975328D0A}"/>
              </a:ext>
            </a:extLst>
          </p:cNvPr>
          <p:cNvGraphicFramePr>
            <a:graphicFrameLocks noChangeAspect="1"/>
          </p:cNvGraphicFramePr>
          <p:nvPr>
            <p:extLst>
              <p:ext uri="{D42A27DB-BD31-4B8C-83A1-F6EECF244321}">
                <p14:modId xmlns:p14="http://schemas.microsoft.com/office/powerpoint/2010/main" val="1032443920"/>
              </p:ext>
            </p:extLst>
          </p:nvPr>
        </p:nvGraphicFramePr>
        <p:xfrm>
          <a:off x="3810001" y="1828971"/>
          <a:ext cx="3276600" cy="705488"/>
        </p:xfrm>
        <a:graphic>
          <a:graphicData uri="http://schemas.openxmlformats.org/presentationml/2006/ole">
            <mc:AlternateContent xmlns:mc="http://schemas.openxmlformats.org/markup-compatibility/2006">
              <mc:Choice xmlns:v="urn:schemas-microsoft-com:vml" Requires="v">
                <p:oleObj spid="_x0000_s4125" name="Equation" r:id="rId3" imgW="1981200" imgH="431800" progId="Equation.DSMT4">
                  <p:embed/>
                </p:oleObj>
              </mc:Choice>
              <mc:Fallback>
                <p:oleObj name="Equation" r:id="rId3" imgW="19812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1828971"/>
                        <a:ext cx="3276600" cy="705488"/>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81FE34E9-60DF-4C6A-9C7F-E498E816B33D}"/>
              </a:ext>
            </a:extLst>
          </p:cNvPr>
          <p:cNvSpPr>
            <a:spLocks noChangeArrowheads="1"/>
          </p:cNvSpPr>
          <p:nvPr/>
        </p:nvSpPr>
        <p:spPr bwMode="auto">
          <a:xfrm>
            <a:off x="21336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74AD3A08-986F-4D7F-891D-67FB38175FA0}"/>
              </a:ext>
            </a:extLst>
          </p:cNvPr>
          <p:cNvGraphicFramePr>
            <a:graphicFrameLocks noChangeAspect="1"/>
          </p:cNvGraphicFramePr>
          <p:nvPr>
            <p:extLst>
              <p:ext uri="{D42A27DB-BD31-4B8C-83A1-F6EECF244321}">
                <p14:modId xmlns:p14="http://schemas.microsoft.com/office/powerpoint/2010/main" val="818480662"/>
              </p:ext>
            </p:extLst>
          </p:nvPr>
        </p:nvGraphicFramePr>
        <p:xfrm>
          <a:off x="2971799" y="695669"/>
          <a:ext cx="1917397" cy="371109"/>
        </p:xfrm>
        <a:graphic>
          <a:graphicData uri="http://schemas.openxmlformats.org/presentationml/2006/ole">
            <mc:AlternateContent xmlns:mc="http://schemas.openxmlformats.org/markup-compatibility/2006">
              <mc:Choice xmlns:v="urn:schemas-microsoft-com:vml" Requires="v">
                <p:oleObj spid="_x0000_s4126" name="Equation" r:id="rId5" imgW="1168400" imgH="228600" progId="Equation.DSMT4">
                  <p:embed/>
                </p:oleObj>
              </mc:Choice>
              <mc:Fallback>
                <p:oleObj name="Equation" r:id="rId5" imgW="11684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799" y="695669"/>
                        <a:ext cx="1917397" cy="371109"/>
                      </a:xfrm>
                      <a:prstGeom prst="rect">
                        <a:avLst/>
                      </a:prstGeom>
                      <a:noFill/>
                    </p:spPr>
                  </p:pic>
                </p:oleObj>
              </mc:Fallback>
            </mc:AlternateContent>
          </a:graphicData>
        </a:graphic>
      </p:graphicFrame>
      <p:sp>
        <p:nvSpPr>
          <p:cNvPr id="6" name="Прямоугольник 5">
            <a:extLst>
              <a:ext uri="{FF2B5EF4-FFF2-40B4-BE49-F238E27FC236}">
                <a16:creationId xmlns:a16="http://schemas.microsoft.com/office/drawing/2014/main" id="{193E15DE-9795-4CD4-BDF4-0343262B8F29}"/>
              </a:ext>
            </a:extLst>
          </p:cNvPr>
          <p:cNvSpPr/>
          <p:nvPr/>
        </p:nvSpPr>
        <p:spPr>
          <a:xfrm>
            <a:off x="76200" y="224498"/>
            <a:ext cx="8991600" cy="1754326"/>
          </a:xfrm>
          <a:prstGeom prst="rect">
            <a:avLst/>
          </a:prstGeom>
        </p:spPr>
        <p:txBody>
          <a:bodyPr wrap="square">
            <a:spAutoFit/>
          </a:bodyPr>
          <a:lstStyle/>
          <a:p>
            <a:pPr algn="just">
              <a:spcAft>
                <a:spcPts val="0"/>
              </a:spcAft>
            </a:pPr>
            <a:r>
              <a:rPr lang="en-US"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TEC modulation due to a periodic drift across a lateral gradient of the ionospheric plasma with velocity </a:t>
            </a:r>
            <a:r>
              <a:rPr lang="en-US"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V</a:t>
            </a:r>
            <a:r>
              <a:rPr lang="en-US"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induced by an Alfven wave</a:t>
            </a: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Assuming that in the N-S direction at latitude distance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[deg] the TEC value varies by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possible variations of TEC can be estimated as </a:t>
            </a:r>
            <a:endParaRPr lang="ru-RU"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709F4B99-6328-44DA-92E9-4DED740415D8}"/>
              </a:ext>
            </a:extLst>
          </p:cNvPr>
          <p:cNvSpPr/>
          <p:nvPr/>
        </p:nvSpPr>
        <p:spPr>
          <a:xfrm>
            <a:off x="152400" y="2667000"/>
            <a:ext cx="8839200" cy="1754326"/>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 latitudinal gradient of TEC in the region of Alaska from global TEC maps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http://vt.superdarn.org</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is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~4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TECu</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/deg. Thus, the expected normalized effect may be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/Vx~2</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ru-RU"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ru-RU"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-3</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TECu</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/min)/(m/s). </a:t>
            </a:r>
          </a:p>
          <a:p>
            <a:pPr algn="just">
              <a:spcAft>
                <a:spcPts val="0"/>
              </a:spcAft>
            </a:pPr>
            <a:endPar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Therefore, a steep latitudinal gradient of TEC may be sufficient to produce observed TEC modulation by ~(0.8-3.0)</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ru-RU"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ru-RU"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-3</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TECu</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/min)/(m/s). The occurrence of a wide range of plasma inhomogeneities in the auroral ionosphere may explain a large variety of the observed TEC responses to Pc5 waves. </a:t>
            </a:r>
            <a:endParaRPr lang="ru-RU"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2B54F142-F38F-44BB-94CF-64BB137D65C3}"/>
              </a:ext>
            </a:extLst>
          </p:cNvPr>
          <p:cNvSpPr/>
          <p:nvPr/>
        </p:nvSpPr>
        <p:spPr>
          <a:xfrm>
            <a:off x="114300" y="4879177"/>
            <a:ext cx="8915400" cy="1286442"/>
          </a:xfrm>
          <a:prstGeom prst="rect">
            <a:avLst/>
          </a:prstGeom>
        </p:spPr>
        <p:txBody>
          <a:bodyPr wrap="square">
            <a:spAutoFit/>
          </a:bodyPr>
          <a:lstStyle/>
          <a:p>
            <a:pPr algn="just">
              <a:lnSpc>
                <a:spcPct val="110000"/>
              </a:lnSpc>
            </a:pPr>
            <a:r>
              <a:rPr lang="en-US"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Modulated precipitation of soft electrons</a:t>
            </a:r>
          </a:p>
          <a:p>
            <a:pPr algn="just">
              <a:lnSpc>
                <a:spcPct val="110000"/>
              </a:lnSpc>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Periodic oscillations of field-aligned flux of soft electrons driven by Alfven wave cannot be detected by riometers, but it can cause additional ionization in the F-layer. However, this assumption cannot be validated because of lack of relevant data from any ground instrument (e.g., imagers) or LEO satellites. </a:t>
            </a:r>
            <a:endParaRPr lang="ru-RU" dirty="0">
              <a:latin typeface="Arial Narrow" panose="020B0606020202030204" pitchFamily="34" charset="0"/>
            </a:endParaRPr>
          </a:p>
        </p:txBody>
      </p:sp>
    </p:spTree>
    <p:extLst>
      <p:ext uri="{BB962C8B-B14F-4D97-AF65-F5344CB8AC3E}">
        <p14:creationId xmlns:p14="http://schemas.microsoft.com/office/powerpoint/2010/main" val="290369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B1185C-0829-483C-A3B4-5031EB7564BC}"/>
              </a:ext>
            </a:extLst>
          </p:cNvPr>
          <p:cNvSpPr/>
          <p:nvPr/>
        </p:nvSpPr>
        <p:spPr>
          <a:xfrm>
            <a:off x="15240" y="609600"/>
            <a:ext cx="9067800" cy="6169894"/>
          </a:xfrm>
          <a:prstGeom prst="rect">
            <a:avLst/>
          </a:prstGeom>
        </p:spPr>
        <p:txBody>
          <a:bodyPr wrap="square">
            <a:spAutoFit/>
          </a:bodyPr>
          <a:lstStyle/>
          <a:p>
            <a:pPr algn="just">
              <a:lnSpc>
                <a:spcPct val="110000"/>
              </a:lnSpc>
              <a:spcAft>
                <a:spcPts val="1200"/>
              </a:spcAft>
            </a:pP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Impulses of the solar wind density triggered transient Pc5 pulsations on the morning flank both in geomagnetic field and ionospheric plasma.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GPS/TEC technique has turned out to be sensitive enough to detect Pc5 waves even with a moderate amplitude on the ground, ~20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nT.</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These results are the first simultaneous observations of Pc5 waves by radar, GPS, and magnetometer. The measured ratios between spectral amplitudes of Doppler velocity, TEC, and magnetic field oscillations can be a basis for future theories of ULF wave modulation of the ionosphere. </a:t>
            </a:r>
          </a:p>
          <a:p>
            <a:pPr algn="just">
              <a:lnSpc>
                <a:spcPct val="110000"/>
              </a:lnSpc>
              <a:spcAft>
                <a:spcPts val="1200"/>
              </a:spcAft>
            </a:pP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The relationships between amplitudes of variations of the ionospheric velocity and geomagnetic field have been reasonably well interpreted with the theory of Alfven wave interaction with the thin ionosphere. </a:t>
            </a:r>
          </a:p>
          <a:p>
            <a:pPr algn="just">
              <a:lnSpc>
                <a:spcPct val="110000"/>
              </a:lnSpc>
              <a:spcAft>
                <a:spcPts val="120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Although the presented results have provided additional  observational evidence of the TEC modulation by ULF waves, a responsible modulation mechanism is not comprehended yet. Such mechanisms, as the ion heating and field-aligned plasma transport, seemingly cannot alone interpret the observed effects. Occurrence of local steep gradients at auroral latitudes, &gt;1 </a:t>
            </a:r>
            <a:r>
              <a:rPr lang="en-US"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TECu</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/deg, may be sufficient to produce the observed TEC modulation by Alfven waves. </a:t>
            </a:r>
          </a:p>
          <a:p>
            <a:pPr algn="just">
              <a:lnSpc>
                <a:spcPct val="110000"/>
              </a:lnSpc>
              <a:spcAft>
                <a:spcPts val="120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effect of TEC modulation by Pc5 waves is a challenge for the MHD wave theory, because the responsible mechanism has not been established yet. Combined usage of magnetometers, radars, and GPS/TEC receivers is a perspective way to reveal the physics of the ionosphere modulation. It may open a possibility to monitor a modulated precipitation of soft electrons, which cannot be detected by riometers.</a:t>
            </a:r>
          </a:p>
          <a:p>
            <a:pPr algn="just">
              <a:lnSpc>
                <a:spcPct val="110000"/>
              </a:lnSpc>
              <a:spcAft>
                <a:spcPts val="1200"/>
              </a:spcAft>
            </a:pPr>
            <a:r>
              <a:rPr lang="en-US" dirty="0">
                <a:solidFill>
                  <a:schemeClr val="bg1"/>
                </a:solidFill>
                <a:latin typeface="Arial Narrow" panose="020B0606020202030204" pitchFamily="34" charset="0"/>
              </a:rPr>
              <a:t>This study is supported by the grant </a:t>
            </a:r>
            <a:r>
              <a:rPr lang="ru-RU" dirty="0">
                <a:solidFill>
                  <a:schemeClr val="bg1"/>
                </a:solidFill>
                <a:latin typeface="Arial Narrow" panose="020B0606020202030204" pitchFamily="34" charset="0"/>
              </a:rPr>
              <a:t>ES647692 </a:t>
            </a:r>
            <a:r>
              <a:rPr lang="en-US" dirty="0">
                <a:solidFill>
                  <a:schemeClr val="bg1"/>
                </a:solidFill>
                <a:latin typeface="Arial Narrow" panose="020B0606020202030204" pitchFamily="34" charset="0"/>
              </a:rPr>
              <a:t>from the program </a:t>
            </a:r>
            <a:r>
              <a:rPr lang="ru-RU" dirty="0">
                <a:solidFill>
                  <a:schemeClr val="bg1"/>
                </a:solidFill>
                <a:latin typeface="Arial Narrow" panose="020B0606020202030204" pitchFamily="34" charset="0"/>
              </a:rPr>
              <a:t>INTPART </a:t>
            </a:r>
            <a:r>
              <a:rPr lang="en-US" dirty="0">
                <a:solidFill>
                  <a:schemeClr val="bg1"/>
                </a:solidFill>
                <a:latin typeface="Arial Narrow" panose="020B0606020202030204" pitchFamily="34" charset="0"/>
              </a:rPr>
              <a:t>of </a:t>
            </a:r>
            <a:r>
              <a:rPr lang="ru-RU" dirty="0" err="1">
                <a:solidFill>
                  <a:schemeClr val="bg1"/>
                </a:solidFill>
                <a:latin typeface="Arial Narrow" panose="020B0606020202030204" pitchFamily="34" charset="0"/>
              </a:rPr>
              <a:t>Research</a:t>
            </a:r>
            <a:r>
              <a:rPr lang="ru-RU" dirty="0">
                <a:solidFill>
                  <a:schemeClr val="bg1"/>
                </a:solidFill>
                <a:latin typeface="Arial Narrow" panose="020B0606020202030204" pitchFamily="34" charset="0"/>
              </a:rPr>
              <a:t> </a:t>
            </a:r>
            <a:r>
              <a:rPr lang="ru-RU" dirty="0" err="1">
                <a:solidFill>
                  <a:schemeClr val="bg1"/>
                </a:solidFill>
                <a:latin typeface="Arial Narrow" panose="020B0606020202030204" pitchFamily="34" charset="0"/>
              </a:rPr>
              <a:t>Council</a:t>
            </a:r>
            <a:r>
              <a:rPr lang="ru-RU" dirty="0">
                <a:solidFill>
                  <a:schemeClr val="bg1"/>
                </a:solidFill>
                <a:latin typeface="Arial Narrow" panose="020B0606020202030204" pitchFamily="34" charset="0"/>
              </a:rPr>
              <a:t> </a:t>
            </a:r>
            <a:r>
              <a:rPr lang="ru-RU" dirty="0" err="1">
                <a:solidFill>
                  <a:schemeClr val="bg1"/>
                </a:solidFill>
                <a:latin typeface="Arial Narrow" panose="020B0606020202030204" pitchFamily="34" charset="0"/>
              </a:rPr>
              <a:t>of</a:t>
            </a:r>
            <a:r>
              <a:rPr lang="ru-RU" dirty="0">
                <a:solidFill>
                  <a:schemeClr val="bg1"/>
                </a:solidFill>
                <a:latin typeface="Arial Narrow" panose="020B0606020202030204" pitchFamily="34" charset="0"/>
              </a:rPr>
              <a:t> </a:t>
            </a:r>
            <a:r>
              <a:rPr lang="ru-RU" dirty="0" err="1">
                <a:solidFill>
                  <a:schemeClr val="bg1"/>
                </a:solidFill>
                <a:latin typeface="Arial Narrow" panose="020B0606020202030204" pitchFamily="34" charset="0"/>
              </a:rPr>
              <a:t>Norway</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2539B33-7141-4A39-9A24-99F214EFFD5F}"/>
              </a:ext>
            </a:extLst>
          </p:cNvPr>
          <p:cNvSpPr txBox="1"/>
          <p:nvPr/>
        </p:nvSpPr>
        <p:spPr>
          <a:xfrm>
            <a:off x="4038600" y="141404"/>
            <a:ext cx="1571264" cy="461665"/>
          </a:xfrm>
          <a:prstGeom prst="rect">
            <a:avLst/>
          </a:prstGeom>
          <a:noFill/>
        </p:spPr>
        <p:txBody>
          <a:bodyPr wrap="none" rtlCol="0">
            <a:spAutoFit/>
          </a:bodyPr>
          <a:lstStyle/>
          <a:p>
            <a:r>
              <a:rPr lang="en-US" sz="2400" b="1" dirty="0">
                <a:solidFill>
                  <a:srgbClr val="C00000"/>
                </a:solidFill>
                <a:latin typeface="Comic Sans MS" panose="030F0702030302020204" pitchFamily="66" charset="0"/>
              </a:rPr>
              <a:t>So what?</a:t>
            </a:r>
            <a:endParaRPr lang="ru-RU" sz="24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17853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7467600" cy="914400"/>
          </a:xfrm>
        </p:spPr>
        <p:txBody>
          <a:bodyPr/>
          <a:lstStyle/>
          <a:p>
            <a:pPr eaLnBrk="1" hangingPunct="1"/>
            <a:r>
              <a:rPr lang="en-US" sz="3600" dirty="0"/>
              <a:t>Early Observations</a:t>
            </a:r>
          </a:p>
        </p:txBody>
      </p:sp>
      <p:sp>
        <p:nvSpPr>
          <p:cNvPr id="2" name="Прямоугольник 1">
            <a:extLst>
              <a:ext uri="{FF2B5EF4-FFF2-40B4-BE49-F238E27FC236}">
                <a16:creationId xmlns:a16="http://schemas.microsoft.com/office/drawing/2014/main" id="{AAFC1D37-D136-44B1-81AF-7EBA0ADB724E}"/>
              </a:ext>
            </a:extLst>
          </p:cNvPr>
          <p:cNvSpPr/>
          <p:nvPr/>
        </p:nvSpPr>
        <p:spPr>
          <a:xfrm>
            <a:off x="228600" y="381000"/>
            <a:ext cx="8686800" cy="5689506"/>
          </a:xfrm>
          <a:prstGeom prst="rect">
            <a:avLst/>
          </a:prstGeom>
        </p:spPr>
        <p:txBody>
          <a:bodyPr wrap="square">
            <a:spAutoFit/>
          </a:bodyPr>
          <a:lstStyle/>
          <a:p>
            <a:pPr algn="just">
              <a:lnSpc>
                <a:spcPct val="120000"/>
              </a:lnSpc>
              <a:spcAft>
                <a:spcPts val="1200"/>
              </a:spcAft>
            </a:pPr>
            <a:r>
              <a:rPr lang="en-U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Pc5 waves (T~3-10 min) are the most powerful wave process in the terrestrial environment and they can significantly modulate the ionosphere</a:t>
            </a:r>
            <a:r>
              <a:rPr lang="ru-RU"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 examination of the impact on the ionosphere by disturbances of different physical nature with data from magnetometers and ionosphere sounding techniques: radars, riometers, and GPS receivers, may provide an insight into the mechanisms of the magnetosphere-ionosphere coupling. </a:t>
            </a:r>
          </a:p>
          <a:p>
            <a:pPr algn="just">
              <a:lnSpc>
                <a:spcPct val="120000"/>
              </a:lnSpc>
              <a:spcAft>
                <a:spcPts val="1200"/>
              </a:spcAft>
            </a:pPr>
            <a:r>
              <a:rPr lang="en-US" sz="2000" dirty="0">
                <a:solidFill>
                  <a:schemeClr val="bg1"/>
                </a:solidFill>
                <a:latin typeface="Arial Narrow" panose="020B0606020202030204" pitchFamily="34" charset="0"/>
                <a:cs typeface="Times New Roman" panose="02020603050405020304" pitchFamily="18" charset="0"/>
              </a:rPr>
              <a:t>C</a:t>
            </a:r>
            <a:r>
              <a:rPr lang="en-US" sz="2000" dirty="0">
                <a:solidFill>
                  <a:schemeClr val="bg1"/>
                </a:solidFill>
                <a:latin typeface="Arial Narrow" panose="020B0606020202030204" pitchFamily="34" charset="0"/>
              </a:rPr>
              <a:t>apabilities of magnetometers are limited because they cannot measure in-situ long-period ULF waves in the region where the energy transfer from the magnetosphere into the upper atmosphere-ionosphere. </a:t>
            </a:r>
          </a:p>
          <a:p>
            <a:pPr algn="just">
              <a:lnSpc>
                <a:spcPct val="120000"/>
              </a:lnSpc>
              <a:spcAft>
                <a:spcPts val="1200"/>
              </a:spcAft>
            </a:pPr>
            <a:r>
              <a:rPr lang="en-US" sz="2000" dirty="0">
                <a:solidFill>
                  <a:schemeClr val="bg1"/>
                </a:solidFill>
                <a:latin typeface="Arial Narrow" panose="020B0606020202030204" pitchFamily="34" charset="0"/>
              </a:rPr>
              <a:t>Ionospheric radars (e.g., </a:t>
            </a:r>
            <a:r>
              <a:rPr lang="en-US" sz="2000" dirty="0" err="1">
                <a:solidFill>
                  <a:schemeClr val="bg1"/>
                </a:solidFill>
                <a:latin typeface="Arial Narrow" panose="020B0606020202030204" pitchFamily="34" charset="0"/>
              </a:rPr>
              <a:t>SuperDARN</a:t>
            </a:r>
            <a:r>
              <a:rPr lang="en-US" sz="2000" dirty="0">
                <a:solidFill>
                  <a:schemeClr val="bg1"/>
                </a:solidFill>
                <a:latin typeface="Arial Narrow" panose="020B0606020202030204" pitchFamily="34" charset="0"/>
              </a:rPr>
              <a:t>) have become a valuable tool, providing information about ULF wave interaction with the ionosphere. </a:t>
            </a:r>
            <a:r>
              <a:rPr lang="en-US"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ULF wave activity observed by a radar is not just a replica of geomagnetic waves observed on the ground. </a:t>
            </a:r>
          </a:p>
          <a:p>
            <a:pPr algn="just">
              <a:lnSpc>
                <a:spcPct val="120000"/>
              </a:lnSpc>
              <a:spcAft>
                <a:spcPts val="1200"/>
              </a:spcAft>
            </a:pPr>
            <a:r>
              <a:rPr lang="en-US" sz="2000" dirty="0">
                <a:solidFill>
                  <a:schemeClr val="bg1"/>
                </a:solidFill>
                <a:latin typeface="Arial Narrow" panose="020B0606020202030204" pitchFamily="34" charset="0"/>
              </a:rPr>
              <a:t>Information on total electron content (TEC) of the ionosphere from the global navigational satellite systems (GPS, GLONASS, etc.) can provide a new clue on the modulation of the ionospheric plasma by ULF disturbances.</a:t>
            </a:r>
            <a:endParaRPr lang="ru-RU" sz="2000" dirty="0">
              <a:solidFill>
                <a:schemeClr val="bg1"/>
              </a:solidFill>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91B263-34AB-4C63-9170-37EFACC7E363}"/>
              </a:ext>
            </a:extLst>
          </p:cNvPr>
          <p:cNvSpPr/>
          <p:nvPr/>
        </p:nvSpPr>
        <p:spPr>
          <a:xfrm>
            <a:off x="152400" y="5662025"/>
            <a:ext cx="8915400" cy="1200329"/>
          </a:xfrm>
          <a:prstGeom prst="rect">
            <a:avLst/>
          </a:prstGeom>
        </p:spPr>
        <p:txBody>
          <a:bodyPr wrap="square">
            <a:spAutoFit/>
          </a:bodyPr>
          <a:lstStyle/>
          <a:p>
            <a:pPr algn="just">
              <a:spcAft>
                <a:spcPts val="0"/>
              </a:spcAft>
            </a:pPr>
            <a:r>
              <a:rPr lang="en-US"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GPS/TEC receivers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Array of GPS receivers provide 30-sec data on slant TEC, which has been recalculated into the vertical TEC </a:t>
            </a:r>
            <a:r>
              <a:rPr lang="en-US"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a:t>
            </a:r>
            <a:r>
              <a:rPr lang="en-US" baseline="-25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a:t>
            </a:r>
            <a:r>
              <a:rPr lang="en-US" dirty="0">
                <a:solidFill>
                  <a:schemeClr val="bg1"/>
                </a:solidFill>
                <a:latin typeface="Arial Narrow" panose="020B0606020202030204" pitchFamily="34" charset="0"/>
                <a:ea typeface="MTSYN"/>
                <a:cs typeface="Times New Roman" panose="02020603050405020304" pitchFamily="18" charset="0"/>
              </a:rPr>
              <a:t>.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To avoid uncertainties of the absolute value N</a:t>
            </a:r>
            <a:r>
              <a:rPr lang="en-US" baseline="-2500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determination we derived from GPS data the rate of TEC changes (ROT) </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d</a:t>
            </a:r>
            <a:r>
              <a:rPr lang="en-US" i="1"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a:t>
            </a:r>
            <a:r>
              <a:rPr lang="en-US" baseline="-25000"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/dt using the phase measurements only. A radio path between a ground receiver </a:t>
            </a:r>
            <a:r>
              <a:rPr lang="en-US"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STN</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and GPS satellite with the PRN </a:t>
            </a:r>
            <a:r>
              <a:rPr lang="en-US"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N</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is denoted as </a:t>
            </a:r>
            <a:r>
              <a:rPr lang="en-US" i="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STN/N</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a:t>
            </a:r>
            <a:endParaRPr lang="ru-RU"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1A074835-BA8C-4970-B20F-903C69B62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5870782" cy="5662026"/>
          </a:xfrm>
          <a:prstGeom prst="rect">
            <a:avLst/>
          </a:prstGeom>
        </p:spPr>
      </p:pic>
      <p:sp>
        <p:nvSpPr>
          <p:cNvPr id="7" name="Прямоугольник 6">
            <a:extLst>
              <a:ext uri="{FF2B5EF4-FFF2-40B4-BE49-F238E27FC236}">
                <a16:creationId xmlns:a16="http://schemas.microsoft.com/office/drawing/2014/main" id="{8E9C2D57-4A98-4A56-A88C-99652E4CCE96}"/>
              </a:ext>
            </a:extLst>
          </p:cNvPr>
          <p:cNvSpPr/>
          <p:nvPr/>
        </p:nvSpPr>
        <p:spPr>
          <a:xfrm>
            <a:off x="5867400" y="381000"/>
            <a:ext cx="3200400" cy="1231106"/>
          </a:xfrm>
          <a:prstGeom prst="rect">
            <a:avLst/>
          </a:prstGeom>
        </p:spPr>
        <p:txBody>
          <a:bodyPr wrap="square">
            <a:spAutoFit/>
          </a:bodyPr>
          <a:lstStyle/>
          <a:p>
            <a:pPr algn="just">
              <a:spcAft>
                <a:spcPts val="0"/>
              </a:spcAft>
            </a:pPr>
            <a:r>
              <a:rPr lang="en-US"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Magnetometer network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1-min data allows a construction of the latitudinal and longitudinal profiles of the ULF wave activity. </a:t>
            </a:r>
            <a:endParaRPr lang="ru-RU"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32FFA082-CC90-428A-98AE-A9905F969CC1}"/>
              </a:ext>
            </a:extLst>
          </p:cNvPr>
          <p:cNvSpPr/>
          <p:nvPr/>
        </p:nvSpPr>
        <p:spPr>
          <a:xfrm>
            <a:off x="4953000" y="3446033"/>
            <a:ext cx="4038600" cy="2031325"/>
          </a:xfrm>
          <a:prstGeom prst="rect">
            <a:avLst/>
          </a:prstGeom>
        </p:spPr>
        <p:txBody>
          <a:bodyPr wrap="square">
            <a:spAutoFit/>
          </a:bodyPr>
          <a:lstStyle/>
          <a:p>
            <a:pPr algn="just">
              <a:spcAft>
                <a:spcPts val="0"/>
              </a:spcAft>
            </a:pPr>
            <a:r>
              <a:rPr lang="en-US" b="1"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SuperDARN</a:t>
            </a:r>
            <a:r>
              <a:rPr lang="en-US"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HF radars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The Kodiak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KOD, 2-min) </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and King Salmon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KSR, 1-min)</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SuperDARN</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radars with </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16 beams and 75 range gates (45 km resolution) enable one to measure with high temporal and spatial resolution (~50 km) the ionospheric velocity </a:t>
            </a:r>
            <a:r>
              <a:rPr lang="en-US"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V</a:t>
            </a: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along a beam in the F-region ionosphere</a:t>
            </a:r>
            <a:endParaRPr lang="ru-RU" dirty="0">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C128C64-96EE-42D8-B184-0C94DAA2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683917"/>
            <a:ext cx="9144000" cy="5174083"/>
          </a:xfrm>
          <a:prstGeom prst="rect">
            <a:avLst/>
          </a:prstGeom>
        </p:spPr>
      </p:pic>
      <p:sp>
        <p:nvSpPr>
          <p:cNvPr id="9" name="Прямоугольник 8">
            <a:extLst>
              <a:ext uri="{FF2B5EF4-FFF2-40B4-BE49-F238E27FC236}">
                <a16:creationId xmlns:a16="http://schemas.microsoft.com/office/drawing/2014/main" id="{7E9B1C4F-B531-47B4-AD41-78BD1637F871}"/>
              </a:ext>
            </a:extLst>
          </p:cNvPr>
          <p:cNvSpPr/>
          <p:nvPr/>
        </p:nvSpPr>
        <p:spPr>
          <a:xfrm>
            <a:off x="76200" y="76200"/>
            <a:ext cx="8991600" cy="646331"/>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On </a:t>
            </a:r>
            <a:r>
              <a:rPr lang="en-US" dirty="0">
                <a:solidFill>
                  <a:schemeClr val="bg1"/>
                </a:solidFill>
                <a:latin typeface="Arial Narrow" panose="020B0606020202030204" pitchFamily="34" charset="0"/>
              </a:rPr>
              <a:t>March 02, 2002</a:t>
            </a:r>
            <a:r>
              <a:rPr lang="en-US" b="1" dirty="0">
                <a:solidFill>
                  <a:schemeClr val="bg1"/>
                </a:solidFill>
                <a:latin typeface="Arial Narrow" panose="020B0606020202030204" pitchFamily="34" charset="0"/>
              </a:rPr>
              <a:t>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bursts of transient geomagnetic Pc5 pulsations are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stimulated by jumps of the solar wind Np from ~2 cm</a:t>
            </a:r>
            <a:r>
              <a:rPr lang="en-US" baseline="30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-3</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to ~8 cm</a:t>
            </a:r>
            <a:r>
              <a:rPr lang="en-US" baseline="30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-3</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on the background of steady solar wind V~380 km/s. </a:t>
            </a:r>
          </a:p>
        </p:txBody>
      </p:sp>
      <p:sp>
        <p:nvSpPr>
          <p:cNvPr id="2" name="Прямоугольник 1">
            <a:extLst>
              <a:ext uri="{FF2B5EF4-FFF2-40B4-BE49-F238E27FC236}">
                <a16:creationId xmlns:a16="http://schemas.microsoft.com/office/drawing/2014/main" id="{FA51B4CA-ED7F-4426-9069-E982F0E3235F}"/>
              </a:ext>
            </a:extLst>
          </p:cNvPr>
          <p:cNvSpPr/>
          <p:nvPr/>
        </p:nvSpPr>
        <p:spPr>
          <a:xfrm>
            <a:off x="70757" y="838200"/>
            <a:ext cx="4272643" cy="584775"/>
          </a:xfrm>
          <a:prstGeom prst="rect">
            <a:avLst/>
          </a:prstGeom>
        </p:spPr>
        <p:txBody>
          <a:bodyPr wrap="square">
            <a:spAutoFit/>
          </a:bodyPr>
          <a:lstStyle/>
          <a:p>
            <a:pPr algn="just">
              <a:spcAft>
                <a:spcPts val="0"/>
              </a:spcAft>
            </a:pPr>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Longitudinal m</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agnetometer </a:t>
            </a:r>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array shows westward (anti-sunward) wave propagation </a:t>
            </a:r>
            <a:endParaRPr lang="ru-RU"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4584447-1602-4894-9D78-8A4DAAEB319A}"/>
              </a:ext>
            </a:extLst>
          </p:cNvPr>
          <p:cNvSpPr/>
          <p:nvPr/>
        </p:nvSpPr>
        <p:spPr>
          <a:xfrm>
            <a:off x="4419600" y="711645"/>
            <a:ext cx="4572000" cy="830997"/>
          </a:xfrm>
          <a:prstGeom prst="rect">
            <a:avLst/>
          </a:prstGeom>
        </p:spPr>
        <p:txBody>
          <a:bodyPr>
            <a:spAutoFit/>
          </a:bodyPr>
          <a:lstStyle/>
          <a:p>
            <a:pPr algn="just">
              <a:spcAft>
                <a:spcPts val="0"/>
              </a:spcAft>
            </a:pPr>
            <a:r>
              <a:rPr lang="en-US" sz="16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Latitudinal profile shows that Pc5 waves are concentrated at </a:t>
            </a:r>
            <a:r>
              <a:rPr lang="en-US" sz="16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~63</a:t>
            </a:r>
            <a:r>
              <a:rPr lang="en-US" sz="1600" baseline="30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o</a:t>
            </a:r>
            <a:r>
              <a:rPr lang="en-US" sz="16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-67</a:t>
            </a:r>
            <a:r>
              <a:rPr lang="en-US" sz="1600" baseline="30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o</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At </a:t>
            </a:r>
            <a:r>
              <a:rPr lang="en-US" sz="16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70</a:t>
            </a:r>
            <a:r>
              <a:rPr lang="en-US" sz="1600" baseline="300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o</a:t>
            </a:r>
            <a:r>
              <a:rPr lang="en-US" sz="16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 daytime high-latitude irregular pulsations (IPCL) can be seen at cusp latitudes. </a:t>
            </a:r>
          </a:p>
        </p:txBody>
      </p:sp>
      <p:sp>
        <p:nvSpPr>
          <p:cNvPr id="4" name="Овал 3">
            <a:extLst>
              <a:ext uri="{FF2B5EF4-FFF2-40B4-BE49-F238E27FC236}">
                <a16:creationId xmlns:a16="http://schemas.microsoft.com/office/drawing/2014/main" id="{87D072B6-C6C4-4E7A-8B7D-33F72B3E1DBF}"/>
              </a:ext>
            </a:extLst>
          </p:cNvPr>
          <p:cNvSpPr/>
          <p:nvPr/>
        </p:nvSpPr>
        <p:spPr>
          <a:xfrm>
            <a:off x="5334000" y="4038600"/>
            <a:ext cx="1981200" cy="2743200"/>
          </a:xfrm>
          <a:prstGeom prst="ellipse">
            <a:avLst/>
          </a:prstGeom>
          <a:no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extLst>
              <a:ext uri="{FF2B5EF4-FFF2-40B4-BE49-F238E27FC236}">
                <a16:creationId xmlns:a16="http://schemas.microsoft.com/office/drawing/2014/main" id="{2CB47B5A-5CD5-4A34-B1A8-E6818CC83D5A}"/>
              </a:ext>
            </a:extLst>
          </p:cNvPr>
          <p:cNvSpPr/>
          <p:nvPr/>
        </p:nvSpPr>
        <p:spPr>
          <a:xfrm>
            <a:off x="5638800" y="2895600"/>
            <a:ext cx="1905000" cy="1524000"/>
          </a:xfrm>
          <a:prstGeom prst="ellipse">
            <a:avLst/>
          </a:prstGeom>
          <a:noFill/>
          <a:ln w="4127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317CCC6-649B-4372-B883-811A5CCC7286}"/>
              </a:ext>
            </a:extLst>
          </p:cNvPr>
          <p:cNvSpPr/>
          <p:nvPr/>
        </p:nvSpPr>
        <p:spPr>
          <a:xfrm>
            <a:off x="4005944" y="5715596"/>
            <a:ext cx="5029199" cy="646331"/>
          </a:xfrm>
          <a:prstGeom prst="rect">
            <a:avLst/>
          </a:prstGeom>
        </p:spPr>
        <p:txBody>
          <a:bodyPr wrap="square">
            <a:spAutoFit/>
          </a:bodyPr>
          <a:lstStyle/>
          <a:p>
            <a:pPr algn="just">
              <a:spcAft>
                <a:spcPts val="0"/>
              </a:spcAft>
            </a:pP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Latitudinal profile of Doppler velocity oscillations (meridional component </a:t>
            </a:r>
            <a:r>
              <a:rPr lang="en-US" dirty="0" err="1">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V~Vx</a:t>
            </a:r>
            <a:r>
              <a:rPr lang="en-US"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constructed from KOD data </a:t>
            </a:r>
            <a:endParaRPr lang="ru-RU" sz="16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75D74529-967F-484C-840E-00C775E04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011"/>
            <a:ext cx="7106296" cy="5410200"/>
          </a:xfrm>
          <a:prstGeom prst="rect">
            <a:avLst/>
          </a:prstGeom>
        </p:spPr>
      </p:pic>
      <p:sp>
        <p:nvSpPr>
          <p:cNvPr id="8" name="Прямоугольник 7">
            <a:extLst>
              <a:ext uri="{FF2B5EF4-FFF2-40B4-BE49-F238E27FC236}">
                <a16:creationId xmlns:a16="http://schemas.microsoft.com/office/drawing/2014/main" id="{8B518C16-17DA-40B9-AF45-771478F91598}"/>
              </a:ext>
            </a:extLst>
          </p:cNvPr>
          <p:cNvSpPr/>
          <p:nvPr/>
        </p:nvSpPr>
        <p:spPr>
          <a:xfrm>
            <a:off x="7317637" y="1905000"/>
            <a:ext cx="1826363" cy="369332"/>
          </a:xfrm>
          <a:prstGeom prst="rect">
            <a:avLst/>
          </a:prstGeom>
        </p:spPr>
        <p:txBody>
          <a:bodyPr wrap="square">
            <a:spAutoFit/>
          </a:bodyPr>
          <a:lstStyle/>
          <a:p>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~71</a:t>
            </a:r>
            <a:r>
              <a:rPr lang="en-US" b="1" baseline="30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-73</a:t>
            </a:r>
            <a:r>
              <a:rPr lang="en-US" b="1" baseline="30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IPCL</a:t>
            </a:r>
            <a:endParaRPr lang="ru-RU" b="1" dirty="0">
              <a:solidFill>
                <a:srgbClr val="0070C0"/>
              </a:solidFill>
            </a:endParaRPr>
          </a:p>
        </p:txBody>
      </p:sp>
      <p:sp>
        <p:nvSpPr>
          <p:cNvPr id="9" name="Прямоугольник 8">
            <a:extLst>
              <a:ext uri="{FF2B5EF4-FFF2-40B4-BE49-F238E27FC236}">
                <a16:creationId xmlns:a16="http://schemas.microsoft.com/office/drawing/2014/main" id="{11DF08D8-999C-4836-B3F8-4A487BB50D77}"/>
              </a:ext>
            </a:extLst>
          </p:cNvPr>
          <p:cNvSpPr/>
          <p:nvPr/>
        </p:nvSpPr>
        <p:spPr>
          <a:xfrm>
            <a:off x="7391400" y="4191000"/>
            <a:ext cx="1981200" cy="369332"/>
          </a:xfrm>
          <a:prstGeom prst="rect">
            <a:avLst/>
          </a:prstGeom>
        </p:spPr>
        <p:txBody>
          <a:bodyPr wrap="square">
            <a:spAutoFit/>
          </a:bodyPr>
          <a:lstStyle/>
          <a:p>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&lt;70</a:t>
            </a:r>
            <a:r>
              <a:rPr lang="en-US" b="1" baseline="30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Pc5 waves</a:t>
            </a:r>
            <a:endParaRPr lang="ru-RU" b="1" dirty="0">
              <a:solidFill>
                <a:srgbClr val="C00000"/>
              </a:solidFill>
            </a:endParaRPr>
          </a:p>
        </p:txBody>
      </p:sp>
      <p:sp>
        <p:nvSpPr>
          <p:cNvPr id="10" name="Прямоугольник 9">
            <a:extLst>
              <a:ext uri="{FF2B5EF4-FFF2-40B4-BE49-F238E27FC236}">
                <a16:creationId xmlns:a16="http://schemas.microsoft.com/office/drawing/2014/main" id="{88CCB6F7-3008-4814-A8D8-BB57E0705241}"/>
              </a:ext>
            </a:extLst>
          </p:cNvPr>
          <p:cNvSpPr/>
          <p:nvPr/>
        </p:nvSpPr>
        <p:spPr>
          <a:xfrm>
            <a:off x="76200" y="5563433"/>
            <a:ext cx="3505200" cy="1200329"/>
          </a:xfrm>
          <a:prstGeom prst="rect">
            <a:avLst/>
          </a:prstGeom>
        </p:spPr>
        <p:txBody>
          <a:bodyPr wrap="square">
            <a:spAutoFit/>
          </a:bodyPr>
          <a:lstStyle/>
          <a:p>
            <a:pPr algn="just">
              <a:spcAft>
                <a:spcPts val="0"/>
              </a:spcAft>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From analysis of longitudinally spaced KOD range gates at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~67</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wave azimuthal number </a:t>
            </a:r>
            <a:r>
              <a:rPr lang="en-US"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=8</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3; azimuthal scale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y~1500 km.</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F33066A-2B87-4E4D-BF2D-BBD06F158C55}"/>
              </a:ext>
            </a:extLst>
          </p:cNvPr>
          <p:cNvSpPr txBox="1"/>
          <p:nvPr/>
        </p:nvSpPr>
        <p:spPr>
          <a:xfrm>
            <a:off x="7010402" y="152400"/>
            <a:ext cx="2057400" cy="1200329"/>
          </a:xfrm>
          <a:prstGeom prst="rect">
            <a:avLst/>
          </a:prstGeom>
          <a:noFill/>
        </p:spPr>
        <p:txBody>
          <a:bodyPr wrap="square" rtlCol="0">
            <a:spAutoFit/>
          </a:bodyPr>
          <a:lstStyle/>
          <a:p>
            <a:pPr algn="r"/>
            <a:r>
              <a:rPr lang="en-US" b="1" dirty="0">
                <a:solidFill>
                  <a:srgbClr val="7030A0"/>
                </a:solidFill>
              </a:rPr>
              <a:t>Spatial structure of ionospheric ULF wave signatures</a:t>
            </a:r>
            <a:endParaRPr lang="ru-RU" b="1" dirty="0">
              <a:solidFill>
                <a:srgbClr val="7030A0"/>
              </a:solidFill>
            </a:endParaRPr>
          </a:p>
        </p:txBody>
      </p:sp>
      <p:sp>
        <p:nvSpPr>
          <p:cNvPr id="2" name="Стрелка: влево 1">
            <a:extLst>
              <a:ext uri="{FF2B5EF4-FFF2-40B4-BE49-F238E27FC236}">
                <a16:creationId xmlns:a16="http://schemas.microsoft.com/office/drawing/2014/main" id="{84E886E3-9EAD-4DD8-8F12-018700A22301}"/>
              </a:ext>
            </a:extLst>
          </p:cNvPr>
          <p:cNvSpPr/>
          <p:nvPr/>
        </p:nvSpPr>
        <p:spPr>
          <a:xfrm>
            <a:off x="5410200" y="2362200"/>
            <a:ext cx="3276600" cy="180517"/>
          </a:xfrm>
          <a:prstGeom prst="leftArrow">
            <a:avLst/>
          </a:prstGeom>
          <a:gradFill flip="none" rotWithShape="1">
            <a:gsLst>
              <a:gs pos="0">
                <a:schemeClr val="accent1">
                  <a:lumMod val="89000"/>
                  <a:alpha val="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70C0"/>
              </a:solidFill>
            </a:endParaRPr>
          </a:p>
        </p:txBody>
      </p:sp>
      <p:sp>
        <p:nvSpPr>
          <p:cNvPr id="3" name="Стрелка: влево 2">
            <a:extLst>
              <a:ext uri="{FF2B5EF4-FFF2-40B4-BE49-F238E27FC236}">
                <a16:creationId xmlns:a16="http://schemas.microsoft.com/office/drawing/2014/main" id="{0ECC2930-44F8-4977-A992-8829E2EECA34}"/>
              </a:ext>
            </a:extLst>
          </p:cNvPr>
          <p:cNvSpPr/>
          <p:nvPr/>
        </p:nvSpPr>
        <p:spPr>
          <a:xfrm>
            <a:off x="5638800" y="4648200"/>
            <a:ext cx="3124200" cy="180517"/>
          </a:xfrm>
          <a:prstGeom prst="leftArrow">
            <a:avLst/>
          </a:prstGeom>
          <a:solidFill>
            <a:srgbClr val="C0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7011" y="5867399"/>
            <a:ext cx="9123355" cy="990601"/>
          </a:xfrm>
        </p:spPr>
        <p:txBody>
          <a:bodyPr/>
          <a:lstStyle/>
          <a:p>
            <a:r>
              <a:rPr lang="en-US" sz="2000" dirty="0">
                <a:solidFill>
                  <a:schemeClr val="bg1"/>
                </a:solidFill>
                <a:latin typeface="Arial Narrow" panose="020B0606020202030204" pitchFamily="34" charset="0"/>
              </a:rPr>
              <a:t>From KSR multi-beam radar data the longitudinal profile has been constructed along </a:t>
            </a:r>
            <a:r>
              <a:rPr lang="en-US" sz="2000" dirty="0">
                <a:solidFill>
                  <a:schemeClr val="bg1"/>
                </a:solidFill>
                <a:latin typeface="Arial Narrow" panose="020B0606020202030204" pitchFamily="34" charset="0"/>
                <a:sym typeface="Symbol" panose="05050102010706020507" pitchFamily="18" charset="2"/>
              </a:rPr>
              <a:t></a:t>
            </a:r>
            <a:r>
              <a:rPr lang="en-US" sz="2000" dirty="0">
                <a:solidFill>
                  <a:schemeClr val="bg1"/>
                </a:solidFill>
                <a:latin typeface="Arial Narrow" panose="020B0606020202030204" pitchFamily="34" charset="0"/>
              </a:rPr>
              <a:t>~65</a:t>
            </a:r>
            <a:r>
              <a:rPr lang="en-US" sz="2000" baseline="30000" dirty="0">
                <a:solidFill>
                  <a:schemeClr val="bg1"/>
                </a:solidFill>
                <a:latin typeface="Arial Narrow" panose="020B0606020202030204" pitchFamily="34" charset="0"/>
              </a:rPr>
              <a:t>o</a:t>
            </a:r>
            <a:r>
              <a:rPr lang="en-US" sz="2000" dirty="0">
                <a:solidFill>
                  <a:schemeClr val="bg1"/>
                </a:solidFill>
                <a:latin typeface="Arial Narrow" panose="020B0606020202030204" pitchFamily="34" charset="0"/>
              </a:rPr>
              <a:t> of Doppler velocity (azimuthal component </a:t>
            </a:r>
            <a:r>
              <a:rPr lang="en-US" sz="2000" i="1" dirty="0" err="1">
                <a:solidFill>
                  <a:schemeClr val="bg1"/>
                </a:solidFill>
                <a:latin typeface="Arial Narrow" panose="020B0606020202030204" pitchFamily="34" charset="0"/>
              </a:rPr>
              <a:t>V</a:t>
            </a:r>
            <a:r>
              <a:rPr lang="en-US" sz="2000" dirty="0" err="1">
                <a:solidFill>
                  <a:schemeClr val="bg1"/>
                </a:solidFill>
                <a:latin typeface="Arial Narrow" panose="020B0606020202030204" pitchFamily="34" charset="0"/>
              </a:rPr>
              <a:t>~</a:t>
            </a:r>
            <a:r>
              <a:rPr lang="en-US" sz="2000" i="1" dirty="0" err="1">
                <a:solidFill>
                  <a:schemeClr val="bg1"/>
                </a:solidFill>
                <a:latin typeface="Arial Narrow" panose="020B0606020202030204" pitchFamily="34" charset="0"/>
              </a:rPr>
              <a:t>V</a:t>
            </a:r>
            <a:r>
              <a:rPr lang="en-US" sz="2000" baseline="-25000" dirty="0" err="1">
                <a:solidFill>
                  <a:schemeClr val="bg1"/>
                </a:solidFill>
                <a:latin typeface="Arial Narrow" panose="020B0606020202030204" pitchFamily="34" charset="0"/>
              </a:rPr>
              <a:t>y</a:t>
            </a:r>
            <a:r>
              <a:rPr lang="en-US" sz="2000" dirty="0">
                <a:solidFill>
                  <a:schemeClr val="bg1"/>
                </a:solidFill>
                <a:latin typeface="Arial Narrow" panose="020B0606020202030204" pitchFamily="34" charset="0"/>
              </a:rPr>
              <a:t> ) with peak-to-peak amplitudes </a:t>
            </a:r>
            <a:r>
              <a:rPr lang="en-US" sz="2000" i="1" dirty="0">
                <a:solidFill>
                  <a:schemeClr val="bg1"/>
                </a:solidFill>
                <a:latin typeface="Arial Narrow" panose="020B0606020202030204" pitchFamily="34" charset="0"/>
              </a:rPr>
              <a:t>V</a:t>
            </a:r>
            <a:r>
              <a:rPr lang="en-US" sz="2000" baseline="-25000" dirty="0">
                <a:solidFill>
                  <a:schemeClr val="bg1"/>
                </a:solidFill>
                <a:latin typeface="Arial Narrow" panose="020B0606020202030204" pitchFamily="34" charset="0"/>
              </a:rPr>
              <a:t>y</a:t>
            </a:r>
            <a:r>
              <a:rPr lang="en-US" sz="2000" dirty="0">
                <a:solidFill>
                  <a:schemeClr val="bg1"/>
                </a:solidFill>
                <a:latin typeface="Arial Narrow" panose="020B0606020202030204" pitchFamily="34" charset="0"/>
              </a:rPr>
              <a:t>~300 m/s. </a:t>
            </a:r>
          </a:p>
        </p:txBody>
      </p:sp>
      <p:pic>
        <p:nvPicPr>
          <p:cNvPr id="4" name="Рисунок 3">
            <a:extLst>
              <a:ext uri="{FF2B5EF4-FFF2-40B4-BE49-F238E27FC236}">
                <a16:creationId xmlns:a16="http://schemas.microsoft.com/office/drawing/2014/main" id="{2C6C47EC-CF83-40E2-A683-F0CFA70A0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 y="39189"/>
            <a:ext cx="4133469" cy="5980611"/>
          </a:xfrm>
          <a:prstGeom prst="rect">
            <a:avLst/>
          </a:prstGeom>
        </p:spPr>
      </p:pic>
      <p:pic>
        <p:nvPicPr>
          <p:cNvPr id="6" name="Рисунок 5">
            <a:extLst>
              <a:ext uri="{FF2B5EF4-FFF2-40B4-BE49-F238E27FC236}">
                <a16:creationId xmlns:a16="http://schemas.microsoft.com/office/drawing/2014/main" id="{64DA2308-11D2-4A70-9313-0DF8D61B2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395" y="1295400"/>
            <a:ext cx="5013960" cy="3171444"/>
          </a:xfrm>
          <a:prstGeom prst="rect">
            <a:avLst/>
          </a:prstGeom>
        </p:spPr>
      </p:pic>
      <p:sp>
        <p:nvSpPr>
          <p:cNvPr id="7" name="TextBox 6">
            <a:extLst>
              <a:ext uri="{FF2B5EF4-FFF2-40B4-BE49-F238E27FC236}">
                <a16:creationId xmlns:a16="http://schemas.microsoft.com/office/drawing/2014/main" id="{78D97814-E18A-4F13-9502-C4E86D02CE57}"/>
              </a:ext>
            </a:extLst>
          </p:cNvPr>
          <p:cNvSpPr txBox="1"/>
          <p:nvPr/>
        </p:nvSpPr>
        <p:spPr>
          <a:xfrm>
            <a:off x="4267200" y="304800"/>
            <a:ext cx="4724400" cy="707886"/>
          </a:xfrm>
          <a:prstGeom prst="rect">
            <a:avLst/>
          </a:prstGeom>
          <a:noFill/>
        </p:spPr>
        <p:txBody>
          <a:bodyPr wrap="square" rtlCol="0">
            <a:spAutoFit/>
          </a:bodyPr>
          <a:lstStyle/>
          <a:p>
            <a:pPr algn="ctr"/>
            <a:r>
              <a:rPr lang="en-US" sz="2000" b="1" dirty="0">
                <a:solidFill>
                  <a:srgbClr val="C00000"/>
                </a:solidFill>
              </a:rPr>
              <a:t>Spatial phase structure of ionospheric Pc5 oscillations</a:t>
            </a:r>
            <a:endParaRPr lang="ru-RU" sz="2000" b="1" dirty="0">
              <a:solidFill>
                <a:srgbClr val="C00000"/>
              </a:solidFill>
            </a:endParaRPr>
          </a:p>
        </p:txBody>
      </p:sp>
      <p:sp>
        <p:nvSpPr>
          <p:cNvPr id="2" name="Прямоугольник 1">
            <a:extLst>
              <a:ext uri="{FF2B5EF4-FFF2-40B4-BE49-F238E27FC236}">
                <a16:creationId xmlns:a16="http://schemas.microsoft.com/office/drawing/2014/main" id="{BD95655C-9402-4537-8B4F-2915DF9BA51B}"/>
              </a:ext>
            </a:extLst>
          </p:cNvPr>
          <p:cNvSpPr/>
          <p:nvPr/>
        </p:nvSpPr>
        <p:spPr>
          <a:xfrm>
            <a:off x="4459915" y="4440718"/>
            <a:ext cx="4572000" cy="923330"/>
          </a:xfrm>
          <a:prstGeom prst="rect">
            <a:avLst/>
          </a:prstGeom>
        </p:spPr>
        <p:txBody>
          <a:bodyPr>
            <a:spAutoFit/>
          </a:bodyPr>
          <a:lstStyle/>
          <a:p>
            <a:r>
              <a:rPr lang="en-US" dirty="0">
                <a:solidFill>
                  <a:schemeClr val="bg1"/>
                </a:solidFill>
                <a:latin typeface="Arial Narrow" panose="020B0606020202030204" pitchFamily="34" charset="0"/>
              </a:rPr>
              <a:t>An inclined pattern of Doppler velocity at RTI plot indicates an apparent poleward propagation of the ionospheric Pc5 pulsations</a:t>
            </a:r>
            <a:endParaRPr lang="ru-RU" dirty="0">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03F23DB-0713-4F2D-9D7D-CC9F8DE885AC}"/>
              </a:ext>
            </a:extLst>
          </p:cNvPr>
          <p:cNvSpPr/>
          <p:nvPr/>
        </p:nvSpPr>
        <p:spPr>
          <a:xfrm>
            <a:off x="304800" y="5562600"/>
            <a:ext cx="8229600" cy="1277273"/>
          </a:xfrm>
          <a:prstGeom prst="rect">
            <a:avLst/>
          </a:prstGeom>
        </p:spPr>
        <p:txBody>
          <a:bodyPr wrap="square">
            <a:spAutoFit/>
          </a:bodyPr>
          <a:lstStyle/>
          <a:p>
            <a:pPr algn="just">
              <a:spcAft>
                <a:spcPts val="60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Transient Pc5 pulsations are observed by all instruments with p-t-p amplitudes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x~200 m/s,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~0.2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 and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B</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x~15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60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Spectra of variations of the magnetic field, ionospheric Doppler meridional velocity, and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reveals dominant</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f</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~2.6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mHz</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(T~6.4 min) in all instruments.</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F4BB2E22-4A5E-49C9-ABB7-42A0734E7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86978"/>
            <a:ext cx="7076334" cy="4975621"/>
          </a:xfrm>
          <a:prstGeom prst="rect">
            <a:avLst/>
          </a:prstGeom>
        </p:spPr>
      </p:pic>
      <p:sp>
        <p:nvSpPr>
          <p:cNvPr id="9" name="Прямоугольник 8">
            <a:extLst>
              <a:ext uri="{FF2B5EF4-FFF2-40B4-BE49-F238E27FC236}">
                <a16:creationId xmlns:a16="http://schemas.microsoft.com/office/drawing/2014/main" id="{EBC0865F-DBC7-481D-AB6C-EB2082113CF5}"/>
              </a:ext>
            </a:extLst>
          </p:cNvPr>
          <p:cNvSpPr/>
          <p:nvPr/>
        </p:nvSpPr>
        <p:spPr>
          <a:xfrm>
            <a:off x="-45044" y="-6531"/>
            <a:ext cx="9189044" cy="646331"/>
          </a:xfrm>
          <a:prstGeom prst="rect">
            <a:avLst/>
          </a:prstGeom>
        </p:spPr>
        <p:txBody>
          <a:bodyPr wrap="square">
            <a:spAutoFit/>
          </a:bodyPr>
          <a:lstStyle/>
          <a:p>
            <a:pPr algn="ctr">
              <a:spcAft>
                <a:spcPts val="0"/>
              </a:spcAft>
            </a:pPr>
            <a:r>
              <a:rPr lang="en-US"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Comparison of radar beam KOD/04 (</a:t>
            </a:r>
            <a:r>
              <a:rPr lang="en-US" b="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Vx</a:t>
            </a:r>
            <a:r>
              <a:rPr lang="en-US"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component), TEC (ROT from FAIR/08 track), and magnetometer (X component) at CMO</a:t>
            </a:r>
            <a:endParaRPr lang="ru-RU" sz="16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100" y="3657600"/>
            <a:ext cx="1056700" cy="646331"/>
          </a:xfrm>
          <a:prstGeom prst="rect">
            <a:avLst/>
          </a:prstGeom>
          <a:noFill/>
          <a:scene3d>
            <a:camera prst="orthographicFront">
              <a:rot lat="0" lon="0" rev="5400000"/>
            </a:camera>
            <a:lightRig rig="threePt" dir="t"/>
          </a:scene3d>
          <a:sp3d/>
        </p:spPr>
        <p:txBody>
          <a:bodyPr wrap="none">
            <a:spAutoFit/>
          </a:bodyPr>
          <a:lstStyle/>
          <a:p>
            <a:pPr algn="ctr">
              <a:defRPr/>
            </a:pPr>
            <a:r>
              <a:rPr lang="en-US" dirty="0"/>
              <a:t>Doppler</a:t>
            </a:r>
          </a:p>
          <a:p>
            <a:pPr algn="ctr">
              <a:defRPr/>
            </a:pPr>
            <a:r>
              <a:rPr lang="en-US" dirty="0"/>
              <a:t>Sounder</a:t>
            </a:r>
          </a:p>
        </p:txBody>
      </p:sp>
      <p:sp>
        <p:nvSpPr>
          <p:cNvPr id="11" name="Прямоугольник 10">
            <a:extLst>
              <a:ext uri="{FF2B5EF4-FFF2-40B4-BE49-F238E27FC236}">
                <a16:creationId xmlns:a16="http://schemas.microsoft.com/office/drawing/2014/main" id="{86C18B09-CC5F-4A61-A9F0-49CB35B7C28E}"/>
              </a:ext>
            </a:extLst>
          </p:cNvPr>
          <p:cNvSpPr/>
          <p:nvPr/>
        </p:nvSpPr>
        <p:spPr>
          <a:xfrm>
            <a:off x="228600" y="5862935"/>
            <a:ext cx="8610600" cy="923330"/>
          </a:xfrm>
          <a:prstGeom prst="rect">
            <a:avLst/>
          </a:prstGeom>
        </p:spPr>
        <p:txBody>
          <a:bodyPr wrap="square">
            <a:spAutoFit/>
          </a:bodyPr>
          <a:lstStyle/>
          <a:p>
            <a:pPr algn="just">
              <a:spcAft>
                <a:spcPts val="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 good correspondence between Pc5 signatures in all instruments!  The p-t-p amplitudes of variations are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x~300 m/s, </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~1.0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 and</a:t>
            </a:r>
            <a:r>
              <a:rPr lang="en-US"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X</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Spectra of both ionospheric and magnetic field variations confirms the occurrence of coherent pulsations with f~2.6 </a:t>
            </a:r>
            <a:r>
              <a:rPr lang="en-US"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mHz.</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ru-RU"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BA6A7AA6-4403-464E-9300-A66C3329B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86" y="49964"/>
            <a:ext cx="5922614" cy="5824026"/>
          </a:xfrm>
          <a:prstGeom prst="rect">
            <a:avLst/>
          </a:prstGeom>
        </p:spPr>
      </p:pic>
      <p:sp>
        <p:nvSpPr>
          <p:cNvPr id="14" name="Прямоугольник 13">
            <a:extLst>
              <a:ext uri="{FF2B5EF4-FFF2-40B4-BE49-F238E27FC236}">
                <a16:creationId xmlns:a16="http://schemas.microsoft.com/office/drawing/2014/main" id="{78540664-7906-4017-825E-6895BE1F6B5F}"/>
              </a:ext>
            </a:extLst>
          </p:cNvPr>
          <p:cNvSpPr/>
          <p:nvPr/>
        </p:nvSpPr>
        <p:spPr>
          <a:xfrm>
            <a:off x="6097647" y="533400"/>
            <a:ext cx="3015267" cy="1754326"/>
          </a:xfrm>
          <a:prstGeom prst="rect">
            <a:avLst/>
          </a:prstGeom>
        </p:spPr>
        <p:txBody>
          <a:bodyPr wrap="square">
            <a:spAutoFit/>
          </a:bodyPr>
          <a:lstStyle/>
          <a:p>
            <a:pPr algn="just"/>
            <a:r>
              <a:rPr lang="en-US"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Comparison of KOD/10 radar Doppler velocity (</a:t>
            </a:r>
            <a:r>
              <a:rPr lang="en-US" b="1" i="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b="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a:t>
            </a:r>
            <a:r>
              <a:rPr lang="en-US" b="1" i="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b="1"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 </a:t>
            </a:r>
            <a:r>
              <a:rPr lang="en-US" b="1" i="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b="1"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from INVK/23 track, and magnetic field (X component) at BRW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the same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as the pierce point)</a:t>
            </a:r>
            <a:endParaRPr lang="ru-RU" dirty="0">
              <a:latin typeface="Arial Narrow" panose="020B0606020202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itle 1"/>
          <p:cNvSpPr>
            <a:spLocks noGrp="1"/>
          </p:cNvSpPr>
          <p:nvPr>
            <p:ph type="title"/>
          </p:nvPr>
        </p:nvSpPr>
        <p:spPr>
          <a:xfrm>
            <a:off x="0" y="0"/>
            <a:ext cx="9144000" cy="838200"/>
          </a:xfrm>
        </p:spPr>
        <p:txBody>
          <a:bodyPr/>
          <a:lstStyle/>
          <a:p>
            <a:pPr eaLnBrk="1" hangingPunct="1"/>
            <a:r>
              <a:rPr lang="en-US" sz="3200" b="1" dirty="0">
                <a:latin typeface="Arial Narrow" pitchFamily="34" charset="0"/>
              </a:rPr>
              <a:t>Not observed on the ground, only by Doppler sounding</a:t>
            </a:r>
          </a:p>
        </p:txBody>
      </p:sp>
      <p:sp>
        <p:nvSpPr>
          <p:cNvPr id="19462" name="TextBox 10"/>
          <p:cNvSpPr txBox="1">
            <a:spLocks noChangeArrowheads="1"/>
          </p:cNvSpPr>
          <p:nvPr/>
        </p:nvSpPr>
        <p:spPr bwMode="auto">
          <a:xfrm>
            <a:off x="7031038" y="6488113"/>
            <a:ext cx="2112962" cy="369887"/>
          </a:xfrm>
          <a:prstGeom prst="rect">
            <a:avLst/>
          </a:prstGeom>
          <a:noFill/>
          <a:ln w="9525">
            <a:noFill/>
            <a:miter lim="800000"/>
            <a:headEnd/>
            <a:tailEnd/>
          </a:ln>
        </p:spPr>
        <p:txBody>
          <a:bodyPr wrap="none">
            <a:spAutoFit/>
          </a:bodyPr>
          <a:lstStyle/>
          <a:p>
            <a:r>
              <a:rPr lang="en-US"/>
              <a:t>Waters et al., 2007</a:t>
            </a:r>
          </a:p>
        </p:txBody>
      </p:sp>
      <p:sp>
        <p:nvSpPr>
          <p:cNvPr id="7" name="TextBox 6"/>
          <p:cNvSpPr txBox="1"/>
          <p:nvPr/>
        </p:nvSpPr>
        <p:spPr>
          <a:xfrm>
            <a:off x="0" y="6096000"/>
            <a:ext cx="7010400" cy="523220"/>
          </a:xfrm>
          <a:prstGeom prst="rect">
            <a:avLst/>
          </a:prstGeom>
          <a:noFill/>
        </p:spPr>
        <p:txBody>
          <a:bodyPr wrap="square" rtlCol="0">
            <a:spAutoFit/>
          </a:bodyPr>
          <a:lstStyle/>
          <a:p>
            <a:r>
              <a:rPr lang="en-US" sz="2800" b="1" dirty="0"/>
              <a:t>Are they observable with GPS?</a:t>
            </a:r>
            <a:endParaRPr lang="en-US" sz="2800" dirty="0"/>
          </a:p>
        </p:txBody>
      </p:sp>
      <p:sp>
        <p:nvSpPr>
          <p:cNvPr id="4" name="Прямоугольник 3">
            <a:extLst>
              <a:ext uri="{FF2B5EF4-FFF2-40B4-BE49-F238E27FC236}">
                <a16:creationId xmlns:a16="http://schemas.microsoft.com/office/drawing/2014/main" id="{52F8F7A0-307E-4DA9-9845-994A04015714}"/>
              </a:ext>
            </a:extLst>
          </p:cNvPr>
          <p:cNvSpPr/>
          <p:nvPr/>
        </p:nvSpPr>
        <p:spPr>
          <a:xfrm>
            <a:off x="304800" y="5349617"/>
            <a:ext cx="8305800" cy="1323439"/>
          </a:xfrm>
          <a:prstGeom prst="rect">
            <a:avLst/>
          </a:prstGeom>
        </p:spPr>
        <p:txBody>
          <a:bodyPr wrap="square">
            <a:spAutoFit/>
          </a:bodyPr>
          <a:lstStyle/>
          <a:p>
            <a:pPr algn="just">
              <a:spcAft>
                <a:spcPts val="0"/>
              </a:spcAft>
            </a:pP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Transient Pc5 pulsations are observed by all instruments with peak-to-peak amplitudes </a:t>
            </a:r>
            <a:r>
              <a:rPr lang="en-US" sz="20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y~300 m/s, </a:t>
            </a:r>
            <a:r>
              <a:rPr lang="en-US" sz="20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ROT</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~0.06 </a:t>
            </a:r>
            <a:r>
              <a:rPr lang="en-US" sz="2000"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TECu</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/min, and </a:t>
            </a:r>
            <a:r>
              <a:rPr lang="en-US" sz="20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X</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~15 </a:t>
            </a:r>
            <a:r>
              <a:rPr lang="en-US" sz="2000"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nT.</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p>
          <a:p>
            <a:pPr algn="just">
              <a:spcAft>
                <a:spcPts val="0"/>
              </a:spcAft>
            </a:pPr>
            <a:endPar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Spectra show pulsations with </a:t>
            </a:r>
            <a:r>
              <a:rPr lang="en-US" sz="2000"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~2.6 </a:t>
            </a:r>
            <a:r>
              <a:rPr lang="en-US" sz="2000"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mHz</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both in the geomagnetic field and  ionosphere.</a:t>
            </a:r>
            <a:endParaRPr lang="ru-RU" sz="20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695469C-134C-4566-8D12-268551BE1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944"/>
            <a:ext cx="5819648" cy="4876800"/>
          </a:xfrm>
          <a:prstGeom prst="rect">
            <a:avLst/>
          </a:prstGeom>
        </p:spPr>
      </p:pic>
      <p:sp>
        <p:nvSpPr>
          <p:cNvPr id="8" name="Прямоугольник 7">
            <a:extLst>
              <a:ext uri="{FF2B5EF4-FFF2-40B4-BE49-F238E27FC236}">
                <a16:creationId xmlns:a16="http://schemas.microsoft.com/office/drawing/2014/main" id="{FD99C82B-D1A4-4B5C-9AA1-F11F2C45AE94}"/>
              </a:ext>
            </a:extLst>
          </p:cNvPr>
          <p:cNvSpPr/>
          <p:nvPr/>
        </p:nvSpPr>
        <p:spPr>
          <a:xfrm>
            <a:off x="5867400" y="636746"/>
            <a:ext cx="3276600" cy="1631216"/>
          </a:xfrm>
          <a:prstGeom prst="rect">
            <a:avLst/>
          </a:prstGeom>
        </p:spPr>
        <p:txBody>
          <a:bodyPr wrap="square">
            <a:spAutoFit/>
          </a:bodyPr>
          <a:lstStyle/>
          <a:p>
            <a:r>
              <a:rPr lang="en-US" sz="2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Comparison of KSR/03 Doppler velocity (azimuthal component </a:t>
            </a:r>
            <a:r>
              <a:rPr lang="en-US" sz="2000" dirty="0" err="1">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Vy</a:t>
            </a:r>
            <a:r>
              <a:rPr lang="en-US" sz="20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ROT from BILI/18 track, and magnetic field (X component) at PBK station </a:t>
            </a:r>
            <a:endParaRPr lang="ru-RU" sz="2000" dirty="0">
              <a:solidFill>
                <a:srgbClr val="C00000"/>
              </a:solidFill>
              <a:latin typeface="Arial Narrow" panose="020B0606020202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bservations of ULF Waves using GPS TEC&amp;quot;&quot;/&gt;&lt;property id=&quot;20307&quot; value=&quot;256&quot;/&gt;&lt;/object&gt;&lt;object type=&quot;3&quot; unique_id=&quot;10006&quot;&gt;&lt;property id=&quot;20148&quot; value=&quot;5&quot;/&gt;&lt;property id=&quot;20300&quot; value=&quot;Slide 2 - &amp;quot;Early Observations&amp;quot;&quot;/&gt;&lt;property id=&quot;20307&quot; value=&quot;259&quot;/&gt;&lt;/object&gt;&lt;object type=&quot;3&quot; unique_id=&quot;10007&quot;&gt;&lt;property id=&quot;20148&quot; value=&quot;5&quot;/&gt;&lt;property id=&quot;20300&quot; value=&quot;Slide 3 - &amp;quot;Pc3 waves (Skone et al., 2006, 08)&amp;quot;&quot;/&gt;&lt;property id=&quot;20307&quot; value=&quot;261&quot;/&gt;&lt;/object&gt;&lt;object type=&quot;3&quot; unique_id=&quot;10008&quot;&gt;&lt;property id=&quot;20148&quot; value=&quot;5&quot;/&gt;&lt;property id=&quot;20300&quot; value=&quot;Slide 4 - &amp;quot;Global Pc5 pulsations during Halloween Storm of 2003&amp;quot;&quot;/&gt;&lt;property id=&quot;20307&quot; value=&quot;265&quot;/&gt;&lt;/object&gt;&lt;object type=&quot;3&quot; unique_id=&quot;10009&quot;&gt;&lt;property id=&quot;20148&quot; value=&quot;5&quot;/&gt;&lt;property id=&quot;20300&quot; value=&quot;Slide 5 - &amp;quot;GPS at Scandinavian stations during Halloween Storm&amp;quot;&quot;/&gt;&lt;property id=&quot;20307&quot; value=&quot;267&quot;/&gt;&lt;/object&gt;&lt;object type=&quot;3&quot; unique_id=&quot;10010&quot;&gt;&lt;property id=&quot;20148&quot; value=&quot;5&quot;/&gt;&lt;property id=&quot;20300&quot; value=&quot;Slide 6 - &amp;quot;Global Pc5 waves: T~2-5,    T/T~10-1 ~10%     B/B~10-2 ~1%&amp;quot;&quot;/&gt;&lt;property id=&quot;20307&quot; value=&quot;268&quot;/&gt;&lt;/object&gt;&lt;object type=&quot;3&quot; unique_id=&quot;10012&quot;&gt;&lt;property id=&quot;20148&quot; value=&quot;5&quot;/&gt;&lt;property id=&quot;20300&quot; value=&quot;Slide 7 - &amp;quot;TEC with SuperDARN&amp;quot;&quot;/&gt;&lt;property id=&quot;20307&quot; value=&quot;272&quot;/&gt;&lt;/object&gt;&lt;object type=&quot;3&quot; unique_id=&quot;10015&quot;&gt;&lt;property id=&quot;20148&quot; value=&quot;5&quot;/&gt;&lt;property id=&quot;20300&quot; value=&quot;Slide 8 - &amp;quot;Small-scale poloidal Pc5 pulsations&amp;quot;&quot;/&gt;&lt;property id=&quot;20307&quot; value=&quot;281&quot;/&gt;&lt;/object&gt;&lt;object type=&quot;3&quot; unique_id=&quot;10016&quot;&gt;&lt;property id=&quot;20148&quot; value=&quot;5&quot;/&gt;&lt;property id=&quot;20300&quot; value=&quot;Slide 9 - &amp;quot;Not observed on the ground, only by Doppler sounding&amp;quot;&quot;/&gt;&lt;property id=&quot;20307&quot; value=&quot;282&quot;/&gt;&lt;/object&gt;&lt;object type=&quot;3&quot; unique_id=&quot;10019&quot;&gt;&lt;property id=&quot;20148&quot; value=&quot;5&quot;/&gt;&lt;property id=&quot;20300&quot; value=&quot;Slide 10 - &amp;quot;Tromso TEC from SAT 20 and ground magnetometer&amp;quot;&quot;/&gt;&lt;property id=&quot;20307&quot; value=&quot;289&quot;/&gt;&lt;/object&gt;&lt;object type=&quot;3&quot; unique_id=&quot;10021&quot;&gt;&lt;property id=&quot;20148&quot; value=&quot;5&quot;/&gt;&lt;property id=&quot;20300&quot; value=&quot;Slide 11 - &amp;quot;Tromso TEC from SAT 20 and ground magnetometer&amp;quot;&quot;/&gt;&lt;property id=&quot;20307&quot; value=&quot;291&quot;/&gt;&lt;/object&gt;&lt;object type=&quot;3&quot; unique_id=&quot;10028&quot;&gt;&lt;property id=&quot;20148&quot; value=&quot;5&quot;/&gt;&lt;property id=&quot;20300&quot; value=&quot;Slide 12 - &amp;quot;TCV detected by Kiruna TEC (D. Murr) &amp;quot;&quot;/&gt;&lt;property id=&quot;20307&quot; value=&quot;302&quot;/&gt;&lt;/object&gt;&lt;object type=&quot;3&quot; unique_id=&quot;10053&quot;&gt;&lt;property id=&quot;20148&quot; value=&quot;5&quot;/&gt;&lt;property id=&quot;20300&quot; value=&quot;Slide 13 - &amp;quot;Puzzling results&amp;quot;&quot;/&gt;&lt;property id=&quot;20307&quot; value=&quot;303&quot;/&gt;&lt;/object&gt;&lt;/object&gt;&lt;/object&gt;&lt;/database&gt;"/>
  <p:tag name="SECTOMILLISECCONVERTED" val="1"/>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1152</TotalTime>
  <Words>2147</Words>
  <Application>Microsoft Office PowerPoint</Application>
  <PresentationFormat>Экран (4:3)</PresentationFormat>
  <Paragraphs>98</Paragraphs>
  <Slides>15</Slides>
  <Notes>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15</vt:i4>
      </vt:variant>
    </vt:vector>
  </HeadingPairs>
  <TitlesOfParts>
    <vt:vector size="26" baseType="lpstr">
      <vt:lpstr>Arial</vt:lpstr>
      <vt:lpstr>Arial Narrow</vt:lpstr>
      <vt:lpstr>Calibri</vt:lpstr>
      <vt:lpstr>Comic Sans MS</vt:lpstr>
      <vt:lpstr>Consolas</vt:lpstr>
      <vt:lpstr>Franklin Gothic Book</vt:lpstr>
      <vt:lpstr>Times New Roman</vt:lpstr>
      <vt:lpstr>Wingdings 2</vt:lpstr>
      <vt:lpstr>Technic</vt:lpstr>
      <vt:lpstr>MathType 7.0 Equation</vt:lpstr>
      <vt:lpstr>Equation</vt:lpstr>
      <vt:lpstr>ULF wave modulation of the ionosphere  as observed by SuperDARN radars and GPS/TEC technique </vt:lpstr>
      <vt:lpstr>Early Observations</vt:lpstr>
      <vt:lpstr>Презентация PowerPoint</vt:lpstr>
      <vt:lpstr>Презентация PowerPoint</vt:lpstr>
      <vt:lpstr>Презентация PowerPoint</vt:lpstr>
      <vt:lpstr>From KSR multi-beam radar data the longitudinal profile has been constructed along ~65o of Doppler velocity (azimuthal component V~Vy ) with peak-to-peak amplitudes Vy~300 m/s. </vt:lpstr>
      <vt:lpstr>Презентация PowerPoint</vt:lpstr>
      <vt:lpstr>Презентация PowerPoint</vt:lpstr>
      <vt:lpstr>Not observed on the ground, only by Doppler sounding</vt:lpstr>
      <vt:lpstr>Презентация PowerPoint</vt:lpstr>
      <vt:lpstr>Презентация PowerPoint</vt:lpstr>
      <vt:lpstr>Презентация PowerPoint</vt:lpstr>
      <vt:lpstr>Puzzling results</vt:lpstr>
      <vt:lpstr>Презентация PowerPoint</vt:lpstr>
      <vt:lpstr>Презентация PowerPoint</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Observations of Large Amplitude ULF Waves using GPS TEC</dc:title>
  <dc:creator>murrdl</dc:creator>
  <cp:lastModifiedBy>slava pilipenko</cp:lastModifiedBy>
  <cp:revision>74</cp:revision>
  <dcterms:created xsi:type="dcterms:W3CDTF">2009-02-24T15:43:09Z</dcterms:created>
  <dcterms:modified xsi:type="dcterms:W3CDTF">2020-04-25T11:32:31Z</dcterms:modified>
</cp:coreProperties>
</file>