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0" r:id="rId6"/>
    <p:sldMasterId id="2147483674" r:id="rId7"/>
  </p:sldMasterIdLst>
  <p:sldIdLst>
    <p:sldId id="256" r:id="rId8"/>
    <p:sldId id="258" r:id="rId9"/>
    <p:sldId id="257" r:id="rId10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3047924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3657509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4267093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4876678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6">
            <a:extLst>
              <a:ext uri="{FF2B5EF4-FFF2-40B4-BE49-F238E27FC236}">
                <a16:creationId xmlns:a16="http://schemas.microsoft.com/office/drawing/2014/main" id="{6E8B1222-E1E1-4677-9C9B-0BAA01BAC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35" y="2637736"/>
            <a:ext cx="10466729" cy="1555373"/>
          </a:xfrm>
        </p:spPr>
        <p:txBody>
          <a:bodyPr/>
          <a:lstStyle>
            <a:lvl1pPr>
              <a:defRPr/>
            </a:lvl1pPr>
          </a:lstStyle>
          <a:p>
            <a:r>
              <a:rPr lang="en-GB" sz="4000" dirty="0"/>
              <a:t>Click to add a presentation title</a:t>
            </a:r>
            <a:endParaRPr lang="fi-FI" sz="4000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961CAF15-4E86-472B-92F9-5903891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636" y="4206686"/>
            <a:ext cx="10466728" cy="487862"/>
          </a:xfrm>
        </p:spPr>
        <p:txBody>
          <a:bodyPr/>
          <a:lstStyle>
            <a:lvl1pPr marL="0" indent="0">
              <a:buNone/>
              <a:defRPr sz="16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/>
              <a:t>Click to add Author of the presentation, Name of the event and date</a:t>
            </a:r>
          </a:p>
        </p:txBody>
      </p:sp>
      <p:pic>
        <p:nvPicPr>
          <p:cNvPr id="10" name="Kuva 9" descr="University of Eastern Finland logo">
            <a:extLst>
              <a:ext uri="{FF2B5EF4-FFF2-40B4-BE49-F238E27FC236}">
                <a16:creationId xmlns:a16="http://schemas.microsoft.com/office/drawing/2014/main" id="{4EA83066-059C-4945-9E44-183F56E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Bl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FD887A96-DA96-4A82-9613-0D39F17DB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Click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subtitle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text</a:t>
            </a:r>
            <a:endParaRPr lang="en-US" sz="28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FA344-2427-4425-9C01-5CC67C2DD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41C6E-C6CD-4860-B9CB-5C7F08D4CB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9E2235-F8DF-47C7-86F2-B50E00A866DC}" type="datetime1">
              <a:rPr lang="fi-FI" smtClean="0"/>
              <a:t>30.4.2020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684CB-01DB-4135-82A6-4679164B1B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73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urquo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E2694E9-BF7F-491D-9672-2EE929EC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2800" y="613548"/>
            <a:ext cx="11066400" cy="5443200"/>
            <a:chOff x="562800" y="613548"/>
            <a:chExt cx="11066400" cy="5443200"/>
          </a:xfrm>
        </p:grpSpPr>
        <p:sp>
          <p:nvSpPr>
            <p:cNvPr id="7" name="Suorakulmio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00" y="613548"/>
              <a:ext cx="11066400" cy="5443200"/>
            </a:xfrm>
            <a:prstGeom prst="rect">
              <a:avLst/>
            </a:prstGeom>
            <a:solidFill>
              <a:srgbClr val="009F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i-FI" sz="1680" dirty="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C1992930-75A6-46C0-B658-B2FF4B29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600" y="1656087"/>
              <a:ext cx="10008801" cy="4027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599" y="878400"/>
            <a:ext cx="10008802" cy="77768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1FDAE47C-4FB2-4282-8099-61EC40F42E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8336" y="1847438"/>
            <a:ext cx="9215329" cy="361305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/</a:t>
            </a:r>
            <a:r>
              <a:rPr lang="fi-FI" dirty="0" err="1"/>
              <a:t>text</a:t>
            </a:r>
            <a:endParaRPr lang="fi-FI" dirty="0"/>
          </a:p>
          <a:p>
            <a:pPr lvl="1"/>
            <a:endParaRPr lang="fi-FI" dirty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9C72-AF57-499F-8540-6BB6C1E7A3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F370-9834-44B4-A4CD-E36EF19F51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9E2235-F8DF-47C7-86F2-B50E00A866DC}" type="datetime1">
              <a:rPr lang="fi-FI" smtClean="0"/>
              <a:t>30.4.2020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CF83-2C9A-4E96-8F46-F851C51523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718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0C3C0B8B-BC55-4E54-9EE6-A36B14ED0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287" y="3263532"/>
            <a:ext cx="400199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Thank you!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 dirty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7" name="Kuva 6" descr="Kuva, joka sisältää sosiaalisen median kuvakkeet">
            <a:extLst>
              <a:ext uri="{FF2B5EF4-FFF2-40B4-BE49-F238E27FC236}">
                <a16:creationId xmlns:a16="http://schemas.microsoft.com/office/drawing/2014/main" id="{A998364B-1596-4551-B78F-8E097EAFD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54" y="5157192"/>
            <a:ext cx="4591691" cy="800212"/>
          </a:xfrm>
          <a:prstGeom prst="rect">
            <a:avLst/>
          </a:prstGeom>
        </p:spPr>
      </p:pic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3F31-9BD6-46C9-9BE2-26ADB445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1D08C-1FE5-4B0C-BF33-F1052374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30.4.2020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38A428-FE3A-4184-AD9A-A82A8558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4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The Middle Of Kno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ADE47-E883-4130-BCB8-FF11458DB0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00" y="495206"/>
            <a:ext cx="10923000" cy="668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dirty="0"/>
              <a:t>Where are we?</a:t>
            </a:r>
          </a:p>
        </p:txBody>
      </p:sp>
      <p:pic>
        <p:nvPicPr>
          <p:cNvPr id="6" name="Kuva 5" descr="Picture that includes the Map. Kuva, joka sisältää kartan. Suomi on kartassa nostettu esille. Suomen kartalla merkattu yliopistokaupungit Kuopio ja Joensuu. It reads &quot;We are in the middle of knowhere&quot; in the picture.">
            <a:extLst>
              <a:ext uri="{FF2B5EF4-FFF2-40B4-BE49-F238E27FC236}">
                <a16:creationId xmlns:a16="http://schemas.microsoft.com/office/drawing/2014/main" id="{97E15904-6571-4221-AC30-06408E63D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3" y="1273358"/>
            <a:ext cx="8138294" cy="482188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36FA-DFF8-4468-A28A-B523CBA7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4B20-F49E-445A-A226-05D0F6F5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7718C-E7C6-4A7E-9A57-A0461A6E8F98}" type="datetimeFigureOut">
              <a:rPr lang="fi-FI" smtClean="0"/>
              <a:pPr/>
              <a:t>30.4.2020</a:t>
            </a:fld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E74B7C-CF9C-4A5A-A2F2-4D3370CB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7408" y="2651314"/>
            <a:ext cx="10657184" cy="1555373"/>
          </a:xfrm>
        </p:spPr>
        <p:txBody>
          <a:bodyPr/>
          <a:lstStyle>
            <a:lvl1pPr>
              <a:lnSpc>
                <a:spcPts val="5040"/>
              </a:lnSpc>
              <a:defRPr sz="40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a </a:t>
            </a:r>
            <a:r>
              <a:rPr lang="fi-FI" dirty="0" err="1"/>
              <a:t>presentation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67408" y="4240215"/>
            <a:ext cx="10657184" cy="345639"/>
          </a:xfrm>
        </p:spPr>
        <p:txBody>
          <a:bodyPr rIns="91440"/>
          <a:lstStyle>
            <a:lvl1pPr marL="0" indent="0">
              <a:buFontTx/>
              <a:buNone/>
              <a:defRPr sz="160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 dirty="0"/>
              <a:t>Click to add Author of the presentation, Name of the event and date</a:t>
            </a:r>
          </a:p>
        </p:txBody>
      </p:sp>
      <p:pic>
        <p:nvPicPr>
          <p:cNvPr id="7" name="Kuva 6" descr="University of Eastern Finland logo">
            <a:extLst>
              <a:ext uri="{FF2B5EF4-FFF2-40B4-BE49-F238E27FC236}">
                <a16:creationId xmlns:a16="http://schemas.microsoft.com/office/drawing/2014/main" id="{5E555170-69CE-43CC-A417-E59AB77D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B8AA9E5-608A-1E4C-B361-DE61F400D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0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7487" y="657227"/>
            <a:ext cx="10177200" cy="1008064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529633-E1F1-4203-A25F-1384E3A8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/ Tekijä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CB94D2-CE81-4916-914D-E0299206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91E5-4021-44A3-98E0-6CF44158D3DD}" type="datetime1">
              <a:rPr lang="fi-FI" smtClean="0"/>
              <a:t>30.4.2020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C8414D-9DD4-4BE7-8410-E4C3B492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85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7" y="657227"/>
            <a:ext cx="1017720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1B90-3DB4-42AE-A02A-56B040B9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6E838-F137-447E-B833-0AA55671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30.4.2020</a:t>
            </a:fld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BA5AC-0417-417B-9DAD-D4E3638D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20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131" cy="1008064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8" y="1844677"/>
            <a:ext cx="5568619" cy="4147200"/>
          </a:xfrm>
        </p:spPr>
        <p:txBody>
          <a:bodyPr/>
          <a:lstStyle>
            <a:lvl1pPr marL="219071" indent="-219071">
              <a:buFont typeface="Wingdings" pitchFamily="2" charset="2"/>
              <a:buChar char="§"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12E130C-4CD1-428F-81B6-964A4E563D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47419" y="1843200"/>
            <a:ext cx="44172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insert</a:t>
            </a:r>
            <a:r>
              <a:rPr lang="fi-FI" dirty="0"/>
              <a:t> a </a:t>
            </a:r>
            <a:r>
              <a:rPr lang="fi-FI" dirty="0" err="1"/>
              <a:t>picture</a:t>
            </a:r>
            <a:r>
              <a:rPr lang="fi-FI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E5C76-121C-448D-9F68-E65E73259F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8231-FDE9-41B6-9D5C-7B13305C9B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30.4.2020</a:t>
            </a:fld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DB659-00AB-408E-BAA4-2222F11A14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87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96EF3593-8F7E-42CF-A585-674ADEC0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9" y="657227"/>
            <a:ext cx="1027314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>
                <a:solidFill>
                  <a:schemeClr val="accent2"/>
                </a:solidFill>
              </a:rPr>
              <a:t>Click</a:t>
            </a:r>
            <a:r>
              <a:rPr lang="fi-FI" dirty="0">
                <a:solidFill>
                  <a:schemeClr val="accent2"/>
                </a:solidFill>
              </a:rPr>
              <a:t> to </a:t>
            </a:r>
            <a:r>
              <a:rPr lang="fi-FI" dirty="0" err="1">
                <a:solidFill>
                  <a:schemeClr val="accent2"/>
                </a:solidFill>
              </a:rPr>
              <a:t>add</a:t>
            </a:r>
            <a:r>
              <a:rPr lang="fi-FI" dirty="0">
                <a:solidFill>
                  <a:schemeClr val="accent2"/>
                </a:solidFill>
              </a:rPr>
              <a:t> </a:t>
            </a:r>
            <a:r>
              <a:rPr lang="fi-FI" dirty="0" err="1">
                <a:solidFill>
                  <a:schemeClr val="accent2"/>
                </a:solidFill>
              </a:rPr>
              <a:t>title</a:t>
            </a:r>
            <a:endParaRPr lang="en-GB" dirty="0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05912155-B2A1-4884-92CB-B950ECED5820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1487487" y="1966590"/>
            <a:ext cx="10273139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a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AC4A70-4FD1-4DDA-B347-1C0BB731A03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A3530D-55B2-4B26-B10D-9AFA403119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30.4.2020</a:t>
            </a:fld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47887-6BC3-41E0-804F-0761D1346C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76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7C1323D-96E4-42E7-8669-040C8EB44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2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981E9F-896D-4426-85CE-1AFBA0D5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13674-EB09-4FFC-9523-9DA62D6E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6F43-8BDE-4324-9D50-9F0AABC6B5BF}" type="datetime1">
              <a:rPr lang="fi-FI" smtClean="0"/>
              <a:t>30.4.2020</a:t>
            </a:fld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C349D6-B045-425E-A180-6A4B8CBF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 descr="Logo of University of Eastern Finland">
            <a:extLst>
              <a:ext uri="{FF2B5EF4-FFF2-40B4-BE49-F238E27FC236}">
                <a16:creationId xmlns:a16="http://schemas.microsoft.com/office/drawing/2014/main" id="{E1FAB5EF-45B4-4FAF-959E-A3AC337201B8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8133D6E-B6FA-453E-B0C9-FB648F608BC4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A2528DF-BE35-4F38-9D1B-67BAE1846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01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895741D-55A6-4D26-88B2-DE0DBE9E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96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urquo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rgbClr val="009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en-US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6E1454-B059-46CA-B900-9286B7604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Click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subtitle</a:t>
            </a:r>
            <a:r>
              <a:rPr lang="fi-FI" sz="2800" kern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fi-FI" sz="2800" kern="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text</a:t>
            </a:r>
            <a:endParaRPr lang="en-US" sz="2800" kern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F420-2A4C-4F65-9864-2214932B49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Author of the presentation, Name of the event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A2E6B-4338-42DC-B1E2-D2973111CA2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06031" y="6217199"/>
            <a:ext cx="1040999" cy="288000"/>
          </a:xfrm>
        </p:spPr>
        <p:txBody>
          <a:bodyPr/>
          <a:lstStyle/>
          <a:p>
            <a:fld id="{569E2235-F8DF-47C7-86F2-B50E00A866DC}" type="datetime1">
              <a:rPr lang="fi-FI" smtClean="0"/>
              <a:t>30.4.2020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4687-C847-40EC-8AA9-6B3943AAAC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47030" y="6217199"/>
            <a:ext cx="617589" cy="288000"/>
          </a:xfrm>
        </p:spPr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93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657227"/>
            <a:ext cx="10128779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
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44677"/>
            <a:ext cx="1012877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432000" y="6217199"/>
            <a:ext cx="4704523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DAD0391-EAEE-7843-BEA7-288335C8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0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8" r:id="rId3"/>
  </p:sldLayoutIdLst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7488" y="657227"/>
            <a:ext cx="10177199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87487" y="1844676"/>
            <a:ext cx="101772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3172" y="6217199"/>
            <a:ext cx="625194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2041" y="6215924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E3A6F43-8BDE-4324-9D50-9F0AABC6B5BF}" type="datetime1">
              <a:rPr lang="fi-FI" smtClean="0"/>
              <a:t>30.4.2020</a:t>
            </a:fld>
            <a:endParaRPr lang="fi-FI" dirty="0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3040" y="6215924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431371" y="6215924"/>
            <a:ext cx="4704523" cy="2880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D9C35FBA-2021-8F42-B6EE-3DA741C8F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4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292" y="2824132"/>
            <a:ext cx="10657416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292" y="3479205"/>
            <a:ext cx="1065741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/</a:t>
            </a:r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FEC21096-5745-4587-AAF1-4FA0C90BC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46225150-54C7-4A08-B06D-1382B954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199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69E2235-F8DF-47C7-86F2-B50E00A866DC}" type="datetime1">
              <a:rPr lang="fi-FI" smtClean="0"/>
              <a:t>30.4.2020</a:t>
            </a:fld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C83E7D4A-667A-4582-916F-91E8C7FC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36E4BB-6822-4C48-8978-A0DE7161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2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800" b="0" i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434329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967716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920">
          <a:solidFill>
            <a:srgbClr val="353535"/>
          </a:solidFill>
          <a:latin typeface="+mn-lt"/>
        </a:defRPr>
      </a:lvl3pPr>
      <a:lvl4pPr marL="139633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4pPr>
      <a:lvl5pPr marL="1821134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4">
            <a:extLst>
              <a:ext uri="{FF2B5EF4-FFF2-40B4-BE49-F238E27FC236}">
                <a16:creationId xmlns:a16="http://schemas.microsoft.com/office/drawing/2014/main" id="{DE9C5905-11AF-4A81-B918-3159663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00" y="365125"/>
            <a:ext cx="10274398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911E493-C6E1-4F25-82FE-6406473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6800" y="1825625"/>
            <a:ext cx="10274398" cy="410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198E355-A7E0-4858-BF2F-D2C9A14EBCDA}"/>
              </a:ext>
            </a:extLst>
          </p:cNvPr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3F5C535-0370-4080-BB9D-023BC87A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200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fi-FI" dirty="0"/>
              <a:t>Author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presentation</a:t>
            </a:r>
            <a:r>
              <a:rPr lang="fi-FI" dirty="0"/>
              <a:t>, Name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event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3A45D08-D7BD-4296-8D1D-D35BD3F3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200"/>
            <a:ext cx="10404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537718C-E7C6-4A7E-9A57-A0461A6E8F98}" type="datetimeFigureOut">
              <a:rPr lang="fi-FI" smtClean="0"/>
              <a:pPr/>
              <a:t>30.4.2020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71E3D4-4CC6-49C2-9ED5-54B7010E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200"/>
            <a:ext cx="619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DA13E43-8BC8-48FB-A94B-C304C3541EE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63C0CE2-764E-EA45-B55A-F7E46D2E4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800">
          <a:solidFill>
            <a:srgbClr val="353535"/>
          </a:solidFill>
          <a:latin typeface="+mn-lt"/>
          <a:ea typeface="+mn-ea"/>
          <a:cs typeface="+mn-cs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2400">
          <a:solidFill>
            <a:srgbClr val="353535"/>
          </a:solidFill>
          <a:latin typeface="+mn-lt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800">
          <a:solidFill>
            <a:srgbClr val="353535"/>
          </a:solidFill>
          <a:latin typeface="+mn-lt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60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EAD3F-CE3D-4D80-8104-1869838D0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636" y="817325"/>
            <a:ext cx="7543134" cy="1555373"/>
          </a:xfrm>
        </p:spPr>
        <p:txBody>
          <a:bodyPr/>
          <a:lstStyle/>
          <a:p>
            <a:pPr algn="ctr"/>
            <a:r>
              <a:rPr lang="en-GB" sz="2000" dirty="0"/>
              <a:t>Methods in studying the effects of soil amendments on greenhouse gas emissions from cultivated peatland, and the effects on associated soil microbe communities</a:t>
            </a:r>
            <a:endParaRPr lang="fi-FI" sz="20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18EC9F-BD6E-422C-BFAF-BF59E3BF0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4031" y="2439810"/>
            <a:ext cx="10395218" cy="741929"/>
          </a:xfrm>
        </p:spPr>
        <p:txBody>
          <a:bodyPr/>
          <a:lstStyle/>
          <a:p>
            <a:r>
              <a:rPr lang="fi-FI" sz="1400" dirty="0"/>
              <a:t>Jussi Ronkainen</a:t>
            </a:r>
            <a:r>
              <a:rPr lang="fi-FI" sz="1400" baseline="30000" dirty="0"/>
              <a:t>1</a:t>
            </a:r>
            <a:r>
              <a:rPr lang="fi-FI" sz="1400" dirty="0"/>
              <a:t>,</a:t>
            </a:r>
            <a:r>
              <a:rPr lang="fi-FI" sz="1400" baseline="30000" dirty="0"/>
              <a:t> </a:t>
            </a:r>
            <a:r>
              <a:rPr lang="fi-FI" sz="1400" dirty="0"/>
              <a:t>Maarit Liimatainen </a:t>
            </a:r>
            <a:r>
              <a:rPr lang="fi-FI" sz="1400" baseline="30000" dirty="0"/>
              <a:t>2</a:t>
            </a:r>
            <a:r>
              <a:rPr lang="fi-FI" sz="1400" dirty="0"/>
              <a:t>, Henri Siljanen</a:t>
            </a:r>
            <a:r>
              <a:rPr lang="fi-FI" sz="1400" baseline="30000" dirty="0"/>
              <a:t>1</a:t>
            </a:r>
            <a:r>
              <a:rPr lang="fi-FI" sz="1400" dirty="0"/>
              <a:t>, Marja Maljanen </a:t>
            </a:r>
            <a:r>
              <a:rPr lang="fi-FI" sz="1400" baseline="30000" dirty="0"/>
              <a:t>1</a:t>
            </a:r>
          </a:p>
          <a:p>
            <a:r>
              <a:rPr lang="en-US" sz="900" baseline="30000" dirty="0"/>
              <a:t>1 </a:t>
            </a:r>
            <a:r>
              <a:rPr lang="en-US" sz="900" dirty="0"/>
              <a:t>University of Eastern Finland, Department of Environmental and Biological Sciences, P.O. Box 1627, 70211 Kuopio</a:t>
            </a:r>
            <a:endParaRPr lang="en-GB" sz="900" dirty="0"/>
          </a:p>
          <a:p>
            <a:r>
              <a:rPr lang="en-US" sz="900" baseline="30000" dirty="0"/>
              <a:t>2</a:t>
            </a:r>
            <a:r>
              <a:rPr lang="en-US" sz="900" dirty="0"/>
              <a:t> Natural Resources Institute Finland, Product Systems, Meat and non-food animal production, Oulu, Finland, Paavo </a:t>
            </a:r>
            <a:r>
              <a:rPr lang="en-US" sz="900" dirty="0" err="1"/>
              <a:t>Havaksen</a:t>
            </a:r>
            <a:r>
              <a:rPr lang="en-US" sz="900" dirty="0"/>
              <a:t> tie 3, 90570 Oulu</a:t>
            </a:r>
            <a:endParaRPr lang="en-GB" sz="9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77029-CFF5-47B8-91D7-7BDFCB5D8CE0}"/>
              </a:ext>
            </a:extLst>
          </p:cNvPr>
          <p:cNvSpPr txBox="1"/>
          <p:nvPr/>
        </p:nvSpPr>
        <p:spPr>
          <a:xfrm>
            <a:off x="1051249" y="3349691"/>
            <a:ext cx="10089502" cy="325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+mj-lt"/>
              </a:rPr>
              <a:t>Agricultural organic soils such as peatfields are a major source of large quantities of greenhouse gases (GHG) such as </a:t>
            </a:r>
            <a:r>
              <a:rPr lang="en-GB" sz="1600" dirty="0">
                <a:latin typeface="+mj-lt"/>
              </a:rPr>
              <a:t>carbon dioxide (CO</a:t>
            </a:r>
            <a:r>
              <a:rPr lang="en-GB" sz="1600" baseline="-25000" dirty="0">
                <a:latin typeface="+mj-lt"/>
              </a:rPr>
              <a:t>2</a:t>
            </a:r>
            <a:r>
              <a:rPr lang="en-GB" sz="1600" dirty="0">
                <a:latin typeface="+mj-lt"/>
              </a:rPr>
              <a:t>) and nitrous oxide (N</a:t>
            </a:r>
            <a:r>
              <a:rPr lang="en-GB" sz="1600" baseline="-25000" dirty="0">
                <a:latin typeface="+mj-lt"/>
              </a:rPr>
              <a:t>2</a:t>
            </a:r>
            <a:r>
              <a:rPr lang="en-GB" sz="1600" dirty="0">
                <a:latin typeface="+mj-lt"/>
              </a:rPr>
              <a:t>O)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Soil amendments are widely used to improve yield of crops by improving soil quality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Can soil amendments such as calcium carbonate, gypsum or biochar be used to inhibit GHG emissions from agricultural peat soils?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+mj-lt"/>
              </a:rPr>
              <a:t>Does soil amendment addition affect the population structure or group activity of soil microbial communities?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489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EFEA01-7A43-481B-907B-0BB5F359F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7" y="1289304"/>
            <a:ext cx="6408144" cy="4732086"/>
          </a:xfrm>
        </p:spPr>
        <p:txBody>
          <a:bodyPr/>
          <a:lstStyle/>
          <a:p>
            <a:r>
              <a:rPr lang="fi-FI" sz="1800" dirty="0"/>
              <a:t>Packed core incubation for 71 days</a:t>
            </a:r>
          </a:p>
          <a:p>
            <a:r>
              <a:rPr lang="fi-FI" sz="1800" dirty="0"/>
              <a:t>Gas sampling with chambers and analysis with Gas Chromatography Mass Spectrometer for </a:t>
            </a:r>
            <a:r>
              <a:rPr lang="en-GB" sz="1800" dirty="0"/>
              <a:t>CO</a:t>
            </a:r>
            <a:r>
              <a:rPr lang="en-GB" sz="1800" baseline="-25000" dirty="0"/>
              <a:t>2</a:t>
            </a:r>
            <a:r>
              <a:rPr lang="en-GB" sz="1800" dirty="0"/>
              <a:t> and N</a:t>
            </a:r>
            <a:r>
              <a:rPr lang="en-GB" sz="1800" baseline="-25000" dirty="0"/>
              <a:t>2</a:t>
            </a:r>
            <a:r>
              <a:rPr lang="en-GB" sz="1800" dirty="0"/>
              <a:t>O at multiple time points</a:t>
            </a:r>
          </a:p>
          <a:p>
            <a:r>
              <a:rPr lang="fi-FI" sz="1800" dirty="0"/>
              <a:t>Single point measurements for nitrous acid (HONO) and nitrogen oxides (NO</a:t>
            </a:r>
            <a:r>
              <a:rPr lang="fi-FI" sz="1800" baseline="-25000" dirty="0"/>
              <a:t>x</a:t>
            </a:r>
            <a:r>
              <a:rPr lang="fi-FI" sz="1800" dirty="0"/>
              <a:t>)</a:t>
            </a:r>
          </a:p>
          <a:p>
            <a:r>
              <a:rPr lang="fi-FI" sz="1800" dirty="0"/>
              <a:t>Measurements for soil anion and ammonium concentrations, pH and electrical conductivity before and after the incubation</a:t>
            </a:r>
          </a:p>
          <a:p>
            <a:r>
              <a:rPr lang="fi-FI" sz="1800" dirty="0"/>
              <a:t>Extracting DNA and RNA from soils before and after the incubation for community structure sequencing based on</a:t>
            </a:r>
            <a:r>
              <a:rPr lang="fi-FI" sz="1800" i="1" dirty="0"/>
              <a:t>16S rRNA</a:t>
            </a:r>
            <a:r>
              <a:rPr lang="fi-FI" sz="1800" dirty="0"/>
              <a:t>-gene, and community activity study based on gene copy numbers of key nitrogen cycle enzyme-coding genes (amoA, nirK, nirS, narG, nrfA)</a:t>
            </a:r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A5BDD53-D9AB-419F-AE34-D88F3387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UE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2340F0-705B-4861-88B3-9F936C49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91E5-4021-44A3-98E0-6CF44158D3DD}" type="datetime1">
              <a:rPr lang="fi-FI" smtClean="0"/>
              <a:t>30.4.2020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3385CA-AF80-4019-BEEE-BA77E887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9" name="Picture 8" descr="Treatments, left to right: Control, Gypsum, Calcium Carbonate, Biochar">
            <a:extLst>
              <a:ext uri="{FF2B5EF4-FFF2-40B4-BE49-F238E27FC236}">
                <a16:creationId xmlns:a16="http://schemas.microsoft.com/office/drawing/2014/main" id="{BD0F3327-C220-4FA4-A39A-D6F9001A08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410548"/>
            <a:ext cx="3387051" cy="25402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9C3D57-4CDB-4D70-9DEE-019810074A5C}"/>
              </a:ext>
            </a:extLst>
          </p:cNvPr>
          <p:cNvSpPr txBox="1"/>
          <p:nvPr/>
        </p:nvSpPr>
        <p:spPr>
          <a:xfrm>
            <a:off x="7895631" y="2973339"/>
            <a:ext cx="4296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>
                <a:latin typeface="+mj-lt"/>
              </a:rPr>
              <a:t>Treatments, left to right: Control, Gypsum, Calcium Carbonate, Biochar</a:t>
            </a:r>
          </a:p>
        </p:txBody>
      </p:sp>
      <p:pic>
        <p:nvPicPr>
          <p:cNvPr id="12" name="Picture 11" descr="A picture containing indoor, table, window, sitting&#10;&#10;Description automatically generated">
            <a:extLst>
              <a:ext uri="{FF2B5EF4-FFF2-40B4-BE49-F238E27FC236}">
                <a16:creationId xmlns:a16="http://schemas.microsoft.com/office/drawing/2014/main" id="{458B9932-39AD-4438-A970-590307CF4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39" y="3259961"/>
            <a:ext cx="3387051" cy="25402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0DE3EF-22CF-4ACB-9BF4-D988270A2827}"/>
              </a:ext>
            </a:extLst>
          </p:cNvPr>
          <p:cNvSpPr txBox="1"/>
          <p:nvPr/>
        </p:nvSpPr>
        <p:spPr>
          <a:xfrm>
            <a:off x="9385065" y="5787034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>
                <a:latin typeface="+mj-lt"/>
              </a:rPr>
              <a:t>Gas sampling in progress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39059-A1EE-4B00-93FD-BC67BCC7C64A}"/>
              </a:ext>
            </a:extLst>
          </p:cNvPr>
          <p:cNvSpPr txBox="1"/>
          <p:nvPr/>
        </p:nvSpPr>
        <p:spPr>
          <a:xfrm>
            <a:off x="1755648" y="576072"/>
            <a:ext cx="322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latin typeface="+mj-lt"/>
              </a:rPr>
              <a:t>Latest experiment</a:t>
            </a:r>
            <a:endParaRPr lang="en-GB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458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EFEA01-7A43-481B-907B-0BB5F359F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206" y="1315520"/>
            <a:ext cx="8762937" cy="3118800"/>
          </a:xfrm>
        </p:spPr>
        <p:txBody>
          <a:bodyPr/>
          <a:lstStyle/>
          <a:p>
            <a:r>
              <a:rPr lang="fi-FI" sz="1800" dirty="0"/>
              <a:t>I’d be interested in discussing with anyone doing experiments on the effects of soil amendments on greenhouse gas emissions, especially biochar</a:t>
            </a:r>
          </a:p>
          <a:p>
            <a:r>
              <a:rPr lang="fi-FI" sz="1800" dirty="0"/>
              <a:t>I’m also interested in discussing about the challenges involved in extracting and amplifying DNA and RNA from soil samples. </a:t>
            </a:r>
          </a:p>
          <a:p>
            <a:r>
              <a:rPr lang="fi-FI" sz="1800" dirty="0"/>
              <a:t>During laboratory work we incorporated a method for determining DNA/RNA extraction efficiency via the use of DNA/RNA standard during extraction and purification of sample nucleic acids, and I’d be more than happy to share experiences in such methods!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A5BDD53-D9AB-419F-AE34-D88F3387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UE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2340F0-705B-4861-88B3-9F936C49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91E5-4021-44A3-98E0-6CF44158D3DD}" type="datetime1">
              <a:rPr lang="fi-FI" smtClean="0"/>
              <a:t>30.4.2020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3385CA-AF80-4019-BEEE-BA77E887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F147E-D667-4421-9799-6B459E8F2C50}"/>
              </a:ext>
            </a:extLst>
          </p:cNvPr>
          <p:cNvSpPr txBox="1"/>
          <p:nvPr/>
        </p:nvSpPr>
        <p:spPr>
          <a:xfrm>
            <a:off x="1789204" y="4172710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latin typeface="+mj-lt"/>
              </a:rPr>
              <a:t>Acknowledgement</a:t>
            </a:r>
            <a:endParaRPr lang="en-GB" sz="2800" b="1" dirty="0">
              <a:latin typeface="+mj-lt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AAB00FC-2473-4BBC-AD72-8FF021A78106}"/>
              </a:ext>
            </a:extLst>
          </p:cNvPr>
          <p:cNvSpPr txBox="1">
            <a:spLocks/>
          </p:cNvSpPr>
          <p:nvPr/>
        </p:nvSpPr>
        <p:spPr bwMode="auto">
          <a:xfrm>
            <a:off x="1395207" y="4756444"/>
            <a:ext cx="8762937" cy="130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Font typeface="Wingdings" pitchFamily="2" charset="2"/>
              <a:buChar char="§"/>
              <a:defRPr sz="2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52457" indent="-318128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–"/>
              <a:defRPr sz="24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81070" indent="-21335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•"/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5876" indent="-209545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–"/>
              <a:defRPr sz="1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47825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lr>
                <a:srgbClr val="077E9E"/>
              </a:buClr>
              <a:buChar char="»"/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96451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eaLnBrk="1" fontAlgn="base" hangingPunct="1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1800" kern="0" dirty="0"/>
              <a:t>This research is done as a part of the FACCE ERA-GAS funded PEATWISE project</a:t>
            </a:r>
          </a:p>
          <a:p>
            <a:r>
              <a:rPr lang="fi-FI" sz="1800" kern="0" dirty="0"/>
              <a:t>This PhD work done by Jussi Ronkainen is funded by a personal grant from Kone Foundation</a:t>
            </a:r>
          </a:p>
        </p:txBody>
      </p:sp>
    </p:spTree>
    <p:extLst>
      <p:ext uri="{BB962C8B-B14F-4D97-AF65-F5344CB8AC3E}">
        <p14:creationId xmlns:p14="http://schemas.microsoft.com/office/powerpoint/2010/main" val="248899673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76D01F8E-4C29-489B-9A61-3CA8FA53BDE6}"/>
    </a:ext>
  </a:extLst>
</a:theme>
</file>

<file path=ppt/theme/theme2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88C9DB8C-52F9-4C0F-B271-932AA688C93F}"/>
    </a:ext>
  </a:extLst>
</a:theme>
</file>

<file path=ppt/theme/theme3.xml><?xml version="1.0" encoding="utf-8"?>
<a:theme xmlns:a="http://schemas.openxmlformats.org/drawingml/2006/main" name="Section Header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8A67BBD2-CA44-405F-8328-299C4D3984BC}"/>
    </a:ext>
  </a:extLst>
</a:theme>
</file>

<file path=ppt/theme/theme4.xml><?xml version="1.0" encoding="utf-8"?>
<a:theme xmlns:a="http://schemas.openxmlformats.org/drawingml/2006/main" name="Thank You Slide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defRPr>
        </a:defPPr>
      </a:lstStyle>
    </a:txDef>
  </a:objectDefaults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D058893F-AC8B-42C2-8EAF-939ABD3BFC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d5bfa155cd64dc48722923597f811aa xmlns="5b79877e-0d44-4f95-921b-7edaf05a2dcc">
      <Terms xmlns="http://schemas.microsoft.com/office/infopath/2007/PartnerControls"/>
    </pd5bfa155cd64dc48722923597f811aa>
    <g42cdf23981843cca7c1dd939464ab4a xmlns="5b79877e-0d44-4f95-921b-7edaf05a2dcc">
      <Terms xmlns="http://schemas.microsoft.com/office/infopath/2007/PartnerControls"/>
    </g42cdf23981843cca7c1dd939464ab4a>
    <PublishingExpirationDate xmlns="http://schemas.microsoft.com/sharepoint/v3" xsi:nil="true"/>
    <e70f2b65227d4c42b013c74acf2ae453 xmlns="5b79877e-0d44-4f95-921b-7edaf05a2dcc">
      <Terms xmlns="http://schemas.microsoft.com/office/infopath/2007/PartnerControls"/>
    </e70f2b65227d4c42b013c74acf2ae453>
    <PublishingStartDate xmlns="http://schemas.microsoft.com/sharepoint/v3" xsi:nil="true"/>
    <TaxCatchAll xmlns="5b79877e-0d44-4f95-921b-7edaf05a2dcc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40919438C8E2F48AE9738E904BD24DC" ma:contentTypeVersion="12" ma:contentTypeDescription="Luo uusi asiakirja." ma:contentTypeScope="" ma:versionID="534ca8cc4cb90e2ef85802c928e95bea">
  <xsd:schema xmlns:xsd="http://www.w3.org/2001/XMLSchema" xmlns:xs="http://www.w3.org/2001/XMLSchema" xmlns:p="http://schemas.microsoft.com/office/2006/metadata/properties" xmlns:ns1="http://schemas.microsoft.com/sharepoint/v3" xmlns:ns2="5b79877e-0d44-4f95-921b-7edaf05a2dcc" xmlns:ns3="6d07599c-8869-456a-a6a5-f94714f5a5e1" targetNamespace="http://schemas.microsoft.com/office/2006/metadata/properties" ma:root="true" ma:fieldsID="92e3d9c622e9e7df997e740c3d5cfa7e" ns1:_="" ns2:_="" ns3:_="">
    <xsd:import namespace="http://schemas.microsoft.com/sharepoint/v3"/>
    <xsd:import namespace="5b79877e-0d44-4f95-921b-7edaf05a2dcc"/>
    <xsd:import namespace="6d07599c-8869-456a-a6a5-f94714f5a5e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42cdf23981843cca7c1dd939464ab4a" minOccurs="0"/>
                <xsd:element ref="ns2:TaxCatchAll" minOccurs="0"/>
                <xsd:element ref="ns2:pd5bfa155cd64dc48722923597f811aa" minOccurs="0"/>
                <xsd:element ref="ns2:e70f2b65227d4c42b013c74acf2ae453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877e-0d44-4f95-921b-7edaf05a2dcc" elementFormDefault="qualified">
    <xsd:import namespace="http://schemas.microsoft.com/office/2006/documentManagement/types"/>
    <xsd:import namespace="http://schemas.microsoft.com/office/infopath/2007/PartnerControls"/>
    <xsd:element name="g42cdf23981843cca7c1dd939464ab4a" ma:index="11" nillable="true" ma:taxonomy="true" ma:internalName="g42cdf23981843cca7c1dd939464ab4a" ma:taxonomyFieldName="UEFTopic" ma:displayName="Aihealue" ma:fieldId="{042cdf23-9818-43cc-a7c1-dd939464ab4a}" ma:taxonomyMulti="true" ma:sspId="5ba83825-fb8d-42b2-af4d-523da4d0f30d" ma:termSetId="49bd9c11-8f50-4179-b8f9-4fee8c2dfc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Luokituksen Kaikki-sarake" ma:description="" ma:hidden="true" ma:list="{55c7c385-7335-4cd2-88a6-06e8c5f38f61}" ma:internalName="TaxCatchAll" ma:showField="CatchAllData" ma:web="5b79877e-0d44-4f95-921b-7edaf05a2d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d5bfa155cd64dc48722923597f811aa" ma:index="14" nillable="true" ma:taxonomy="true" ma:internalName="pd5bfa155cd64dc48722923597f811aa" ma:taxonomyFieldName="UEFUnit" ma:displayName="Yksikkö" ma:fieldId="{9d5bfa15-5cd6-4dc4-8722-923597f811aa}" ma:taxonomyMulti="true" ma:sspId="5ba83825-fb8d-42b2-af4d-523da4d0f30d" ma:termSetId="3c0ebf15-c0d9-4753-b915-a082fdaae3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70f2b65227d4c42b013c74acf2ae453" ma:index="16" nillable="true" ma:taxonomy="true" ma:internalName="e70f2b65227d4c42b013c74acf2ae453" ma:taxonomyFieldName="UEFTargetGroup" ma:displayName="Kohderyhmä" ma:fieldId="{e70f2b65-227d-4c42-b013-c74acf2ae453}" ma:taxonomyMulti="true" ma:sspId="5ba83825-fb8d-42b2-af4d-523da4d0f30d" ma:termSetId="964d7e8e-3ef3-4183-9d35-d2191a0667c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07599c-8869-456a-a6a5-f94714f5a5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5137E3-F61B-4809-B6A9-FFA8DC551C62}">
  <ds:schemaRefs>
    <ds:schemaRef ds:uri="http://schemas.microsoft.com/office/2006/metadata/properties"/>
    <ds:schemaRef ds:uri="http://schemas.microsoft.com/office/infopath/2007/PartnerControls"/>
    <ds:schemaRef ds:uri="5b79877e-0d44-4f95-921b-7edaf05a2dcc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D40AA0A-578F-4EFB-9CAC-A6A085925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5B46C7-BF2C-4D47-A565-B91E1D40D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79877e-0d44-4f95-921b-7edaf05a2dcc"/>
    <ds:schemaRef ds:uri="6d07599c-8869-456a-a6a5-f94714f5a5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UEF_PP_template</Template>
  <TotalTime>126</TotalTime>
  <Words>414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Open Sans</vt:lpstr>
      <vt:lpstr>Open Sans ExtraBold</vt:lpstr>
      <vt:lpstr>Open Sans SemiBold</vt:lpstr>
      <vt:lpstr>Palatino Linotype</vt:lpstr>
      <vt:lpstr>Wingdings</vt:lpstr>
      <vt:lpstr>Title Slides</vt:lpstr>
      <vt:lpstr>Basic</vt:lpstr>
      <vt:lpstr>Section Headers</vt:lpstr>
      <vt:lpstr>Thank You Slides</vt:lpstr>
      <vt:lpstr>Methods in studying the effects of soil amendments on greenhouse gas emissions from cultivated peatland, and the effects on associated soil microbe communities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Ronkainen</dc:creator>
  <cp:keywords>UEF Powerpoint template</cp:keywords>
  <cp:lastModifiedBy>Jussi Ronkainen</cp:lastModifiedBy>
  <cp:revision>12</cp:revision>
  <dcterms:created xsi:type="dcterms:W3CDTF">2020-04-30T12:26:47Z</dcterms:created>
  <dcterms:modified xsi:type="dcterms:W3CDTF">2020-04-30T14:41:26Z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0x010100E40919438C8E2F48AE9738E904BD24DC</vt:lpwstr>
  </property>
</Properties>
</file>