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4" r:id="rId4"/>
    <p:sldId id="258" r:id="rId5"/>
    <p:sldId id="262" r:id="rId6"/>
    <p:sldId id="259" r:id="rId7"/>
    <p:sldId id="260" r:id="rId8"/>
    <p:sldId id="261" r:id="rId9"/>
    <p:sldId id="265" r:id="rId10"/>
    <p:sldId id="266" r:id="rId11"/>
    <p:sldId id="263"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varScale="1">
        <p:scale>
          <a:sx n="90" d="100"/>
          <a:sy n="90" d="100"/>
        </p:scale>
        <p:origin x="23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EF1EA-3839-46CE-B9E0-E8F12CC2F5AE}" type="datetimeFigureOut">
              <a:rPr lang="en-GB" smtClean="0"/>
              <a:t>04/05/2020</a:t>
            </a:fld>
            <a:endParaRPr lang="en-GB"/>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63DE7-EE15-449C-BEC2-1349C91D6521}" type="slidenum">
              <a:rPr lang="en-GB" smtClean="0"/>
              <a:t>‹#›</a:t>
            </a:fld>
            <a:endParaRPr lang="en-GB"/>
          </a:p>
        </p:txBody>
      </p:sp>
    </p:spTree>
    <p:extLst>
      <p:ext uri="{BB962C8B-B14F-4D97-AF65-F5344CB8AC3E}">
        <p14:creationId xmlns:p14="http://schemas.microsoft.com/office/powerpoint/2010/main" val="166693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r>
              <a:rPr lang="en-US" smtClean="0"/>
              <a:t>2020. 05. 06.</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410744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en-US" smtClean="0"/>
              <a:t>2020. 05. 06.</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223473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en-US" smtClean="0"/>
              <a:t>2020. 05. 06.</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289482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r>
              <a:rPr lang="en-US" smtClean="0"/>
              <a:t>2020. 05. 06.</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250834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r>
              <a:rPr lang="en-US" smtClean="0"/>
              <a:t>2020. 05. 06.</a:t>
            </a:r>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352385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r>
              <a:rPr lang="en-US" smtClean="0"/>
              <a:t>2020. 05. 06.</a:t>
            </a:r>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271621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r>
              <a:rPr lang="en-US" smtClean="0"/>
              <a:t>2020. 05. 06.</a:t>
            </a:r>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29490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r>
              <a:rPr lang="en-US" smtClean="0"/>
              <a:t>2020. 05. 06.</a:t>
            </a:r>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81483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r>
              <a:rPr lang="en-US" smtClean="0"/>
              <a:t>2020. 05. 06.</a:t>
            </a:r>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172173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r>
              <a:rPr lang="en-US" smtClean="0"/>
              <a:t>2020. 05. 06.</a:t>
            </a:r>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309496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r>
              <a:rPr lang="en-US" smtClean="0"/>
              <a:t>2020. 05. 06.</a:t>
            </a:r>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8DEDF2E-D574-4DC0-B4BE-C855495ED3F4}" type="slidenum">
              <a:rPr lang="hu-HU" smtClean="0"/>
              <a:t>‹#›</a:t>
            </a:fld>
            <a:endParaRPr lang="hu-HU"/>
          </a:p>
        </p:txBody>
      </p:sp>
    </p:spTree>
    <p:extLst>
      <p:ext uri="{BB962C8B-B14F-4D97-AF65-F5344CB8AC3E}">
        <p14:creationId xmlns:p14="http://schemas.microsoft.com/office/powerpoint/2010/main" val="6093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2020. 05. 06.</a:t>
            </a:r>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EDF2E-D574-4DC0-B4BE-C855495ED3F4}" type="slidenum">
              <a:rPr lang="hu-HU" smtClean="0"/>
              <a:t>‹#›</a:t>
            </a:fld>
            <a:endParaRPr lang="hu-HU"/>
          </a:p>
        </p:txBody>
      </p:sp>
    </p:spTree>
    <p:extLst>
      <p:ext uri="{BB962C8B-B14F-4D97-AF65-F5344CB8AC3E}">
        <p14:creationId xmlns:p14="http://schemas.microsoft.com/office/powerpoint/2010/main" val="2529165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engineeringtoolbox.com/fluid-density-temperature-pressure-d_309.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15000" b="-15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en-GB" sz="4800" dirty="0" smtClean="0">
                <a:latin typeface="Times New Roman" panose="02020603050405020304" pitchFamily="18" charset="0"/>
                <a:cs typeface="Times New Roman" panose="02020603050405020304" pitchFamily="18" charset="0"/>
              </a:rPr>
              <a:t>Testing the SIMWE (</a:t>
            </a:r>
            <a:r>
              <a:rPr lang="en-GB" sz="4800" dirty="0" err="1" smtClean="0">
                <a:latin typeface="Times New Roman" panose="02020603050405020304" pitchFamily="18" charset="0"/>
                <a:cs typeface="Times New Roman" panose="02020603050405020304" pitchFamily="18" charset="0"/>
              </a:rPr>
              <a:t>SIMulated</a:t>
            </a:r>
            <a:r>
              <a:rPr lang="en-GB" sz="4800" dirty="0" smtClean="0">
                <a:latin typeface="Times New Roman" panose="02020603050405020304" pitchFamily="18" charset="0"/>
                <a:cs typeface="Times New Roman" panose="02020603050405020304" pitchFamily="18" charset="0"/>
              </a:rPr>
              <a:t> Water Erosion) model on a Martian valley system</a:t>
            </a:r>
            <a:endParaRPr lang="en-GB" sz="4800" dirty="0">
              <a:latin typeface="Times New Roman" panose="02020603050405020304" pitchFamily="18" charset="0"/>
              <a:cs typeface="Times New Roman" panose="02020603050405020304" pitchFamily="18" charset="0"/>
            </a:endParaRPr>
          </a:p>
        </p:txBody>
      </p:sp>
      <p:sp>
        <p:nvSpPr>
          <p:cNvPr id="3" name="Alcím 2"/>
          <p:cNvSpPr>
            <a:spLocks noGrp="1"/>
          </p:cNvSpPr>
          <p:nvPr>
            <p:ph type="subTitle" idx="1"/>
          </p:nvPr>
        </p:nvSpPr>
        <p:spPr>
          <a:xfrm>
            <a:off x="1616696" y="3820172"/>
            <a:ext cx="9144000" cy="1655762"/>
          </a:xfrm>
        </p:spPr>
        <p:txBody>
          <a:bodyPr>
            <a:normAutofit fontScale="85000" lnSpcReduction="20000"/>
          </a:bodyPr>
          <a:lstStyle/>
          <a:p>
            <a:r>
              <a:rPr lang="hu-HU" dirty="0" smtClean="0">
                <a:latin typeface="Times New Roman" panose="02020603050405020304" pitchFamily="18" charset="0"/>
                <a:cs typeface="Times New Roman" panose="02020603050405020304" pitchFamily="18" charset="0"/>
              </a:rPr>
              <a:t>Vilmos Steinmann</a:t>
            </a:r>
            <a:r>
              <a:rPr lang="hu-HU" baseline="30000" dirty="0" smtClean="0">
                <a:latin typeface="Times New Roman" panose="02020603050405020304" pitchFamily="18" charset="0"/>
                <a:cs typeface="Times New Roman" panose="02020603050405020304" pitchFamily="18" charset="0"/>
              </a:rPr>
              <a:t>1,2</a:t>
            </a:r>
            <a:endParaRPr lang="hu-HU" dirty="0" smtClean="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László Mari</a:t>
            </a:r>
            <a:r>
              <a:rPr lang="hu-HU" baseline="30000" dirty="0" smtClean="0">
                <a:latin typeface="Times New Roman" panose="02020603050405020304" pitchFamily="18" charset="0"/>
                <a:cs typeface="Times New Roman" panose="02020603050405020304" pitchFamily="18" charset="0"/>
              </a:rPr>
              <a:t>2</a:t>
            </a:r>
            <a:endParaRPr lang="hu-HU" dirty="0" smtClean="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Ákos Kereszturi</a:t>
            </a:r>
            <a:r>
              <a:rPr lang="hu-HU" baseline="30000" dirty="0" smtClean="0">
                <a:latin typeface="Times New Roman" panose="02020603050405020304" pitchFamily="18" charset="0"/>
                <a:cs typeface="Times New Roman" panose="02020603050405020304" pitchFamily="18" charset="0"/>
              </a:rPr>
              <a:t>1</a:t>
            </a:r>
          </a:p>
          <a:p>
            <a:r>
              <a:rPr lang="hu-HU" sz="1700" baseline="30000" dirty="0" smtClean="0">
                <a:latin typeface="Times New Roman" panose="02020603050405020304" pitchFamily="18" charset="0"/>
                <a:cs typeface="Times New Roman" panose="02020603050405020304" pitchFamily="18" charset="0"/>
              </a:rPr>
              <a:t>1 </a:t>
            </a:r>
            <a:r>
              <a:rPr lang="hu-HU" sz="1700" dirty="0" smtClean="0">
                <a:latin typeface="Times New Roman" panose="02020603050405020304" pitchFamily="18" charset="0"/>
                <a:cs typeface="Times New Roman" panose="02020603050405020304" pitchFamily="18" charset="0"/>
              </a:rPr>
              <a:t>Konkoly </a:t>
            </a:r>
            <a:r>
              <a:rPr lang="hu-HU" sz="1700" dirty="0" err="1" smtClean="0">
                <a:latin typeface="Times New Roman" panose="02020603050405020304" pitchFamily="18" charset="0"/>
                <a:cs typeface="Times New Roman" panose="02020603050405020304" pitchFamily="18" charset="0"/>
              </a:rPr>
              <a:t>Thege</a:t>
            </a:r>
            <a:r>
              <a:rPr lang="hu-HU" sz="1700" dirty="0" smtClean="0">
                <a:latin typeface="Times New Roman" panose="02020603050405020304" pitchFamily="18" charset="0"/>
                <a:cs typeface="Times New Roman" panose="02020603050405020304" pitchFamily="18" charset="0"/>
              </a:rPr>
              <a:t> Miklós </a:t>
            </a:r>
            <a:r>
              <a:rPr lang="hu-HU" sz="1700" dirty="0" err="1" smtClean="0">
                <a:latin typeface="Times New Roman" panose="02020603050405020304" pitchFamily="18" charset="0"/>
                <a:cs typeface="Times New Roman" panose="02020603050405020304" pitchFamily="18" charset="0"/>
              </a:rPr>
              <a:t>Astronomical</a:t>
            </a:r>
            <a:r>
              <a:rPr lang="hu-HU" sz="1700" dirty="0" smtClean="0">
                <a:latin typeface="Times New Roman" panose="02020603050405020304" pitchFamily="18" charset="0"/>
                <a:cs typeface="Times New Roman" panose="02020603050405020304" pitchFamily="18" charset="0"/>
              </a:rPr>
              <a:t> Institute, Research Centre for </a:t>
            </a:r>
            <a:r>
              <a:rPr lang="hu-HU" sz="1700" dirty="0" err="1" smtClean="0">
                <a:latin typeface="Times New Roman" panose="02020603050405020304" pitchFamily="18" charset="0"/>
                <a:cs typeface="Times New Roman" panose="02020603050405020304" pitchFamily="18" charset="0"/>
              </a:rPr>
              <a:t>Astronomy</a:t>
            </a:r>
            <a:r>
              <a:rPr lang="hu-HU" sz="1700" dirty="0" smtClean="0">
                <a:latin typeface="Times New Roman" panose="02020603050405020304" pitchFamily="18" charset="0"/>
                <a:cs typeface="Times New Roman" panose="02020603050405020304" pitchFamily="18" charset="0"/>
              </a:rPr>
              <a:t> and </a:t>
            </a:r>
            <a:r>
              <a:rPr lang="hu-HU" sz="1700" dirty="0" err="1" smtClean="0">
                <a:latin typeface="Times New Roman" panose="02020603050405020304" pitchFamily="18" charset="0"/>
                <a:cs typeface="Times New Roman" panose="02020603050405020304" pitchFamily="18" charset="0"/>
              </a:rPr>
              <a:t>Earth</a:t>
            </a:r>
            <a:r>
              <a:rPr lang="hu-HU" sz="1700" dirty="0" smtClean="0">
                <a:latin typeface="Times New Roman" panose="02020603050405020304" pitchFamily="18" charset="0"/>
                <a:cs typeface="Times New Roman" panose="02020603050405020304" pitchFamily="18" charset="0"/>
              </a:rPr>
              <a:t> Science, Budapest, Hungary</a:t>
            </a:r>
          </a:p>
          <a:p>
            <a:r>
              <a:rPr lang="hu-HU" sz="1700" baseline="30000" dirty="0" smtClean="0">
                <a:latin typeface="Times New Roman" panose="02020603050405020304" pitchFamily="18" charset="0"/>
                <a:cs typeface="Times New Roman" panose="02020603050405020304" pitchFamily="18" charset="0"/>
              </a:rPr>
              <a:t>2 </a:t>
            </a:r>
            <a:r>
              <a:rPr lang="hu-HU" sz="1700" dirty="0" smtClean="0">
                <a:latin typeface="Times New Roman" panose="02020603050405020304" pitchFamily="18" charset="0"/>
                <a:cs typeface="Times New Roman" panose="02020603050405020304" pitchFamily="18" charset="0"/>
              </a:rPr>
              <a:t>Eötvös </a:t>
            </a:r>
            <a:r>
              <a:rPr lang="hu-HU" sz="1700" dirty="0" err="1" smtClean="0">
                <a:latin typeface="Times New Roman" panose="02020603050405020304" pitchFamily="18" charset="0"/>
                <a:cs typeface="Times New Roman" panose="02020603050405020304" pitchFamily="18" charset="0"/>
              </a:rPr>
              <a:t>Lorand</a:t>
            </a:r>
            <a:r>
              <a:rPr lang="hu-HU" sz="1700" dirty="0" smtClean="0">
                <a:latin typeface="Times New Roman" panose="02020603050405020304" pitchFamily="18" charset="0"/>
                <a:cs typeface="Times New Roman" panose="02020603050405020304" pitchFamily="18" charset="0"/>
              </a:rPr>
              <a:t> University, </a:t>
            </a:r>
            <a:r>
              <a:rPr lang="hu-HU" sz="1700" dirty="0" err="1" smtClean="0">
                <a:latin typeface="Times New Roman" panose="02020603050405020304" pitchFamily="18" charset="0"/>
                <a:cs typeface="Times New Roman" panose="02020603050405020304" pitchFamily="18" charset="0"/>
              </a:rPr>
              <a:t>Department</a:t>
            </a:r>
            <a:r>
              <a:rPr lang="hu-HU" sz="1700" dirty="0" smtClean="0">
                <a:latin typeface="Times New Roman" panose="02020603050405020304" pitchFamily="18" charset="0"/>
                <a:cs typeface="Times New Roman" panose="02020603050405020304" pitchFamily="18" charset="0"/>
              </a:rPr>
              <a:t> of </a:t>
            </a:r>
            <a:r>
              <a:rPr lang="hu-HU" sz="1700" dirty="0" err="1" smtClean="0">
                <a:latin typeface="Times New Roman" panose="02020603050405020304" pitchFamily="18" charset="0"/>
                <a:cs typeface="Times New Roman" panose="02020603050405020304" pitchFamily="18" charset="0"/>
              </a:rPr>
              <a:t>Physical</a:t>
            </a:r>
            <a:r>
              <a:rPr lang="hu-HU" sz="1700" dirty="0" smtClean="0">
                <a:latin typeface="Times New Roman" panose="02020603050405020304" pitchFamily="18" charset="0"/>
                <a:cs typeface="Times New Roman" panose="02020603050405020304" pitchFamily="18" charset="0"/>
              </a:rPr>
              <a:t> </a:t>
            </a:r>
            <a:r>
              <a:rPr lang="hu-HU" sz="1700" dirty="0" err="1" smtClean="0">
                <a:latin typeface="Times New Roman" panose="02020603050405020304" pitchFamily="18" charset="0"/>
                <a:cs typeface="Times New Roman" panose="02020603050405020304" pitchFamily="18" charset="0"/>
              </a:rPr>
              <a:t>Geography</a:t>
            </a:r>
            <a:r>
              <a:rPr lang="hu-HU" sz="1700" dirty="0" smtClean="0">
                <a:latin typeface="Times New Roman" panose="02020603050405020304" pitchFamily="18" charset="0"/>
                <a:cs typeface="Times New Roman" panose="02020603050405020304" pitchFamily="18" charset="0"/>
              </a:rPr>
              <a:t>, Budapest, Hungary</a:t>
            </a:r>
            <a:endParaRPr lang="hu-HU" sz="1700" baseline="30000"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1363" y="5803437"/>
            <a:ext cx="653274" cy="986197"/>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9464" y="5803437"/>
            <a:ext cx="968903" cy="968903"/>
          </a:xfrm>
          <a:prstGeom prst="rect">
            <a:avLst/>
          </a:prstGeom>
        </p:spPr>
      </p:pic>
      <p:pic>
        <p:nvPicPr>
          <p:cNvPr id="6" name="Kép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308" y="6342898"/>
            <a:ext cx="1227411" cy="429442"/>
          </a:xfrm>
          <a:prstGeom prst="rect">
            <a:avLst/>
          </a:prstGeom>
        </p:spPr>
      </p:pic>
    </p:spTree>
    <p:extLst>
      <p:ext uri="{BB962C8B-B14F-4D97-AF65-F5344CB8AC3E}">
        <p14:creationId xmlns:p14="http://schemas.microsoft.com/office/powerpoint/2010/main" val="898039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45533" y="135467"/>
            <a:ext cx="11108267" cy="6041496"/>
          </a:xfrm>
        </p:spPr>
        <p:txBody>
          <a:bodyPr/>
          <a:lstStyle/>
          <a:p>
            <a:pPr marL="0" indent="0">
              <a:buNone/>
            </a:pPr>
            <a:r>
              <a:rPr lang="hu-HU" sz="1600" dirty="0" err="1" smtClean="0">
                <a:latin typeface="Times New Roman" panose="02020603050405020304" pitchFamily="18" charset="0"/>
                <a:cs typeface="Times New Roman" panose="02020603050405020304" pitchFamily="18" charset="0"/>
              </a:rPr>
              <a:t>References</a:t>
            </a:r>
            <a:endParaRPr lang="hu-HU" sz="1600" dirty="0" smtClean="0">
              <a:latin typeface="Times New Roman" panose="02020603050405020304" pitchFamily="18" charset="0"/>
              <a:cs typeface="Times New Roman" panose="02020603050405020304" pitchFamily="18" charset="0"/>
            </a:endParaRPr>
          </a:p>
          <a:p>
            <a:pPr marL="0" indent="0">
              <a:buNone/>
            </a:pPr>
            <a:r>
              <a:rPr lang="hu-HU" sz="1600" dirty="0" smtClean="0">
                <a:latin typeface="Times New Roman" panose="02020603050405020304" pitchFamily="18" charset="0"/>
                <a:cs typeface="Times New Roman" panose="02020603050405020304" pitchFamily="18" charset="0"/>
              </a:rPr>
              <a:t>[1]:</a:t>
            </a:r>
            <a:r>
              <a:rPr lang="en-GB" sz="1600" dirty="0" err="1">
                <a:latin typeface="Times New Roman" panose="02020603050405020304" pitchFamily="18" charset="0"/>
                <a:cs typeface="Times New Roman" panose="02020603050405020304" pitchFamily="18" charset="0"/>
              </a:rPr>
              <a:t>Hauber</a:t>
            </a:r>
            <a:r>
              <a:rPr lang="en-GB" sz="1600" dirty="0">
                <a:latin typeface="Times New Roman" panose="02020603050405020304" pitchFamily="18" charset="0"/>
                <a:cs typeface="Times New Roman" panose="02020603050405020304" pitchFamily="18" charset="0"/>
              </a:rPr>
              <a:t>, E., K. </a:t>
            </a:r>
            <a:r>
              <a:rPr lang="en-GB" sz="1600" dirty="0" err="1">
                <a:latin typeface="Times New Roman" panose="02020603050405020304" pitchFamily="18" charset="0"/>
                <a:cs typeface="Times New Roman" panose="02020603050405020304" pitchFamily="18" charset="0"/>
              </a:rPr>
              <a:t>Gwinner</a:t>
            </a:r>
            <a:r>
              <a:rPr lang="en-GB" sz="1600" dirty="0">
                <a:latin typeface="Times New Roman" panose="02020603050405020304" pitchFamily="18" charset="0"/>
                <a:cs typeface="Times New Roman" panose="02020603050405020304" pitchFamily="18" charset="0"/>
              </a:rPr>
              <a:t>, M. </a:t>
            </a:r>
            <a:r>
              <a:rPr lang="en-GB" sz="1600" dirty="0" err="1">
                <a:latin typeface="Times New Roman" panose="02020603050405020304" pitchFamily="18" charset="0"/>
                <a:cs typeface="Times New Roman" panose="02020603050405020304" pitchFamily="18" charset="0"/>
              </a:rPr>
              <a:t>Kleinhans</a:t>
            </a:r>
            <a:r>
              <a:rPr lang="en-GB" sz="1600" dirty="0">
                <a:latin typeface="Times New Roman" panose="02020603050405020304" pitchFamily="18" charset="0"/>
                <a:cs typeface="Times New Roman" panose="02020603050405020304" pitchFamily="18" charset="0"/>
              </a:rPr>
              <a:t>, D. Reiss, G. Di </a:t>
            </a:r>
            <a:r>
              <a:rPr lang="en-GB" sz="1600" dirty="0" err="1">
                <a:latin typeface="Times New Roman" panose="02020603050405020304" pitchFamily="18" charset="0"/>
                <a:cs typeface="Times New Roman" panose="02020603050405020304" pitchFamily="18" charset="0"/>
              </a:rPr>
              <a:t>Achille</a:t>
            </a:r>
            <a:r>
              <a:rPr lang="en-GB" sz="1600" dirty="0">
                <a:latin typeface="Times New Roman" panose="02020603050405020304" pitchFamily="18" charset="0"/>
                <a:cs typeface="Times New Roman" panose="02020603050405020304" pitchFamily="18" charset="0"/>
              </a:rPr>
              <a:t>, G.-G. Ori, F. </a:t>
            </a:r>
            <a:r>
              <a:rPr lang="en-GB" sz="1600" dirty="0" err="1">
                <a:latin typeface="Times New Roman" panose="02020603050405020304" pitchFamily="18" charset="0"/>
                <a:cs typeface="Times New Roman" panose="02020603050405020304" pitchFamily="18" charset="0"/>
              </a:rPr>
              <a:t>Scholten</a:t>
            </a:r>
            <a:r>
              <a:rPr lang="en-GB" sz="1600" dirty="0">
                <a:latin typeface="Times New Roman" panose="02020603050405020304" pitchFamily="18" charset="0"/>
                <a:cs typeface="Times New Roman" panose="02020603050405020304" pitchFamily="18" charset="0"/>
              </a:rPr>
              <a:t>, L. </a:t>
            </a:r>
            <a:r>
              <a:rPr lang="en-GB" sz="1600" dirty="0" err="1">
                <a:latin typeface="Times New Roman" panose="02020603050405020304" pitchFamily="18" charset="0"/>
                <a:cs typeface="Times New Roman" panose="02020603050405020304" pitchFamily="18" charset="0"/>
              </a:rPr>
              <a:t>Marinangeli</a:t>
            </a:r>
            <a:r>
              <a:rPr lang="en-GB" sz="1600" dirty="0">
                <a:latin typeface="Times New Roman" panose="02020603050405020304" pitchFamily="18" charset="0"/>
                <a:cs typeface="Times New Roman" panose="02020603050405020304" pitchFamily="18" charset="0"/>
              </a:rPr>
              <a:t>, R. </a:t>
            </a:r>
            <a:r>
              <a:rPr lang="en-GB" sz="1600" dirty="0" err="1">
                <a:latin typeface="Times New Roman" panose="02020603050405020304" pitchFamily="18" charset="0"/>
                <a:cs typeface="Times New Roman" panose="02020603050405020304" pitchFamily="18" charset="0"/>
              </a:rPr>
              <a:t>Jaumann</a:t>
            </a:r>
            <a:r>
              <a:rPr lang="en-GB" sz="1600" dirty="0">
                <a:latin typeface="Times New Roman" panose="02020603050405020304" pitchFamily="18" charset="0"/>
                <a:cs typeface="Times New Roman" panose="02020603050405020304" pitchFamily="18" charset="0"/>
              </a:rPr>
              <a:t>, and G. </a:t>
            </a:r>
            <a:r>
              <a:rPr lang="en-GB" sz="1600" dirty="0" err="1">
                <a:latin typeface="Times New Roman" panose="02020603050405020304" pitchFamily="18" charset="0"/>
                <a:cs typeface="Times New Roman" panose="02020603050405020304" pitchFamily="18" charset="0"/>
              </a:rPr>
              <a:t>Neukum</a:t>
            </a:r>
            <a:r>
              <a:rPr lang="en-GB" sz="1600" dirty="0">
                <a:latin typeface="Times New Roman" panose="02020603050405020304" pitchFamily="18" charset="0"/>
                <a:cs typeface="Times New Roman" panose="02020603050405020304" pitchFamily="18" charset="0"/>
              </a:rPr>
              <a:t>. "Sedimentary Deposits in </a:t>
            </a:r>
            <a:r>
              <a:rPr lang="en-GB" sz="1600" dirty="0" err="1">
                <a:latin typeface="Times New Roman" panose="02020603050405020304" pitchFamily="18" charset="0"/>
                <a:cs typeface="Times New Roman" panose="02020603050405020304" pitchFamily="18" charset="0"/>
              </a:rPr>
              <a:t>Xanthe</a:t>
            </a:r>
            <a:r>
              <a:rPr lang="en-GB" sz="1600" dirty="0">
                <a:latin typeface="Times New Roman" panose="02020603050405020304" pitchFamily="18" charset="0"/>
                <a:cs typeface="Times New Roman" panose="02020603050405020304" pitchFamily="18" charset="0"/>
              </a:rPr>
              <a:t> Terra: Implications for the Ancient Climate on Mars." </a:t>
            </a:r>
            <a:r>
              <a:rPr lang="en-GB" sz="1600" i="1" dirty="0">
                <a:latin typeface="Times New Roman" panose="02020603050405020304" pitchFamily="18" charset="0"/>
                <a:cs typeface="Times New Roman" panose="02020603050405020304" pitchFamily="18" charset="0"/>
              </a:rPr>
              <a:t>Planetary and Space Science</a:t>
            </a:r>
            <a:r>
              <a:rPr lang="en-GB" sz="1600" dirty="0">
                <a:latin typeface="Times New Roman" panose="02020603050405020304" pitchFamily="18" charset="0"/>
                <a:cs typeface="Times New Roman" panose="02020603050405020304" pitchFamily="18" charset="0"/>
              </a:rPr>
              <a:t> 57.8-9 (2009): 944-57</a:t>
            </a:r>
            <a:r>
              <a:rPr lang="en-GB" sz="1600" dirty="0" smtClean="0">
                <a:latin typeface="Times New Roman" panose="02020603050405020304" pitchFamily="18" charset="0"/>
                <a:cs typeface="Times New Roman" panose="02020603050405020304" pitchFamily="18" charset="0"/>
              </a:rPr>
              <a:t>.</a:t>
            </a:r>
            <a:endParaRPr lang="hu-HU" sz="1600" dirty="0" smtClean="0">
              <a:latin typeface="Times New Roman" panose="02020603050405020304" pitchFamily="18" charset="0"/>
              <a:cs typeface="Times New Roman" panose="02020603050405020304" pitchFamily="18" charset="0"/>
            </a:endParaRPr>
          </a:p>
          <a:p>
            <a:pPr marL="0" indent="0">
              <a:buNone/>
            </a:pPr>
            <a:r>
              <a:rPr lang="hu-HU" sz="1600" dirty="0" smtClean="0">
                <a:latin typeface="Times New Roman" panose="02020603050405020304" pitchFamily="18" charset="0"/>
                <a:cs typeface="Times New Roman" panose="02020603050405020304" pitchFamily="18" charset="0"/>
              </a:rPr>
              <a:t>[2]: </a:t>
            </a:r>
            <a:r>
              <a:rPr lang="en-GB" sz="1600" dirty="0" err="1">
                <a:latin typeface="Times New Roman" panose="02020603050405020304" pitchFamily="18" charset="0"/>
                <a:cs typeface="Times New Roman" panose="02020603050405020304" pitchFamily="18" charset="0"/>
              </a:rPr>
              <a:t>Mitasova</a:t>
            </a:r>
            <a:r>
              <a:rPr lang="en-GB" sz="1600" dirty="0">
                <a:latin typeface="Times New Roman" panose="02020603050405020304" pitchFamily="18" charset="0"/>
                <a:cs typeface="Times New Roman" panose="02020603050405020304" pitchFamily="18" charset="0"/>
              </a:rPr>
              <a:t>, H., </a:t>
            </a:r>
            <a:r>
              <a:rPr lang="en-GB" sz="1600" dirty="0" err="1">
                <a:latin typeface="Times New Roman" panose="02020603050405020304" pitchFamily="18" charset="0"/>
                <a:cs typeface="Times New Roman" panose="02020603050405020304" pitchFamily="18" charset="0"/>
              </a:rPr>
              <a:t>Thaxton</a:t>
            </a:r>
            <a:r>
              <a:rPr lang="en-GB" sz="1600" dirty="0">
                <a:latin typeface="Times New Roman" panose="02020603050405020304" pitchFamily="18" charset="0"/>
                <a:cs typeface="Times New Roman" panose="02020603050405020304" pitchFamily="18" charset="0"/>
              </a:rPr>
              <a:t>, C., </a:t>
            </a:r>
            <a:r>
              <a:rPr lang="en-GB" sz="1600" dirty="0" err="1">
                <a:latin typeface="Times New Roman" panose="02020603050405020304" pitchFamily="18" charset="0"/>
                <a:cs typeface="Times New Roman" panose="02020603050405020304" pitchFamily="18" charset="0"/>
              </a:rPr>
              <a:t>Hofierka</a:t>
            </a:r>
            <a:r>
              <a:rPr lang="en-GB" sz="1600" dirty="0">
                <a:latin typeface="Times New Roman" panose="02020603050405020304" pitchFamily="18" charset="0"/>
                <a:cs typeface="Times New Roman" panose="02020603050405020304" pitchFamily="18" charset="0"/>
              </a:rPr>
              <a:t>, J., </a:t>
            </a:r>
            <a:r>
              <a:rPr lang="en-GB" sz="1600" dirty="0" err="1">
                <a:latin typeface="Times New Roman" panose="02020603050405020304" pitchFamily="18" charset="0"/>
                <a:cs typeface="Times New Roman" panose="02020603050405020304" pitchFamily="18" charset="0"/>
              </a:rPr>
              <a:t>Mclaughlin</a:t>
            </a:r>
            <a:r>
              <a:rPr lang="en-GB" sz="1600" dirty="0">
                <a:latin typeface="Times New Roman" panose="02020603050405020304" pitchFamily="18" charset="0"/>
                <a:cs typeface="Times New Roman" panose="02020603050405020304" pitchFamily="18" charset="0"/>
              </a:rPr>
              <a:t>, R., Moore, A., &amp; </a:t>
            </a:r>
            <a:r>
              <a:rPr lang="en-GB" sz="1600" dirty="0" err="1">
                <a:latin typeface="Times New Roman" panose="02020603050405020304" pitchFamily="18" charset="0"/>
                <a:cs typeface="Times New Roman" panose="02020603050405020304" pitchFamily="18" charset="0"/>
              </a:rPr>
              <a:t>Mitas</a:t>
            </a:r>
            <a:r>
              <a:rPr lang="en-GB" sz="1600" dirty="0">
                <a:latin typeface="Times New Roman" panose="02020603050405020304" pitchFamily="18" charset="0"/>
                <a:cs typeface="Times New Roman" panose="02020603050405020304" pitchFamily="18" charset="0"/>
              </a:rPr>
              <a:t>, L. (2004). Path sampling method for </a:t>
            </a:r>
            <a:r>
              <a:rPr lang="en-GB" sz="1600" dirty="0" err="1">
                <a:latin typeface="Times New Roman" panose="02020603050405020304" pitchFamily="18" charset="0"/>
                <a:cs typeface="Times New Roman" panose="02020603050405020304" pitchFamily="18" charset="0"/>
              </a:rPr>
              <a:t>modeling</a:t>
            </a:r>
            <a:r>
              <a:rPr lang="en-GB" sz="1600" dirty="0">
                <a:latin typeface="Times New Roman" panose="02020603050405020304" pitchFamily="18" charset="0"/>
                <a:cs typeface="Times New Roman" panose="02020603050405020304" pitchFamily="18" charset="0"/>
              </a:rPr>
              <a:t> overland water flow, sediment transport, and short term terrain evolution in Open Source GIS. </a:t>
            </a:r>
            <a:r>
              <a:rPr lang="en-GB" sz="1600" i="1" dirty="0">
                <a:latin typeface="Times New Roman" panose="02020603050405020304" pitchFamily="18" charset="0"/>
                <a:cs typeface="Times New Roman" panose="02020603050405020304" pitchFamily="18" charset="0"/>
              </a:rPr>
              <a:t>Computational Methods in Water Resources: Volume 2, Proceedings of the </a:t>
            </a:r>
            <a:r>
              <a:rPr lang="en-GB" sz="1600" i="1" dirty="0" err="1">
                <a:latin typeface="Times New Roman" panose="02020603050405020304" pitchFamily="18" charset="0"/>
                <a:cs typeface="Times New Roman" panose="02020603050405020304" pitchFamily="18" charset="0"/>
              </a:rPr>
              <a:t>XVth</a:t>
            </a:r>
            <a:r>
              <a:rPr lang="en-GB" sz="1600" i="1" dirty="0">
                <a:latin typeface="Times New Roman" panose="02020603050405020304" pitchFamily="18" charset="0"/>
                <a:cs typeface="Times New Roman" panose="02020603050405020304" pitchFamily="18" charset="0"/>
              </a:rPr>
              <a:t> International Conference on Computational Methods in Water Resources Developments in Water Science,</a:t>
            </a:r>
            <a:r>
              <a:rPr lang="en-GB" sz="1600" dirty="0">
                <a:latin typeface="Times New Roman" panose="02020603050405020304" pitchFamily="18" charset="0"/>
                <a:cs typeface="Times New Roman" panose="02020603050405020304" pitchFamily="18" charset="0"/>
              </a:rPr>
              <a:t> 1479-1490. </a:t>
            </a:r>
            <a:r>
              <a:rPr lang="en-GB" sz="1600" dirty="0" smtClean="0">
                <a:latin typeface="Times New Roman" panose="02020603050405020304" pitchFamily="18" charset="0"/>
                <a:cs typeface="Times New Roman" panose="02020603050405020304" pitchFamily="18" charset="0"/>
              </a:rPr>
              <a:t>doi:10.1016/s0167-5648(04)80159-x</a:t>
            </a:r>
            <a:endParaRPr lang="hu-HU" sz="1600" dirty="0" smtClean="0">
              <a:latin typeface="Times New Roman" panose="02020603050405020304" pitchFamily="18" charset="0"/>
              <a:cs typeface="Times New Roman" panose="02020603050405020304" pitchFamily="18" charset="0"/>
            </a:endParaRPr>
          </a:p>
          <a:p>
            <a:pPr marL="0" indent="0">
              <a:buNone/>
            </a:pPr>
            <a:r>
              <a:rPr lang="hu-HU" sz="1600" dirty="0" smtClean="0">
                <a:latin typeface="Times New Roman" panose="02020603050405020304" pitchFamily="18" charset="0"/>
                <a:cs typeface="Times New Roman" panose="02020603050405020304" pitchFamily="18" charset="0"/>
              </a:rPr>
              <a:t>[3]: </a:t>
            </a:r>
            <a:r>
              <a:rPr lang="en-GB" sz="1600" dirty="0">
                <a:latin typeface="Times New Roman" panose="02020603050405020304" pitchFamily="18" charset="0"/>
                <a:cs typeface="Times New Roman" panose="02020603050405020304" pitchFamily="18" charset="0"/>
                <a:hlinkClick r:id="rId2"/>
              </a:rPr>
              <a:t>https://</a:t>
            </a:r>
            <a:r>
              <a:rPr lang="en-GB" sz="1600" dirty="0" smtClean="0">
                <a:latin typeface="Times New Roman" panose="02020603050405020304" pitchFamily="18" charset="0"/>
                <a:cs typeface="Times New Roman" panose="02020603050405020304" pitchFamily="18" charset="0"/>
                <a:hlinkClick r:id="rId2"/>
              </a:rPr>
              <a:t>www.engineeringtoolbox.com/fluid-density-temperature-pressure-d_309.html</a:t>
            </a:r>
            <a:endParaRPr lang="hu-HU" sz="1600" dirty="0" smtClean="0">
              <a:latin typeface="Times New Roman" panose="02020603050405020304" pitchFamily="18" charset="0"/>
              <a:cs typeface="Times New Roman" panose="02020603050405020304" pitchFamily="18" charset="0"/>
            </a:endParaRPr>
          </a:p>
          <a:p>
            <a:pPr marL="0" indent="0">
              <a:buNone/>
            </a:pPr>
            <a:r>
              <a:rPr lang="hu-HU" sz="1600" dirty="0" smtClean="0">
                <a:latin typeface="Times New Roman" panose="02020603050405020304" pitchFamily="18" charset="0"/>
                <a:cs typeface="Times New Roman" panose="02020603050405020304" pitchFamily="18" charset="0"/>
              </a:rPr>
              <a:t>[4]: </a:t>
            </a:r>
            <a:r>
              <a:rPr lang="hu-HU" sz="1600" dirty="0" err="1" smtClean="0">
                <a:latin typeface="Times New Roman" panose="02020603050405020304" pitchFamily="18" charset="0"/>
                <a:cs typeface="Times New Roman" panose="02020603050405020304" pitchFamily="18" charset="0"/>
              </a:rPr>
              <a:t>Larionov</a:t>
            </a:r>
            <a:r>
              <a:rPr lang="hu-HU" sz="1600" dirty="0" smtClean="0">
                <a:latin typeface="Times New Roman" panose="02020603050405020304" pitchFamily="18" charset="0"/>
                <a:cs typeface="Times New Roman" panose="02020603050405020304" pitchFamily="18" charset="0"/>
              </a:rPr>
              <a:t>, G.A., </a:t>
            </a:r>
            <a:r>
              <a:rPr lang="hu-HU" sz="1600" dirty="0" err="1" smtClean="0">
                <a:latin typeface="Times New Roman" panose="02020603050405020304" pitchFamily="18" charset="0"/>
                <a:cs typeface="Times New Roman" panose="02020603050405020304" pitchFamily="18" charset="0"/>
              </a:rPr>
              <a:t>Dobrovolskaya</a:t>
            </a:r>
            <a:r>
              <a:rPr lang="hu-HU" sz="1600" dirty="0" smtClean="0">
                <a:latin typeface="Times New Roman" panose="02020603050405020304" pitchFamily="18" charset="0"/>
                <a:cs typeface="Times New Roman" panose="02020603050405020304" pitchFamily="18" charset="0"/>
              </a:rPr>
              <a:t>, N.G., </a:t>
            </a:r>
            <a:r>
              <a:rPr lang="hu-HU" sz="1600" dirty="0" err="1" smtClean="0">
                <a:latin typeface="Times New Roman" panose="02020603050405020304" pitchFamily="18" charset="0"/>
                <a:cs typeface="Times New Roman" panose="02020603050405020304" pitchFamily="18" charset="0"/>
              </a:rPr>
              <a:t>Kiryukhina</a:t>
            </a:r>
            <a:r>
              <a:rPr lang="hu-HU" sz="1600" dirty="0" smtClean="0">
                <a:latin typeface="Times New Roman" panose="02020603050405020304" pitchFamily="18" charset="0"/>
                <a:cs typeface="Times New Roman" panose="02020603050405020304" pitchFamily="18" charset="0"/>
              </a:rPr>
              <a:t> Z.P., </a:t>
            </a:r>
            <a:r>
              <a:rPr lang="hu-HU" sz="1600" dirty="0" err="1" smtClean="0">
                <a:latin typeface="Times New Roman" panose="02020603050405020304" pitchFamily="18" charset="0"/>
                <a:cs typeface="Times New Roman" panose="02020603050405020304" pitchFamily="18" charset="0"/>
              </a:rPr>
              <a:t>Krasnov</a:t>
            </a:r>
            <a:r>
              <a:rPr lang="hu-HU" sz="1600" dirty="0" smtClean="0">
                <a:latin typeface="Times New Roman" panose="02020603050405020304" pitchFamily="18" charset="0"/>
                <a:cs typeface="Times New Roman" panose="02020603050405020304" pitchFamily="18" charset="0"/>
              </a:rPr>
              <a:t>, S.F., </a:t>
            </a:r>
            <a:r>
              <a:rPr lang="hu-HU" sz="1600" dirty="0" err="1" smtClean="0">
                <a:latin typeface="Times New Roman" panose="02020603050405020304" pitchFamily="18" charset="0"/>
                <a:cs typeface="Times New Roman" panose="02020603050405020304" pitchFamily="18" charset="0"/>
              </a:rPr>
              <a:t>Litvon</a:t>
            </a:r>
            <a:r>
              <a:rPr lang="hu-HU" sz="1600" dirty="0" smtClean="0">
                <a:latin typeface="Times New Roman" panose="02020603050405020304" pitchFamily="18" charset="0"/>
                <a:cs typeface="Times New Roman" panose="02020603050405020304" pitchFamily="18" charset="0"/>
              </a:rPr>
              <a:t>, L.F., (2004) </a:t>
            </a:r>
            <a:r>
              <a:rPr lang="hu-HU" sz="1600" dirty="0" err="1" smtClean="0">
                <a:latin typeface="Times New Roman" panose="02020603050405020304" pitchFamily="18" charset="0"/>
                <a:cs typeface="Times New Roman" panose="02020603050405020304" pitchFamily="18" charset="0"/>
              </a:rPr>
              <a:t>Hydrphysical</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model</a:t>
            </a:r>
            <a:r>
              <a:rPr lang="hu-HU" sz="1600" dirty="0" smtClean="0">
                <a:latin typeface="Times New Roman" panose="02020603050405020304" pitchFamily="18" charset="0"/>
                <a:cs typeface="Times New Roman" panose="02020603050405020304" pitchFamily="18" charset="0"/>
              </a:rPr>
              <a:t> of </a:t>
            </a:r>
            <a:r>
              <a:rPr lang="hu-HU" sz="1600" dirty="0" err="1" smtClean="0">
                <a:latin typeface="Times New Roman" panose="02020603050405020304" pitchFamily="18" charset="0"/>
                <a:cs typeface="Times New Roman" panose="02020603050405020304" pitchFamily="18" charset="0"/>
              </a:rPr>
              <a:t>soil</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erosion</a:t>
            </a:r>
            <a:r>
              <a:rPr lang="hu-HU" sz="1600" dirty="0" smtClean="0">
                <a:latin typeface="Times New Roman" panose="02020603050405020304" pitchFamily="18" charset="0"/>
                <a:cs typeface="Times New Roman" panose="02020603050405020304" pitchFamily="18" charset="0"/>
              </a:rPr>
              <a:t>: a </a:t>
            </a:r>
            <a:r>
              <a:rPr lang="hu-HU" sz="1600" dirty="0" err="1" smtClean="0">
                <a:latin typeface="Times New Roman" panose="02020603050405020304" pitchFamily="18" charset="0"/>
                <a:cs typeface="Times New Roman" panose="02020603050405020304" pitchFamily="18" charset="0"/>
              </a:rPr>
              <a:t>basic</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equation</a:t>
            </a:r>
            <a:r>
              <a:rPr lang="hu-HU" sz="1600" dirty="0" smtClean="0">
                <a:latin typeface="Times New Roman" panose="02020603050405020304" pitchFamily="18" charset="0"/>
                <a:cs typeface="Times New Roman" panose="02020603050405020304" pitchFamily="18" charset="0"/>
              </a:rPr>
              <a:t> and </a:t>
            </a:r>
            <a:r>
              <a:rPr lang="hu-HU" sz="1600" dirty="0" err="1" smtClean="0">
                <a:latin typeface="Times New Roman" panose="02020603050405020304" pitchFamily="18" charset="0"/>
                <a:cs typeface="Times New Roman" panose="02020603050405020304" pitchFamily="18" charset="0"/>
              </a:rPr>
              <a:t>influence</a:t>
            </a:r>
            <a:r>
              <a:rPr lang="hu-HU" sz="1600" dirty="0" smtClean="0">
                <a:latin typeface="Times New Roman" panose="02020603050405020304" pitchFamily="18" charset="0"/>
                <a:cs typeface="Times New Roman" panose="02020603050405020304" pitchFamily="18" charset="0"/>
              </a:rPr>
              <a:t> of bed </a:t>
            </a:r>
            <a:r>
              <a:rPr lang="hu-HU" sz="1600" dirty="0" err="1" smtClean="0">
                <a:latin typeface="Times New Roman" panose="02020603050405020304" pitchFamily="18" charset="0"/>
                <a:cs typeface="Times New Roman" panose="02020603050405020304" pitchFamily="18" charset="0"/>
              </a:rPr>
              <a:t>load</a:t>
            </a:r>
            <a:r>
              <a:rPr lang="hu-HU" sz="1600" dirty="0" smtClean="0">
                <a:latin typeface="Times New Roman" panose="02020603050405020304" pitchFamily="18" charset="0"/>
                <a:cs typeface="Times New Roman" panose="02020603050405020304" pitchFamily="18" charset="0"/>
              </a:rPr>
              <a:t> and </a:t>
            </a:r>
            <a:r>
              <a:rPr lang="hu-HU" sz="1600" dirty="0" err="1" smtClean="0">
                <a:latin typeface="Times New Roman" panose="02020603050405020304" pitchFamily="18" charset="0"/>
                <a:cs typeface="Times New Roman" panose="02020603050405020304" pitchFamily="18" charset="0"/>
              </a:rPr>
              <a:t>suspended</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sediment</a:t>
            </a:r>
            <a:r>
              <a:rPr lang="hu-HU" sz="1600" dirty="0" smtClean="0">
                <a:latin typeface="Times New Roman" panose="02020603050405020304" pitchFamily="18" charset="0"/>
                <a:cs typeface="Times New Roman" panose="02020603050405020304" pitchFamily="18" charset="0"/>
              </a:rPr>
              <a:t> on </a:t>
            </a:r>
            <a:r>
              <a:rPr lang="hu-HU" sz="1600" dirty="0" err="1" smtClean="0">
                <a:latin typeface="Times New Roman" panose="02020603050405020304" pitchFamily="18" charset="0"/>
                <a:cs typeface="Times New Roman" panose="02020603050405020304" pitchFamily="18" charset="0"/>
              </a:rPr>
              <a:t>soil</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detachment</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by</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shallow</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water</a:t>
            </a:r>
            <a:r>
              <a:rPr lang="hu-HU" sz="1600" dirty="0" smtClean="0">
                <a:latin typeface="Times New Roman" panose="02020603050405020304" pitchFamily="18" charset="0"/>
                <a:cs typeface="Times New Roman" panose="02020603050405020304" pitchFamily="18" charset="0"/>
              </a:rPr>
              <a:t> flow. IAHS </a:t>
            </a:r>
            <a:r>
              <a:rPr lang="hu-HU" sz="1600" dirty="0" err="1" smtClean="0">
                <a:latin typeface="Times New Roman" panose="02020603050405020304" pitchFamily="18" charset="0"/>
                <a:cs typeface="Times New Roman" panose="02020603050405020304" pitchFamily="18" charset="0"/>
              </a:rPr>
              <a:t>Publ</a:t>
            </a:r>
            <a:r>
              <a:rPr lang="hu-HU" sz="1600" dirty="0" smtClean="0">
                <a:latin typeface="Times New Roman" panose="02020603050405020304" pitchFamily="18" charset="0"/>
                <a:cs typeface="Times New Roman" panose="02020603050405020304" pitchFamily="18" charset="0"/>
              </a:rPr>
              <a:t>. 288. 2004</a:t>
            </a:r>
            <a:endParaRPr lang="en-GB" sz="1600" dirty="0">
              <a:latin typeface="Times New Roman" panose="02020603050405020304" pitchFamily="18" charset="0"/>
              <a:cs typeface="Times New Roman" panose="02020603050405020304" pitchFamily="18" charset="0"/>
            </a:endParaRPr>
          </a:p>
          <a:p>
            <a:pPr marL="0" indent="0">
              <a:buNone/>
            </a:pPr>
            <a:endParaRPr lang="en-GB" sz="1600" dirty="0">
              <a:latin typeface="Times New Roman" panose="02020603050405020304" pitchFamily="18" charset="0"/>
              <a:cs typeface="Times New Roman" panose="02020603050405020304" pitchFamily="18" charset="0"/>
            </a:endParaRPr>
          </a:p>
          <a:p>
            <a:pPr marL="0" indent="0">
              <a:buNone/>
            </a:pPr>
            <a:endParaRPr lang="hu-HU" sz="1600" dirty="0" smtClean="0">
              <a:latin typeface="Times New Roman" panose="02020603050405020304" pitchFamily="18" charset="0"/>
              <a:cs typeface="Times New Roman" panose="02020603050405020304" pitchFamily="18" charset="0"/>
            </a:endParaRPr>
          </a:p>
          <a:p>
            <a:pPr marL="0" indent="0">
              <a:buNone/>
            </a:pPr>
            <a:endParaRPr lang="en-GB" sz="1600" dirty="0">
              <a:latin typeface="Times New Roman" panose="02020603050405020304" pitchFamily="18" charset="0"/>
              <a:cs typeface="Times New Roman" panose="02020603050405020304" pitchFamily="18" charset="0"/>
            </a:endParaRPr>
          </a:p>
          <a:p>
            <a:pPr marL="0" indent="0">
              <a:buNone/>
            </a:pPr>
            <a:endParaRPr lang="hu-HU"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sp>
        <p:nvSpPr>
          <p:cNvPr id="4" name="Dátum helye 3"/>
          <p:cNvSpPr>
            <a:spLocks noGrp="1"/>
          </p:cNvSpPr>
          <p:nvPr>
            <p:ph type="dt" sz="half" idx="10"/>
          </p:nvPr>
        </p:nvSpPr>
        <p:spPr/>
        <p:txBody>
          <a:bodyPr/>
          <a:lstStyle/>
          <a:p>
            <a:r>
              <a:rPr lang="en-US" smtClean="0"/>
              <a:t>2020. 05. 06.</a:t>
            </a:r>
            <a:endParaRPr lang="hu-HU"/>
          </a:p>
        </p:txBody>
      </p:sp>
    </p:spTree>
    <p:extLst>
      <p:ext uri="{BB962C8B-B14F-4D97-AF65-F5344CB8AC3E}">
        <p14:creationId xmlns:p14="http://schemas.microsoft.com/office/powerpoint/2010/main" val="404695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4836" y="2152965"/>
            <a:ext cx="10515600" cy="1325563"/>
          </a:xfrm>
        </p:spPr>
        <p:txBody>
          <a:bodyPr>
            <a:normAutofit/>
          </a:bodyPr>
          <a:lstStyle/>
          <a:p>
            <a:pPr algn="ctr"/>
            <a:r>
              <a:rPr lang="en-GB" sz="1600" dirty="0" smtClean="0">
                <a:latin typeface="Times New Roman" panose="02020603050405020304" pitchFamily="18" charset="0"/>
                <a:cs typeface="Times New Roman" panose="02020603050405020304" pitchFamily="18" charset="0"/>
              </a:rPr>
              <a:t>Acknowledgment</a:t>
            </a:r>
            <a:r>
              <a:rPr lang="hu-HU"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029465" y="2996991"/>
            <a:ext cx="6749535" cy="283261"/>
          </a:xfrm>
        </p:spPr>
        <p:txBody>
          <a:bodyPr>
            <a:noAutofit/>
          </a:bodyPr>
          <a:lstStyle/>
          <a:p>
            <a:pPr marL="0" indent="0">
              <a:buNone/>
            </a:pPr>
            <a:r>
              <a:rPr lang="hu-HU" sz="1600" dirty="0" smtClean="0">
                <a:latin typeface="Times New Roman" panose="02020603050405020304" pitchFamily="18" charset="0"/>
                <a:cs typeface="Times New Roman" panose="02020603050405020304" pitchFamily="18" charset="0"/>
              </a:rPr>
              <a:t>The </a:t>
            </a:r>
            <a:r>
              <a:rPr lang="en-GB" sz="1600" dirty="0" smtClean="0">
                <a:latin typeface="Times New Roman" panose="02020603050405020304" pitchFamily="18" charset="0"/>
                <a:cs typeface="Times New Roman" panose="02020603050405020304" pitchFamily="18" charset="0"/>
              </a:rPr>
              <a:t>crater statistical  analysis was supported by </a:t>
            </a:r>
            <a:r>
              <a:rPr lang="hu-HU" sz="1600" dirty="0" smtClean="0">
                <a:latin typeface="Times New Roman" panose="02020603050405020304" pitchFamily="18" charset="0"/>
                <a:cs typeface="Times New Roman" panose="02020603050405020304" pitchFamily="18" charset="0"/>
              </a:rPr>
              <a:t>GINOP-2.3.2-15-20016-00003</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28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0477" y="889175"/>
            <a:ext cx="7320805" cy="4117953"/>
          </a:xfrm>
        </p:spPr>
      </p:pic>
      <p:sp>
        <p:nvSpPr>
          <p:cNvPr id="4" name="Szöveg helye 3"/>
          <p:cNvSpPr>
            <a:spLocks noGrp="1"/>
          </p:cNvSpPr>
          <p:nvPr>
            <p:ph type="body" sz="half" idx="2"/>
          </p:nvPr>
        </p:nvSpPr>
        <p:spPr>
          <a:xfrm>
            <a:off x="274125" y="245535"/>
            <a:ext cx="3814131" cy="6121399"/>
          </a:xfrm>
        </p:spPr>
        <p:txBody>
          <a:bodyPr>
            <a:normAutofit fontScale="62500" lnSpcReduction="20000"/>
          </a:bodyPr>
          <a:lstStyle/>
          <a:p>
            <a:pPr algn="just">
              <a:lnSpc>
                <a:spcPct val="120000"/>
              </a:lnSpc>
            </a:pPr>
            <a:r>
              <a:rPr lang="en-US" sz="2300" dirty="0" smtClean="0">
                <a:latin typeface="Times New Roman" panose="02020603050405020304" pitchFamily="18" charset="0"/>
                <a:cs typeface="Times New Roman" panose="02020603050405020304" pitchFamily="18" charset="0"/>
              </a:rPr>
              <a:t>The Martian fluvial system</a:t>
            </a:r>
            <a:r>
              <a:rPr lang="hu-HU" sz="2300" dirty="0" smtClean="0">
                <a:latin typeface="Times New Roman" panose="02020603050405020304" pitchFamily="18" charset="0"/>
                <a:cs typeface="Times New Roman" panose="02020603050405020304" pitchFamily="18" charset="0"/>
              </a:rPr>
              <a:t>s</a:t>
            </a:r>
            <a:r>
              <a:rPr lang="en-US" sz="2300" dirty="0" smtClean="0">
                <a:latin typeface="Times New Roman" panose="02020603050405020304" pitchFamily="18" charset="0"/>
                <a:cs typeface="Times New Roman" panose="02020603050405020304" pitchFamily="18" charset="0"/>
              </a:rPr>
              <a:t> show many similarities with the terrestrials</a:t>
            </a:r>
            <a:r>
              <a:rPr lang="hu-HU" sz="2300" dirty="0" smtClean="0">
                <a:latin typeface="Times New Roman" panose="02020603050405020304" pitchFamily="18" charset="0"/>
                <a:cs typeface="Times New Roman" panose="02020603050405020304" pitchFamily="18" charset="0"/>
              </a:rPr>
              <a:t>’ [1]</a:t>
            </a:r>
            <a:r>
              <a:rPr lang="en-US" sz="230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Especially with the semi-arid and dry valley</a:t>
            </a:r>
            <a:r>
              <a:rPr lang="hu-HU" sz="2300" dirty="0" smtClean="0">
                <a:latin typeface="Times New Roman" panose="02020603050405020304" pitchFamily="18" charset="0"/>
                <a:cs typeface="Times New Roman" panose="02020603050405020304" pitchFamily="18" charset="0"/>
              </a:rPr>
              <a:t>s</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wadis</a:t>
            </a:r>
            <a:r>
              <a:rPr lang="en-US" sz="2300" dirty="0" smtClean="0">
                <a:latin typeface="Times New Roman" panose="02020603050405020304" pitchFamily="18" charset="0"/>
                <a:cs typeface="Times New Roman" panose="02020603050405020304" pitchFamily="18" charset="0"/>
              </a:rPr>
              <a:t>). The old fluvial systems are well preserved on the surfaces of Mars. The exact method of the erosion on Mars is poorly understood, despite various model are used for the Earth successfully.</a:t>
            </a:r>
            <a:r>
              <a:rPr lang="hu-HU" sz="230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The analyzed area is ~81 km long and ~1.85 km wide fluvial valley on Mars, next to the </a:t>
            </a:r>
            <a:r>
              <a:rPr lang="hu-HU" sz="2300" dirty="0" smtClean="0">
                <a:latin typeface="Times New Roman" panose="02020603050405020304" pitchFamily="18" charset="0"/>
                <a:cs typeface="Times New Roman" panose="02020603050405020304" pitchFamily="18" charset="0"/>
              </a:rPr>
              <a:t>E</a:t>
            </a:r>
            <a:r>
              <a:rPr lang="en-US" sz="2300" dirty="0" err="1" smtClean="0">
                <a:latin typeface="Times New Roman" panose="02020603050405020304" pitchFamily="18" charset="0"/>
                <a:cs typeface="Times New Roman" panose="02020603050405020304" pitchFamily="18" charset="0"/>
              </a:rPr>
              <a:t>quator</a:t>
            </a:r>
            <a:r>
              <a:rPr lang="en-US" sz="2300" dirty="0" smtClean="0">
                <a:latin typeface="Times New Roman" panose="02020603050405020304" pitchFamily="18" charset="0"/>
                <a:cs typeface="Times New Roman" panose="02020603050405020304" pitchFamily="18" charset="0"/>
              </a:rPr>
              <a:t> (2°55’ S; 111°53’ E) and next to Tinto </a:t>
            </a:r>
            <a:r>
              <a:rPr lang="en-US" sz="2300" dirty="0" err="1" smtClean="0">
                <a:latin typeface="Times New Roman" panose="02020603050405020304" pitchFamily="18" charset="0"/>
                <a:cs typeface="Times New Roman" panose="02020603050405020304" pitchFamily="18" charset="0"/>
              </a:rPr>
              <a:t>Vallis</a:t>
            </a:r>
            <a:r>
              <a:rPr lang="en-US" sz="230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The average depth is ~250m. The highest point is +689 m, the deepest is -730 m. The flow direction of the valley is from </a:t>
            </a:r>
            <a:r>
              <a:rPr lang="hu-HU" sz="2300" dirty="0" smtClean="0">
                <a:latin typeface="Times New Roman" panose="02020603050405020304" pitchFamily="18" charset="0"/>
                <a:cs typeface="Times New Roman" panose="02020603050405020304" pitchFamily="18" charset="0"/>
              </a:rPr>
              <a:t>s</a:t>
            </a:r>
            <a:r>
              <a:rPr lang="en-US" sz="2300" dirty="0" err="1" smtClean="0">
                <a:latin typeface="Times New Roman" panose="02020603050405020304" pitchFamily="18" charset="0"/>
                <a:cs typeface="Times New Roman" panose="02020603050405020304" pitchFamily="18" charset="0"/>
              </a:rPr>
              <a:t>outh</a:t>
            </a:r>
            <a:r>
              <a:rPr lang="en-US" sz="2300" dirty="0" smtClean="0">
                <a:latin typeface="Times New Roman" panose="02020603050405020304" pitchFamily="18" charset="0"/>
                <a:cs typeface="Times New Roman" panose="02020603050405020304" pitchFamily="18" charset="0"/>
              </a:rPr>
              <a:t> to </a:t>
            </a:r>
            <a:r>
              <a:rPr lang="hu-HU" sz="2300" dirty="0" smtClean="0">
                <a:latin typeface="Times New Roman" panose="02020603050405020304" pitchFamily="18" charset="0"/>
                <a:cs typeface="Times New Roman" panose="02020603050405020304" pitchFamily="18" charset="0"/>
              </a:rPr>
              <a:t>n</a:t>
            </a:r>
            <a:r>
              <a:rPr lang="en-US" sz="2300" dirty="0" smtClean="0">
                <a:latin typeface="Times New Roman" panose="02020603050405020304" pitchFamily="18" charset="0"/>
                <a:cs typeface="Times New Roman" panose="02020603050405020304" pitchFamily="18" charset="0"/>
              </a:rPr>
              <a:t>orth. The </a:t>
            </a:r>
            <a:r>
              <a:rPr lang="en-GB" sz="2300" dirty="0" smtClean="0">
                <a:latin typeface="Times New Roman" panose="02020603050405020304" pitchFamily="18" charset="0"/>
                <a:cs typeface="Times New Roman" panose="02020603050405020304" pitchFamily="18" charset="0"/>
              </a:rPr>
              <a:t>measured</a:t>
            </a:r>
            <a:r>
              <a:rPr lang="hu-HU" sz="230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area include several smaller valley</a:t>
            </a:r>
            <a:r>
              <a:rPr lang="hu-HU" sz="2300" dirty="0" smtClean="0">
                <a:latin typeface="Times New Roman" panose="02020603050405020304" pitchFamily="18" charset="0"/>
                <a:cs typeface="Times New Roman" panose="02020603050405020304" pitchFamily="18" charset="0"/>
              </a:rPr>
              <a:t>s</a:t>
            </a:r>
            <a:r>
              <a:rPr lang="en-US" sz="2300" dirty="0" smtClean="0">
                <a:latin typeface="Times New Roman" panose="02020603050405020304" pitchFamily="18" charset="0"/>
                <a:cs typeface="Times New Roman" panose="02020603050405020304" pitchFamily="18" charset="0"/>
              </a:rPr>
              <a:t>, which are located west from Tinto-B.</a:t>
            </a:r>
            <a:endParaRPr lang="hu-HU" sz="2300" dirty="0" smtClean="0">
              <a:latin typeface="Times New Roman" panose="02020603050405020304" pitchFamily="18" charset="0"/>
              <a:cs typeface="Times New Roman" panose="02020603050405020304" pitchFamily="18" charset="0"/>
            </a:endParaRPr>
          </a:p>
          <a:p>
            <a:pPr algn="just"/>
            <a:endParaRPr lang="hu-HU" dirty="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Used images during the research:</a:t>
            </a:r>
          </a:p>
          <a:p>
            <a:pPr marL="285750" indent="-285750">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HRSC image resolution 50 m/px: h0951_0000_dt4</a:t>
            </a:r>
          </a:p>
          <a:p>
            <a:pPr marL="285750" indent="-285750">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CTX images resolution 5.2 m/px: P11_005511_1761_XN_03S248W; P22_009796_1771_XN_02S248W</a:t>
            </a:r>
          </a:p>
          <a:p>
            <a:pPr marL="285750" indent="-285750">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TES* resolution re-interpolated to 50 m/px: Sheet-</a:t>
            </a:r>
            <a:r>
              <a:rPr lang="en-GB" sz="2000" dirty="0" err="1" smtClean="0">
                <a:latin typeface="Times New Roman" panose="02020603050405020304" pitchFamily="18" charset="0"/>
                <a:cs typeface="Times New Roman" panose="02020603050405020304" pitchFamily="18" charset="0"/>
              </a:rPr>
              <a:t>silicat</a:t>
            </a:r>
            <a:r>
              <a:rPr lang="hu-HU" sz="2000" dirty="0" smtClean="0">
                <a:latin typeface="Times New Roman" panose="02020603050405020304" pitchFamily="18" charset="0"/>
                <a:cs typeface="Times New Roman" panose="02020603050405020304" pitchFamily="18" charset="0"/>
              </a:rPr>
              <a:t>e</a:t>
            </a:r>
            <a:r>
              <a:rPr lang="en-GB" sz="2000" dirty="0" smtClean="0">
                <a:latin typeface="Times New Roman" panose="02020603050405020304" pitchFamily="18" charset="0"/>
                <a:cs typeface="Times New Roman" panose="02020603050405020304" pitchFamily="18" charset="0"/>
              </a:rPr>
              <a:t>, quartz maps</a:t>
            </a:r>
          </a:p>
          <a:p>
            <a:r>
              <a:rPr lang="en-GB" sz="1900" dirty="0" smtClean="0">
                <a:latin typeface="Times New Roman" panose="02020603050405020304" pitchFamily="18" charset="0"/>
                <a:cs typeface="Times New Roman" panose="02020603050405020304" pitchFamily="18" charset="0"/>
              </a:rPr>
              <a:t>*TES images were updated in the 2nd phase to THEMIS thermal-inertia values in the case of the better resolution.</a:t>
            </a:r>
            <a:endParaRPr lang="en-GB" sz="1900" dirty="0">
              <a:latin typeface="Times New Roman" panose="02020603050405020304" pitchFamily="18" charset="0"/>
              <a:cs typeface="Times New Roman" panose="02020603050405020304" pitchFamily="18" charset="0"/>
            </a:endParaRPr>
          </a:p>
        </p:txBody>
      </p:sp>
      <p:sp>
        <p:nvSpPr>
          <p:cNvPr id="6" name="Szövegdoboz 5"/>
          <p:cNvSpPr txBox="1"/>
          <p:nvPr/>
        </p:nvSpPr>
        <p:spPr>
          <a:xfrm>
            <a:off x="4740477" y="5007128"/>
            <a:ext cx="7320805" cy="523220"/>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Figure 1: Overview of the analysed area</a:t>
            </a:r>
            <a:r>
              <a:rPr lang="hu-HU" sz="1400" dirty="0" smtClean="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The arrow of the bottom of inset c show the starting, the upper arrow show the ending of the main valley</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03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5"/>
          <p:cNvGraphicFramePr>
            <a:graphicFrameLocks noGrp="1"/>
          </p:cNvGraphicFramePr>
          <p:nvPr>
            <p:ph sz="half" idx="1"/>
            <p:extLst>
              <p:ext uri="{D42A27DB-BD31-4B8C-83A1-F6EECF244321}">
                <p14:modId xmlns:p14="http://schemas.microsoft.com/office/powerpoint/2010/main" val="3625049430"/>
              </p:ext>
            </p:extLst>
          </p:nvPr>
        </p:nvGraphicFramePr>
        <p:xfrm>
          <a:off x="1648110" y="4210603"/>
          <a:ext cx="5181600" cy="2225040"/>
        </p:xfrm>
        <a:graphic>
          <a:graphicData uri="http://schemas.openxmlformats.org/drawingml/2006/table">
            <a:tbl>
              <a:tblPr firstRow="1" bandRow="1">
                <a:tableStyleId>{073A0DAA-6AF3-43AB-8588-CEC1D06C72B9}</a:tableStyleId>
              </a:tblPr>
              <a:tblGrid>
                <a:gridCol w="1727200">
                  <a:extLst>
                    <a:ext uri="{9D8B030D-6E8A-4147-A177-3AD203B41FA5}">
                      <a16:colId xmlns:a16="http://schemas.microsoft.com/office/drawing/2014/main" val="999012730"/>
                    </a:ext>
                  </a:extLst>
                </a:gridCol>
                <a:gridCol w="1727200">
                  <a:extLst>
                    <a:ext uri="{9D8B030D-6E8A-4147-A177-3AD203B41FA5}">
                      <a16:colId xmlns:a16="http://schemas.microsoft.com/office/drawing/2014/main" val="4214617698"/>
                    </a:ext>
                  </a:extLst>
                </a:gridCol>
                <a:gridCol w="1727200">
                  <a:extLst>
                    <a:ext uri="{9D8B030D-6E8A-4147-A177-3AD203B41FA5}">
                      <a16:colId xmlns:a16="http://schemas.microsoft.com/office/drawing/2014/main" val="4054971948"/>
                    </a:ext>
                  </a:extLst>
                </a:gridCol>
              </a:tblGrid>
              <a:tr h="370840">
                <a:tc>
                  <a:txBody>
                    <a:bodyPr/>
                    <a:lstStyle/>
                    <a:p>
                      <a:pPr algn="ctr"/>
                      <a:r>
                        <a:rPr lang="hu-HU" sz="1600" dirty="0" smtClean="0">
                          <a:latin typeface="Times New Roman" panose="02020603050405020304" pitchFamily="18" charset="0"/>
                          <a:cs typeface="Times New Roman" panose="02020603050405020304" pitchFamily="18" charset="0"/>
                        </a:rPr>
                        <a:t>Area</a:t>
                      </a:r>
                      <a:r>
                        <a:rPr lang="hu-HU" sz="1600" baseline="0" dirty="0" smtClean="0">
                          <a:latin typeface="Times New Roman" panose="02020603050405020304" pitchFamily="18" charset="0"/>
                          <a:cs typeface="Times New Roman" panose="02020603050405020304" pitchFamily="18" charset="0"/>
                        </a:rPr>
                        <a:t> ID</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noProof="0" dirty="0" smtClean="0">
                          <a:latin typeface="Times New Roman" panose="02020603050405020304" pitchFamily="18" charset="0"/>
                          <a:cs typeface="Times New Roman" panose="02020603050405020304" pitchFamily="18" charset="0"/>
                        </a:rPr>
                        <a:t>Crater number</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noProof="0" dirty="0" smtClean="0">
                          <a:latin typeface="Times New Roman" panose="02020603050405020304" pitchFamily="18" charset="0"/>
                          <a:cs typeface="Times New Roman" panose="02020603050405020304" pitchFamily="18" charset="0"/>
                        </a:rPr>
                        <a:t>Age</a:t>
                      </a:r>
                      <a:r>
                        <a:rPr lang="hu-HU" sz="1600" noProof="0" dirty="0" smtClean="0">
                          <a:latin typeface="Times New Roman" panose="02020603050405020304" pitchFamily="18" charset="0"/>
                          <a:cs typeface="Times New Roman" panose="02020603050405020304" pitchFamily="18" charset="0"/>
                        </a:rPr>
                        <a:t> (Ga)</a:t>
                      </a:r>
                      <a:endParaRPr lang="en-GB" sz="1600" noProof="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62097206"/>
                  </a:ext>
                </a:extLst>
              </a:tr>
              <a:tr h="370840">
                <a:tc>
                  <a:txBody>
                    <a:bodyPr/>
                    <a:lstStyle/>
                    <a:p>
                      <a:pPr algn="ctr"/>
                      <a:r>
                        <a:rPr lang="hu-HU" sz="1600" dirty="0" smtClean="0">
                          <a:latin typeface="Times New Roman" panose="02020603050405020304" pitchFamily="18" charset="0"/>
                          <a:cs typeface="Times New Roman" panose="02020603050405020304" pitchFamily="18" charset="0"/>
                        </a:rPr>
                        <a:t>1</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hu-HU" sz="1600" dirty="0" smtClean="0">
                          <a:latin typeface="Times New Roman" panose="02020603050405020304" pitchFamily="18" charset="0"/>
                          <a:cs typeface="Times New Roman" panose="02020603050405020304" pitchFamily="18" charset="0"/>
                        </a:rPr>
                        <a:t>66</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2.5 </a:t>
                      </a:r>
                      <a:r>
                        <a:rPr lang="en-GB" sz="1600" kern="1200" baseline="30000" dirty="0" smtClean="0">
                          <a:solidFill>
                            <a:schemeClr val="dk1"/>
                          </a:solidFill>
                          <a:effectLst/>
                          <a:latin typeface="Times New Roman" panose="02020603050405020304" pitchFamily="18" charset="0"/>
                          <a:ea typeface="+mn-ea"/>
                          <a:cs typeface="Times New Roman" panose="02020603050405020304" pitchFamily="18" charset="0"/>
                        </a:rPr>
                        <a:t>+0.8; -1</a:t>
                      </a: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68060851"/>
                  </a:ext>
                </a:extLst>
              </a:tr>
              <a:tr h="370840">
                <a:tc>
                  <a:txBody>
                    <a:bodyPr/>
                    <a:lstStyle/>
                    <a:p>
                      <a:pPr algn="ctr"/>
                      <a:r>
                        <a:rPr lang="hu-HU" sz="1600" dirty="0" smtClean="0">
                          <a:latin typeface="Times New Roman" panose="02020603050405020304" pitchFamily="18" charset="0"/>
                          <a:cs typeface="Times New Roman" panose="02020603050405020304" pitchFamily="18" charset="0"/>
                        </a:rPr>
                        <a:t>2</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hu-HU" sz="1600" dirty="0" smtClean="0">
                          <a:latin typeface="Times New Roman" panose="02020603050405020304" pitchFamily="18" charset="0"/>
                          <a:cs typeface="Times New Roman" panose="02020603050405020304" pitchFamily="18" charset="0"/>
                        </a:rPr>
                        <a:t>288</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3.4 </a:t>
                      </a:r>
                      <a:r>
                        <a:rPr lang="en-GB" sz="1600" kern="1200" baseline="30000" dirty="0" smtClean="0">
                          <a:solidFill>
                            <a:schemeClr val="dk1"/>
                          </a:solidFill>
                          <a:effectLst/>
                          <a:latin typeface="Times New Roman" panose="02020603050405020304" pitchFamily="18" charset="0"/>
                          <a:ea typeface="+mn-ea"/>
                          <a:cs typeface="Times New Roman" panose="02020603050405020304" pitchFamily="18" charset="0"/>
                        </a:rPr>
                        <a:t>+0.1; -0.7</a:t>
                      </a: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07609501"/>
                  </a:ext>
                </a:extLst>
              </a:tr>
              <a:tr h="370840">
                <a:tc>
                  <a:txBody>
                    <a:bodyPr/>
                    <a:lstStyle/>
                    <a:p>
                      <a:pPr algn="ctr"/>
                      <a:r>
                        <a:rPr lang="hu-HU" sz="1600" dirty="0" smtClean="0">
                          <a:latin typeface="Times New Roman" panose="02020603050405020304" pitchFamily="18" charset="0"/>
                          <a:cs typeface="Times New Roman" panose="02020603050405020304" pitchFamily="18" charset="0"/>
                        </a:rPr>
                        <a:t>3</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hu-HU" sz="1600" dirty="0" smtClean="0">
                          <a:latin typeface="Times New Roman" panose="02020603050405020304" pitchFamily="18" charset="0"/>
                          <a:cs typeface="Times New Roman" panose="02020603050405020304" pitchFamily="18" charset="0"/>
                        </a:rPr>
                        <a:t>150</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3 </a:t>
                      </a:r>
                      <a:r>
                        <a:rPr lang="en-GB" sz="1600" kern="1200" baseline="30000" dirty="0" smtClean="0">
                          <a:solidFill>
                            <a:schemeClr val="dk1"/>
                          </a:solidFill>
                          <a:effectLst/>
                          <a:latin typeface="Times New Roman" panose="02020603050405020304" pitchFamily="18" charset="0"/>
                          <a:ea typeface="+mn-ea"/>
                          <a:cs typeface="Times New Roman" panose="02020603050405020304" pitchFamily="18" charset="0"/>
                        </a:rPr>
                        <a:t>+0.4; -1</a:t>
                      </a: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23695507"/>
                  </a:ext>
                </a:extLst>
              </a:tr>
              <a:tr h="370840">
                <a:tc>
                  <a:txBody>
                    <a:bodyPr/>
                    <a:lstStyle/>
                    <a:p>
                      <a:pPr algn="ctr"/>
                      <a:r>
                        <a:rPr lang="hu-HU" sz="1600" dirty="0" smtClean="0">
                          <a:latin typeface="Times New Roman" panose="02020603050405020304" pitchFamily="18" charset="0"/>
                          <a:cs typeface="Times New Roman" panose="02020603050405020304" pitchFamily="18" charset="0"/>
                        </a:rPr>
                        <a:t>4</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hu-HU" sz="1600" dirty="0" smtClean="0">
                          <a:latin typeface="Times New Roman" panose="02020603050405020304" pitchFamily="18" charset="0"/>
                          <a:cs typeface="Times New Roman" panose="02020603050405020304" pitchFamily="18" charset="0"/>
                        </a:rPr>
                        <a:t>196</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2.5</a:t>
                      </a:r>
                      <a:r>
                        <a:rPr lang="en-GB" sz="1600" kern="1200" baseline="30000" dirty="0" smtClean="0">
                          <a:solidFill>
                            <a:schemeClr val="dk1"/>
                          </a:solidFill>
                          <a:effectLst/>
                          <a:latin typeface="Times New Roman" panose="02020603050405020304" pitchFamily="18" charset="0"/>
                          <a:ea typeface="+mn-ea"/>
                          <a:cs typeface="Times New Roman" panose="02020603050405020304" pitchFamily="18" charset="0"/>
                        </a:rPr>
                        <a:t>+0.6; -0.7</a:t>
                      </a: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699227"/>
                  </a:ext>
                </a:extLst>
              </a:tr>
              <a:tr h="370840">
                <a:tc>
                  <a:txBody>
                    <a:bodyPr/>
                    <a:lstStyle/>
                    <a:p>
                      <a:pPr algn="ctr"/>
                      <a:r>
                        <a:rPr lang="hu-HU" sz="1600" dirty="0" smtClean="0">
                          <a:latin typeface="Times New Roman" panose="02020603050405020304" pitchFamily="18" charset="0"/>
                          <a:cs typeface="Times New Roman" panose="02020603050405020304" pitchFamily="18" charset="0"/>
                        </a:rPr>
                        <a:t>5</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hu-HU" sz="1600" dirty="0" smtClean="0">
                          <a:latin typeface="Times New Roman" panose="02020603050405020304" pitchFamily="18" charset="0"/>
                          <a:cs typeface="Times New Roman" panose="02020603050405020304" pitchFamily="18" charset="0"/>
                        </a:rPr>
                        <a:t>5</a:t>
                      </a:r>
                      <a:endParaRPr lang="en-GB" sz="160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kern="1200" dirty="0" smtClean="0">
                          <a:solidFill>
                            <a:schemeClr val="dk1"/>
                          </a:solidFill>
                          <a:effectLst/>
                          <a:latin typeface="Times New Roman" panose="02020603050405020304" pitchFamily="18" charset="0"/>
                          <a:ea typeface="+mn-ea"/>
                          <a:cs typeface="Times New Roman" panose="02020603050405020304" pitchFamily="18" charset="0"/>
                        </a:rPr>
                        <a:t>0.71</a:t>
                      </a:r>
                      <a:r>
                        <a:rPr lang="en-GB" sz="1600" kern="1200" baseline="30000" dirty="0" smtClean="0">
                          <a:solidFill>
                            <a:schemeClr val="dk1"/>
                          </a:solidFill>
                          <a:effectLst/>
                          <a:latin typeface="Times New Roman" panose="02020603050405020304" pitchFamily="18" charset="0"/>
                          <a:ea typeface="+mn-ea"/>
                          <a:cs typeface="Times New Roman" panose="02020603050405020304" pitchFamily="18" charset="0"/>
                        </a:rPr>
                        <a:t>+706; -70</a:t>
                      </a:r>
                      <a:endParaRPr lang="en-GB"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49909776"/>
                  </a:ext>
                </a:extLst>
              </a:tr>
            </a:tbl>
          </a:graphicData>
        </a:graphic>
      </p:graphicFrame>
      <p:pic>
        <p:nvPicPr>
          <p:cNvPr id="7" name="image4.jpg"/>
          <p:cNvPicPr>
            <a:picLocks noGrp="1"/>
          </p:cNvPicPr>
          <p:nvPr>
            <p:ph sz="half" idx="2"/>
          </p:nvPr>
        </p:nvPicPr>
        <p:blipFill>
          <a:blip r:embed="rId2"/>
          <a:srcRect/>
          <a:stretch>
            <a:fillRect/>
          </a:stretch>
        </p:blipFill>
        <p:spPr>
          <a:xfrm>
            <a:off x="9001067" y="148281"/>
            <a:ext cx="2979266" cy="5944269"/>
          </a:xfrm>
          <a:prstGeom prst="rect">
            <a:avLst/>
          </a:prstGeom>
          <a:ln/>
        </p:spPr>
      </p:pic>
      <p:sp>
        <p:nvSpPr>
          <p:cNvPr id="8" name="Szövegdoboz 7"/>
          <p:cNvSpPr txBox="1"/>
          <p:nvPr/>
        </p:nvSpPr>
        <p:spPr>
          <a:xfrm>
            <a:off x="8213667" y="6092550"/>
            <a:ext cx="3847071" cy="523220"/>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Figure 2: Overview of the measured areas for the crater</a:t>
            </a:r>
            <a:r>
              <a:rPr lang="hu-HU" sz="1400" dirty="0" smtClean="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statistical based age </a:t>
            </a:r>
            <a:r>
              <a:rPr lang="en-GB" sz="1400" dirty="0" err="1" smtClean="0">
                <a:latin typeface="Times New Roman" panose="02020603050405020304" pitchFamily="18" charset="0"/>
                <a:cs typeface="Times New Roman" panose="02020603050405020304" pitchFamily="18" charset="0"/>
              </a:rPr>
              <a:t>analy</a:t>
            </a:r>
            <a:r>
              <a:rPr lang="hu-HU" sz="1400" dirty="0" smtClean="0">
                <a:latin typeface="Times New Roman" panose="02020603050405020304" pitchFamily="18" charset="0"/>
                <a:cs typeface="Times New Roman" panose="02020603050405020304" pitchFamily="18" charset="0"/>
              </a:rPr>
              <a:t>is</a:t>
            </a:r>
            <a:endParaRPr lang="en-GB" sz="1400" dirty="0">
              <a:latin typeface="Times New Roman" panose="02020603050405020304" pitchFamily="18" charset="0"/>
              <a:cs typeface="Times New Roman" panose="02020603050405020304" pitchFamily="18" charset="0"/>
            </a:endParaRPr>
          </a:p>
        </p:txBody>
      </p:sp>
      <p:sp>
        <p:nvSpPr>
          <p:cNvPr id="2" name="Szövegdoboz 1"/>
          <p:cNvSpPr txBox="1"/>
          <p:nvPr/>
        </p:nvSpPr>
        <p:spPr>
          <a:xfrm>
            <a:off x="2707323" y="6435643"/>
            <a:ext cx="3063174" cy="307777"/>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Table 1: Data of crater statistic </a:t>
            </a:r>
            <a:endParaRPr lang="en-GB" sz="1400" dirty="0">
              <a:latin typeface="Times New Roman" panose="02020603050405020304" pitchFamily="18" charset="0"/>
              <a:cs typeface="Times New Roman" panose="02020603050405020304" pitchFamily="18" charset="0"/>
            </a:endParaRPr>
          </a:p>
        </p:txBody>
      </p:sp>
      <p:sp>
        <p:nvSpPr>
          <p:cNvPr id="9" name="Tartalom helye 2"/>
          <p:cNvSpPr txBox="1">
            <a:spLocks/>
          </p:cNvSpPr>
          <p:nvPr/>
        </p:nvSpPr>
        <p:spPr>
          <a:xfrm>
            <a:off x="264153" y="642551"/>
            <a:ext cx="7949514" cy="317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smtClean="0">
                <a:latin typeface="Times New Roman" panose="02020603050405020304" pitchFamily="18" charset="0"/>
                <a:cs typeface="Times New Roman" panose="02020603050405020304" pitchFamily="18" charset="0"/>
              </a:rPr>
              <a:t>Crater based estimation was used to interpret ages for the main five different unit type on the analysed area.</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Figure</a:t>
            </a:r>
            <a:r>
              <a:rPr lang="hu-HU" sz="1600" dirty="0" smtClean="0">
                <a:latin typeface="Times New Roman" panose="02020603050405020304" pitchFamily="18" charset="0"/>
                <a:cs typeface="Times New Roman" panose="02020603050405020304" pitchFamily="18" charset="0"/>
              </a:rPr>
              <a:t> 2 / </a:t>
            </a:r>
            <a:r>
              <a:rPr lang="hu-HU" sz="1600" dirty="0" err="1" smtClean="0">
                <a:latin typeface="Times New Roman" panose="02020603050405020304" pitchFamily="18" charset="0"/>
                <a:cs typeface="Times New Roman" panose="02020603050405020304" pitchFamily="18" charset="0"/>
              </a:rPr>
              <a:t>Table</a:t>
            </a:r>
            <a:r>
              <a:rPr lang="hu-HU" sz="1600" dirty="0" smtClean="0">
                <a:latin typeface="Times New Roman" panose="02020603050405020304" pitchFamily="18" charset="0"/>
                <a:cs typeface="Times New Roman" panose="02020603050405020304" pitchFamily="18" charset="0"/>
              </a:rPr>
              <a:t> 1)</a:t>
            </a:r>
          </a:p>
          <a:p>
            <a:pPr marL="800100" lvl="1" indent="-342900">
              <a:buFont typeface="+mj-lt"/>
              <a:buAutoNum type="arabicPeriod"/>
            </a:pPr>
            <a:r>
              <a:rPr lang="en-GB" sz="1600" dirty="0" smtClean="0">
                <a:latin typeface="Times New Roman" panose="02020603050405020304" pitchFamily="18" charset="0"/>
                <a:cs typeface="Times New Roman" panose="02020603050405020304" pitchFamily="18" charset="0"/>
              </a:rPr>
              <a:t>-</a:t>
            </a:r>
            <a:r>
              <a:rPr lang="hu-HU" sz="1600" dirty="0" smtClean="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estimated age of the valley bottom only with the bedrock formation at the end of the main valley</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 Late Hesperian/early </a:t>
            </a:r>
            <a:r>
              <a:rPr lang="en-GB" sz="1600" dirty="0" err="1" smtClean="0">
                <a:latin typeface="Times New Roman" panose="02020603050405020304" pitchFamily="18" charset="0"/>
                <a:cs typeface="Times New Roman" panose="02020603050405020304" pitchFamily="18" charset="0"/>
                <a:sym typeface="Wingdings" panose="05000000000000000000" pitchFamily="2" charset="2"/>
              </a:rPr>
              <a:t>Amazoni</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a</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n with moderate dry environment, local large outflows</a:t>
            </a:r>
            <a:endParaRPr lang="en-GB" sz="16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hu-HU" sz="1600" dirty="0" smtClean="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the neighbourhood area what is probably as old as the tributaries</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Original Noachian surface</a:t>
            </a:r>
            <a:endParaRPr lang="en-GB" sz="16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hu-HU" sz="1600" dirty="0" smtClean="0">
                <a:latin typeface="Times New Roman" panose="02020603050405020304" pitchFamily="18" charset="0"/>
                <a:cs typeface="Times New Roman" panose="02020603050405020304" pitchFamily="18" charset="0"/>
              </a:rPr>
              <a:t>- s</a:t>
            </a:r>
            <a:r>
              <a:rPr lang="en-GB" sz="1600" dirty="0" err="1" smtClean="0">
                <a:latin typeface="Times New Roman" panose="02020603050405020304" pitchFamily="18" charset="0"/>
                <a:cs typeface="Times New Roman" panose="02020603050405020304" pitchFamily="18" charset="0"/>
              </a:rPr>
              <a:t>ediment</a:t>
            </a:r>
            <a:r>
              <a:rPr lang="en-GB" sz="1600" dirty="0" smtClean="0">
                <a:latin typeface="Times New Roman" panose="02020603050405020304" pitchFamily="18" charset="0"/>
                <a:cs typeface="Times New Roman" panose="02020603050405020304" pitchFamily="18" charset="0"/>
              </a:rPr>
              <a:t> covered crater bottom at the </a:t>
            </a:r>
            <a:r>
              <a:rPr lang="hu-HU" sz="1600" dirty="0" smtClean="0">
                <a:latin typeface="Times New Roman" panose="02020603050405020304" pitchFamily="18" charset="0"/>
                <a:cs typeface="Times New Roman" panose="02020603050405020304" pitchFamily="18" charset="0"/>
              </a:rPr>
              <a:t>s</a:t>
            </a:r>
            <a:r>
              <a:rPr lang="en-GB" sz="1600" dirty="0" err="1" smtClean="0">
                <a:latin typeface="Times New Roman" panose="02020603050405020304" pitchFamily="18" charset="0"/>
                <a:cs typeface="Times New Roman" panose="02020603050405020304" pitchFamily="18" charset="0"/>
              </a:rPr>
              <a:t>outh</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Wet period during the Hesperian</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Amazon</a:t>
            </a:r>
            <a:r>
              <a:rPr lang="hu-HU" sz="1600" dirty="0" err="1" smtClean="0">
                <a:latin typeface="Times New Roman" panose="02020603050405020304" pitchFamily="18" charset="0"/>
                <a:cs typeface="Times New Roman" panose="02020603050405020304" pitchFamily="18" charset="0"/>
                <a:sym typeface="Wingdings" panose="05000000000000000000" pitchFamily="2" charset="2"/>
              </a:rPr>
              <a:t>ian</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 boundary</a:t>
            </a:r>
            <a:endParaRPr lang="en-GB" sz="16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hu-HU" sz="1600" dirty="0" smtClean="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sediment of the crater bottom on the </a:t>
            </a:r>
            <a:r>
              <a:rPr lang="hu-HU" sz="1600" dirty="0" smtClean="0">
                <a:latin typeface="Times New Roman" panose="02020603050405020304" pitchFamily="18" charset="0"/>
                <a:cs typeface="Times New Roman" panose="02020603050405020304" pitchFamily="18" charset="0"/>
              </a:rPr>
              <a:t>n</a:t>
            </a:r>
            <a:r>
              <a:rPr lang="en-GB" sz="1600" dirty="0" err="1" smtClean="0">
                <a:latin typeface="Times New Roman" panose="02020603050405020304" pitchFamily="18" charset="0"/>
                <a:cs typeface="Times New Roman" panose="02020603050405020304" pitchFamily="18" charset="0"/>
              </a:rPr>
              <a:t>orth</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Wet period during the </a:t>
            </a:r>
            <a:r>
              <a:rPr lang="en-GB" sz="1600" dirty="0" err="1" smtClean="0">
                <a:latin typeface="Times New Roman" panose="02020603050405020304" pitchFamily="18" charset="0"/>
                <a:cs typeface="Times New Roman" panose="02020603050405020304" pitchFamily="18" charset="0"/>
                <a:sym typeface="Wingdings" panose="05000000000000000000" pitchFamily="2" charset="2"/>
              </a:rPr>
              <a:t>Amazo</a:t>
            </a:r>
            <a:r>
              <a:rPr lang="hu-HU" sz="1600" dirty="0" err="1" smtClean="0">
                <a:latin typeface="Times New Roman" panose="02020603050405020304" pitchFamily="18" charset="0"/>
                <a:cs typeface="Times New Roman" panose="02020603050405020304" pitchFamily="18" charset="0"/>
                <a:sym typeface="Wingdings" panose="05000000000000000000" pitchFamily="2" charset="2"/>
              </a:rPr>
              <a:t>nian</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boundary</a:t>
            </a:r>
            <a:endParaRPr lang="en-GB" sz="1600"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hu-HU" sz="1600" dirty="0" smtClean="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sand covered valley bottom</a:t>
            </a:r>
            <a:r>
              <a:rPr lang="hu-HU"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1600" dirty="0" smtClean="0">
                <a:latin typeface="Times New Roman" panose="02020603050405020304" pitchFamily="18" charset="0"/>
                <a:cs typeface="Times New Roman" panose="02020603050405020304" pitchFamily="18" charset="0"/>
                <a:sym typeface="Wingdings" panose="05000000000000000000" pitchFamily="2" charset="2"/>
              </a:rPr>
              <a:t>age of the sand covered dunes on the valley bottom.</a:t>
            </a:r>
            <a:endParaRPr lang="hu-HU" sz="16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955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270934" y="2065867"/>
            <a:ext cx="5926667" cy="2734734"/>
          </a:xfrm>
        </p:spPr>
        <p:txBody>
          <a:bodyPr>
            <a:noAutofit/>
          </a:bodyPr>
          <a:lstStyle/>
          <a:p>
            <a:pPr marL="0" indent="0" algn="just">
              <a:lnSpc>
                <a:spcPct val="100000"/>
              </a:lnSpc>
              <a:buNone/>
            </a:pPr>
            <a:r>
              <a:rPr lang="hu-HU" sz="1600" dirty="0" smtClean="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he used model,</a:t>
            </a:r>
            <a:r>
              <a:rPr lang="hu-H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called </a:t>
            </a:r>
            <a:r>
              <a:rPr lang="en-US" sz="1600" dirty="0" smtClean="0">
                <a:latin typeface="Times New Roman" panose="02020603050405020304" pitchFamily="18" charset="0"/>
                <a:cs typeface="Times New Roman" panose="02020603050405020304" pitchFamily="18" charset="0"/>
              </a:rPr>
              <a:t>SIMWE</a:t>
            </a:r>
            <a:r>
              <a:rPr lang="hu-HU" sz="1600" dirty="0" smtClean="0">
                <a:latin typeface="Times New Roman" panose="02020603050405020304" pitchFamily="18" charset="0"/>
                <a:cs typeface="Times New Roman" panose="02020603050405020304" pitchFamily="18" charset="0"/>
              </a:rPr>
              <a:t> [1]</a:t>
            </a:r>
            <a:r>
              <a:rPr lang="en-US"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SIMulated</a:t>
            </a:r>
            <a:r>
              <a:rPr lang="en-US" sz="1600" dirty="0" smtClean="0">
                <a:latin typeface="Times New Roman" panose="02020603050405020304" pitchFamily="18" charset="0"/>
                <a:cs typeface="Times New Roman" panose="02020603050405020304" pitchFamily="18" charset="0"/>
              </a:rPr>
              <a:t> Water Erosion),</a:t>
            </a:r>
            <a:r>
              <a:rPr lang="hu-HU" sz="1600" dirty="0" smtClean="0">
                <a:latin typeface="Times New Roman" panose="02020603050405020304" pitchFamily="18" charset="0"/>
                <a:cs typeface="Times New Roman" panose="02020603050405020304" pitchFamily="18" charset="0"/>
              </a:rPr>
              <a:t> it</a:t>
            </a:r>
            <a:r>
              <a:rPr lang="en-US" sz="1600" dirty="0" smtClean="0">
                <a:latin typeface="Times New Roman" panose="02020603050405020304" pitchFamily="18" charset="0"/>
                <a:cs typeface="Times New Roman" panose="02020603050405020304" pitchFamily="18" charset="0"/>
              </a:rPr>
              <a:t> calculates the possible erosion and accumulation zones and in this case shows the possible small stream and gullies. The model in this study was used with a small amount of rain (15mm/</a:t>
            </a:r>
            <a:r>
              <a:rPr lang="en-US" sz="1600" dirty="0" err="1" smtClean="0">
                <a:latin typeface="Times New Roman" panose="02020603050405020304" pitchFamily="18" charset="0"/>
                <a:cs typeface="Times New Roman" panose="02020603050405020304" pitchFamily="18" charset="0"/>
              </a:rPr>
              <a:t>hr</a:t>
            </a:r>
            <a:r>
              <a:rPr lang="en-US" sz="1600" dirty="0" smtClean="0">
                <a:latin typeface="Times New Roman" panose="02020603050405020304" pitchFamily="18" charset="0"/>
                <a:cs typeface="Times New Roman" panose="02020603050405020304" pitchFamily="18" charset="0"/>
              </a:rPr>
              <a:t>) and the rain event held 3 minutes.  F</a:t>
            </a:r>
            <a:r>
              <a:rPr lang="hu-HU" sz="1600" dirty="0" smtClean="0">
                <a:latin typeface="Times New Roman" panose="02020603050405020304" pitchFamily="18" charset="0"/>
                <a:cs typeface="Times New Roman" panose="02020603050405020304" pitchFamily="18" charset="0"/>
              </a:rPr>
              <a:t>r</a:t>
            </a:r>
            <a:r>
              <a:rPr lang="en-US" sz="1600" dirty="0" smtClean="0">
                <a:latin typeface="Times New Roman" panose="02020603050405020304" pitchFamily="18" charset="0"/>
                <a:cs typeface="Times New Roman" panose="02020603050405020304" pitchFamily="18" charset="0"/>
              </a:rPr>
              <a:t>om the former experience, this time scale and rain amount were the smallest</a:t>
            </a:r>
            <a:r>
              <a:rPr lang="hu-H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to give an interpretable value. The result map called time-limited erosion and deposition map, where the positive values (re</a:t>
            </a:r>
            <a:r>
              <a:rPr lang="hu-HU" sz="1600" dirty="0" smtClean="0">
                <a:latin typeface="Times New Roman" panose="02020603050405020304" pitchFamily="18" charset="0"/>
                <a:cs typeface="Times New Roman" panose="02020603050405020304" pitchFamily="18" charset="0"/>
              </a:rPr>
              <a:t>d</a:t>
            </a:r>
            <a:r>
              <a:rPr lang="en-US" sz="1600" dirty="0" smtClean="0">
                <a:latin typeface="Times New Roman" panose="02020603050405020304" pitchFamily="18" charset="0"/>
                <a:cs typeface="Times New Roman" panose="02020603050405020304" pitchFamily="18" charset="0"/>
              </a:rPr>
              <a:t>dish color on Figure 2) show the erosion rate in kg/m</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s and the negative values (blueish color on Figure 2) show the deposition. The maximal values of estimated erosion is 0.018 kg/m</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s. The same value of the deposition is -0.016 kg/m</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s.</a:t>
            </a:r>
            <a:endParaRPr lang="hu-HU" sz="1600" dirty="0">
              <a:latin typeface="Times New Roman" panose="02020603050405020304" pitchFamily="18" charset="0"/>
              <a:cs typeface="Times New Roman" panose="02020603050405020304" pitchFamily="18" charset="0"/>
            </a:endParaRPr>
          </a:p>
        </p:txBody>
      </p:sp>
      <p:pic>
        <p:nvPicPr>
          <p:cNvPr id="5" name="Tartalom helye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41529" y="294230"/>
            <a:ext cx="3850821" cy="5650362"/>
          </a:xfrm>
        </p:spPr>
      </p:pic>
      <p:sp>
        <p:nvSpPr>
          <p:cNvPr id="6" name="Szövegdoboz 5"/>
          <p:cNvSpPr txBox="1"/>
          <p:nvPr/>
        </p:nvSpPr>
        <p:spPr>
          <a:xfrm>
            <a:off x="7341530" y="5880886"/>
            <a:ext cx="3598320" cy="307777"/>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Figure </a:t>
            </a:r>
            <a:r>
              <a:rPr lang="hu-HU" sz="1400" dirty="0" smtClean="0">
                <a:latin typeface="Times New Roman" panose="02020603050405020304" pitchFamily="18" charset="0"/>
                <a:cs typeface="Times New Roman" panose="02020603050405020304" pitchFamily="18" charset="0"/>
              </a:rPr>
              <a:t>3</a:t>
            </a:r>
            <a:r>
              <a:rPr lang="en-GB" sz="1400" dirty="0" smtClean="0">
                <a:latin typeface="Times New Roman" panose="02020603050405020304" pitchFamily="18" charset="0"/>
                <a:cs typeface="Times New Roman" panose="02020603050405020304" pitchFamily="18" charset="0"/>
              </a:rPr>
              <a:t>: Result map of the SIMWE model</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383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Szöveg helye 3"/>
              <p:cNvSpPr>
                <a:spLocks noGrp="1"/>
              </p:cNvSpPr>
              <p:nvPr>
                <p:ph type="body" sz="half" idx="2"/>
              </p:nvPr>
            </p:nvSpPr>
            <p:spPr>
              <a:xfrm>
                <a:off x="237067" y="0"/>
                <a:ext cx="12192000" cy="5950536"/>
              </a:xfrm>
            </p:spPr>
            <p:txBody>
              <a:bodyPr>
                <a:noAutofit/>
              </a:bodyPr>
              <a:lstStyle/>
              <a:p>
                <a:r>
                  <a:rPr lang="en-GB" dirty="0" smtClean="0">
                    <a:latin typeface="Times New Roman" panose="02020603050405020304" pitchFamily="18" charset="0"/>
                    <a:cs typeface="Times New Roman" panose="02020603050405020304" pitchFamily="18" charset="0"/>
                  </a:rPr>
                  <a:t>The SIMWE</a:t>
                </a:r>
                <a:r>
                  <a:rPr lang="hu-HU"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r.sim.sediment</a:t>
                </a:r>
                <a:r>
                  <a:rPr lang="hu-HU" dirty="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has</a:t>
                </a:r>
                <a:r>
                  <a:rPr lang="en-GB" dirty="0" smtClean="0">
                    <a:latin typeface="Times New Roman" panose="02020603050405020304" pitchFamily="18" charset="0"/>
                    <a:cs typeface="Times New Roman" panose="02020603050405020304" pitchFamily="18" charset="0"/>
                  </a:rPr>
                  <a:t> many component, which</a:t>
                </a:r>
                <a:r>
                  <a:rPr lang="hu-HU" dirty="0" smtClean="0">
                    <a:latin typeface="Times New Roman" panose="02020603050405020304" pitchFamily="18" charset="0"/>
                    <a:cs typeface="Times New Roman" panose="02020603050405020304" pitchFamily="18" charset="0"/>
                  </a:rPr>
                  <a:t> are</a:t>
                </a:r>
                <a:r>
                  <a:rPr lang="en-GB" dirty="0" smtClean="0">
                    <a:latin typeface="Times New Roman" panose="02020603050405020304" pitchFamily="18" charset="0"/>
                    <a:cs typeface="Times New Roman" panose="02020603050405020304" pitchFamily="18" charset="0"/>
                  </a:rPr>
                  <a:t> hard to estimate especially in the Martian environment:</a:t>
                </a: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Elevation map (based on the HRSC)</a:t>
                </a:r>
                <a:r>
                  <a:rPr lang="hu-HU"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x/y derivate of the slope (based on the HRSC)</a:t>
                </a: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Estimated water depth (based on GRASS GIS component </a:t>
                </a:r>
                <a:r>
                  <a:rPr lang="en-GB" i="1" dirty="0" err="1" smtClean="0">
                    <a:latin typeface="Times New Roman" panose="02020603050405020304" pitchFamily="18" charset="0"/>
                    <a:cs typeface="Times New Roman" panose="02020603050405020304" pitchFamily="18" charset="0"/>
                  </a:rPr>
                  <a:t>r.sim.water</a:t>
                </a:r>
                <a:r>
                  <a:rPr lang="en-GB"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The </a:t>
                </a:r>
                <a:r>
                  <a:rPr lang="en-GB" i="1" dirty="0" err="1" smtClean="0">
                    <a:latin typeface="Times New Roman" panose="02020603050405020304" pitchFamily="18" charset="0"/>
                    <a:cs typeface="Times New Roman" panose="02020603050405020304" pitchFamily="18" charset="0"/>
                  </a:rPr>
                  <a:t>r.sim.water</a:t>
                </a:r>
                <a:r>
                  <a:rPr lang="en-GB" dirty="0" smtClean="0">
                    <a:latin typeface="Times New Roman" panose="02020603050405020304" pitchFamily="18" charset="0"/>
                    <a:cs typeface="Times New Roman" panose="02020603050405020304" pitchFamily="18" charset="0"/>
                  </a:rPr>
                  <a:t> tool calculated the water depth and the water discharge from a 15mm/h rain event, which held 5 min</a:t>
                </a:r>
                <a:r>
                  <a:rPr lang="en-GB" sz="1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Detachment </a:t>
                </a:r>
                <a:r>
                  <a:rPr lang="en-GB" dirty="0" err="1" smtClean="0">
                    <a:latin typeface="Times New Roman" panose="02020603050405020304" pitchFamily="18" charset="0"/>
                    <a:cs typeface="Times New Roman" panose="02020603050405020304" pitchFamily="18" charset="0"/>
                  </a:rPr>
                  <a:t>coeff</a:t>
                </a:r>
                <a:r>
                  <a:rPr lang="hu-HU" dirty="0" err="1" smtClean="0">
                    <a:latin typeface="Times New Roman" panose="02020603050405020304" pitchFamily="18" charset="0"/>
                    <a:cs typeface="Times New Roman" panose="02020603050405020304" pitchFamily="18" charset="0"/>
                  </a:rPr>
                  <a:t>icient</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(based on K-fa</a:t>
                </a:r>
                <a:r>
                  <a:rPr lang="hu-HU" dirty="0" smtClean="0">
                    <a:latin typeface="Times New Roman" panose="02020603050405020304" pitchFamily="18" charset="0"/>
                    <a:cs typeface="Times New Roman" panose="02020603050405020304" pitchFamily="18" charset="0"/>
                  </a:rPr>
                  <a:t>c</a:t>
                </a:r>
                <a:r>
                  <a:rPr lang="en-GB" dirty="0" smtClean="0">
                    <a:latin typeface="Times New Roman" panose="02020603050405020304" pitchFamily="18" charset="0"/>
                    <a:cs typeface="Times New Roman" panose="02020603050405020304" pitchFamily="18" charset="0"/>
                  </a:rPr>
                  <a:t>tor, which is the </a:t>
                </a:r>
                <a:r>
                  <a:rPr lang="en-GB" dirty="0" err="1" smtClean="0">
                    <a:latin typeface="Times New Roman" panose="02020603050405020304" pitchFamily="18" charset="0"/>
                    <a:cs typeface="Times New Roman" panose="02020603050405020304" pitchFamily="18" charset="0"/>
                  </a:rPr>
                  <a:t>erodibility</a:t>
                </a:r>
                <a:r>
                  <a:rPr lang="en-GB" dirty="0" smtClean="0">
                    <a:latin typeface="Times New Roman" panose="02020603050405020304" pitchFamily="18" charset="0"/>
                    <a:cs typeface="Times New Roman" panose="02020603050405020304" pitchFamily="18" charset="0"/>
                  </a:rPr>
                  <a:t> value of surface</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the specific weight of the water and the </a:t>
                </a:r>
                <a:r>
                  <a:rPr lang="hu-HU" dirty="0" smtClean="0">
                    <a:latin typeface="Times New Roman" panose="02020603050405020304" pitchFamily="18" charset="0"/>
                    <a:cs typeface="Times New Roman" panose="02020603050405020304" pitchFamily="18" charset="0"/>
                  </a:rPr>
                  <a:t>Martian </a:t>
                </a:r>
                <a:r>
                  <a:rPr lang="en-GB" dirty="0" smtClean="0">
                    <a:latin typeface="Times New Roman" panose="02020603050405020304" pitchFamily="18" charset="0"/>
                    <a:cs typeface="Times New Roman" panose="02020603050405020304" pitchFamily="18" charset="0"/>
                  </a:rPr>
                  <a:t>gravity)</a:t>
                </a:r>
              </a:p>
              <a:p>
                <a:pPr marL="742950" lvl="1"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K-factor was calculated  with the USLE K-factor equation</a:t>
                </a:r>
              </a:p>
              <a:p>
                <a:pPr marL="742950" lvl="1"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TES sheet-silicate and quartz map was used in the equation, the silt and the organic carbon component were determined as constant value 1.0.</a:t>
                </a:r>
                <a:endParaRPr lang="hu-HU"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The final density</a:t>
                </a:r>
                <a:r>
                  <a:rPr lang="hu-HU" dirty="0" smtClean="0">
                    <a:latin typeface="Times New Roman" panose="02020603050405020304" pitchFamily="18" charset="0"/>
                    <a:cs typeface="Times New Roman" panose="02020603050405020304" pitchFamily="18" charset="0"/>
                  </a:rPr>
                  <a:t> of </a:t>
                </a:r>
                <a:r>
                  <a:rPr lang="en-GB"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water with the following </a:t>
                </a:r>
                <a:r>
                  <a:rPr lang="en-GB" dirty="0" smtClean="0">
                    <a:latin typeface="Times New Roman" panose="02020603050405020304" pitchFamily="18" charset="0"/>
                    <a:cs typeface="Times New Roman" panose="02020603050405020304" pitchFamily="18" charset="0"/>
                  </a:rPr>
                  <a:t>equation</a:t>
                </a:r>
                <a:r>
                  <a:rPr lang="hu-HU" dirty="0" smtClean="0">
                    <a:latin typeface="Times New Roman" panose="02020603050405020304" pitchFamily="18" charset="0"/>
                    <a:cs typeface="Times New Roman" panose="02020603050405020304" pitchFamily="18" charset="0"/>
                  </a:rPr>
                  <a:t> [3]</a:t>
                </a:r>
                <a:r>
                  <a:rPr lang="hu-HU" sz="1600" dirty="0" smtClean="0">
                    <a:latin typeface="Times New Roman" panose="02020603050405020304" pitchFamily="18" charset="0"/>
                    <a:cs typeface="Times New Roman" panose="02020603050405020304" pitchFamily="18" charset="0"/>
                  </a:rPr>
                  <a:t>:</a:t>
                </a:r>
                <a14:m>
                  <m:oMath xmlns:m="http://schemas.openxmlformats.org/officeDocument/2006/math">
                    <m:r>
                      <a:rPr lang="hu-HU" sz="1600" b="1" i="1" smtClean="0">
                        <a:latin typeface="Cambria Math" panose="02040503050406030204" pitchFamily="18" charset="0"/>
                        <a:ea typeface="Cambria Math" panose="02040503050406030204" pitchFamily="18" charset="0"/>
                        <a:cs typeface="Times New Roman" panose="02020603050405020304" pitchFamily="18" charset="0"/>
                      </a:rPr>
                      <m:t>𝝔</m:t>
                    </m:r>
                    <m:r>
                      <a:rPr lang="hu-HU" sz="1600" b="1" i="0" baseline="-25000" smtClean="0">
                        <a:latin typeface="Cambria Math" panose="02040503050406030204" pitchFamily="18" charset="0"/>
                        <a:ea typeface="Cambria Math" panose="02040503050406030204" pitchFamily="18" charset="0"/>
                        <a:cs typeface="Times New Roman" panose="02020603050405020304" pitchFamily="18" charset="0"/>
                      </a:rPr>
                      <m:t>𝟏</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𝝔</m:t>
                    </m:r>
                    <m:r>
                      <a:rPr lang="hu-HU" sz="1600" b="1" i="0" baseline="-25000" smtClean="0">
                        <a:latin typeface="Cambria Math" panose="02040503050406030204" pitchFamily="18" charset="0"/>
                        <a:ea typeface="Cambria Math" panose="02040503050406030204" pitchFamily="18" charset="0"/>
                        <a:cs typeface="Times New Roman" panose="02020603050405020304" pitchFamily="18" charset="0"/>
                      </a:rPr>
                      <m:t>𝟎</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𝟏</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𝛃</m:t>
                    </m:r>
                    <m:d>
                      <m:dPr>
                        <m:ctrlPr>
                          <a:rPr lang="hu-HU" sz="1600" b="1" i="1" smtClean="0">
                            <a:latin typeface="Cambria Math" panose="02040503050406030204" pitchFamily="18" charset="0"/>
                            <a:ea typeface="Cambria Math" panose="02040503050406030204" pitchFamily="18" charset="0"/>
                            <a:cs typeface="Times New Roman" panose="02020603050405020304" pitchFamily="18" charset="0"/>
                          </a:rPr>
                        </m:ctrlPr>
                      </m:dPr>
                      <m:e>
                        <m:r>
                          <a:rPr lang="hu-HU" sz="1600" b="1" i="0" smtClean="0">
                            <a:latin typeface="Cambria Math" panose="02040503050406030204" pitchFamily="18" charset="0"/>
                            <a:ea typeface="Cambria Math" panose="02040503050406030204" pitchFamily="18" charset="0"/>
                            <a:cs typeface="Times New Roman" panose="02020603050405020304" pitchFamily="18" charset="0"/>
                          </a:rPr>
                          <m:t>𝐭</m:t>
                        </m:r>
                        <m:r>
                          <a:rPr lang="hu-HU" sz="1600" b="1" i="0" baseline="-25000" smtClean="0">
                            <a:latin typeface="Cambria Math" panose="02040503050406030204" pitchFamily="18" charset="0"/>
                            <a:ea typeface="Cambria Math" panose="02040503050406030204" pitchFamily="18" charset="0"/>
                            <a:cs typeface="Times New Roman" panose="02020603050405020304" pitchFamily="18" charset="0"/>
                          </a:rPr>
                          <m:t>𝟏</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0" smtClean="0">
                            <a:latin typeface="Cambria Math" panose="02040503050406030204" pitchFamily="18" charset="0"/>
                            <a:ea typeface="Cambria Math" panose="02040503050406030204" pitchFamily="18" charset="0"/>
                            <a:cs typeface="Times New Roman" panose="02020603050405020304" pitchFamily="18" charset="0"/>
                          </a:rPr>
                          <m:t>𝐭𝟎</m:t>
                        </m:r>
                      </m:e>
                    </m:d>
                  </m:oMath>
                </a14:m>
                <a:endParaRPr lang="hu-HU" sz="1600" b="1" dirty="0" smtClean="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14:m>
                  <m:oMath xmlns:m="http://schemas.openxmlformats.org/officeDocument/2006/math">
                    <m:r>
                      <a:rPr lang="hu-HU" b="0" i="1">
                        <a:latin typeface="Cambria Math" panose="02040503050406030204" pitchFamily="18" charset="0"/>
                        <a:ea typeface="Cambria Math" panose="02040503050406030204" pitchFamily="18" charset="0"/>
                        <a:cs typeface="Times New Roman" panose="02020603050405020304" pitchFamily="18" charset="0"/>
                      </a:rPr>
                      <m:t>𝜚</m:t>
                    </m:r>
                    <m:r>
                      <a:rPr lang="hu-HU" b="0" i="1" baseline="-25000">
                        <a:latin typeface="Cambria Math" panose="02040503050406030204" pitchFamily="18" charset="0"/>
                        <a:ea typeface="Cambria Math" panose="02040503050406030204" pitchFamily="18" charset="0"/>
                        <a:cs typeface="Times New Roman" panose="02020603050405020304" pitchFamily="18" charset="0"/>
                      </a:rPr>
                      <m:t>1</m:t>
                    </m:r>
                  </m:oMath>
                </a14:m>
                <a:r>
                  <a:rPr lang="hu-HU" dirty="0" smtClean="0">
                    <a:latin typeface="Times New Roman" panose="02020603050405020304" pitchFamily="18" charset="0"/>
                    <a:cs typeface="Times New Roman" panose="02020603050405020304" pitchFamily="18" charset="0"/>
                  </a:rPr>
                  <a:t>= 1,002.23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kg/m</a:t>
                </a:r>
                <a:r>
                  <a:rPr lang="hu-HU" baseline="30000" dirty="0" smtClean="0">
                    <a:latin typeface="Times New Roman" panose="02020603050405020304" pitchFamily="18" charset="0"/>
                    <a:ea typeface="Cambria Math" panose="020405030504060302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the calculated density of water</a:t>
                </a:r>
                <a:r>
                  <a:rPr lang="hu-HU"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14:m>
                  <m:oMath xmlns:m="http://schemas.openxmlformats.org/officeDocument/2006/math">
                    <m:r>
                      <a:rPr lang="hu-HU" b="0" i="1">
                        <a:latin typeface="Cambria Math" panose="02040503050406030204" pitchFamily="18" charset="0"/>
                        <a:ea typeface="Cambria Math" panose="02040503050406030204" pitchFamily="18" charset="0"/>
                        <a:cs typeface="Times New Roman" panose="02020603050405020304" pitchFamily="18" charset="0"/>
                      </a:rPr>
                      <m:t>𝜚</m:t>
                    </m:r>
                    <m:r>
                      <a:rPr lang="hu-HU" b="0" i="1" baseline="-25000">
                        <a:latin typeface="Cambria Math" panose="02040503050406030204" pitchFamily="18" charset="0"/>
                        <a:ea typeface="Cambria Math" panose="02040503050406030204" pitchFamily="18" charset="0"/>
                        <a:cs typeface="Times New Roman" panose="02020603050405020304" pitchFamily="18" charset="0"/>
                      </a:rPr>
                      <m:t>0</m:t>
                    </m:r>
                  </m:oMath>
                </a14:m>
                <a:r>
                  <a:rPr lang="hu-HU" b="0" dirty="0" smtClean="0">
                    <a:latin typeface="Times New Roman" panose="02020603050405020304" pitchFamily="18" charset="0"/>
                    <a:ea typeface="Cambria Math" panose="02040503050406030204" pitchFamily="18" charset="0"/>
                    <a:cs typeface="Times New Roman" panose="02020603050405020304" pitchFamily="18" charset="0"/>
                  </a:rPr>
                  <a:t>= 998.23 kg/m</a:t>
                </a:r>
                <a:r>
                  <a:rPr lang="hu-HU" b="0" baseline="30000" dirty="0" smtClean="0">
                    <a:latin typeface="Times New Roman" panose="02020603050405020304" pitchFamily="18" charset="0"/>
                    <a:ea typeface="Cambria Math" panose="02040503050406030204" pitchFamily="18" charset="0"/>
                    <a:cs typeface="Times New Roman" panose="02020603050405020304" pitchFamily="18" charset="0"/>
                  </a:rPr>
                  <a:t>3</a:t>
                </a:r>
              </a:p>
              <a:p>
                <a:pPr marL="1200150" lvl="2" indent="-285750">
                  <a:buFont typeface="Arial" panose="020B0604020202020204" pitchFamily="34" charset="0"/>
                  <a:buChar char="•"/>
                </a:pPr>
                <a14:m>
                  <m:oMath xmlns:m="http://schemas.openxmlformats.org/officeDocument/2006/math">
                    <m:r>
                      <a:rPr lang="hu-HU" i="1">
                        <a:latin typeface="Cambria Math" panose="02040503050406030204" pitchFamily="18" charset="0"/>
                        <a:ea typeface="Cambria Math" panose="02040503050406030204" pitchFamily="18" charset="0"/>
                        <a:cs typeface="Times New Roman" panose="02020603050405020304" pitchFamily="18" charset="0"/>
                      </a:rPr>
                      <m:t>𝛽</m:t>
                    </m:r>
                  </m:oMath>
                </a14:m>
                <a:r>
                  <a:rPr lang="hu-HU" b="0" dirty="0" smtClean="0">
                    <a:latin typeface="Times New Roman" panose="02020603050405020304" pitchFamily="18" charset="0"/>
                    <a:ea typeface="Cambria Math" panose="02040503050406030204" pitchFamily="18" charset="0"/>
                    <a:cs typeface="Times New Roman" panose="02020603050405020304" pitchFamily="18" charset="0"/>
                  </a:rPr>
                  <a:t> = 0.0002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m</a:t>
                </a:r>
                <a:r>
                  <a:rPr lang="hu-HU" baseline="30000" dirty="0" smtClean="0">
                    <a:latin typeface="Times New Roman" panose="02020603050405020304" pitchFamily="18" charset="0"/>
                    <a:ea typeface="Cambria Math" panose="02040503050406030204" pitchFamily="18" charset="0"/>
                    <a:cs typeface="Times New Roman" panose="02020603050405020304" pitchFamily="18" charset="0"/>
                  </a:rPr>
                  <a:t>3</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/m</a:t>
                </a:r>
                <a:r>
                  <a:rPr lang="hu-HU" baseline="30000" dirty="0" smtClean="0">
                    <a:latin typeface="Times New Roman" panose="02020603050405020304" pitchFamily="18" charset="0"/>
                    <a:ea typeface="Cambria Math" panose="02040503050406030204" pitchFamily="18" charset="0"/>
                    <a:cs typeface="Times New Roman" panose="02020603050405020304" pitchFamily="18" charset="0"/>
                  </a:rPr>
                  <a:t>3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°C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volumetric expansion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coeff</a:t>
                </a:r>
                <a:r>
                  <a:rPr lang="hu-HU" dirty="0" err="1" smtClean="0">
                    <a:latin typeface="Times New Roman" panose="02020603050405020304" pitchFamily="18" charset="0"/>
                    <a:ea typeface="Cambria Math" panose="02040503050406030204" pitchFamily="18" charset="0"/>
                    <a:cs typeface="Times New Roman" panose="02020603050405020304" pitchFamily="18" charset="0"/>
                  </a:rPr>
                  <a:t>icient</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of water</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p>
              <a:p>
                <a:pPr marL="1200150" lvl="2" indent="-285750">
                  <a:buFont typeface="Arial" panose="020B0604020202020204" pitchFamily="34" charset="0"/>
                  <a:buChar char="•"/>
                </a:pPr>
                <a:r>
                  <a:rPr lang="hu-HU" dirty="0" smtClean="0">
                    <a:latin typeface="Times New Roman" panose="02020603050405020304" pitchFamily="18" charset="0"/>
                    <a:ea typeface="Cambria Math" panose="02040503050406030204" pitchFamily="18" charset="0"/>
                    <a:cs typeface="Times New Roman" panose="02020603050405020304" pitchFamily="18" charset="0"/>
                  </a:rPr>
                  <a:t>t</a:t>
                </a:r>
                <a:r>
                  <a:rPr lang="hu-HU" baseline="-25000" dirty="0" smtClean="0">
                    <a:latin typeface="Times New Roman" panose="02020603050405020304" pitchFamily="18" charset="0"/>
                    <a:ea typeface="Cambria Math" panose="02040503050406030204" pitchFamily="18" charset="0"/>
                    <a:cs typeface="Times New Roman" panose="02020603050405020304" pitchFamily="18" charset="0"/>
                  </a:rPr>
                  <a:t>1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 0 °C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the required temperature of water</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p>
              <a:p>
                <a:pPr marL="1200150" lvl="2" indent="-285750">
                  <a:buFont typeface="Arial" panose="020B0604020202020204" pitchFamily="34" charset="0"/>
                  <a:buChar char="•"/>
                </a:pPr>
                <a:r>
                  <a:rPr lang="hu-HU" dirty="0" smtClean="0">
                    <a:latin typeface="Times New Roman" panose="02020603050405020304" pitchFamily="18" charset="0"/>
                    <a:ea typeface="Cambria Math" panose="02040503050406030204" pitchFamily="18" charset="0"/>
                    <a:cs typeface="Times New Roman" panose="02020603050405020304" pitchFamily="18" charset="0"/>
                  </a:rPr>
                  <a:t>t</a:t>
                </a:r>
                <a:r>
                  <a:rPr lang="hu-HU" baseline="-25000" dirty="0" smtClean="0">
                    <a:latin typeface="Times New Roman" panose="02020603050405020304" pitchFamily="18" charset="0"/>
                    <a:ea typeface="Cambria Math" panose="02040503050406030204" pitchFamily="18" charset="0"/>
                    <a:cs typeface="Times New Roman" panose="02020603050405020304" pitchFamily="18" charset="0"/>
                  </a:rPr>
                  <a:t>0</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 20 °C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start temperature of the water</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p>
              <a:p>
                <a:pPr marL="742950" lvl="1" indent="-285750">
                  <a:buFont typeface="Arial" panose="020B0604020202020204" pitchFamily="34" charset="0"/>
                  <a:buChar char="•"/>
                </a:pPr>
                <a:r>
                  <a:rPr lang="en-GB" dirty="0" smtClean="0">
                    <a:latin typeface="Times New Roman" panose="02020603050405020304" pitchFamily="18" charset="0"/>
                    <a:ea typeface="Cambria Math" panose="02040503050406030204" pitchFamily="18" charset="0"/>
                    <a:cs typeface="Times New Roman" panose="02020603050405020304" pitchFamily="18" charset="0"/>
                  </a:rPr>
                  <a:t>The specific weight of water was calculated with the following equation:</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hu-HU" sz="1600" b="1" i="1" smtClean="0">
                        <a:latin typeface="Cambria Math" panose="02040503050406030204" pitchFamily="18" charset="0"/>
                        <a:ea typeface="Cambria Math" panose="02040503050406030204" pitchFamily="18" charset="0"/>
                        <a:cs typeface="Times New Roman" panose="02020603050405020304" pitchFamily="18" charset="0"/>
                      </a:rPr>
                      <m:t>𝜸</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1">
                        <a:latin typeface="Cambria Math" panose="02040503050406030204" pitchFamily="18" charset="0"/>
                        <a:ea typeface="Cambria Math" panose="02040503050406030204" pitchFamily="18" charset="0"/>
                        <a:cs typeface="Times New Roman" panose="02020603050405020304" pitchFamily="18" charset="0"/>
                      </a:rPr>
                      <m:t>𝝔</m:t>
                    </m:r>
                    <m:r>
                      <a:rPr lang="hu-HU" sz="1600" b="1" baseline="-25000">
                        <a:latin typeface="Cambria Math" panose="02040503050406030204" pitchFamily="18" charset="0"/>
                        <a:ea typeface="Cambria Math" panose="02040503050406030204" pitchFamily="18" charset="0"/>
                        <a:cs typeface="Times New Roman" panose="02020603050405020304" pitchFamily="18" charset="0"/>
                      </a:rPr>
                      <m:t>𝟏</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𝒈𝑴</m:t>
                    </m:r>
                  </m:oMath>
                </a14:m>
                <a:endParaRPr lang="hu-HU" sz="1600" b="1" baseline="-250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1200150" lvl="2" indent="-285750">
                  <a:buFont typeface="Arial" panose="020B0604020202020204" pitchFamily="34" charset="0"/>
                  <a:buChar char="•"/>
                </a:pPr>
                <a:r>
                  <a:rPr lang="hu-HU" dirty="0" smtClean="0">
                    <a:latin typeface="Times New Roman" panose="02020603050405020304" pitchFamily="18" charset="0"/>
                    <a:ea typeface="Cambria Math" panose="02040503050406030204" pitchFamily="18" charset="0"/>
                    <a:cs typeface="Times New Roman" panose="02020603050405020304" pitchFamily="18" charset="0"/>
                  </a:rPr>
                  <a:t>γ = 3,719.908 N/m</a:t>
                </a:r>
                <a:r>
                  <a:rPr lang="hu-HU" baseline="30000" dirty="0" smtClean="0">
                    <a:latin typeface="Times New Roman" panose="02020603050405020304" pitchFamily="18" charset="0"/>
                    <a:ea typeface="Cambria Math" panose="02040503050406030204" pitchFamily="18" charset="0"/>
                    <a:cs typeface="Times New Roman" panose="02020603050405020304" pitchFamily="18" charset="0"/>
                  </a:rPr>
                  <a:t>3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specific weight of water</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p>
              <a:p>
                <a:pPr marL="1200150" lvl="2" indent="-285750">
                  <a:buFont typeface="Arial" panose="020B0604020202020204" pitchFamily="34" charset="0"/>
                  <a:buChar char="•"/>
                </a:pPr>
                <a14:m>
                  <m:oMath xmlns:m="http://schemas.openxmlformats.org/officeDocument/2006/math">
                    <m:r>
                      <a:rPr lang="hu-HU" b="0" i="1">
                        <a:latin typeface="Cambria Math" panose="02040503050406030204" pitchFamily="18" charset="0"/>
                        <a:ea typeface="Cambria Math" panose="02040503050406030204" pitchFamily="18" charset="0"/>
                        <a:cs typeface="Times New Roman" panose="02020603050405020304" pitchFamily="18" charset="0"/>
                      </a:rPr>
                      <m:t>𝜚</m:t>
                    </m:r>
                    <m:r>
                      <a:rPr lang="hu-HU" b="0" i="1" baseline="-25000">
                        <a:latin typeface="Cambria Math" panose="02040503050406030204" pitchFamily="18" charset="0"/>
                        <a:ea typeface="Cambria Math" panose="02040503050406030204" pitchFamily="18" charset="0"/>
                        <a:cs typeface="Times New Roman" panose="02020603050405020304" pitchFamily="18" charset="0"/>
                      </a:rPr>
                      <m:t>1</m:t>
                    </m:r>
                  </m:oMath>
                </a14:m>
                <a:r>
                  <a:rPr lang="hu-HU" dirty="0">
                    <a:latin typeface="Times New Roman" panose="02020603050405020304" pitchFamily="18" charset="0"/>
                    <a:cs typeface="Times New Roman" panose="02020603050405020304" pitchFamily="18" charset="0"/>
                  </a:rPr>
                  <a:t>= 1,002.23 </a:t>
                </a:r>
                <a:r>
                  <a:rPr lang="hu-HU" dirty="0">
                    <a:latin typeface="Times New Roman" panose="02020603050405020304" pitchFamily="18" charset="0"/>
                    <a:ea typeface="Cambria Math" panose="02040503050406030204" pitchFamily="18" charset="0"/>
                    <a:cs typeface="Times New Roman" panose="02020603050405020304" pitchFamily="18" charset="0"/>
                  </a:rPr>
                  <a:t>kg/m</a:t>
                </a:r>
                <a:r>
                  <a:rPr lang="hu-HU" baseline="30000" dirty="0">
                    <a:latin typeface="Times New Roman" panose="02020603050405020304" pitchFamily="18" charset="0"/>
                    <a:ea typeface="Cambria Math" panose="020405030504060302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calculated density of water</a:t>
                </a:r>
                <a:r>
                  <a:rPr lang="hu-HU"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g</a:t>
                </a:r>
                <a:r>
                  <a:rPr lang="en-GB" baseline="-25000" dirty="0" err="1" smtClean="0">
                    <a:latin typeface="Times New Roman" panose="02020603050405020304" pitchFamily="18" charset="0"/>
                    <a:ea typeface="Cambria Math" panose="02040503050406030204" pitchFamily="18" charset="0"/>
                    <a:cs typeface="Times New Roman" panose="02020603050405020304" pitchFamily="18" charset="0"/>
                  </a:rPr>
                  <a:t>M</a:t>
                </a:r>
                <a:r>
                  <a:rPr lang="hu-HU" baseline="-250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 3.711 m/s</a:t>
                </a:r>
                <a:r>
                  <a:rPr lang="hu-HU" baseline="30000" dirty="0" smtClean="0">
                    <a:latin typeface="Times New Roman" panose="02020603050405020304" pitchFamily="18" charset="0"/>
                    <a:ea typeface="Cambria Math" panose="02040503050406030204" pitchFamily="18" charset="0"/>
                    <a:cs typeface="Times New Roman" panose="02020603050405020304" pitchFamily="18" charset="0"/>
                  </a:rPr>
                  <a:t>2 </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Martian gravity</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a:t>
                </a:r>
                <a:endParaRPr lang="hu-HU" baseline="300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hu-HU" dirty="0" smtClean="0">
                    <a:latin typeface="Times New Roman" panose="02020603050405020304" pitchFamily="18" charset="0"/>
                    <a:ea typeface="Cambria Math" panose="02040503050406030204" pitchFamily="18" charset="0"/>
                    <a:cs typeface="Times New Roman" panose="02020603050405020304" pitchFamily="18" charset="0"/>
                  </a:rPr>
                  <a:t>The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final</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Detachment </a:t>
                </a:r>
                <a:r>
                  <a:rPr lang="en-GB" dirty="0" err="1" smtClean="0">
                    <a:latin typeface="Times New Roman" panose="02020603050405020304" pitchFamily="18" charset="0"/>
                    <a:cs typeface="Times New Roman" panose="02020603050405020304" pitchFamily="18" charset="0"/>
                  </a:rPr>
                  <a:t>coeff</a:t>
                </a:r>
                <a:r>
                  <a:rPr lang="hu-HU" dirty="0" err="1" smtClean="0">
                    <a:latin typeface="Times New Roman" panose="02020603050405020304" pitchFamily="18" charset="0"/>
                    <a:cs typeface="Times New Roman" panose="02020603050405020304" pitchFamily="18" charset="0"/>
                  </a:rPr>
                  <a:t>icient</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was </a:t>
                </a:r>
                <a:r>
                  <a:rPr lang="en-GB" dirty="0" smtClean="0">
                    <a:latin typeface="Times New Roman" panose="02020603050405020304" pitchFamily="18" charset="0"/>
                    <a:cs typeface="Times New Roman" panose="02020603050405020304" pitchFamily="18" charset="0"/>
                  </a:rPr>
                  <a:t>calculated</a:t>
                </a:r>
                <a:r>
                  <a:rPr lang="hu-HU" dirty="0" smtClean="0">
                    <a:latin typeface="Times New Roman" panose="02020603050405020304" pitchFamily="18" charset="0"/>
                    <a:cs typeface="Times New Roman" panose="02020603050405020304" pitchFamily="18" charset="0"/>
                  </a:rPr>
                  <a:t> [4]</a:t>
                </a:r>
                <a:r>
                  <a:rPr lang="hu-HU" sz="1600" dirty="0" smtClean="0">
                    <a:latin typeface="Times New Roman" panose="02020603050405020304" pitchFamily="18" charset="0"/>
                    <a:cs typeface="Times New Roman" panose="02020603050405020304" pitchFamily="18" charset="0"/>
                  </a:rPr>
                  <a:t>: </a:t>
                </a:r>
                <a14:m>
                  <m:oMath xmlns:m="http://schemas.openxmlformats.org/officeDocument/2006/math">
                    <m:r>
                      <a:rPr lang="hu-HU" sz="1600" b="1" i="1" smtClean="0">
                        <a:latin typeface="Cambria Math" panose="02040503050406030204" pitchFamily="18" charset="0"/>
                        <a:cs typeface="Times New Roman" panose="02020603050405020304" pitchFamily="18" charset="0"/>
                      </a:rPr>
                      <m:t>𝑫</m:t>
                    </m:r>
                    <m:r>
                      <a:rPr lang="hu-HU" sz="1600" b="1" i="1" baseline="-25000" smtClean="0">
                        <a:latin typeface="Cambria Math" panose="02040503050406030204" pitchFamily="18" charset="0"/>
                        <a:cs typeface="Times New Roman" panose="02020603050405020304" pitchFamily="18" charset="0"/>
                      </a:rPr>
                      <m:t>𝒓</m:t>
                    </m:r>
                    <m:r>
                      <a:rPr lang="hu-HU" sz="1600" b="1" i="1" smtClean="0">
                        <a:latin typeface="Cambria Math" panose="02040503050406030204" pitchFamily="18" charset="0"/>
                        <a:cs typeface="Times New Roman" panose="02020603050405020304" pitchFamily="18" charset="0"/>
                      </a:rPr>
                      <m:t>=</m:t>
                    </m:r>
                    <m:r>
                      <a:rPr lang="hu-HU" sz="1600" b="1" i="1" smtClean="0">
                        <a:latin typeface="Cambria Math" panose="02040503050406030204" pitchFamily="18" charset="0"/>
                        <a:cs typeface="Times New Roman" panose="02020603050405020304" pitchFamily="18" charset="0"/>
                      </a:rPr>
                      <m:t>𝑲𝒓</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𝜸</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m:t>
                    </m:r>
                    <m:r>
                      <a:rPr lang="hu-HU" sz="1600" b="1" i="1" smtClean="0">
                        <a:latin typeface="Cambria Math" panose="02040503050406030204" pitchFamily="18" charset="0"/>
                        <a:ea typeface="Cambria Math" panose="02040503050406030204" pitchFamily="18" charset="0"/>
                        <a:cs typeface="Times New Roman" panose="02020603050405020304" pitchFamily="18" charset="0"/>
                      </a:rPr>
                      <m:t>𝒖</m:t>
                    </m:r>
                  </m:oMath>
                </a14:m>
                <a:endParaRPr lang="hu-HU" sz="1600" b="1" dirty="0" smtClean="0">
                  <a:latin typeface="Times New Roman" panose="02020603050405020304" pitchFamily="18" charset="0"/>
                  <a:ea typeface="Cambria Math" panose="02040503050406030204" pitchFamily="18" charset="0"/>
                  <a:cs typeface="Times New Roman" panose="02020603050405020304" pitchFamily="18" charset="0"/>
                </a:endParaRPr>
              </a:p>
              <a:p>
                <a:pPr marL="1200150" lvl="2" indent="-285750">
                  <a:buFont typeface="Arial" panose="020B0604020202020204" pitchFamily="34" charset="0"/>
                  <a:buChar char="•"/>
                </a:pPr>
                <a14:m>
                  <m:oMath xmlns:m="http://schemas.openxmlformats.org/officeDocument/2006/math">
                    <m:r>
                      <a:rPr lang="hu-HU" i="1">
                        <a:latin typeface="Cambria Math" panose="02040503050406030204" pitchFamily="18" charset="0"/>
                        <a:cs typeface="Times New Roman" panose="02020603050405020304" pitchFamily="18" charset="0"/>
                      </a:rPr>
                      <m:t>𝐷</m:t>
                    </m:r>
                    <m:r>
                      <a:rPr lang="hu-HU" i="1" baseline="-25000">
                        <a:latin typeface="Cambria Math" panose="02040503050406030204" pitchFamily="18" charset="0"/>
                        <a:cs typeface="Times New Roman" panose="02020603050405020304" pitchFamily="18" charset="0"/>
                      </a:rPr>
                      <m:t>𝑟</m:t>
                    </m:r>
                  </m:oMath>
                </a14:m>
                <a:r>
                  <a:rPr lang="hu-HU" dirty="0" smtClean="0">
                    <a:latin typeface="Times New Roman" panose="02020603050405020304" pitchFamily="18" charset="0"/>
                    <a:ea typeface="Cambria Math" panose="02040503050406030204" pitchFamily="18" charset="0"/>
                    <a:cs typeface="Times New Roman" panose="02020603050405020304" pitchFamily="18" charset="0"/>
                  </a:rPr>
                  <a:t> =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final detachment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coeff</a:t>
                </a:r>
                <a:r>
                  <a:rPr lang="hu-HU" dirty="0" err="1" smtClean="0">
                    <a:latin typeface="Times New Roman" panose="02020603050405020304" pitchFamily="18" charset="0"/>
                    <a:ea typeface="Cambria Math" panose="02040503050406030204" pitchFamily="18" charset="0"/>
                    <a:cs typeface="Times New Roman" panose="02020603050405020304" pitchFamily="18" charset="0"/>
                  </a:rPr>
                  <a:t>icient</a:t>
                </a:r>
                <a:endParaRPr lang="en-GB" dirty="0" smtClean="0">
                  <a:latin typeface="Times New Roman" panose="02020603050405020304" pitchFamily="18" charset="0"/>
                  <a:ea typeface="Cambria Math" panose="02040503050406030204" pitchFamily="18" charset="0"/>
                  <a:cs typeface="Times New Roman" panose="02020603050405020304" pitchFamily="18" charset="0"/>
                </a:endParaRPr>
              </a:p>
              <a:p>
                <a:pPr marL="1200150" lvl="2" indent="-285750">
                  <a:buFont typeface="Arial" panose="020B0604020202020204" pitchFamily="34" charset="0"/>
                  <a:buChar char="•"/>
                </a:pPr>
                <a14:m>
                  <m:oMath xmlns:m="http://schemas.openxmlformats.org/officeDocument/2006/math">
                    <m:r>
                      <a:rPr lang="en-GB" i="1">
                        <a:latin typeface="Cambria Math" panose="02040503050406030204" pitchFamily="18" charset="0"/>
                        <a:cs typeface="Times New Roman" panose="02020603050405020304" pitchFamily="18" charset="0"/>
                      </a:rPr>
                      <m:t>𝐾</m:t>
                    </m:r>
                    <m:r>
                      <a:rPr lang="en-GB" i="1" baseline="-25000">
                        <a:latin typeface="Cambria Math" panose="02040503050406030204" pitchFamily="18" charset="0"/>
                        <a:cs typeface="Times New Roman" panose="02020603050405020304" pitchFamily="18" charset="0"/>
                      </a:rPr>
                      <m:t>𝑟</m:t>
                    </m:r>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 </a:t>
                </a:r>
                <a:r>
                  <a:rPr lang="en-GB" dirty="0" err="1" smtClean="0">
                    <a:latin typeface="Times New Roman" panose="02020603050405020304" pitchFamily="18" charset="0"/>
                    <a:ea typeface="Cambria Math" panose="02040503050406030204" pitchFamily="18" charset="0"/>
                    <a:cs typeface="Times New Roman" panose="02020603050405020304" pitchFamily="18" charset="0"/>
                  </a:rPr>
                  <a:t>erodibility</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 factor</a:t>
                </a:r>
              </a:p>
              <a:p>
                <a:pPr marL="1200150" lvl="2" indent="-285750">
                  <a:buFont typeface="Arial" panose="020B0604020202020204" pitchFamily="34" charset="0"/>
                  <a:buChar char="•"/>
                </a:pPr>
                <a14:m>
                  <m:oMath xmlns:m="http://schemas.openxmlformats.org/officeDocument/2006/math">
                    <m:r>
                      <a:rPr lang="en-GB" i="1">
                        <a:latin typeface="Cambria Math" panose="02040503050406030204" pitchFamily="18" charset="0"/>
                        <a:ea typeface="Cambria Math" panose="02040503050406030204" pitchFamily="18" charset="0"/>
                        <a:cs typeface="Times New Roman" panose="02020603050405020304" pitchFamily="18" charset="0"/>
                      </a:rPr>
                      <m:t>𝛾</m:t>
                    </m:r>
                  </m:oMath>
                </a14:m>
                <a:r>
                  <a:rPr lang="en-GB"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a:latin typeface="Times New Roman" panose="02020603050405020304" pitchFamily="18" charset="0"/>
                    <a:ea typeface="Cambria Math" panose="02040503050406030204" pitchFamily="18" charset="0"/>
                    <a:cs typeface="Times New Roman" panose="02020603050405020304" pitchFamily="18" charset="0"/>
                  </a:rPr>
                  <a:t>= 3,719.908 N/m</a:t>
                </a:r>
                <a:r>
                  <a:rPr lang="en-GB" baseline="30000" dirty="0">
                    <a:latin typeface="Times New Roman" panose="02020603050405020304" pitchFamily="18" charset="0"/>
                    <a:ea typeface="Cambria Math" panose="02040503050406030204" pitchFamily="18" charset="0"/>
                    <a:cs typeface="Times New Roman" panose="02020603050405020304" pitchFamily="18" charset="0"/>
                  </a:rPr>
                  <a:t>3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a:t>
                </a:r>
                <a:r>
                  <a:rPr lang="hu-HU" dirty="0" err="1" smtClean="0">
                    <a:latin typeface="Times New Roman" panose="02020603050405020304" pitchFamily="18" charset="0"/>
                    <a:ea typeface="Cambria Math" panose="02040503050406030204" pitchFamily="18" charset="0"/>
                    <a:cs typeface="Times New Roman" panose="02020603050405020304" pitchFamily="18" charset="0"/>
                  </a:rPr>
                  <a:t>calculated</a:t>
                </a:r>
                <a:r>
                  <a:rPr lang="hu-HU"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specific </a:t>
                </a:r>
                <a:r>
                  <a:rPr lang="en-GB" dirty="0">
                    <a:latin typeface="Times New Roman" panose="02020603050405020304" pitchFamily="18" charset="0"/>
                    <a:ea typeface="Cambria Math" panose="02040503050406030204" pitchFamily="18" charset="0"/>
                    <a:cs typeface="Times New Roman" panose="02020603050405020304" pitchFamily="18" charset="0"/>
                  </a:rPr>
                  <a:t>weight of water</a:t>
                </a:r>
                <a:r>
                  <a:rPr lang="en-GB" dirty="0" smtClean="0">
                    <a:latin typeface="Times New Roman" panose="02020603050405020304" pitchFamily="18" charset="0"/>
                    <a:ea typeface="Cambria Math" panose="02040503050406030204" pitchFamily="18" charset="0"/>
                    <a:cs typeface="Times New Roman" panose="02020603050405020304" pitchFamily="18" charset="0"/>
                  </a:rPr>
                  <a:t>)</a:t>
                </a:r>
              </a:p>
              <a:p>
                <a:pPr marL="1200150" lvl="2" indent="-285750">
                  <a:buFont typeface="Arial" panose="020B0604020202020204" pitchFamily="34" charset="0"/>
                  <a:buChar char="•"/>
                </a:pPr>
                <a:r>
                  <a:rPr lang="en-GB" dirty="0" smtClean="0">
                    <a:latin typeface="Times New Roman" panose="02020603050405020304" pitchFamily="18" charset="0"/>
                    <a:ea typeface="Cambria Math" panose="02040503050406030204" pitchFamily="18" charset="0"/>
                    <a:cs typeface="Times New Roman" panose="02020603050405020304" pitchFamily="18" charset="0"/>
                  </a:rPr>
                  <a:t>u = average flow speed of water</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Transport </a:t>
                </a:r>
                <a:r>
                  <a:rPr lang="en-GB" dirty="0" err="1" smtClean="0">
                    <a:latin typeface="Times New Roman" panose="02020603050405020304" pitchFamily="18" charset="0"/>
                    <a:cs typeface="Times New Roman" panose="02020603050405020304" pitchFamily="18" charset="0"/>
                  </a:rPr>
                  <a:t>coeff</a:t>
                </a:r>
                <a:r>
                  <a:rPr lang="hu-HU" dirty="0" err="1" smtClean="0">
                    <a:latin typeface="Times New Roman" panose="02020603050405020304" pitchFamily="18" charset="0"/>
                    <a:cs typeface="Times New Roman" panose="02020603050405020304" pitchFamily="18" charset="0"/>
                  </a:rPr>
                  <a:t>icient</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(single value-0.01)</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Shear stress (single value-1.0</a:t>
                </a:r>
                <a:r>
                  <a:rPr lang="en-GB" dirty="0" smtClean="0">
                    <a:latin typeface="Times New Roman" panose="02020603050405020304" pitchFamily="18" charset="0"/>
                    <a:cs typeface="Times New Roman" panose="02020603050405020304" pitchFamily="18" charset="0"/>
                  </a:rPr>
                  <a:t>)</a:t>
                </a:r>
                <a:endParaRPr lang="hu-HU" sz="1600" b="0" dirty="0" smtClean="0">
                  <a:latin typeface="Times New Roman" panose="02020603050405020304" pitchFamily="18" charset="0"/>
                  <a:ea typeface="Cambria Math" panose="02040503050406030204" pitchFamily="18" charset="0"/>
                  <a:cs typeface="Times New Roman" panose="02020603050405020304" pitchFamily="18" charset="0"/>
                </a:endParaRPr>
              </a:p>
              <a:p>
                <a:pPr lvl="1"/>
                <a:endParaRPr lang="en-GB" sz="1600" baseline="30000" dirty="0" smtClean="0">
                  <a:latin typeface="Times New Roman" panose="02020603050405020304" pitchFamily="18" charset="0"/>
                  <a:cs typeface="Times New Roman" panose="02020603050405020304" pitchFamily="18" charset="0"/>
                </a:endParaRPr>
              </a:p>
            </p:txBody>
          </p:sp>
        </mc:Choice>
        <mc:Fallback>
          <p:sp>
            <p:nvSpPr>
              <p:cNvPr id="4" name="Szöveg helye 3"/>
              <p:cNvSpPr>
                <a:spLocks noGrp="1" noRot="1" noChangeAspect="1" noMove="1" noResize="1" noEditPoints="1" noAdjustHandles="1" noChangeArrowheads="1" noChangeShapeType="1" noTextEdit="1"/>
              </p:cNvSpPr>
              <p:nvPr>
                <p:ph type="body" sz="half" idx="2"/>
              </p:nvPr>
            </p:nvSpPr>
            <p:spPr>
              <a:xfrm>
                <a:off x="237067" y="0"/>
                <a:ext cx="12192000" cy="5950536"/>
              </a:xfrm>
              <a:blipFill>
                <a:blip r:embed="rId2"/>
                <a:stretch>
                  <a:fillRect l="-300" t="-717" b="-16086"/>
                </a:stretch>
              </a:blipFill>
            </p:spPr>
            <p:txBody>
              <a:bodyPr/>
              <a:lstStyle/>
              <a:p>
                <a:r>
                  <a:rPr lang="en-GB">
                    <a:noFill/>
                  </a:rPr>
                  <a:t> </a:t>
                </a:r>
              </a:p>
            </p:txBody>
          </p:sp>
        </mc:Fallback>
      </mc:AlternateContent>
    </p:spTree>
    <p:extLst>
      <p:ext uri="{BB962C8B-B14F-4D97-AF65-F5344CB8AC3E}">
        <p14:creationId xmlns:p14="http://schemas.microsoft.com/office/powerpoint/2010/main" val="100608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rtalom helye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7916" y="1666525"/>
            <a:ext cx="2094976" cy="3004338"/>
          </a:xfrm>
        </p:spPr>
      </p:pic>
      <p:sp>
        <p:nvSpPr>
          <p:cNvPr id="4" name="Szöveg helye 3"/>
          <p:cNvSpPr>
            <a:spLocks noGrp="1"/>
          </p:cNvSpPr>
          <p:nvPr>
            <p:ph type="body" sz="half" idx="2"/>
          </p:nvPr>
        </p:nvSpPr>
        <p:spPr>
          <a:xfrm>
            <a:off x="262010" y="2053350"/>
            <a:ext cx="3932237" cy="3335344"/>
          </a:xfrm>
        </p:spPr>
        <p:txBody>
          <a:bodyPr>
            <a:normAutofit/>
          </a:bodyPr>
          <a:lstStyle/>
          <a:p>
            <a:pPr algn="just">
              <a:lnSpc>
                <a:spcPct val="100000"/>
              </a:lnSpc>
            </a:pPr>
            <a:r>
              <a:rPr lang="en-GB" dirty="0" smtClean="0">
                <a:latin typeface="Times New Roman" panose="02020603050405020304" pitchFamily="18" charset="0"/>
                <a:cs typeface="Times New Roman" panose="02020603050405020304" pitchFamily="18" charset="0"/>
              </a:rPr>
              <a:t>The DTM of the analysed area shows the main valley with other candidate tributary valleys and the biggest mass movements forms, which are visible on the cross-profiles of the DTM. These erosion forms can be identified better on the optical CTX images. </a:t>
            </a:r>
          </a:p>
          <a:p>
            <a:pPr algn="just">
              <a:lnSpc>
                <a:spcPct val="100000"/>
              </a:lnSpc>
            </a:pPr>
            <a:r>
              <a:rPr lang="en-GB" dirty="0" smtClean="0">
                <a:latin typeface="Times New Roman" panose="02020603050405020304" pitchFamily="18" charset="0"/>
                <a:cs typeface="Times New Roman" panose="02020603050405020304" pitchFamily="18" charset="0"/>
              </a:rPr>
              <a:t>The used SIMWE model interpreted the bigger and smaller erosion forms and in this case give a hypothetic value for the possible erosion and accumulation. </a:t>
            </a:r>
            <a:endParaRPr lang="hu-HU" dirty="0">
              <a:latin typeface="Times New Roman" panose="02020603050405020304" pitchFamily="18" charset="0"/>
              <a:cs typeface="Times New Roman" panose="02020603050405020304" pitchFamily="18" charset="0"/>
            </a:endParaRPr>
          </a:p>
          <a:p>
            <a:pPr algn="just">
              <a:lnSpc>
                <a:spcPct val="100000"/>
              </a:lnSpc>
            </a:pPr>
            <a:r>
              <a:rPr lang="hu-HU" dirty="0"/>
              <a:t> </a:t>
            </a:r>
            <a:endParaRPr lang="en-GB" dirty="0"/>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453" y="1611167"/>
            <a:ext cx="2189046" cy="3096000"/>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7061" y="1620694"/>
            <a:ext cx="2096135" cy="3006000"/>
          </a:xfrm>
          <a:prstGeom prst="rect">
            <a:avLst/>
          </a:prstGeom>
        </p:spPr>
      </p:pic>
      <p:sp>
        <p:nvSpPr>
          <p:cNvPr id="7" name="Szövegdoboz 6"/>
          <p:cNvSpPr txBox="1"/>
          <p:nvPr/>
        </p:nvSpPr>
        <p:spPr>
          <a:xfrm>
            <a:off x="5795404" y="4787639"/>
            <a:ext cx="5076496" cy="307777"/>
          </a:xfrm>
          <a:prstGeom prst="rect">
            <a:avLst/>
          </a:prstGeom>
          <a:noFill/>
        </p:spPr>
        <p:txBody>
          <a:bodyPr wrap="square" rtlCol="0">
            <a:spAutoFit/>
          </a:bodyPr>
          <a:lstStyle/>
          <a:p>
            <a:r>
              <a:rPr lang="hu-HU" sz="1400" dirty="0" err="1" smtClean="0">
                <a:latin typeface="Times New Roman" panose="02020603050405020304" pitchFamily="18" charset="0"/>
                <a:cs typeface="Times New Roman" panose="02020603050405020304" pitchFamily="18" charset="0"/>
              </a:rPr>
              <a:t>Figure</a:t>
            </a:r>
            <a:r>
              <a:rPr lang="hu-HU" sz="1400" dirty="0" smtClean="0">
                <a:latin typeface="Times New Roman" panose="02020603050405020304" pitchFamily="18" charset="0"/>
                <a:cs typeface="Times New Roman" panose="02020603050405020304" pitchFamily="18" charset="0"/>
              </a:rPr>
              <a:t> 4: </a:t>
            </a:r>
            <a:r>
              <a:rPr lang="en-GB" sz="1400" dirty="0" smtClean="0">
                <a:latin typeface="Times New Roman" panose="02020603050405020304" pitchFamily="18" charset="0"/>
                <a:cs typeface="Times New Roman" panose="02020603050405020304" pitchFamily="18" charset="0"/>
              </a:rPr>
              <a:t>Identified erosion forms on the wall of the main valley</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08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p:cNvSpPr>
            <a:spLocks noGrp="1"/>
          </p:cNvSpPr>
          <p:nvPr>
            <p:ph type="body" sz="half" idx="2"/>
          </p:nvPr>
        </p:nvSpPr>
        <p:spPr>
          <a:xfrm>
            <a:off x="249222" y="923006"/>
            <a:ext cx="5558911" cy="4338670"/>
          </a:xfrm>
        </p:spPr>
        <p:txBody>
          <a:bodyPr>
            <a:normAutofit/>
          </a:bodyPr>
          <a:lstStyle/>
          <a:p>
            <a:pPr algn="just"/>
            <a:r>
              <a:rPr lang="en-GB" dirty="0" smtClean="0">
                <a:latin typeface="Times New Roman" panose="02020603050405020304" pitchFamily="18" charset="0"/>
                <a:cs typeface="Times New Roman" panose="02020603050405020304" pitchFamily="18" charset="0"/>
              </a:rPr>
              <a:t>The SIMWE model identified many small gullies and streams all of the analysed area. During the analysation two main type</a:t>
            </a:r>
            <a:r>
              <a:rPr lang="hu-HU" dirty="0" smtClean="0">
                <a:latin typeface="Times New Roman" panose="02020603050405020304" pitchFamily="18" charset="0"/>
                <a:cs typeface="Times New Roman" panose="02020603050405020304" pitchFamily="18" charset="0"/>
              </a:rPr>
              <a:t>s</a:t>
            </a:r>
            <a:r>
              <a:rPr lang="en-GB" dirty="0" smtClean="0">
                <a:latin typeface="Times New Roman" panose="02020603050405020304" pitchFamily="18" charset="0"/>
                <a:cs typeface="Times New Roman" panose="02020603050405020304" pitchFamily="18" charset="0"/>
              </a:rPr>
              <a:t> of the small erosion forms became separable:</a:t>
            </a:r>
          </a:p>
          <a:p>
            <a:pPr marL="285750" indent="-285750" algn="just">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Gullies, where  the erosion </a:t>
            </a:r>
            <a:r>
              <a:rPr lang="hu-HU" dirty="0" err="1" smtClean="0">
                <a:latin typeface="Times New Roman" panose="02020603050405020304" pitchFamily="18" charset="0"/>
                <a:cs typeface="Times New Roman" panose="02020603050405020304" pitchFamily="18" charset="0"/>
              </a:rPr>
              <a:t>occures</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during the given rain event on the bottom of the small streams (type 1)</a:t>
            </a:r>
          </a:p>
          <a:p>
            <a:pPr marL="285750" indent="-285750" algn="just">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The </a:t>
            </a:r>
            <a:r>
              <a:rPr lang="en-GB" dirty="0" err="1" smtClean="0">
                <a:latin typeface="Times New Roman" panose="02020603050405020304" pitchFamily="18" charset="0"/>
                <a:cs typeface="Times New Roman" panose="02020603050405020304" pitchFamily="18" charset="0"/>
              </a:rPr>
              <a:t>accumu</a:t>
            </a:r>
            <a:r>
              <a:rPr lang="hu-HU" dirty="0" smtClean="0">
                <a:latin typeface="Times New Roman" panose="02020603050405020304" pitchFamily="18" charset="0"/>
                <a:cs typeface="Times New Roman" panose="02020603050405020304" pitchFamily="18" charset="0"/>
              </a:rPr>
              <a:t>l</a:t>
            </a:r>
            <a:r>
              <a:rPr lang="en-GB" dirty="0" err="1" smtClean="0">
                <a:latin typeface="Times New Roman" panose="02020603050405020304" pitchFamily="18" charset="0"/>
                <a:cs typeface="Times New Roman" panose="02020603050405020304" pitchFamily="18" charset="0"/>
              </a:rPr>
              <a:t>ation</a:t>
            </a:r>
            <a:r>
              <a:rPr lang="en-GB" dirty="0" smtClean="0">
                <a:latin typeface="Times New Roman" panose="02020603050405020304" pitchFamily="18" charset="0"/>
                <a:cs typeface="Times New Roman" panose="02020603050405020304" pitchFamily="18" charset="0"/>
              </a:rPr>
              <a:t> is stronger, than the erosion at the bottom on these small drainages, but the wall of streams are more eroded (type 2)</a:t>
            </a:r>
          </a:p>
          <a:p>
            <a:pPr algn="just"/>
            <a:r>
              <a:rPr lang="en-GB" dirty="0" smtClean="0">
                <a:latin typeface="Times New Roman" panose="02020603050405020304" pitchFamily="18" charset="0"/>
                <a:cs typeface="Times New Roman" panose="02020603050405020304" pitchFamily="18" charset="0"/>
              </a:rPr>
              <a:t>These differences between the</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two identified type of gullies presume a different occurrence and origin in time.</a:t>
            </a:r>
          </a:p>
          <a:p>
            <a:pPr algn="just"/>
            <a:r>
              <a:rPr lang="en-GB" dirty="0" smtClean="0">
                <a:latin typeface="Times New Roman" panose="02020603050405020304" pitchFamily="18" charset="0"/>
                <a:cs typeface="Times New Roman" panose="02020603050405020304" pitchFamily="18" charset="0"/>
              </a:rPr>
              <a:t>Type 1 show</a:t>
            </a:r>
            <a:r>
              <a:rPr lang="hu-HU" dirty="0" smtClean="0">
                <a:latin typeface="Times New Roman" panose="02020603050405020304" pitchFamily="18" charset="0"/>
                <a:cs typeface="Times New Roman" panose="02020603050405020304" pitchFamily="18" charset="0"/>
              </a:rPr>
              <a:t>s</a:t>
            </a:r>
            <a:r>
              <a:rPr lang="en-GB" dirty="0" smtClean="0">
                <a:latin typeface="Times New Roman" panose="02020603050405020304" pitchFamily="18" charset="0"/>
                <a:cs typeface="Times New Roman" panose="02020603050405020304" pitchFamily="18" charset="0"/>
              </a:rPr>
              <a:t> a young surface, where the fresh sand can be eroded fast with a small amount of water or some fluid event</a:t>
            </a:r>
            <a:r>
              <a:rPr lang="hu-HU" dirty="0" smtClean="0">
                <a:latin typeface="Times New Roman" panose="02020603050405020304" pitchFamily="18" charset="0"/>
                <a:cs typeface="Times New Roman" panose="02020603050405020304" pitchFamily="18" charset="0"/>
              </a:rPr>
              <a:t>. </a:t>
            </a:r>
          </a:p>
          <a:p>
            <a:pPr algn="just"/>
            <a:r>
              <a:rPr lang="en-GB" dirty="0" smtClean="0">
                <a:latin typeface="Times New Roman" panose="02020603050405020304" pitchFamily="18" charset="0"/>
                <a:cs typeface="Times New Roman" panose="02020603050405020304" pitchFamily="18" charset="0"/>
              </a:rPr>
              <a:t>Type 2 show</a:t>
            </a:r>
            <a:r>
              <a:rPr lang="hu-HU" dirty="0" smtClean="0">
                <a:latin typeface="Times New Roman" panose="02020603050405020304" pitchFamily="18" charset="0"/>
                <a:cs typeface="Times New Roman" panose="02020603050405020304" pitchFamily="18" charset="0"/>
              </a:rPr>
              <a:t>s</a:t>
            </a:r>
            <a:r>
              <a:rPr lang="en-GB" dirty="0" smtClean="0">
                <a:latin typeface="Times New Roman" panose="02020603050405020304" pitchFamily="18" charset="0"/>
                <a:cs typeface="Times New Roman" panose="02020603050405020304" pitchFamily="18" charset="0"/>
              </a:rPr>
              <a:t> an older type of the gullies, which are more </a:t>
            </a:r>
            <a:r>
              <a:rPr lang="en-GB" dirty="0" err="1" smtClean="0">
                <a:latin typeface="Times New Roman" panose="02020603050405020304" pitchFamily="18" charset="0"/>
                <a:cs typeface="Times New Roman" panose="02020603050405020304" pitchFamily="18" charset="0"/>
              </a:rPr>
              <a:t>cutted</a:t>
            </a:r>
            <a:r>
              <a:rPr lang="en-GB" dirty="0" smtClean="0">
                <a:latin typeface="Times New Roman" panose="02020603050405020304" pitchFamily="18" charset="0"/>
                <a:cs typeface="Times New Roman" panose="02020603050405020304" pitchFamily="18" charset="0"/>
              </a:rPr>
              <a:t> into the original terrain, in this case the erosion works on the walls of these gullies instead of the bottom.</a:t>
            </a:r>
            <a:endParaRPr lang="en-GB" dirty="0">
              <a:latin typeface="Times New Roman" panose="02020603050405020304" pitchFamily="18" charset="0"/>
              <a:cs typeface="Times New Roman" panose="02020603050405020304" pitchFamily="18" charset="0"/>
            </a:endParaRPr>
          </a:p>
        </p:txBody>
      </p:sp>
      <p:pic>
        <p:nvPicPr>
          <p:cNvPr id="11" name="Tartalom helye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70156" y="395584"/>
            <a:ext cx="3477433" cy="5393515"/>
          </a:xfrm>
        </p:spPr>
      </p:pic>
      <p:sp>
        <p:nvSpPr>
          <p:cNvPr id="12" name="Szövegdoboz 11"/>
          <p:cNvSpPr txBox="1"/>
          <p:nvPr/>
        </p:nvSpPr>
        <p:spPr>
          <a:xfrm>
            <a:off x="6808601" y="5726037"/>
            <a:ext cx="4244078" cy="523220"/>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Figure</a:t>
            </a:r>
            <a:r>
              <a:rPr lang="hu-HU" sz="1400" dirty="0" smtClean="0">
                <a:latin typeface="Times New Roman" panose="02020603050405020304" pitchFamily="18" charset="0"/>
                <a:cs typeface="Times New Roman" panose="02020603050405020304" pitchFamily="18" charset="0"/>
              </a:rPr>
              <a:t> 5: </a:t>
            </a:r>
            <a:r>
              <a:rPr lang="en-GB" sz="1400" dirty="0" smtClean="0">
                <a:latin typeface="Times New Roman" panose="02020603050405020304" pitchFamily="18" charset="0"/>
                <a:cs typeface="Times New Roman" panose="02020603050405020304" pitchFamily="18" charset="0"/>
              </a:rPr>
              <a:t>Example of the two different identified stream type on a SIMWE map</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87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3307" y="2356514"/>
            <a:ext cx="10515600" cy="1827621"/>
          </a:xfrm>
        </p:spPr>
        <p:txBody>
          <a:bodyPr>
            <a:normAutofit/>
          </a:bodyPr>
          <a:lstStyle/>
          <a:p>
            <a:pPr marL="0" indent="0" algn="just">
              <a:buNone/>
            </a:pPr>
            <a:r>
              <a:rPr lang="en-GB" sz="1600" dirty="0" smtClean="0">
                <a:latin typeface="Times New Roman" panose="02020603050405020304" pitchFamily="18" charset="0"/>
                <a:cs typeface="Times New Roman" panose="02020603050405020304" pitchFamily="18" charset="0"/>
              </a:rPr>
              <a:t>Further changes</a:t>
            </a:r>
            <a:r>
              <a:rPr lang="hu-HU" sz="1600" dirty="0" smtClean="0">
                <a:latin typeface="Times New Roman" panose="02020603050405020304" pitchFamily="18" charset="0"/>
                <a:cs typeface="Times New Roman" panose="02020603050405020304" pitchFamily="18" charset="0"/>
              </a:rPr>
              <a:t>/</a:t>
            </a:r>
            <a:r>
              <a:rPr lang="hu-HU" sz="1600" dirty="0" err="1" smtClean="0">
                <a:latin typeface="Times New Roman" panose="02020603050405020304" pitchFamily="18" charset="0"/>
                <a:cs typeface="Times New Roman" panose="02020603050405020304" pitchFamily="18" charset="0"/>
              </a:rPr>
              <a:t>plans</a:t>
            </a:r>
            <a:r>
              <a:rPr lang="en-GB" sz="1600" dirty="0" smtClean="0">
                <a:latin typeface="Times New Roman" panose="02020603050405020304" pitchFamily="18" charset="0"/>
                <a:cs typeface="Times New Roman" panose="02020603050405020304" pitchFamily="18" charset="0"/>
              </a:rPr>
              <a:t> on the model:</a:t>
            </a:r>
          </a:p>
          <a:p>
            <a:pPr algn="just"/>
            <a:r>
              <a:rPr lang="en-GB" sz="1600" dirty="0" smtClean="0">
                <a:latin typeface="Times New Roman" panose="02020603050405020304" pitchFamily="18" charset="0"/>
                <a:cs typeface="Times New Roman" panose="02020603050405020304" pitchFamily="18" charset="0"/>
              </a:rPr>
              <a:t>Using THEMIS data instead of TES (erosion K-factor based on Thermal Inertia values)</a:t>
            </a:r>
          </a:p>
          <a:p>
            <a:pPr algn="just"/>
            <a:r>
              <a:rPr lang="en-GB" sz="1600" dirty="0" smtClean="0">
                <a:latin typeface="Times New Roman" panose="02020603050405020304" pitchFamily="18" charset="0"/>
                <a:cs typeface="Times New Roman" panose="02020603050405020304" pitchFamily="18" charset="0"/>
              </a:rPr>
              <a:t>Calculating the shear stress and the sediment transport </a:t>
            </a:r>
            <a:r>
              <a:rPr lang="en-GB" sz="1600" dirty="0" err="1" smtClean="0">
                <a:latin typeface="Times New Roman" panose="02020603050405020304" pitchFamily="18" charset="0"/>
                <a:cs typeface="Times New Roman" panose="02020603050405020304" pitchFamily="18" charset="0"/>
              </a:rPr>
              <a:t>coeff</a:t>
            </a:r>
            <a:r>
              <a:rPr lang="hu-HU" sz="1600" dirty="0" err="1" smtClean="0">
                <a:latin typeface="Times New Roman" panose="02020603050405020304" pitchFamily="18" charset="0"/>
                <a:cs typeface="Times New Roman" panose="02020603050405020304" pitchFamily="18" charset="0"/>
              </a:rPr>
              <a:t>icient</a:t>
            </a:r>
            <a:endParaRPr lang="hu-HU" sz="1600" dirty="0" smtClean="0">
              <a:latin typeface="Times New Roman" panose="02020603050405020304" pitchFamily="18" charset="0"/>
              <a:cs typeface="Times New Roman" panose="02020603050405020304" pitchFamily="18" charset="0"/>
            </a:endParaRPr>
          </a:p>
          <a:p>
            <a:pPr algn="just"/>
            <a:r>
              <a:rPr lang="en-GB" sz="1600" dirty="0" smtClean="0">
                <a:latin typeface="Times New Roman" panose="02020603050405020304" pitchFamily="18" charset="0"/>
                <a:cs typeface="Times New Roman" panose="02020603050405020304" pitchFamily="18" charset="0"/>
              </a:rPr>
              <a:t>Using a linear water source instead of rain event</a:t>
            </a:r>
            <a:endParaRPr lang="hu-HU" sz="1600" dirty="0" smtClean="0">
              <a:latin typeface="Times New Roman" panose="02020603050405020304" pitchFamily="18" charset="0"/>
              <a:cs typeface="Times New Roman" panose="02020603050405020304" pitchFamily="18" charset="0"/>
            </a:endParaRPr>
          </a:p>
          <a:p>
            <a:pPr algn="just"/>
            <a:r>
              <a:rPr lang="en-GB" sz="1600" dirty="0" smtClean="0">
                <a:latin typeface="Times New Roman" panose="02020603050405020304" pitchFamily="18" charset="0"/>
                <a:cs typeface="Times New Roman" panose="02020603050405020304" pitchFamily="18" charset="0"/>
              </a:rPr>
              <a:t>Comparing the final values with the terrestrial arid-, semi-arid valleys’ value</a:t>
            </a:r>
          </a:p>
        </p:txBody>
      </p:sp>
    </p:spTree>
    <p:extLst>
      <p:ext uri="{BB962C8B-B14F-4D97-AF65-F5344CB8AC3E}">
        <p14:creationId xmlns:p14="http://schemas.microsoft.com/office/powerpoint/2010/main" val="216511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4000" y="2306366"/>
            <a:ext cx="10515600" cy="1911178"/>
          </a:xfrm>
        </p:spPr>
        <p:txBody>
          <a:bodyPr>
            <a:normAutofit lnSpcReduction="10000"/>
          </a:bodyPr>
          <a:lstStyle/>
          <a:p>
            <a:pPr marL="0" indent="0" algn="just">
              <a:buNone/>
            </a:pPr>
            <a:r>
              <a:rPr lang="hu-HU" sz="1600" dirty="0" err="1" smtClean="0">
                <a:latin typeface="Times New Roman" panose="02020603050405020304" pitchFamily="18" charset="0"/>
                <a:cs typeface="Times New Roman" panose="02020603050405020304" pitchFamily="18" charset="0"/>
              </a:rPr>
              <a:t>Contact</a:t>
            </a:r>
            <a:r>
              <a:rPr lang="hu-HU" sz="1600" dirty="0" smtClean="0">
                <a:latin typeface="Times New Roman" panose="02020603050405020304" pitchFamily="18" charset="0"/>
                <a:cs typeface="Times New Roman" panose="02020603050405020304" pitchFamily="18" charset="0"/>
              </a:rPr>
              <a:t>:</a:t>
            </a:r>
          </a:p>
          <a:p>
            <a:pPr algn="just"/>
            <a:r>
              <a:rPr lang="hu-HU" sz="1600" dirty="0" smtClean="0">
                <a:latin typeface="Times New Roman" panose="02020603050405020304" pitchFamily="18" charset="0"/>
                <a:cs typeface="Times New Roman" panose="02020603050405020304" pitchFamily="18" charset="0"/>
              </a:rPr>
              <a:t>Vilmos, Steinmann (PhD </a:t>
            </a:r>
            <a:r>
              <a:rPr lang="hu-HU" sz="1600" dirty="0" err="1" smtClean="0">
                <a:latin typeface="Times New Roman" panose="02020603050405020304" pitchFamily="18" charset="0"/>
                <a:cs typeface="Times New Roman" panose="02020603050405020304" pitchFamily="18" charset="0"/>
              </a:rPr>
              <a:t>student</a:t>
            </a:r>
            <a:r>
              <a:rPr lang="hu-HU" sz="1600" dirty="0" smtClean="0">
                <a:latin typeface="Times New Roman" panose="02020603050405020304" pitchFamily="18" charset="0"/>
                <a:cs typeface="Times New Roman" panose="02020603050405020304" pitchFamily="18" charset="0"/>
              </a:rPr>
              <a:t>; Eötvös Loránd University, </a:t>
            </a:r>
            <a:r>
              <a:rPr lang="hu-HU" sz="1600" dirty="0" err="1" smtClean="0">
                <a:latin typeface="Times New Roman" panose="02020603050405020304" pitchFamily="18" charset="0"/>
                <a:cs typeface="Times New Roman" panose="02020603050405020304" pitchFamily="18" charset="0"/>
              </a:rPr>
              <a:t>Department</a:t>
            </a:r>
            <a:r>
              <a:rPr lang="hu-HU" sz="1600" dirty="0" smtClean="0">
                <a:latin typeface="Times New Roman" panose="02020603050405020304" pitchFamily="18" charset="0"/>
                <a:cs typeface="Times New Roman" panose="02020603050405020304" pitchFamily="18" charset="0"/>
              </a:rPr>
              <a:t> of </a:t>
            </a:r>
            <a:r>
              <a:rPr lang="hu-HU" sz="1600" dirty="0" err="1" smtClean="0">
                <a:latin typeface="Times New Roman" panose="02020603050405020304" pitchFamily="18" charset="0"/>
                <a:cs typeface="Times New Roman" panose="02020603050405020304" pitchFamily="18" charset="0"/>
              </a:rPr>
              <a:t>Physical</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Geography</a:t>
            </a:r>
            <a:r>
              <a:rPr lang="hu-HU" sz="1600" dirty="0" smtClean="0">
                <a:latin typeface="Times New Roman" panose="02020603050405020304" pitchFamily="18" charset="0"/>
                <a:cs typeface="Times New Roman" panose="02020603050405020304" pitchFamily="18" charset="0"/>
              </a:rPr>
              <a:t>/</a:t>
            </a:r>
            <a:r>
              <a:rPr lang="en-GB" sz="1600" dirty="0" err="1">
                <a:latin typeface="Times New Roman" panose="02020603050405020304" pitchFamily="18" charset="0"/>
                <a:cs typeface="Times New Roman" panose="02020603050405020304" pitchFamily="18" charset="0"/>
              </a:rPr>
              <a:t>Konkoly</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Thege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Miklós</a:t>
            </a:r>
            <a:r>
              <a:rPr lang="en-GB" sz="1600" dirty="0">
                <a:latin typeface="Times New Roman" panose="02020603050405020304" pitchFamily="18" charset="0"/>
                <a:cs typeface="Times New Roman" panose="02020603050405020304" pitchFamily="18" charset="0"/>
              </a:rPr>
              <a:t> Astronomical Institute, Research Centre for Astronomy and Earth Sciences</a:t>
            </a:r>
            <a:r>
              <a:rPr lang="hu-HU" sz="1600" dirty="0" smtClean="0">
                <a:latin typeface="Times New Roman" panose="02020603050405020304" pitchFamily="18" charset="0"/>
                <a:cs typeface="Times New Roman" panose="02020603050405020304" pitchFamily="18" charset="0"/>
              </a:rPr>
              <a:t>): </a:t>
            </a:r>
            <a:r>
              <a:rPr lang="hu-HU" sz="1600" b="1" dirty="0" err="1" smtClean="0">
                <a:latin typeface="Times New Roman" panose="02020603050405020304" pitchFamily="18" charset="0"/>
                <a:cs typeface="Times New Roman" panose="02020603050405020304" pitchFamily="18" charset="0"/>
              </a:rPr>
              <a:t>steinmann.vilmos</a:t>
            </a:r>
            <a:r>
              <a:rPr lang="hu-HU" sz="1600" b="1" dirty="0" smtClean="0">
                <a:latin typeface="Times New Roman" panose="02020603050405020304" pitchFamily="18" charset="0"/>
                <a:cs typeface="Times New Roman" panose="02020603050405020304" pitchFamily="18" charset="0"/>
              </a:rPr>
              <a:t>[</a:t>
            </a:r>
            <a:r>
              <a:rPr lang="hu-HU" sz="1600" b="1" dirty="0" err="1" smtClean="0">
                <a:latin typeface="Times New Roman" panose="02020603050405020304" pitchFamily="18" charset="0"/>
                <a:cs typeface="Times New Roman" panose="02020603050405020304" pitchFamily="18" charset="0"/>
              </a:rPr>
              <a:t>at</a:t>
            </a:r>
            <a:r>
              <a:rPr lang="hu-HU" sz="1600" b="1" dirty="0" smtClean="0">
                <a:latin typeface="Times New Roman" panose="02020603050405020304" pitchFamily="18" charset="0"/>
                <a:cs typeface="Times New Roman" panose="02020603050405020304" pitchFamily="18" charset="0"/>
              </a:rPr>
              <a:t>]csfk.mta.hu</a:t>
            </a:r>
          </a:p>
          <a:p>
            <a:pPr algn="just"/>
            <a:r>
              <a:rPr lang="hu-HU" sz="1600" dirty="0" smtClean="0">
                <a:latin typeface="Times New Roman" panose="02020603050405020304" pitchFamily="18" charset="0"/>
                <a:cs typeface="Times New Roman" panose="02020603050405020304" pitchFamily="18" charset="0"/>
              </a:rPr>
              <a:t>László, Mari (</a:t>
            </a:r>
            <a:r>
              <a:rPr lang="hu-HU" sz="1600" dirty="0" err="1" smtClean="0">
                <a:latin typeface="Times New Roman" panose="02020603050405020304" pitchFamily="18" charset="0"/>
                <a:cs typeface="Times New Roman" panose="02020603050405020304" pitchFamily="18" charset="0"/>
              </a:rPr>
              <a:t>associate</a:t>
            </a:r>
            <a:r>
              <a:rPr lang="hu-HU" sz="1600" dirty="0" smtClean="0">
                <a:latin typeface="Times New Roman" panose="02020603050405020304" pitchFamily="18" charset="0"/>
                <a:cs typeface="Times New Roman" panose="02020603050405020304" pitchFamily="18" charset="0"/>
              </a:rPr>
              <a:t> professor; Eötvös Loránd University, </a:t>
            </a:r>
            <a:r>
              <a:rPr lang="hu-HU" sz="1600" dirty="0" err="1" smtClean="0">
                <a:latin typeface="Times New Roman" panose="02020603050405020304" pitchFamily="18" charset="0"/>
                <a:cs typeface="Times New Roman" panose="02020603050405020304" pitchFamily="18" charset="0"/>
              </a:rPr>
              <a:t>Department</a:t>
            </a:r>
            <a:r>
              <a:rPr lang="hu-HU" sz="1600" dirty="0" smtClean="0">
                <a:latin typeface="Times New Roman" panose="02020603050405020304" pitchFamily="18" charset="0"/>
                <a:cs typeface="Times New Roman" panose="02020603050405020304" pitchFamily="18" charset="0"/>
              </a:rPr>
              <a:t> of </a:t>
            </a:r>
            <a:r>
              <a:rPr lang="hu-HU" sz="1600" dirty="0" err="1" smtClean="0">
                <a:latin typeface="Times New Roman" panose="02020603050405020304" pitchFamily="18" charset="0"/>
                <a:cs typeface="Times New Roman" panose="02020603050405020304" pitchFamily="18" charset="0"/>
              </a:rPr>
              <a:t>Physical</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Geography</a:t>
            </a:r>
            <a:r>
              <a:rPr lang="hu-HU" sz="1600" dirty="0" smtClean="0">
                <a:latin typeface="Times New Roman" panose="02020603050405020304" pitchFamily="18" charset="0"/>
                <a:cs typeface="Times New Roman" panose="02020603050405020304" pitchFamily="18" charset="0"/>
              </a:rPr>
              <a:t>): </a:t>
            </a:r>
            <a:r>
              <a:rPr lang="hu-HU" sz="1600" b="1" dirty="0" err="1" smtClean="0">
                <a:latin typeface="Times New Roman" panose="02020603050405020304" pitchFamily="18" charset="0"/>
                <a:cs typeface="Times New Roman" panose="02020603050405020304" pitchFamily="18" charset="0"/>
              </a:rPr>
              <a:t>malkact</a:t>
            </a:r>
            <a:r>
              <a:rPr lang="hu-HU" sz="1600" b="1" dirty="0" smtClean="0">
                <a:latin typeface="Times New Roman" panose="02020603050405020304" pitchFamily="18" charset="0"/>
                <a:cs typeface="Times New Roman" panose="02020603050405020304" pitchFamily="18" charset="0"/>
              </a:rPr>
              <a:t>[</a:t>
            </a:r>
            <a:r>
              <a:rPr lang="hu-HU" sz="1600" b="1" dirty="0" err="1" smtClean="0">
                <a:latin typeface="Times New Roman" panose="02020603050405020304" pitchFamily="18" charset="0"/>
                <a:cs typeface="Times New Roman" panose="02020603050405020304" pitchFamily="18" charset="0"/>
              </a:rPr>
              <a:t>at</a:t>
            </a:r>
            <a:r>
              <a:rPr lang="hu-HU" sz="1600" b="1" dirty="0" smtClean="0">
                <a:latin typeface="Times New Roman" panose="02020603050405020304" pitchFamily="18" charset="0"/>
                <a:cs typeface="Times New Roman" panose="02020603050405020304" pitchFamily="18" charset="0"/>
              </a:rPr>
              <a:t>]caesar.elte.hu</a:t>
            </a:r>
          </a:p>
          <a:p>
            <a:pPr algn="just"/>
            <a:r>
              <a:rPr lang="hu-HU" sz="1600" dirty="0" smtClean="0">
                <a:latin typeface="Times New Roman" panose="02020603050405020304" pitchFamily="18" charset="0"/>
                <a:cs typeface="Times New Roman" panose="02020603050405020304" pitchFamily="18" charset="0"/>
              </a:rPr>
              <a:t>Ákos, Kereszturi (</a:t>
            </a:r>
            <a:r>
              <a:rPr lang="hu-HU" sz="1600" dirty="0" err="1" smtClean="0">
                <a:latin typeface="Times New Roman" panose="02020603050405020304" pitchFamily="18" charset="0"/>
                <a:cs typeface="Times New Roman" panose="02020603050405020304" pitchFamily="18" charset="0"/>
              </a:rPr>
              <a:t>senior</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research</a:t>
            </a:r>
            <a:r>
              <a:rPr lang="hu-HU" sz="1600" dirty="0" smtClean="0">
                <a:latin typeface="Times New Roman" panose="02020603050405020304" pitchFamily="18" charset="0"/>
                <a:cs typeface="Times New Roman" panose="02020603050405020304" pitchFamily="18" charset="0"/>
              </a:rPr>
              <a:t> </a:t>
            </a:r>
            <a:r>
              <a:rPr lang="hu-HU" sz="1600" dirty="0" err="1" smtClean="0">
                <a:latin typeface="Times New Roman" panose="02020603050405020304" pitchFamily="18" charset="0"/>
                <a:cs typeface="Times New Roman" panose="02020603050405020304" pitchFamily="18" charset="0"/>
              </a:rPr>
              <a:t>fellow</a:t>
            </a:r>
            <a:r>
              <a:rPr lang="hu-HU" sz="1600" dirty="0" smtClean="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Konkoly</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Thege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Miklós</a:t>
            </a:r>
            <a:r>
              <a:rPr lang="en-GB" sz="1600" dirty="0">
                <a:latin typeface="Times New Roman" panose="02020603050405020304" pitchFamily="18" charset="0"/>
                <a:cs typeface="Times New Roman" panose="02020603050405020304" pitchFamily="18" charset="0"/>
              </a:rPr>
              <a:t> Astronomical Institute, Research Centre for Astronomy and Earth </a:t>
            </a:r>
            <a:r>
              <a:rPr lang="en-GB" sz="1600" dirty="0" smtClean="0">
                <a:latin typeface="Times New Roman" panose="02020603050405020304" pitchFamily="18" charset="0"/>
                <a:cs typeface="Times New Roman" panose="02020603050405020304" pitchFamily="18" charset="0"/>
              </a:rPr>
              <a:t>Sciences</a:t>
            </a:r>
            <a:r>
              <a:rPr lang="hu-HU" sz="1600" dirty="0" smtClean="0">
                <a:latin typeface="Times New Roman" panose="02020603050405020304" pitchFamily="18" charset="0"/>
                <a:cs typeface="Times New Roman" panose="02020603050405020304" pitchFamily="18" charset="0"/>
              </a:rPr>
              <a:t>): </a:t>
            </a:r>
            <a:r>
              <a:rPr lang="hu-HU" sz="1600" b="1" dirty="0" err="1" smtClean="0">
                <a:latin typeface="Times New Roman" panose="02020603050405020304" pitchFamily="18" charset="0"/>
                <a:cs typeface="Times New Roman" panose="02020603050405020304" pitchFamily="18" charset="0"/>
              </a:rPr>
              <a:t>kereszturi.akos</a:t>
            </a:r>
            <a:r>
              <a:rPr lang="hu-HU" sz="1600" b="1" dirty="0" smtClean="0">
                <a:latin typeface="Times New Roman" panose="02020603050405020304" pitchFamily="18" charset="0"/>
                <a:cs typeface="Times New Roman" panose="02020603050405020304" pitchFamily="18" charset="0"/>
              </a:rPr>
              <a:t>[</a:t>
            </a:r>
            <a:r>
              <a:rPr lang="hu-HU" sz="1600" b="1" dirty="0" err="1" smtClean="0">
                <a:latin typeface="Times New Roman" panose="02020603050405020304" pitchFamily="18" charset="0"/>
                <a:cs typeface="Times New Roman" panose="02020603050405020304" pitchFamily="18" charset="0"/>
              </a:rPr>
              <a:t>at</a:t>
            </a:r>
            <a:r>
              <a:rPr lang="hu-HU" sz="1600" b="1" dirty="0" smtClean="0">
                <a:latin typeface="Times New Roman" panose="02020603050405020304" pitchFamily="18" charset="0"/>
                <a:cs typeface="Times New Roman" panose="02020603050405020304" pitchFamily="18" charset="0"/>
              </a:rPr>
              <a:t>]csfk.mta.hu</a:t>
            </a:r>
            <a:endParaRPr lang="en-GB"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05028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1421</Words>
  <Application>Microsoft Office PowerPoint</Application>
  <PresentationFormat>Szélesvásznú</PresentationFormat>
  <Paragraphs>98</Paragraphs>
  <Slides>11</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11</vt:i4>
      </vt:variant>
    </vt:vector>
  </HeadingPairs>
  <TitlesOfParts>
    <vt:vector size="18" baseType="lpstr">
      <vt:lpstr>Arial</vt:lpstr>
      <vt:lpstr>Calibri</vt:lpstr>
      <vt:lpstr>Calibri Light</vt:lpstr>
      <vt:lpstr>Cambria Math</vt:lpstr>
      <vt:lpstr>Times New Roman</vt:lpstr>
      <vt:lpstr>Wingdings</vt:lpstr>
      <vt:lpstr>Office-téma</vt:lpstr>
      <vt:lpstr>Testing the SIMWE (SIMulated Water Erosion) model on a Martian valley system</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the SIMWE (SIMulated Water Erosion) model on a Martian valley system</dc:title>
  <dc:creator>Steinmann Vilmos</dc:creator>
  <cp:lastModifiedBy>Vilmos Steinmann</cp:lastModifiedBy>
  <cp:revision>95</cp:revision>
  <dcterms:created xsi:type="dcterms:W3CDTF">2020-04-03T12:52:57Z</dcterms:created>
  <dcterms:modified xsi:type="dcterms:W3CDTF">2020-05-04T09:04:19Z</dcterms:modified>
</cp:coreProperties>
</file>