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2" r:id="rId3"/>
    <p:sldId id="270" r:id="rId4"/>
    <p:sldId id="273" r:id="rId5"/>
    <p:sldId id="275" r:id="rId6"/>
    <p:sldId id="264" r:id="rId7"/>
    <p:sldId id="263" r:id="rId8"/>
    <p:sldId id="267" r:id="rId9"/>
    <p:sldId id="278" r:id="rId10"/>
    <p:sldId id="279" r:id="rId11"/>
    <p:sldId id="280" r:id="rId12"/>
    <p:sldId id="265" r:id="rId13"/>
    <p:sldId id="266" r:id="rId14"/>
    <p:sldId id="268" r:id="rId15"/>
    <p:sldId id="274" r:id="rId16"/>
    <p:sldId id="259" r:id="rId17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6CF"/>
    <a:srgbClr val="C8A7BD"/>
    <a:srgbClr val="FFFFFF"/>
    <a:srgbClr val="0C4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12" d="100"/>
          <a:sy n="112" d="100"/>
        </p:scale>
        <p:origin x="114" y="288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238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smtClean="0"/>
              <a:t>05/04/2020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5D192-F75D-4486-B1C9-4FACCDA8D2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141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smtClean="0"/>
              <a:t>05/04/2020</a:t>
            </a:r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C50F2-CD6F-43C3-B50B-DD3A35419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6783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nd bleu"/>
          <p:cNvSpPr/>
          <p:nvPr userDrawn="1"/>
        </p:nvSpPr>
        <p:spPr>
          <a:xfrm>
            <a:off x="0" y="2999936"/>
            <a:ext cx="12192000" cy="3858067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27902" y="4575870"/>
            <a:ext cx="3164098" cy="185944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r="6061"/>
          <a:stretch/>
        </p:blipFill>
        <p:spPr>
          <a:xfrm>
            <a:off x="2743199" y="0"/>
            <a:ext cx="9448801" cy="463883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  <p:sp>
        <p:nvSpPr>
          <p:cNvPr id="12" name="Titre"/>
          <p:cNvSpPr>
            <a:spLocks noGrp="1"/>
          </p:cNvSpPr>
          <p:nvPr>
            <p:ph type="title" hasCustomPrompt="1"/>
          </p:nvPr>
        </p:nvSpPr>
        <p:spPr>
          <a:xfrm>
            <a:off x="1089458" y="2999424"/>
            <a:ext cx="7749742" cy="2105976"/>
          </a:xfrm>
          <a:prstGeom prst="rect">
            <a:avLst/>
          </a:prstGeom>
        </p:spPr>
        <p:txBody>
          <a:bodyPr anchor="ctr" anchorCtr="0"/>
          <a:lstStyle>
            <a:lvl1pPr>
              <a:defRPr sz="3200" b="1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23" name="Logo Gustave Eiffel"/>
          <p:cNvSpPr/>
          <p:nvPr userDrawn="1"/>
        </p:nvSpPr>
        <p:spPr>
          <a:xfrm>
            <a:off x="1089458" y="5587957"/>
            <a:ext cx="2765571" cy="578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8" y="6227642"/>
            <a:ext cx="1054699" cy="62794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sp>
        <p:nvSpPr>
          <p:cNvPr id="11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36373"/>
            <a:ext cx="2356783" cy="637221"/>
          </a:xfrm>
          <a:prstGeom prst="rect">
            <a:avLst/>
          </a:prstGeom>
        </p:spPr>
        <p:txBody>
          <a:bodyPr/>
          <a:lstStyle>
            <a:lvl1pPr>
              <a:defRPr sz="11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Nom – Prénom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277077"/>
            <a:ext cx="2356783" cy="281153"/>
          </a:xfrm>
          <a:prstGeom prst="rect">
            <a:avLst/>
          </a:prstGeom>
        </p:spPr>
        <p:txBody>
          <a:bodyPr/>
          <a:lstStyle>
            <a:lvl1pPr>
              <a:defRPr sz="11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9189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sous-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 clair"/>
          <p:cNvSpPr/>
          <p:nvPr userDrawn="1"/>
        </p:nvSpPr>
        <p:spPr>
          <a:xfrm>
            <a:off x="0" y="3012416"/>
            <a:ext cx="12192000" cy="3845903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1EAFD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6225837"/>
            <a:ext cx="1054699" cy="62794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4565234"/>
            <a:ext cx="3164098" cy="1865538"/>
          </a:xfrm>
          <a:prstGeom prst="rect">
            <a:avLst/>
          </a:prstGeom>
        </p:spPr>
      </p:pic>
      <p:sp>
        <p:nvSpPr>
          <p:cNvPr id="18" name="Fond bleu"/>
          <p:cNvSpPr/>
          <p:nvPr/>
        </p:nvSpPr>
        <p:spPr>
          <a:xfrm>
            <a:off x="2781302" y="0"/>
            <a:ext cx="9410700" cy="4603750"/>
          </a:xfrm>
          <a:custGeom>
            <a:avLst/>
            <a:gdLst/>
            <a:ahLst/>
            <a:cxnLst/>
            <a:rect l="l" t="t" r="r" b="b"/>
            <a:pathLst>
              <a:path w="7058025" h="4603750">
                <a:moveTo>
                  <a:pt x="0" y="0"/>
                </a:moveTo>
                <a:lnTo>
                  <a:pt x="7058025" y="0"/>
                </a:lnTo>
                <a:lnTo>
                  <a:pt x="7058025" y="4603625"/>
                </a:lnTo>
                <a:lnTo>
                  <a:pt x="0" y="4603625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781302" y="3042581"/>
            <a:ext cx="9207498" cy="1516678"/>
          </a:xfrm>
          <a:prstGeom prst="rect">
            <a:avLst/>
          </a:prstGeom>
        </p:spPr>
        <p:txBody>
          <a:bodyPr anchor="ctr" anchorCtr="0"/>
          <a:lstStyle>
            <a:lvl1pPr>
              <a:defRPr sz="26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ajouter un sous-titre</a:t>
            </a: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6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Corps de texte"/>
          <p:cNvSpPr>
            <a:spLocks noGrp="1"/>
          </p:cNvSpPr>
          <p:nvPr>
            <p:ph type="body" sz="quarter" idx="10" hasCustomPrompt="1"/>
          </p:nvPr>
        </p:nvSpPr>
        <p:spPr>
          <a:xfrm>
            <a:off x="780696" y="1390798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 doubl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7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" name="Corps de texte"/>
          <p:cNvSpPr>
            <a:spLocks noGrp="1"/>
          </p:cNvSpPr>
          <p:nvPr>
            <p:ph type="body" sz="quarter" idx="12" hasCustomPrompt="1"/>
          </p:nvPr>
        </p:nvSpPr>
        <p:spPr>
          <a:xfrm>
            <a:off x="5191761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5665487" y="2781299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5665487" y="3180106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exemple@email.com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5665487" y="3578913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06 xx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endParaRPr lang="fr-FR" dirty="0"/>
          </a:p>
        </p:txBody>
      </p:sp>
      <p:grpSp>
        <p:nvGrpSpPr>
          <p:cNvPr id="40" name="Groupe 39"/>
          <p:cNvGrpSpPr/>
          <p:nvPr userDrawn="1"/>
        </p:nvGrpSpPr>
        <p:grpSpPr>
          <a:xfrm>
            <a:off x="0" y="3650861"/>
            <a:ext cx="3216618" cy="3207140"/>
            <a:chOff x="0" y="3650861"/>
            <a:chExt cx="3216618" cy="3207140"/>
          </a:xfrm>
        </p:grpSpPr>
        <p:pic>
          <p:nvPicPr>
            <p:cNvPr id="41" name="Image 4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6"/>
            <a:stretch/>
          </p:blipFill>
          <p:spPr>
            <a:xfrm>
              <a:off x="0" y="3650861"/>
              <a:ext cx="2064284" cy="1310754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37"/>
            <a:stretch/>
          </p:blipFill>
          <p:spPr>
            <a:xfrm>
              <a:off x="1905864" y="4772535"/>
              <a:ext cx="1310754" cy="2085466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6" b="35303"/>
            <a:stretch/>
          </p:blipFill>
          <p:spPr>
            <a:xfrm>
              <a:off x="0" y="5871928"/>
              <a:ext cx="968038" cy="986072"/>
            </a:xfrm>
            <a:prstGeom prst="rect">
              <a:avLst/>
            </a:prstGeom>
          </p:spPr>
        </p:pic>
      </p:grpSp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4"/>
          <a:stretch/>
        </p:blipFill>
        <p:spPr>
          <a:xfrm rot="5400000">
            <a:off x="1896426" y="-6666"/>
            <a:ext cx="1297423" cy="1310754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 rot="5400000">
            <a:off x="380730" y="751648"/>
            <a:ext cx="1310754" cy="208546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1" b="35303"/>
          <a:stretch/>
        </p:blipFill>
        <p:spPr>
          <a:xfrm rot="5400000">
            <a:off x="385823" y="-392448"/>
            <a:ext cx="201177" cy="986072"/>
          </a:xfrm>
          <a:prstGeom prst="rect">
            <a:avLst/>
          </a:prstGeom>
        </p:spPr>
      </p:pic>
      <p:sp>
        <p:nvSpPr>
          <p:cNvPr id="48" name="Logo Université Gustave Eiffel"/>
          <p:cNvSpPr/>
          <p:nvPr userDrawn="1"/>
        </p:nvSpPr>
        <p:spPr>
          <a:xfrm>
            <a:off x="5791200" y="4771682"/>
            <a:ext cx="1911910" cy="399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400800"/>
            <a:ext cx="1228784" cy="2539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2" r:id="rId3"/>
    <p:sldLayoutId id="2147483667" r:id="rId4"/>
    <p:sldLayoutId id="214748366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risk.ccr.fr/publications/BilanCatNat2017_en_ligne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9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10" Type="http://schemas.openxmlformats.org/officeDocument/2006/relationships/image" Target="../media/image15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basilisk.fr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12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4343400" y="2971800"/>
            <a:ext cx="7749742" cy="2105976"/>
          </a:xfrm>
        </p:spPr>
        <p:txBody>
          <a:bodyPr/>
          <a:lstStyle/>
          <a:p>
            <a:r>
              <a:rPr lang="en-US" b="0" dirty="0"/>
              <a:t>Hydrologic-hydraulic coupling for flash flood real-time simulation: Application to the October 2015 French Riviera floods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228600" y="1981200"/>
            <a:ext cx="1981200" cy="990600"/>
          </a:xfrm>
          <a:solidFill>
            <a:schemeClr val="bg1"/>
          </a:solidFill>
          <a:effectLst/>
        </p:spPr>
        <p:txBody>
          <a:bodyPr/>
          <a:lstStyle/>
          <a:p>
            <a:r>
              <a:rPr lang="en-US" sz="1200" b="0" dirty="0" err="1"/>
              <a:t>Charpentier</a:t>
            </a:r>
            <a:r>
              <a:rPr lang="en-US" sz="1200" b="0" dirty="0"/>
              <a:t>--</a:t>
            </a:r>
            <a:r>
              <a:rPr lang="en-US" sz="1200" b="0" dirty="0" err="1"/>
              <a:t>Noyer</a:t>
            </a:r>
            <a:r>
              <a:rPr lang="en-US" sz="1200" b="0" dirty="0"/>
              <a:t>, M.</a:t>
            </a:r>
            <a:r>
              <a:rPr lang="en-US" sz="1200" b="0" baseline="30000" dirty="0"/>
              <a:t>1</a:t>
            </a:r>
            <a:r>
              <a:rPr lang="en-US" sz="1200" b="0" dirty="0"/>
              <a:t>, </a:t>
            </a:r>
            <a:r>
              <a:rPr lang="en-US" sz="1200" b="0" dirty="0" err="1"/>
              <a:t>Bourgin</a:t>
            </a:r>
            <a:r>
              <a:rPr lang="en-US" sz="1200" b="0" dirty="0"/>
              <a:t>, F.</a:t>
            </a:r>
            <a:r>
              <a:rPr lang="en-US" sz="1200" b="0" baseline="30000" dirty="0"/>
              <a:t>1,2</a:t>
            </a:r>
            <a:r>
              <a:rPr lang="en-US" sz="1200" b="0" dirty="0"/>
              <a:t>, </a:t>
            </a:r>
          </a:p>
          <a:p>
            <a:r>
              <a:rPr lang="en-US" sz="1200" b="0" dirty="0" err="1"/>
              <a:t>Kirstetter</a:t>
            </a:r>
            <a:r>
              <a:rPr lang="en-US" sz="1200" b="0" dirty="0"/>
              <a:t>, G.</a:t>
            </a:r>
            <a:r>
              <a:rPr lang="en-US" sz="1200" b="0" baseline="30000" dirty="0"/>
              <a:t>3</a:t>
            </a:r>
            <a:r>
              <a:rPr lang="en-US" sz="1200" b="0" dirty="0"/>
              <a:t>, </a:t>
            </a:r>
          </a:p>
          <a:p>
            <a:r>
              <a:rPr lang="en-US" sz="1200" b="0" dirty="0" err="1"/>
              <a:t>Delestre</a:t>
            </a:r>
            <a:r>
              <a:rPr lang="en-US" sz="1200" b="0" dirty="0"/>
              <a:t>, O.</a:t>
            </a:r>
            <a:r>
              <a:rPr lang="en-US" sz="1200" b="0" baseline="30000" dirty="0"/>
              <a:t>3</a:t>
            </a:r>
            <a:r>
              <a:rPr lang="en-US" sz="1200" b="0" dirty="0"/>
              <a:t>,</a:t>
            </a:r>
          </a:p>
          <a:p>
            <a:r>
              <a:rPr lang="en-US" sz="1200" b="0" dirty="0" err="1"/>
              <a:t>Brigode</a:t>
            </a:r>
            <a:r>
              <a:rPr lang="en-US" sz="1200" b="0" dirty="0"/>
              <a:t>, P.</a:t>
            </a:r>
            <a:r>
              <a:rPr lang="en-US" sz="1200" b="0" baseline="30000" dirty="0"/>
              <a:t>4</a:t>
            </a:r>
            <a:endParaRPr lang="fr-FR" sz="1200" b="0" dirty="0"/>
          </a:p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228600" y="3048000"/>
            <a:ext cx="23567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aseline="30000" dirty="0">
                <a:solidFill>
                  <a:schemeClr val="bg1"/>
                </a:solidFill>
              </a:rPr>
              <a:t>1</a:t>
            </a:r>
            <a:r>
              <a:rPr lang="fr-FR" sz="1200" dirty="0">
                <a:solidFill>
                  <a:schemeClr val="bg1"/>
                </a:solidFill>
              </a:rPr>
              <a:t> GERS-LEE, </a:t>
            </a:r>
            <a:r>
              <a:rPr lang="fr-FR" sz="1200" dirty="0" err="1">
                <a:solidFill>
                  <a:schemeClr val="bg1"/>
                </a:solidFill>
              </a:rPr>
              <a:t>Univ</a:t>
            </a:r>
            <a:r>
              <a:rPr lang="fr-FR" sz="1200" dirty="0">
                <a:solidFill>
                  <a:schemeClr val="bg1"/>
                </a:solidFill>
              </a:rPr>
              <a:t> Gustave Eiffel, IFSTTAR, F-44344 Bouguenais, France</a:t>
            </a:r>
          </a:p>
          <a:p>
            <a:r>
              <a:rPr lang="fr-FR" sz="1200" baseline="30000" dirty="0">
                <a:solidFill>
                  <a:schemeClr val="bg1"/>
                </a:solidFill>
              </a:rPr>
              <a:t>2</a:t>
            </a:r>
            <a:r>
              <a:rPr lang="fr-FR" sz="1200" dirty="0">
                <a:solidFill>
                  <a:schemeClr val="bg1"/>
                </a:solidFill>
              </a:rPr>
              <a:t> Université Paris-Saclay, INRAE, UR HYCAR, Antony, France</a:t>
            </a:r>
          </a:p>
          <a:p>
            <a:r>
              <a:rPr lang="fr-FR" sz="1200" baseline="30000" dirty="0">
                <a:solidFill>
                  <a:schemeClr val="bg1"/>
                </a:solidFill>
              </a:rPr>
              <a:t>3</a:t>
            </a:r>
            <a:r>
              <a:rPr lang="fr-FR" sz="1200" dirty="0">
                <a:solidFill>
                  <a:schemeClr val="bg1"/>
                </a:solidFill>
              </a:rPr>
              <a:t> Université Côte d’Azur, Laboratoire de Mathématiques J.A. Dieudonné, France</a:t>
            </a:r>
          </a:p>
          <a:p>
            <a:r>
              <a:rPr lang="fr-FR" sz="1200" baseline="30000" dirty="0">
                <a:solidFill>
                  <a:schemeClr val="bg1"/>
                </a:solidFill>
              </a:rPr>
              <a:t>4</a:t>
            </a:r>
            <a:r>
              <a:rPr lang="fr-FR" sz="1200" dirty="0">
                <a:solidFill>
                  <a:schemeClr val="bg1"/>
                </a:solidFill>
              </a:rPr>
              <a:t> Université Côte d’Azur, Observatoire de la Côte d'Azur, CNRS, IRD, </a:t>
            </a:r>
            <a:r>
              <a:rPr lang="fr-FR" sz="1200" dirty="0" err="1">
                <a:solidFill>
                  <a:schemeClr val="bg1"/>
                </a:solidFill>
              </a:rPr>
              <a:t>Géoazur</a:t>
            </a:r>
            <a:r>
              <a:rPr lang="fr-FR" sz="1200" dirty="0">
                <a:solidFill>
                  <a:schemeClr val="bg1"/>
                </a:solidFill>
              </a:rPr>
              <a:t>, France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3D81D4-BEF3-4B47-B2B4-3655CFC4D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" y="899898"/>
            <a:ext cx="920056" cy="321905"/>
          </a:xfrm>
          <a:prstGeom prst="rect">
            <a:avLst/>
          </a:prstGeom>
        </p:spPr>
      </p:pic>
      <p:pic>
        <p:nvPicPr>
          <p:cNvPr id="6" name="Graphique 2">
            <a:extLst>
              <a:ext uri="{FF2B5EF4-FFF2-40B4-BE49-F238E27FC236}">
                <a16:creationId xmlns:a16="http://schemas.microsoft.com/office/drawing/2014/main" id="{F376385E-A060-4740-A713-9CA4D0F32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528" y="78216"/>
            <a:ext cx="2667000" cy="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4249352" cy="75872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Modelling of the </a:t>
            </a:r>
            <a:r>
              <a:rPr lang="en-US" dirty="0" smtClean="0"/>
              <a:t>flood (4/7) 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73260"/>
            <a:ext cx="4749398" cy="37083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355814"/>
            <a:ext cx="4040387" cy="36943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24635" y="5188803"/>
            <a:ext cx="474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11: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flood marks (post-event surveys) and simulated water level for </a:t>
            </a:r>
            <a:r>
              <a:rPr lang="en-US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Argentière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value: 0,05m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 size: 4-32m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132563" y="5105400"/>
            <a:ext cx="404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12: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observed and simulated free surface for </a:t>
            </a:r>
            <a:r>
              <a:rPr lang="en-US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Argentière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value: 0,05m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 size: 4-32m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52" y="2130554"/>
            <a:ext cx="307924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many positive (23) as negative (17)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 marks differences (fig.11)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RMSE = 0,72m (fig.12) but strong dispersion: some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 are strongly underestimated while others are largely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overestimated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 D</a:t>
            </a: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7" name="Losange 16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+mj-lt"/>
                  <a:ea typeface="+mj-ea"/>
                  <a:cs typeface="+mj-cs"/>
                </a:rPr>
                <a:t>9</a:t>
              </a:r>
            </a:p>
          </p:txBody>
        </p:sp>
      </p:grpSp>
      <p:sp>
        <p:nvSpPr>
          <p:cNvPr id="1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48826" y="1033930"/>
            <a:ext cx="3380173" cy="538865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en-US" b="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Argentière</a:t>
            </a:r>
            <a:r>
              <a:rPr lang="en-US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  <a:endParaRPr lang="en-US" b="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002" y="609600"/>
            <a:ext cx="4749398" cy="41161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327803" y="4724400"/>
            <a:ext cx="474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13: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flood marks (post-event surveys) and simulated water level for </a:t>
            </a:r>
            <a:r>
              <a:rPr lang="en-US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Frayère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value: 0,05m Mesh size: 4-32m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132563" y="833548"/>
            <a:ext cx="4059437" cy="4424252"/>
            <a:chOff x="8132563" y="1435945"/>
            <a:chExt cx="4059437" cy="442425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1613" y="1435945"/>
              <a:ext cx="4040387" cy="3534097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8132563" y="5029200"/>
              <a:ext cx="4040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u="sng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 14: </a:t>
              </a:r>
              <a:r>
                <a:rPr lang="en-US" sz="1200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Comparison between observed and simulated free surface for </a:t>
              </a:r>
              <a:r>
                <a:rPr lang="en-US" sz="1200" i="1" dirty="0" err="1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Frayère</a:t>
              </a:r>
              <a:r>
                <a:rPr lang="en-US" sz="1200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catchment</a:t>
              </a:r>
            </a:p>
            <a:p>
              <a:pPr algn="ctr"/>
              <a:r>
                <a:rPr lang="en-US" sz="1200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 value: 0,05m</a:t>
              </a:r>
            </a:p>
            <a:p>
              <a:pPr algn="ctr"/>
              <a:r>
                <a:rPr lang="en-US" sz="1200" i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Mesh size: 4-32m</a:t>
              </a:r>
              <a:endPara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21159" y="1524000"/>
            <a:ext cx="30926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Overestimation of the flood marks upstream (fig.13)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 of the railway line – DEM treatment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Conversely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underestimation downstream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railway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(fig.13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 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 good in the plain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approximation on free 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surfaces (fig.14) – RMSE = 1,02m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7" name="Losange 16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10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48827" y="1033930"/>
            <a:ext cx="3155440" cy="538865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en-US" b="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Frayère</a:t>
            </a:r>
            <a:r>
              <a:rPr lang="en-US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  <a:endParaRPr lang="en-US" b="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7800" y="5334000"/>
            <a:ext cx="9220200" cy="138499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mark comparisons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(general conclusion for the 3 basins):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DEM post-treatment (cutting off roads to allow full passage of the river): local modification of topography and flow dynamics (due to obstacle removal)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adaptive meshing in areas with large variations in topography can significantly change the altitude and consequently the free surface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small free surface heights, the simulation overestimates the free surface height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4249352" cy="75872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Modelling of the </a:t>
            </a:r>
            <a:r>
              <a:rPr lang="en-US" dirty="0" smtClean="0"/>
              <a:t>flood (5/7)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35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Modelling of the </a:t>
            </a:r>
            <a:r>
              <a:rPr lang="en-US" dirty="0" smtClean="0"/>
              <a:t>flood (6/7) 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776283" y="1066800"/>
            <a:ext cx="5243517" cy="3505200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the sensitivity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adaptive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 parameters :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refinement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criteria &amp; size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400" b="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small errors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refinement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little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on the RMSE value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1400" b="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close results for a threshold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 of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0.1m or 0.05m regardless of mesh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threshold value of 0.2m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reduced impact for mesh sizes from 4 to 32m (gains in terms of computing time to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errors for the </a:t>
            </a:r>
            <a:r>
              <a:rPr lang="en-US" sz="1400" b="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Frayère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come from the MNT treatment </a:t>
            </a: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1400" b="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3404" y="4634805"/>
            <a:ext cx="5236396" cy="138499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smaller the minimum size grid is (here at least, the minimum size is 4m) and the smaller the RMSE is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precision on the calculated free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validation of the hydraulic simulations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432" y="1143000"/>
            <a:ext cx="5410200" cy="504243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078064" y="60841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15: </a:t>
            </a: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RMSE depending on mesh size and refinement criteria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5" name="Losange 4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11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5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Modelling of the flood </a:t>
            </a:r>
            <a:r>
              <a:rPr lang="en-US" dirty="0" smtClean="0"/>
              <a:t>(7/7)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779848" y="912202"/>
            <a:ext cx="9735752" cy="895771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 time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 </a:t>
            </a:r>
            <a:r>
              <a:rPr lang="pt-BR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machine with 32 Intel(R) Xeon(R) CPU E5-2650-v4 2.20GHz </a:t>
            </a:r>
            <a:r>
              <a:rPr lang="pt-BR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CPUs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pt-BR" sz="1400" b="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context of flood forecasting, a simulation can be considered in real time if its calculation time is much faster than the duration of the event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/>
          <a:stretch/>
        </p:blipFill>
        <p:spPr>
          <a:xfrm>
            <a:off x="1219200" y="1938715"/>
            <a:ext cx="9143999" cy="32557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4400" y="5791200"/>
            <a:ext cx="9753600" cy="5232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in terms of calculation but also in terms of precision, it is more interesting to keep a simulation with larger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maximal size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meshes and a smaller refinement criterion rather than the opposite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09700" y="5257800"/>
            <a:ext cx="891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16: </a:t>
            </a: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RMSE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computation time depending </a:t>
            </a: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mesh size and refinement criteria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4" name="Losange 13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12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6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Conclusion &amp; Perspectives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9848" y="1295400"/>
            <a:ext cx="9735752" cy="461664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flood marks using: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way to evaluate simulation results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Highlighting the influence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 post-treatment: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modification of topography and flow dynamics (due to obstacle removal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correspondence between simulated and surveyed flood marks: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 of the flood marks from the post-event surveys are in the simulated flood plain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influence of the refinement criterion and mesh levels for adaptive meshing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a value for the refinement criterion, no more influence of 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maximal size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on the RMSE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accuracy and calculation time up to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minutes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from 8 to 64 m with a threshold value of 0.1m seems to be the better compromise between accuracy and computation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Promising performances both in terms of calculation time but also in terms of accuracy of the simulated flood areas and water levels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Perspectives: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on flood marks comparison mode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mesh based on topography rather than water height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 of the rainwater network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0" name="Losange 9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13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2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9848" y="1066086"/>
            <a:ext cx="9982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 algn="just"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CCR. (2016). Les Catastrophes Naturelles en </a:t>
            </a:r>
            <a:r>
              <a:rPr lang="fr-F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France : Bilan 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1982-2016.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Retrieved from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erisk.ccr.fr/publications/BilanCatNat2017_en_ligne.pdf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indent="-304800"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Livet, M.,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Desbordes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and Villeneuve, J.P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(2004):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Hydrologic analysis of the Aude, France, flash flood 12 and 13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1999, J.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286, 135–154, 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doi.org/10.1016/j.jhydrol.2003.09.015G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indent="-304800"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indent="-304800"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Kirstetter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Bourgin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Brigode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Delestre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(2019) : Real-time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inundation mapping with a 2D hydraulic modelling tool based on adaptive grid refinement: the case of the October 2015 French Riviera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marL="304800" indent="-304800"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indent="-304800"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Lebouc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&amp;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Payrastre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(2017). Reconstitution et analyse des débits de pointe des crues du 3 octobre 2015 dans les Alpes Maritimes . Convention Action 14 HAL Id : hal-01589775 Convention DGPR-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Ifsttar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des crues du 3 octobre 2015 dans les Alpes Maritimes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0" indent="-304800"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indent="-304800"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Hooft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A.,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Popinet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van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Heerwaarden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C., van der Linden, S. J. A., de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Roode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R., &amp; van de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Wiel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J. H. (2018).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Towards Adaptive Grids for Atmospheric Boundary-Layer Simulations.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Boundary-Layer Meteorology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421–443. 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doi.org/10.1007/s10546-018-0335-9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8508016" cy="781912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6"/>
            </a:pPr>
            <a:r>
              <a:rPr lang="en-US" dirty="0" smtClean="0"/>
              <a:t>References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1" name="Losange 10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14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3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2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3810001" y="838201"/>
            <a:ext cx="3809997" cy="2800790"/>
            <a:chOff x="1528658" y="1422404"/>
            <a:chExt cx="3681636" cy="2478703"/>
          </a:xfrm>
        </p:grpSpPr>
        <p:grpSp>
          <p:nvGrpSpPr>
            <p:cNvPr id="8" name="Groupe 7"/>
            <p:cNvGrpSpPr/>
            <p:nvPr/>
          </p:nvGrpSpPr>
          <p:grpSpPr>
            <a:xfrm>
              <a:off x="1528658" y="1422404"/>
              <a:ext cx="3505200" cy="2478703"/>
              <a:chOff x="6629401" y="-500402"/>
              <a:chExt cx="3505199" cy="2478728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1" y="-500402"/>
                <a:ext cx="3505199" cy="247872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135464" y="1344462"/>
                <a:ext cx="171491" cy="14384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0" name="Connecteur droit 9"/>
            <p:cNvCxnSpPr/>
            <p:nvPr/>
          </p:nvCxnSpPr>
          <p:spPr>
            <a:xfrm flipH="1" flipV="1">
              <a:off x="4187123" y="3340856"/>
              <a:ext cx="1023171" cy="1507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687" y="2922769"/>
            <a:ext cx="179223" cy="162535"/>
          </a:xfrm>
          <a:prstGeom prst="rect">
            <a:avLst/>
          </a:prstGeom>
        </p:spPr>
      </p:pic>
      <p:sp>
        <p:nvSpPr>
          <p:cNvPr id="5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8508016" cy="7819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flash floods of October 3, 2015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029200" y="4800600"/>
            <a:ext cx="6997923" cy="1262783"/>
            <a:chOff x="850677" y="5047456"/>
            <a:chExt cx="6997923" cy="1262783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5047456"/>
              <a:ext cx="2505076" cy="1252538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7" y="5047456"/>
              <a:ext cx="2244948" cy="1262783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1" y="5047456"/>
              <a:ext cx="2190749" cy="12582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779848" y="3276600"/>
            <a:ext cx="3876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Casualties and economic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losses (fig.2):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millions euros of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20000 damaged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persons rescued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persons temporary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re-located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9848" y="4648200"/>
            <a:ext cx="3876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the 5 most expensive floods in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 (CCR 2016)</a:t>
            </a: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99882" y="3841338"/>
            <a:ext cx="3699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</a:t>
            </a:r>
            <a:r>
              <a:rPr lang="fr-FR" sz="1200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Cumul 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  <a:p>
            <a:pPr algn="ctr"/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Kirstetter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(2019)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99882" y="6172200"/>
            <a:ext cx="3699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2: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damages </a:t>
            </a:r>
          </a:p>
          <a:p>
            <a:pPr algn="ctr"/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Nice Matin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817" y="285844"/>
            <a:ext cx="5275184" cy="34479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79848" y="1676400"/>
            <a:ext cx="38768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Exceptional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 between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18h and 23h, a heavy rain occurred on the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(fig.1)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of precipitation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 recorded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floods on the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Brague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Frayère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Riou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l’Argentière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rivers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779848" y="950828"/>
            <a:ext cx="3876888" cy="630763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 in the south of France on the French Riviera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6580909" y="3004036"/>
            <a:ext cx="856502" cy="18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61080" y="5340459"/>
            <a:ext cx="4081887" cy="95410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what conditions can real-time 2D flood modelling be a tool for flash flood forecasting? What are the benefits of hydrological/hydraulic coupling for flash flood forecasting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33" name="Losange 32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+mj-lt"/>
                  <a:ea typeface="+mj-ea"/>
                  <a:cs typeface="+mj-cs"/>
                </a:rPr>
                <a:t>1</a:t>
              </a:r>
            </a:p>
          </p:txBody>
        </p:sp>
      </p:grpSp>
      <p:pic>
        <p:nvPicPr>
          <p:cNvPr id="35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10421552" cy="781912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fr-FR" dirty="0" err="1"/>
              <a:t>Hydrologic-hydraulic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 : </a:t>
            </a:r>
            <a:r>
              <a:rPr lang="en-US" dirty="0"/>
              <a:t>compromise between calculation time and precision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779848" y="1600199"/>
            <a:ext cx="5163752" cy="2372299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Rainfall-runoff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model,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CINECAR (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Gaume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2004), on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upstream part of the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domain (hydrologic modeling domain in fig.3):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 estimation of the streamflow temporal evolution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net rainfall (SCS-CN model) : SCS Production function with a uniform value of CN = 70 (post-event surveys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Lebouc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Payrastre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2017 &amp; </a:t>
            </a:r>
            <a:r>
              <a:rPr lang="en-US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Kirstetter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- 2019)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Propagation on each reach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Transport by solving the kinematic wave equation (Le </a:t>
            </a:r>
            <a:r>
              <a:rPr lang="en-US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Bihan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2016) 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texte 9"/>
          <p:cNvSpPr>
            <a:spLocks noGrp="1"/>
          </p:cNvSpPr>
          <p:nvPr>
            <p:ph type="body" sz="quarter" idx="4294967295"/>
          </p:nvPr>
        </p:nvSpPr>
        <p:spPr>
          <a:xfrm>
            <a:off x="779848" y="3876929"/>
            <a:ext cx="5163752" cy="282867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Hydraulic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model,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Basilisk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dirty="0">
                <a:solidFill>
                  <a:srgbClr val="0C433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fr-FR" sz="1400" dirty="0" smtClean="0">
                <a:solidFill>
                  <a:srgbClr val="0C433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basilisk.fr</a:t>
            </a:r>
            <a:r>
              <a:rPr lang="fr-FR" sz="1400" dirty="0" smtClean="0">
                <a:solidFill>
                  <a:srgbClr val="0C43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hydraulic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modelling: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and velocity at any point of the downstream plain (hatched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fig.3)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Shallow-Water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volume numerical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2 in space and time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Quadtree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-adaptive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refinement: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Cohabitation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several mesh sizes at the same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refinement criterion is defined for moving from one mesh size to another, finer or coarser, depending on the estimate of the discretization error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(Van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Hooft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2018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15220" y="6237633"/>
            <a:ext cx="4793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3: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Hydrologic-hydraulic coupling</a:t>
            </a:r>
            <a:endParaRPr lang="en-US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779848" y="1066800"/>
            <a:ext cx="5163752" cy="609600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on the three main flooded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: </a:t>
            </a: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Brague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Frayère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Riou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l’Argentière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basins.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247688" y="759569"/>
            <a:ext cx="5943600" cy="5301452"/>
            <a:chOff x="6247688" y="759569"/>
            <a:chExt cx="5943600" cy="530145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7688" y="759569"/>
              <a:ext cx="5943600" cy="530145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47688" y="4572000"/>
              <a:ext cx="4648912" cy="30480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7" name="Losange 16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2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9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9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 r="56510"/>
          <a:stretch/>
        </p:blipFill>
        <p:spPr>
          <a:xfrm>
            <a:off x="0" y="685800"/>
            <a:ext cx="4667220" cy="3886200"/>
          </a:xfrm>
          <a:prstGeom prst="rect">
            <a:avLst/>
          </a:prstGeom>
        </p:spPr>
      </p:pic>
      <p:sp>
        <p:nvSpPr>
          <p:cNvPr id="6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304800" y="5185754"/>
            <a:ext cx="11506200" cy="1596046"/>
          </a:xfrm>
        </p:spPr>
        <p:txBody>
          <a:bodyPr numCol="2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DEM: RGE ALTI (large-scale topographic component) of the IGN obtained by LiDAR surveys or analysis of aerial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 (fig.4)</a:t>
            </a: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fr-FR" sz="1400" b="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Manning coefficients: </a:t>
            </a:r>
            <a:r>
              <a:rPr lang="fr-FR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lang="fr-FR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value of 0,066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fr-FR" sz="1400" b="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fr-FR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fr-FR" sz="1400" b="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400" b="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r>
              <a:rPr lang="fr-FR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r>
              <a:rPr lang="fr-FR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PANTHERE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radar from </a:t>
            </a:r>
            <a:r>
              <a:rPr lang="en-US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Météo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 (fig.5)</a:t>
            </a: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1km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Acquisition time step: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5min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for the hydrologic and hydraulic models (rainfall mask for the area with no hydrologic simulation)</a:t>
            </a: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fr-FR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200" y="4575087"/>
            <a:ext cx="449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4: </a:t>
            </a:r>
            <a:r>
              <a:rPr lang="fr-FR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 DEM (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aggregated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4m) – Brague</a:t>
            </a:r>
          </a:p>
          <a:p>
            <a:pPr algn="ctr"/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: 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Kirstetter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(2019)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223" y="381000"/>
            <a:ext cx="6301777" cy="41189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19800" y="4571240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5: </a:t>
            </a:r>
            <a:r>
              <a:rPr lang="fr-FR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</a:t>
            </a:r>
          </a:p>
          <a:p>
            <a:pPr algn="ctr"/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: 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Kirstetter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(2019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8508016" cy="781912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3"/>
            </a:pPr>
            <a:r>
              <a:rPr lang="en-US" dirty="0" smtClean="0"/>
              <a:t>Dataset (1/2)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6" name="Losange 15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3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8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8508016" cy="781912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3"/>
            </a:pPr>
            <a:r>
              <a:rPr lang="en-US" dirty="0" smtClean="0"/>
              <a:t>Dataset (2/2)</a:t>
            </a:r>
            <a:endParaRPr lang="fr-FR" dirty="0"/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609600" y="2751894"/>
            <a:ext cx="3429000" cy="1295400"/>
          </a:xfrm>
        </p:spPr>
        <p:txBody>
          <a:bodyPr numCol="1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Post-event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investigations: </a:t>
            </a:r>
            <a:r>
              <a:rPr lang="en-US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Lebouc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Payrastre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(2017)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water marks (more than 500 in the area)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flow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estimations</a:t>
            </a:r>
            <a:endParaRPr lang="fr-FR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74635"/>
            <a:ext cx="7847322" cy="60499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26293" y="6042681"/>
            <a:ext cx="58815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6: 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water marks for the </a:t>
            </a:r>
            <a:r>
              <a:rPr lang="fr-FR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2019, 15 flood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3" name="Losange 12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4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5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4"/>
            </a:pPr>
            <a:r>
              <a:rPr lang="en-US" dirty="0"/>
              <a:t>List of the simulations made and performance criteria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779848" y="832027"/>
            <a:ext cx="10269152" cy="310973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the simulations: combination of the different values for grid refinement and refinement criteria</a:t>
            </a:r>
          </a:p>
          <a:p>
            <a:pPr lvl="0"/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95F0578-226F-402D-B37C-F763EBD1B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232052"/>
              </p:ext>
            </p:extLst>
          </p:nvPr>
        </p:nvGraphicFramePr>
        <p:xfrm>
          <a:off x="999522" y="1203960"/>
          <a:ext cx="10125678" cy="1386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9878">
                  <a:extLst>
                    <a:ext uri="{9D8B030D-6E8A-4147-A177-3AD203B41FA5}">
                      <a16:colId xmlns:a16="http://schemas.microsoft.com/office/drawing/2014/main" val="12685406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3729346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78219408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91909167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Grid</a:t>
                      </a:r>
                      <a:r>
                        <a:rPr lang="fr-FR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refinement</a:t>
                      </a:r>
                      <a:endParaRPr lang="fr-FR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Refinement</a:t>
                      </a:r>
                      <a:r>
                        <a:rPr lang="fr-FR" sz="1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criteria</a:t>
                      </a:r>
                      <a:endParaRPr lang="fr-FR" sz="1400" b="1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Manning coefficients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4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Boundaries</a:t>
                      </a:r>
                      <a:r>
                        <a:rPr lang="fr-FR" sz="14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conditions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042262"/>
                  </a:ext>
                </a:extLst>
              </a:tr>
              <a:tr h="535092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8m</a:t>
                      </a:r>
                      <a:r>
                        <a:rPr lang="fr-FR" sz="14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- 64m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8m - 32m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4m - 32m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0.05m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0.1m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0.15m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0.2m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0.066</a:t>
                      </a:r>
                      <a:endParaRPr lang="fr-FR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r-FR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Closed</a:t>
                      </a:r>
                      <a:r>
                        <a:rPr lang="fr-FR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cannot go beyond the simulation area (for the sea)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Water velocity = 0 m/s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problem for the other boundaries (rain masks)</a:t>
                      </a:r>
                      <a:endParaRPr lang="en-US" sz="14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55272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79848" y="2819400"/>
            <a:ext cx="10269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qualify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 (performance) 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71600" y="5715000"/>
                <a:ext cx="3152338" cy="72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fr-FR" sz="1400" i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fr-F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𝑠𝑖𝑚𝑢𝑙𝑎𝑡𝑒𝑑</m:t>
                                          </m:r>
                                        </m:sub>
                                      </m:sSub>
                                      <m:r>
                                        <a:rPr lang="fr-FR" sz="14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fr-FR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𝑜𝑏𝑠𝑒𝑟𝑣𝑒𝑑</m:t>
                                          </m:r>
                                        </m:sub>
                                      </m:sSub>
                                      <m:r>
                                        <a:rPr lang="fr-FR" sz="1400" i="0">
                                          <a:latin typeface="Cambria Math" panose="02040503050406030204" pitchFamily="18" charset="0"/>
                                        </a:rPr>
                                        <m:t>)²</m:t>
                                      </m:r>
                                    </m:e>
                                  </m:d>
                                </m:e>
                              </m:nary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𝑓𝑙𝑜𝑜𝑑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𝑚𝑎𝑟𝑘𝑠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𝑛𝑢𝑚𝑏𝑒𝑟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15000"/>
                <a:ext cx="3152338" cy="7288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79847" y="3202900"/>
            <a:ext cx="4706553" cy="289310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800100" lvl="1" indent="-342900">
              <a:buFont typeface="+mj-lt"/>
              <a:buAutoNum type="alphaUcPeriod"/>
            </a:pP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flows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post-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surveys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+mj-lt"/>
              <a:buAutoNum type="alphaUcPeriod"/>
            </a:pP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flood marks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flood plain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total flood marks in the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(fig.6)</a:t>
            </a:r>
          </a:p>
          <a:p>
            <a:pPr marL="800100" lvl="1" indent="-342900">
              <a:buFont typeface="+mj-lt"/>
              <a:buAutoNum type="alphaUcPeriod"/>
            </a:pP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surfaces</a:t>
            </a:r>
          </a:p>
          <a:p>
            <a:pPr marL="800100" lvl="1" indent="-342900">
              <a:buFont typeface="+mj-lt"/>
              <a:buAutoNum type="alphaUcPeriod"/>
            </a:pP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Square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(RMSE)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842494" y="6250510"/>
            <a:ext cx="4444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7: </a:t>
            </a:r>
            <a:r>
              <a:rPr lang="fr-FR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 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marks in the 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studied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area – post-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surveys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715000" y="2912619"/>
            <a:ext cx="6456024" cy="3276600"/>
            <a:chOff x="5715000" y="2912619"/>
            <a:chExt cx="6456024" cy="327660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2912619"/>
              <a:ext cx="6456024" cy="32766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134600" y="4419600"/>
              <a:ext cx="1981200" cy="53340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20" name="Losange 19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5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22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Modelling of the </a:t>
            </a:r>
            <a:r>
              <a:rPr lang="en-US" dirty="0" smtClean="0"/>
              <a:t>flood (1/7)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779848" y="914400"/>
            <a:ext cx="4601958" cy="1314004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 A: Verification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the hydraulic simulation: consistency of the flows produced by the hydrological model at the input of the hydraulic model with the flows from the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post-event surveys: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post-event flow values </a:t>
            </a:r>
            <a:r>
              <a:rPr lang="en-US" sz="1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some </a:t>
            </a:r>
            <a:r>
              <a:rPr lang="en-US" sz="1400" b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rivers</a:t>
            </a:r>
            <a:endParaRPr lang="en-US" sz="1400" b="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9848" y="5715000"/>
            <a:ext cx="36397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 B: Comparison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the results and information gathered from post-event surveys: flood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plain (more than 5cm for the simulated water level) and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surface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2E3B8F-EDC8-4727-B6BB-6933DDCD4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7" y="2110338"/>
            <a:ext cx="5153206" cy="36808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873" y="15667"/>
            <a:ext cx="6553200" cy="503814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17872" y="4840069"/>
            <a:ext cx="652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8: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flows from </a:t>
            </a: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CINECAR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evaluated after the </a:t>
            </a:r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(the square brackets represent the estimated peak flow interval, the point the maximum flow reached during the hydrological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simulation) and location of these points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078977"/>
            <a:ext cx="800450" cy="369325"/>
          </a:xfrm>
          <a:prstGeom prst="rect">
            <a:avLst/>
          </a:prstGeom>
        </p:spPr>
      </p:pic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070216"/>
              </p:ext>
            </p:extLst>
          </p:nvPr>
        </p:nvGraphicFramePr>
        <p:xfrm>
          <a:off x="4648200" y="5638800"/>
          <a:ext cx="7454651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6251">
                  <a:extLst>
                    <a:ext uri="{9D8B030D-6E8A-4147-A177-3AD203B41FA5}">
                      <a16:colId xmlns:a16="http://schemas.microsoft.com/office/drawing/2014/main" val="141909657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34358922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3733572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546440529"/>
                    </a:ext>
                  </a:extLst>
                </a:gridCol>
              </a:tblGrid>
              <a:tr h="3429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flood marks in the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</a:t>
                      </a:r>
                      <a:r>
                        <a:rPr lang="fr-FR" sz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area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Flood marks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outside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flood plain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Flood marks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percentage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the </a:t>
                      </a:r>
                      <a:r>
                        <a:rPr lang="fr-F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</a:t>
                      </a: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flood plain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07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Brague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562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Frayère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6691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Argentière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061835"/>
                  </a:ext>
                </a:extLst>
              </a:tr>
            </a:tbl>
          </a:graphicData>
        </a:graphic>
      </p:graphicFrame>
      <p:grpSp>
        <p:nvGrpSpPr>
          <p:cNvPr id="13" name="Groupe 12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4" name="Losange 13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6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8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4249352" cy="75872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Modelling of the </a:t>
            </a:r>
            <a:r>
              <a:rPr lang="en-US" dirty="0" smtClean="0"/>
              <a:t>flood (2/7) 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7" name="Losange 16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7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71212" y="762000"/>
            <a:ext cx="9844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Evolution of the water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size (right)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hydraulic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simulation for the Brague </a:t>
            </a: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catchment</a:t>
            </a:r>
            <a:endParaRPr lang="fr-FR" sz="140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value: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size: 4-32m</a:t>
            </a: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2" name="he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812" y="1515640"/>
            <a:ext cx="5257800" cy="5257800"/>
          </a:xfrm>
          <a:prstGeom prst="rect">
            <a:avLst/>
          </a:prstGeom>
        </p:spPr>
      </p:pic>
      <p:pic>
        <p:nvPicPr>
          <p:cNvPr id="3" name="leve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00800" y="151564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779848" y="384280"/>
            <a:ext cx="4249352" cy="758720"/>
          </a:xfrm>
        </p:spPr>
        <p:txBody>
          <a:bodyPr/>
          <a:lstStyle/>
          <a:p>
            <a:pPr marL="457200" lvl="0" indent="-457200">
              <a:buFont typeface="+mj-lt"/>
              <a:buAutoNum type="arabicPeriod" startAt="5"/>
            </a:pPr>
            <a:r>
              <a:rPr lang="en-US" dirty="0"/>
              <a:t>Modelling of the </a:t>
            </a:r>
            <a:r>
              <a:rPr lang="en-US" dirty="0" smtClean="0"/>
              <a:t>flood (3/7) 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14400"/>
            <a:ext cx="4749398" cy="4572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13" y="1083528"/>
            <a:ext cx="4040387" cy="42389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048000" y="5722203"/>
            <a:ext cx="474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9: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flood marks (post-event surveys) and simulated water level for </a:t>
            </a:r>
            <a:r>
              <a:rPr lang="en-US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Brague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value: 0,05m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 size: 4-32m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132563" y="5722202"/>
            <a:ext cx="404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10: 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observed and simulated free surface for </a:t>
            </a:r>
            <a:r>
              <a:rPr lang="en-US" sz="1200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Brague</a:t>
            </a:r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value: 0,05m</a:t>
            </a:r>
          </a:p>
          <a:p>
            <a:pPr algn="ctr"/>
            <a:r>
              <a:rPr lang="en-US" sz="1200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 size: 4-32m</a:t>
            </a:r>
            <a:endParaRPr lang="fr-FR" sz="1200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159" y="1700986"/>
            <a:ext cx="309263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surface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BASILISK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one </a:t>
            </a: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post-</a:t>
            </a: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dirty="0" smtClean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positive (185)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(95) </a:t>
            </a: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(fig.9)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fr-FR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</a:t>
            </a:r>
            <a:r>
              <a:rPr lang="fr-FR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Tendency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surfaces simulated by BASILISK for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surfaces 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0 and 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3.5m (fig.10)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riterion 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RMSE on the free area difference is 0.62m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Criterion D</a:t>
            </a:r>
            <a:endParaRPr lang="fr-FR" sz="14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" y="6553200"/>
            <a:ext cx="779848" cy="27285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0" y="40194"/>
            <a:ext cx="671212" cy="533401"/>
            <a:chOff x="0" y="40194"/>
            <a:chExt cx="671212" cy="533401"/>
          </a:xfrm>
        </p:grpSpPr>
        <p:sp>
          <p:nvSpPr>
            <p:cNvPr id="17" name="Losange 16"/>
            <p:cNvSpPr/>
            <p:nvPr/>
          </p:nvSpPr>
          <p:spPr>
            <a:xfrm>
              <a:off x="61917" y="40194"/>
              <a:ext cx="547683" cy="533401"/>
            </a:xfrm>
            <a:prstGeom prst="diamond">
              <a:avLst/>
            </a:prstGeom>
            <a:ln>
              <a:solidFill>
                <a:srgbClr val="6C66C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0" y="137617"/>
              <a:ext cx="671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+mj-lt"/>
                  <a:ea typeface="+mj-ea"/>
                  <a:cs typeface="+mj-cs"/>
                </a:rPr>
                <a:t>8</a:t>
              </a:r>
              <a:endParaRPr lang="fr-FR" sz="1600" b="1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48827" y="1033930"/>
            <a:ext cx="3155440" cy="538865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en-US" b="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Brague</a:t>
            </a:r>
            <a:r>
              <a:rPr lang="en-US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catchment</a:t>
            </a:r>
            <a:endParaRPr lang="en-US" b="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raphique 42">
            <a:extLst>
              <a:ext uri="{FF2B5EF4-FFF2-40B4-BE49-F238E27FC236}">
                <a16:creationId xmlns:a16="http://schemas.microsoft.com/office/drawing/2014/main" id="{1B5FEAC3-6BF7-4F98-B517-929A6AD87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419" y="6473721"/>
            <a:ext cx="1342376" cy="3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nalisé 1">
      <a:dk1>
        <a:srgbClr val="2F2A85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231F63"/>
      </a:hlink>
      <a:folHlink>
        <a:srgbClr val="2F2A85"/>
      </a:folHlink>
    </a:clrScheme>
    <a:fontScheme name="Personnalisé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2834</TotalTime>
  <Words>2035</Words>
  <Application>Microsoft Office PowerPoint</Application>
  <PresentationFormat>Grand écran</PresentationFormat>
  <Paragraphs>234</Paragraphs>
  <Slides>16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Tahoma</vt:lpstr>
      <vt:lpstr>Times New Roman</vt:lpstr>
      <vt:lpstr>Wingdings</vt:lpstr>
      <vt:lpstr>Office Theme</vt:lpstr>
      <vt:lpstr>Hydrologic-hydraulic coupling for flash flood real-time simulation: Application to the October 2015 French Riviera floods </vt:lpstr>
      <vt:lpstr>The flash floods of October 3, 2015 </vt:lpstr>
      <vt:lpstr>Hydrologic-hydraulic coupling : compromise between calculation time and precision </vt:lpstr>
      <vt:lpstr>Dataset (1/2)</vt:lpstr>
      <vt:lpstr>Dataset (2/2)</vt:lpstr>
      <vt:lpstr>List of the simulations made and performance criteria</vt:lpstr>
      <vt:lpstr>Modelling of the flood (1/7)</vt:lpstr>
      <vt:lpstr>Modelling of the flood (2/7) </vt:lpstr>
      <vt:lpstr>Modelling of the flood (3/7) </vt:lpstr>
      <vt:lpstr>Modelling of the flood (4/7) </vt:lpstr>
      <vt:lpstr>Modelling of the flood (5/7) </vt:lpstr>
      <vt:lpstr>Modelling of the flood (6/7) </vt:lpstr>
      <vt:lpstr>Modelling of the flood (7/7)</vt:lpstr>
      <vt:lpstr>Conclusion &amp; Perspectives</vt:lpstr>
      <vt:lpstr>References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 powerpoint</dc:title>
  <dc:creator>Mathilde Caer</dc:creator>
  <cp:lastModifiedBy>CHARPENTIER--NOYER Maryse</cp:lastModifiedBy>
  <cp:revision>307</cp:revision>
  <dcterms:created xsi:type="dcterms:W3CDTF">2019-12-10T09:51:24Z</dcterms:created>
  <dcterms:modified xsi:type="dcterms:W3CDTF">2020-04-30T16:16:59Z</dcterms:modified>
</cp:coreProperties>
</file>