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86" r:id="rId4"/>
    <p:sldId id="258" r:id="rId5"/>
    <p:sldId id="287" r:id="rId6"/>
    <p:sldId id="257" r:id="rId7"/>
    <p:sldId id="274" r:id="rId8"/>
    <p:sldId id="279" r:id="rId9"/>
    <p:sldId id="280" r:id="rId10"/>
    <p:sldId id="281" r:id="rId11"/>
    <p:sldId id="282" r:id="rId12"/>
    <p:sldId id="283" r:id="rId13"/>
    <p:sldId id="284" r:id="rId14"/>
    <p:sldId id="263" r:id="rId15"/>
    <p:sldId id="285" r:id="rId16"/>
    <p:sldId id="266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92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22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51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72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98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541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36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2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955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1F25E-86EA-4584-90CB-F7A69DE29CBD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FDE2-4D4B-4E0E-B347-2C158EC1F6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87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slide" Target="slide15.xml"/><Relationship Id="rId1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12" Type="http://schemas.openxmlformats.org/officeDocument/2006/relationships/image" Target="../media/image7.png"/><Relationship Id="rId17" Type="http://schemas.openxmlformats.org/officeDocument/2006/relationships/slide" Target="slide17.xml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slide" Target="slide14.xml"/><Relationship Id="rId5" Type="http://schemas.openxmlformats.org/officeDocument/2006/relationships/slide" Target="slide1.xml"/><Relationship Id="rId15" Type="http://schemas.openxmlformats.org/officeDocument/2006/relationships/slide" Target="slide16.xml"/><Relationship Id="rId10" Type="http://schemas.openxmlformats.org/officeDocument/2006/relationships/image" Target="../media/image6.jpeg"/><Relationship Id="rId4" Type="http://schemas.openxmlformats.org/officeDocument/2006/relationships/image" Target="../media/image3.emf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18" Type="http://schemas.openxmlformats.org/officeDocument/2006/relationships/image" Target="../media/image7.png"/><Relationship Id="rId3" Type="http://schemas.openxmlformats.org/officeDocument/2006/relationships/image" Target="../media/image27.gif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17" Type="http://schemas.openxmlformats.org/officeDocument/2006/relationships/slide" Target="slide14.xml"/><Relationship Id="rId2" Type="http://schemas.openxmlformats.org/officeDocument/2006/relationships/image" Target="../media/image26.jpeg"/><Relationship Id="rId16" Type="http://schemas.openxmlformats.org/officeDocument/2006/relationships/image" Target="../media/image6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24" Type="http://schemas.openxmlformats.org/officeDocument/2006/relationships/image" Target="../media/image10.jpe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17.xml"/><Relationship Id="rId10" Type="http://schemas.openxmlformats.org/officeDocument/2006/relationships/slide" Target="slide13.xml"/><Relationship Id="rId19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image" Target="../media/image5.jpe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18" Type="http://schemas.openxmlformats.org/officeDocument/2006/relationships/image" Target="../media/image7.png"/><Relationship Id="rId3" Type="http://schemas.openxmlformats.org/officeDocument/2006/relationships/image" Target="../media/image29.gif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17" Type="http://schemas.openxmlformats.org/officeDocument/2006/relationships/slide" Target="slide14.xml"/><Relationship Id="rId2" Type="http://schemas.openxmlformats.org/officeDocument/2006/relationships/image" Target="../media/image28.jpeg"/><Relationship Id="rId16" Type="http://schemas.openxmlformats.org/officeDocument/2006/relationships/image" Target="../media/image6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24" Type="http://schemas.openxmlformats.org/officeDocument/2006/relationships/image" Target="../media/image10.jpe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17.xml"/><Relationship Id="rId10" Type="http://schemas.openxmlformats.org/officeDocument/2006/relationships/slide" Target="slide13.xml"/><Relationship Id="rId19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image" Target="../media/image5.jpeg"/><Relationship Id="rId2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18" Type="http://schemas.openxmlformats.org/officeDocument/2006/relationships/image" Target="../media/image7.png"/><Relationship Id="rId3" Type="http://schemas.openxmlformats.org/officeDocument/2006/relationships/image" Target="../media/image31.gif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17" Type="http://schemas.openxmlformats.org/officeDocument/2006/relationships/slide" Target="slide14.xml"/><Relationship Id="rId2" Type="http://schemas.openxmlformats.org/officeDocument/2006/relationships/image" Target="../media/image30.jpeg"/><Relationship Id="rId16" Type="http://schemas.openxmlformats.org/officeDocument/2006/relationships/image" Target="../media/image6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24" Type="http://schemas.openxmlformats.org/officeDocument/2006/relationships/image" Target="../media/image10.jpe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17.xml"/><Relationship Id="rId10" Type="http://schemas.openxmlformats.org/officeDocument/2006/relationships/slide" Target="slide13.xml"/><Relationship Id="rId19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image" Target="../media/image5.jpeg"/><Relationship Id="rId2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18" Type="http://schemas.openxmlformats.org/officeDocument/2006/relationships/image" Target="../media/image7.png"/><Relationship Id="rId3" Type="http://schemas.openxmlformats.org/officeDocument/2006/relationships/image" Target="../media/image33.gif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17" Type="http://schemas.openxmlformats.org/officeDocument/2006/relationships/slide" Target="slide14.xml"/><Relationship Id="rId2" Type="http://schemas.openxmlformats.org/officeDocument/2006/relationships/image" Target="../media/image32.jpeg"/><Relationship Id="rId16" Type="http://schemas.openxmlformats.org/officeDocument/2006/relationships/image" Target="../media/image6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24" Type="http://schemas.openxmlformats.org/officeDocument/2006/relationships/image" Target="../media/image10.jpe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17.xml"/><Relationship Id="rId10" Type="http://schemas.openxmlformats.org/officeDocument/2006/relationships/slide" Target="slide13.xml"/><Relationship Id="rId19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image" Target="../media/image5.jpeg"/><Relationship Id="rId2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slide" Target="slide14.xml"/><Relationship Id="rId18" Type="http://schemas.openxmlformats.org/officeDocument/2006/relationships/image" Target="../media/image9.png"/><Relationship Id="rId3" Type="http://schemas.openxmlformats.org/officeDocument/2006/relationships/image" Target="../media/image35.jpeg"/><Relationship Id="rId7" Type="http://schemas.openxmlformats.org/officeDocument/2006/relationships/slide" Target="slide1.xml"/><Relationship Id="rId12" Type="http://schemas.openxmlformats.org/officeDocument/2006/relationships/image" Target="../media/image6.jpeg"/><Relationship Id="rId17" Type="http://schemas.openxmlformats.org/officeDocument/2006/relationships/slide" Target="slide16.xml"/><Relationship Id="rId2" Type="http://schemas.openxmlformats.org/officeDocument/2006/relationships/image" Target="../media/image34.jpeg"/><Relationship Id="rId16" Type="http://schemas.openxmlformats.org/officeDocument/2006/relationships/image" Target="../media/image8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slide" Target="slide6.xml"/><Relationship Id="rId5" Type="http://schemas.openxmlformats.org/officeDocument/2006/relationships/hyperlink" Target="https://www.sciencedirect.com/science/article/pii/S1875963716300428" TargetMode="External"/><Relationship Id="rId15" Type="http://schemas.openxmlformats.org/officeDocument/2006/relationships/slide" Target="slide15.xml"/><Relationship Id="rId10" Type="http://schemas.openxmlformats.org/officeDocument/2006/relationships/image" Target="../media/image5.jpeg"/><Relationship Id="rId19" Type="http://schemas.openxmlformats.org/officeDocument/2006/relationships/slide" Target="slide17.xml"/><Relationship Id="rId4" Type="http://schemas.openxmlformats.org/officeDocument/2006/relationships/image" Target="../media/image36.jpg"/><Relationship Id="rId9" Type="http://schemas.openxmlformats.org/officeDocument/2006/relationships/slide" Target="slide2.xml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slide" Target="slide16.xml"/><Relationship Id="rId3" Type="http://schemas.openxmlformats.org/officeDocument/2006/relationships/slide" Target="slide1.xml"/><Relationship Id="rId7" Type="http://schemas.openxmlformats.org/officeDocument/2006/relationships/slide" Target="slide6.xml"/><Relationship Id="rId12" Type="http://schemas.openxmlformats.org/officeDocument/2006/relationships/image" Target="../media/image8.png"/><Relationship Id="rId2" Type="http://schemas.openxmlformats.org/officeDocument/2006/relationships/image" Target="../media/image38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slide" Target="slide15.xml"/><Relationship Id="rId5" Type="http://schemas.openxmlformats.org/officeDocument/2006/relationships/slide" Target="slide2.xml"/><Relationship Id="rId15" Type="http://schemas.openxmlformats.org/officeDocument/2006/relationships/slide" Target="slide17.xml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slide" Target="slide14.xml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png"/><Relationship Id="rId3" Type="http://schemas.openxmlformats.org/officeDocument/2006/relationships/image" Target="../media/image40.jpeg"/><Relationship Id="rId7" Type="http://schemas.openxmlformats.org/officeDocument/2006/relationships/image" Target="../media/image5.jpeg"/><Relationship Id="rId12" Type="http://schemas.openxmlformats.org/officeDocument/2006/relationships/slide" Target="slide15.xml"/><Relationship Id="rId17" Type="http://schemas.openxmlformats.org/officeDocument/2006/relationships/image" Target="../media/image10.jpeg"/><Relationship Id="rId2" Type="http://schemas.openxmlformats.org/officeDocument/2006/relationships/image" Target="../media/image39.jpeg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4.jpeg"/><Relationship Id="rId15" Type="http://schemas.openxmlformats.org/officeDocument/2006/relationships/image" Target="../media/image9.png"/><Relationship Id="rId10" Type="http://schemas.openxmlformats.org/officeDocument/2006/relationships/slide" Target="slide14.xml"/><Relationship Id="rId4" Type="http://schemas.openxmlformats.org/officeDocument/2006/relationships/slide" Target="slide1.xml"/><Relationship Id="rId9" Type="http://schemas.openxmlformats.org/officeDocument/2006/relationships/image" Target="../media/image6.jpeg"/><Relationship Id="rId1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slide16.xml"/><Relationship Id="rId17" Type="http://schemas.openxmlformats.org/officeDocument/2006/relationships/hyperlink" Target="https://www.sciencedirect.com/science/article/pii/S0160412019349955" TargetMode="External"/><Relationship Id="rId2" Type="http://schemas.openxmlformats.org/officeDocument/2006/relationships/slide" Target="slide1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5" Type="http://schemas.openxmlformats.org/officeDocument/2006/relationships/image" Target="../media/image10.jpeg"/><Relationship Id="rId10" Type="http://schemas.openxmlformats.org/officeDocument/2006/relationships/slide" Target="slide15.xml"/><Relationship Id="rId4" Type="http://schemas.openxmlformats.org/officeDocument/2006/relationships/slide" Target="slide2.xml"/><Relationship Id="rId9" Type="http://schemas.openxmlformats.org/officeDocument/2006/relationships/image" Target="../media/image7.png"/><Relationship Id="rId1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slide" Target="slide14.xml"/><Relationship Id="rId18" Type="http://schemas.openxmlformats.org/officeDocument/2006/relationships/image" Target="../media/image9.png"/><Relationship Id="rId3" Type="http://schemas.openxmlformats.org/officeDocument/2006/relationships/hyperlink" Target="https://www.sciencedirect.com/science/article/pii/S0921818112002202" TargetMode="External"/><Relationship Id="rId7" Type="http://schemas.openxmlformats.org/officeDocument/2006/relationships/slide" Target="slide1.xml"/><Relationship Id="rId12" Type="http://schemas.openxmlformats.org/officeDocument/2006/relationships/image" Target="../media/image6.jpeg"/><Relationship Id="rId17" Type="http://schemas.openxmlformats.org/officeDocument/2006/relationships/slide" Target="slide16.xml"/><Relationship Id="rId2" Type="http://schemas.openxmlformats.org/officeDocument/2006/relationships/image" Target="../media/image11.jpeg"/><Relationship Id="rId16" Type="http://schemas.openxmlformats.org/officeDocument/2006/relationships/image" Target="../media/image8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ciencedirect.com/science/article/pii/S0160412019349955" TargetMode="External"/><Relationship Id="rId11" Type="http://schemas.openxmlformats.org/officeDocument/2006/relationships/slide" Target="slide6.xml"/><Relationship Id="rId5" Type="http://schemas.openxmlformats.org/officeDocument/2006/relationships/image" Target="../media/image13.jpeg"/><Relationship Id="rId15" Type="http://schemas.openxmlformats.org/officeDocument/2006/relationships/slide" Target="slide15.xml"/><Relationship Id="rId10" Type="http://schemas.openxmlformats.org/officeDocument/2006/relationships/image" Target="../media/image5.jpeg"/><Relationship Id="rId19" Type="http://schemas.openxmlformats.org/officeDocument/2006/relationships/slide" Target="slide17.xml"/><Relationship Id="rId4" Type="http://schemas.openxmlformats.org/officeDocument/2006/relationships/image" Target="../media/image12.jpeg"/><Relationship Id="rId9" Type="http://schemas.openxmlformats.org/officeDocument/2006/relationships/slide" Target="slide2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slide" Target="slide15.xml"/><Relationship Id="rId18" Type="http://schemas.openxmlformats.org/officeDocument/2006/relationships/image" Target="../media/image10.jpeg"/><Relationship Id="rId3" Type="http://schemas.openxmlformats.org/officeDocument/2006/relationships/image" Target="../media/image15.jpeg"/><Relationship Id="rId7" Type="http://schemas.openxmlformats.org/officeDocument/2006/relationships/slide" Target="slide2.xml"/><Relationship Id="rId12" Type="http://schemas.openxmlformats.org/officeDocument/2006/relationships/image" Target="../media/image7.png"/><Relationship Id="rId17" Type="http://schemas.openxmlformats.org/officeDocument/2006/relationships/slide" Target="slide17.xml"/><Relationship Id="rId2" Type="http://schemas.openxmlformats.org/officeDocument/2006/relationships/image" Target="../media/image14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slide" Target="slide14.xml"/><Relationship Id="rId5" Type="http://schemas.openxmlformats.org/officeDocument/2006/relationships/slide" Target="slide1.xml"/><Relationship Id="rId15" Type="http://schemas.openxmlformats.org/officeDocument/2006/relationships/slide" Target="slide16.xml"/><Relationship Id="rId10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slide" Target="slide6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slide" Target="slide16.xml"/><Relationship Id="rId3" Type="http://schemas.openxmlformats.org/officeDocument/2006/relationships/slide" Target="slide1.xml"/><Relationship Id="rId7" Type="http://schemas.openxmlformats.org/officeDocument/2006/relationships/slide" Target="slide6.xml"/><Relationship Id="rId12" Type="http://schemas.openxmlformats.org/officeDocument/2006/relationships/image" Target="../media/image8.png"/><Relationship Id="rId2" Type="http://schemas.openxmlformats.org/officeDocument/2006/relationships/image" Target="../media/image17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slide" Target="slide15.xml"/><Relationship Id="rId5" Type="http://schemas.openxmlformats.org/officeDocument/2006/relationships/slide" Target="slide2.xml"/><Relationship Id="rId15" Type="http://schemas.openxmlformats.org/officeDocument/2006/relationships/slide" Target="slide17.xml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slide" Target="slide14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slide" Target="slide16.xml"/><Relationship Id="rId3" Type="http://schemas.openxmlformats.org/officeDocument/2006/relationships/slide" Target="slide1.xml"/><Relationship Id="rId7" Type="http://schemas.openxmlformats.org/officeDocument/2006/relationships/slide" Target="slide6.xml"/><Relationship Id="rId12" Type="http://schemas.openxmlformats.org/officeDocument/2006/relationships/image" Target="../media/image8.png"/><Relationship Id="rId2" Type="http://schemas.openxmlformats.org/officeDocument/2006/relationships/image" Target="../media/image18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slide" Target="slide15.xml"/><Relationship Id="rId5" Type="http://schemas.openxmlformats.org/officeDocument/2006/relationships/slide" Target="slide2.xml"/><Relationship Id="rId15" Type="http://schemas.openxmlformats.org/officeDocument/2006/relationships/slide" Target="slide17.xml"/><Relationship Id="rId10" Type="http://schemas.openxmlformats.org/officeDocument/2006/relationships/image" Target="../media/image7.png"/><Relationship Id="rId4" Type="http://schemas.openxmlformats.org/officeDocument/2006/relationships/image" Target="../media/image4.jpeg"/><Relationship Id="rId9" Type="http://schemas.openxmlformats.org/officeDocument/2006/relationships/slide" Target="slide14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5.jpeg"/><Relationship Id="rId18" Type="http://schemas.openxmlformats.org/officeDocument/2006/relationships/slide" Target="slide15.xml"/><Relationship Id="rId3" Type="http://schemas.openxmlformats.org/officeDocument/2006/relationships/slide" Target="slide7.xml"/><Relationship Id="rId21" Type="http://schemas.openxmlformats.org/officeDocument/2006/relationships/image" Target="../media/image9.png"/><Relationship Id="rId7" Type="http://schemas.openxmlformats.org/officeDocument/2006/relationships/slide" Target="slide11.xml"/><Relationship Id="rId12" Type="http://schemas.openxmlformats.org/officeDocument/2006/relationships/slide" Target="slide2.xml"/><Relationship Id="rId17" Type="http://schemas.openxmlformats.org/officeDocument/2006/relationships/image" Target="../media/image7.png"/><Relationship Id="rId2" Type="http://schemas.openxmlformats.org/officeDocument/2006/relationships/image" Target="../media/image19.jpeg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image" Target="../media/image4.jpeg"/><Relationship Id="rId5" Type="http://schemas.openxmlformats.org/officeDocument/2006/relationships/slide" Target="slide9.xml"/><Relationship Id="rId15" Type="http://schemas.openxmlformats.org/officeDocument/2006/relationships/image" Target="../media/image6.jpeg"/><Relationship Id="rId23" Type="http://schemas.openxmlformats.org/officeDocument/2006/relationships/image" Target="../media/image10.jpeg"/><Relationship Id="rId10" Type="http://schemas.openxmlformats.org/officeDocument/2006/relationships/slide" Target="slide1.xml"/><Relationship Id="rId19" Type="http://schemas.openxmlformats.org/officeDocument/2006/relationships/image" Target="../media/image8.png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6.xml"/><Relationship Id="rId22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18" Type="http://schemas.openxmlformats.org/officeDocument/2006/relationships/image" Target="../media/image7.png"/><Relationship Id="rId3" Type="http://schemas.openxmlformats.org/officeDocument/2006/relationships/image" Target="../media/image21.gif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17" Type="http://schemas.openxmlformats.org/officeDocument/2006/relationships/slide" Target="slide14.xml"/><Relationship Id="rId2" Type="http://schemas.openxmlformats.org/officeDocument/2006/relationships/image" Target="../media/image20.jpeg"/><Relationship Id="rId16" Type="http://schemas.openxmlformats.org/officeDocument/2006/relationships/image" Target="../media/image6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24" Type="http://schemas.openxmlformats.org/officeDocument/2006/relationships/image" Target="../media/image10.jpe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17.xml"/><Relationship Id="rId10" Type="http://schemas.openxmlformats.org/officeDocument/2006/relationships/slide" Target="slide13.xml"/><Relationship Id="rId19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image" Target="../media/image5.jpeg"/><Relationship Id="rId2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18" Type="http://schemas.openxmlformats.org/officeDocument/2006/relationships/image" Target="../media/image7.png"/><Relationship Id="rId3" Type="http://schemas.openxmlformats.org/officeDocument/2006/relationships/image" Target="../media/image23.gif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17" Type="http://schemas.openxmlformats.org/officeDocument/2006/relationships/slide" Target="slide14.xml"/><Relationship Id="rId2" Type="http://schemas.openxmlformats.org/officeDocument/2006/relationships/image" Target="../media/image22.jpeg"/><Relationship Id="rId16" Type="http://schemas.openxmlformats.org/officeDocument/2006/relationships/image" Target="../media/image6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24" Type="http://schemas.openxmlformats.org/officeDocument/2006/relationships/image" Target="../media/image10.jpe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17.xml"/><Relationship Id="rId10" Type="http://schemas.openxmlformats.org/officeDocument/2006/relationships/slide" Target="slide13.xml"/><Relationship Id="rId19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image" Target="../media/image5.jpeg"/><Relationship Id="rId2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18" Type="http://schemas.openxmlformats.org/officeDocument/2006/relationships/image" Target="../media/image7.png"/><Relationship Id="rId3" Type="http://schemas.openxmlformats.org/officeDocument/2006/relationships/image" Target="../media/image25.gif"/><Relationship Id="rId21" Type="http://schemas.openxmlformats.org/officeDocument/2006/relationships/slide" Target="slide16.xml"/><Relationship Id="rId7" Type="http://schemas.openxmlformats.org/officeDocument/2006/relationships/slide" Target="slide10.xml"/><Relationship Id="rId12" Type="http://schemas.openxmlformats.org/officeDocument/2006/relationships/image" Target="../media/image4.jpeg"/><Relationship Id="rId17" Type="http://schemas.openxmlformats.org/officeDocument/2006/relationships/slide" Target="slide14.xml"/><Relationship Id="rId2" Type="http://schemas.openxmlformats.org/officeDocument/2006/relationships/image" Target="../media/image24.jpeg"/><Relationship Id="rId16" Type="http://schemas.openxmlformats.org/officeDocument/2006/relationships/image" Target="../media/image6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24" Type="http://schemas.openxmlformats.org/officeDocument/2006/relationships/image" Target="../media/image10.jpe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slide" Target="slide17.xml"/><Relationship Id="rId10" Type="http://schemas.openxmlformats.org/officeDocument/2006/relationships/slide" Target="slide13.xml"/><Relationship Id="rId19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image" Target="../media/image5.jpe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ctrTitle"/>
          </p:nvPr>
        </p:nvSpPr>
        <p:spPr>
          <a:xfrm>
            <a:off x="2778151" y="2700091"/>
            <a:ext cx="9228140" cy="3881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r"/>
            <a:r>
              <a:rPr lang="en-GB" sz="4000" b="1" dirty="0">
                <a:latin typeface="+mn-lt"/>
              </a:rPr>
              <a:t>40-years of Saharan dust events in the Carpathian Basin: background, frequency, intensity, changing patterns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1568329" y="3347557"/>
            <a:ext cx="10437962" cy="178820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hu-HU" sz="3400" b="1" dirty="0" smtClean="0"/>
              <a:t>György Varga </a:t>
            </a:r>
            <a:r>
              <a:rPr lang="hu-HU" sz="3400" b="1" baseline="30000" dirty="0" smtClean="0"/>
              <a:t>(1)</a:t>
            </a:r>
            <a:r>
              <a:rPr lang="hu-HU" sz="3400" b="1" dirty="0" smtClean="0"/>
              <a:t> – </a:t>
            </a:r>
            <a:r>
              <a:rPr lang="hu-HU" sz="3400" b="1" dirty="0" err="1" smtClean="0"/>
              <a:t>Nadia</a:t>
            </a:r>
            <a:r>
              <a:rPr lang="hu-HU" sz="3400" b="1" dirty="0" smtClean="0"/>
              <a:t> </a:t>
            </a:r>
            <a:r>
              <a:rPr lang="hu-HU" sz="3400" b="1" dirty="0" err="1" smtClean="0"/>
              <a:t>Gammoudi</a:t>
            </a:r>
            <a:r>
              <a:rPr lang="hu-HU" sz="3400" b="1" baseline="30000" dirty="0" smtClean="0"/>
              <a:t>(2) </a:t>
            </a:r>
            <a:r>
              <a:rPr lang="hu-HU" sz="3400" b="1" dirty="0" smtClean="0"/>
              <a:t>– János Kovács </a:t>
            </a:r>
            <a:r>
              <a:rPr lang="hu-HU" sz="3400" b="1" baseline="30000" dirty="0" smtClean="0"/>
              <a:t>(2,3)</a:t>
            </a:r>
          </a:p>
          <a:p>
            <a:pPr algn="r"/>
            <a:endParaRPr lang="hu-HU" dirty="0"/>
          </a:p>
          <a:p>
            <a:pPr algn="r"/>
            <a:r>
              <a:rPr lang="en-GB" baseline="30000" dirty="0"/>
              <a:t>(1)</a:t>
            </a:r>
            <a:r>
              <a:rPr lang="en-GB" dirty="0"/>
              <a:t> Research Centre for Astronomy and Earth </a:t>
            </a:r>
            <a:r>
              <a:rPr lang="en-GB" dirty="0" smtClean="0"/>
              <a:t>Sciences, </a:t>
            </a:r>
            <a:r>
              <a:rPr lang="hu-HU" dirty="0" smtClean="0"/>
              <a:t>Budapest</a:t>
            </a:r>
            <a:r>
              <a:rPr lang="en-GB" dirty="0" smtClean="0"/>
              <a:t>, </a:t>
            </a:r>
            <a:r>
              <a:rPr lang="en-GB" dirty="0"/>
              <a:t>Hungary (varga.gyorgy@csfk.mta.hu), </a:t>
            </a:r>
          </a:p>
          <a:p>
            <a:pPr algn="r"/>
            <a:r>
              <a:rPr lang="en-GB" baseline="30000" dirty="0"/>
              <a:t>(2)</a:t>
            </a:r>
            <a:r>
              <a:rPr lang="en-GB" dirty="0"/>
              <a:t> </a:t>
            </a:r>
            <a:r>
              <a:rPr lang="en-GB" dirty="0" smtClean="0"/>
              <a:t>Department of Geology &amp; Meteorology, University of </a:t>
            </a:r>
            <a:r>
              <a:rPr lang="en-GB" dirty="0" err="1" smtClean="0"/>
              <a:t>Pécs</a:t>
            </a:r>
            <a:r>
              <a:rPr lang="en-GB" dirty="0" smtClean="0"/>
              <a:t>, </a:t>
            </a:r>
            <a:r>
              <a:rPr lang="en-GB" dirty="0" err="1" smtClean="0"/>
              <a:t>Ifjúság</a:t>
            </a:r>
            <a:r>
              <a:rPr lang="en-GB" dirty="0" smtClean="0"/>
              <a:t> u. 6, H-7624 </a:t>
            </a:r>
            <a:r>
              <a:rPr lang="en-GB" dirty="0" err="1" smtClean="0"/>
              <a:t>Pécs</a:t>
            </a:r>
            <a:r>
              <a:rPr lang="en-GB" dirty="0" smtClean="0"/>
              <a:t>,</a:t>
            </a:r>
            <a:r>
              <a:rPr lang="hu-HU" dirty="0" smtClean="0"/>
              <a:t> </a:t>
            </a:r>
            <a:r>
              <a:rPr lang="en-GB" dirty="0" smtClean="0"/>
              <a:t>Hungary</a:t>
            </a:r>
            <a:endParaRPr lang="hu-HU" dirty="0" smtClean="0"/>
          </a:p>
          <a:p>
            <a:pPr algn="r"/>
            <a:r>
              <a:rPr lang="hu-HU" baseline="30000" dirty="0"/>
              <a:t>(3)</a:t>
            </a:r>
            <a:r>
              <a:rPr lang="hu-HU" dirty="0"/>
              <a:t> </a:t>
            </a:r>
            <a:r>
              <a:rPr lang="hu-HU" dirty="0" err="1"/>
              <a:t>Environmental</a:t>
            </a:r>
            <a:r>
              <a:rPr lang="hu-HU" dirty="0"/>
              <a:t> </a:t>
            </a:r>
            <a:r>
              <a:rPr lang="hu-HU" dirty="0" err="1"/>
              <a:t>Analytical</a:t>
            </a:r>
            <a:r>
              <a:rPr lang="hu-HU" dirty="0"/>
              <a:t> &amp; </a:t>
            </a:r>
            <a:r>
              <a:rPr lang="hu-HU" dirty="0" err="1"/>
              <a:t>Geoanalytical</a:t>
            </a:r>
            <a:r>
              <a:rPr lang="hu-HU" dirty="0"/>
              <a:t> Research Group, </a:t>
            </a:r>
            <a:r>
              <a:rPr lang="hu-HU" dirty="0" err="1"/>
              <a:t>Szentágothai</a:t>
            </a:r>
            <a:r>
              <a:rPr lang="hu-HU" dirty="0"/>
              <a:t> Research Centre, University of Pécs, Ifjúság u. 20, Pécs, H-7624, Hungary</a:t>
            </a:r>
            <a:endParaRPr lang="en-GB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22" y="193238"/>
            <a:ext cx="775130" cy="121093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48" y="187915"/>
            <a:ext cx="1216258" cy="1216258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4"/>
          <a:srcRect r="56126" b="76568"/>
          <a:stretch/>
        </p:blipFill>
        <p:spPr>
          <a:xfrm>
            <a:off x="46411" y="34944"/>
            <a:ext cx="2921076" cy="208038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Kép 2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Jobbra nyíl 29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Jobbra nyíl 30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gyenes összekötő 31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Kép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" name="Kép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861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753"/>
            <a:ext cx="12015476" cy="503452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2" y="915730"/>
            <a:ext cx="3302580" cy="2431319"/>
          </a:xfrm>
          <a:prstGeom prst="rect">
            <a:avLst/>
          </a:prstGeom>
        </p:spPr>
      </p:pic>
      <p:sp>
        <p:nvSpPr>
          <p:cNvPr id="22" name="Ellipszis 21">
            <a:hlinkClick r:id="rId4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4" name="Ellipszis 23">
            <a:hlinkClick r:id="rId5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5" name="Ellipszis 24">
            <a:hlinkClick r:id="rId6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6" name="Ellipszis 25">
            <a:hlinkClick r:id="rId7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7" name="Ellipszis 26">
            <a:hlinkClick r:id="rId8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8" name="Ellipszis 27">
            <a:hlinkClick r:id="rId9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29" name="Ellipszis 28">
            <a:hlinkClick r:id="rId10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1" name="Kép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Jobbra nyíl 22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Jobbra nyíl 29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27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6028"/>
            <a:ext cx="11968223" cy="50122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1" y="915730"/>
            <a:ext cx="3302579" cy="2431319"/>
          </a:xfrm>
          <a:prstGeom prst="rect">
            <a:avLst/>
          </a:prstGeom>
        </p:spPr>
      </p:pic>
      <p:sp>
        <p:nvSpPr>
          <p:cNvPr id="22" name="Ellipszis 21">
            <a:hlinkClick r:id="rId4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4" name="Ellipszis 23">
            <a:hlinkClick r:id="rId5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5" name="Ellipszis 24">
            <a:hlinkClick r:id="rId6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6" name="Ellipszis 25">
            <a:hlinkClick r:id="rId7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7" name="Ellipszis 26">
            <a:hlinkClick r:id="rId8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8" name="Ellipszis 27">
            <a:hlinkClick r:id="rId9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29" name="Ellipszis 28">
            <a:hlinkClick r:id="rId10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1" name="Kép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Jobbra nyíl 22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Jobbra nyíl 29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699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6028"/>
            <a:ext cx="11968223" cy="50122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2" y="915730"/>
            <a:ext cx="3302580" cy="2431319"/>
          </a:xfrm>
          <a:prstGeom prst="rect">
            <a:avLst/>
          </a:prstGeom>
        </p:spPr>
      </p:pic>
      <p:sp>
        <p:nvSpPr>
          <p:cNvPr id="22" name="Ellipszis 21">
            <a:hlinkClick r:id="rId4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4" name="Ellipszis 23">
            <a:hlinkClick r:id="rId5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5" name="Ellipszis 24">
            <a:hlinkClick r:id="rId6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6" name="Ellipszis 25">
            <a:hlinkClick r:id="rId7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7" name="Ellipszis 26">
            <a:hlinkClick r:id="rId8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8" name="Ellipszis 27">
            <a:hlinkClick r:id="rId9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29" name="Ellipszis 28">
            <a:hlinkClick r:id="rId10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1" name="Kép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Jobbra nyíl 22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Jobbra nyíl 29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241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9367"/>
            <a:ext cx="11968223" cy="502530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2" y="915730"/>
            <a:ext cx="3302580" cy="2431319"/>
          </a:xfrm>
          <a:prstGeom prst="rect">
            <a:avLst/>
          </a:prstGeom>
        </p:spPr>
      </p:pic>
      <p:sp>
        <p:nvSpPr>
          <p:cNvPr id="22" name="Ellipszis 21">
            <a:hlinkClick r:id="rId4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4" name="Ellipszis 23">
            <a:hlinkClick r:id="rId5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5" name="Ellipszis 24">
            <a:hlinkClick r:id="rId6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6" name="Ellipszis 25">
            <a:hlinkClick r:id="rId7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7" name="Ellipszis 26">
            <a:hlinkClick r:id="rId8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8" name="Ellipszis 27">
            <a:hlinkClick r:id="rId9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29" name="Ellipszis 28">
            <a:hlinkClick r:id="rId10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1" name="Kép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Jobbra nyíl 22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Jobbra nyíl 29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7559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églalap 33"/>
          <p:cNvSpPr/>
          <p:nvPr/>
        </p:nvSpPr>
        <p:spPr>
          <a:xfrm>
            <a:off x="9489057" y="-1"/>
            <a:ext cx="2702943" cy="5938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71" y="2026346"/>
            <a:ext cx="1548119" cy="2072061"/>
          </a:xfrm>
          <a:prstGeom prst="rect">
            <a:avLst/>
          </a:prstGeom>
          <a:ln w="127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1195"/>
            <a:ext cx="7374537" cy="2163633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3213"/>
            <a:ext cx="5588842" cy="320000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100868" y="1071284"/>
            <a:ext cx="20260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err="1"/>
              <a:t>Carpathian</a:t>
            </a:r>
            <a:r>
              <a:rPr lang="hu-HU" b="1" dirty="0"/>
              <a:t> </a:t>
            </a:r>
            <a:r>
              <a:rPr lang="hu-HU" b="1" dirty="0" err="1"/>
              <a:t>Basin</a:t>
            </a:r>
            <a:r>
              <a:rPr lang="hu-HU" b="1" dirty="0"/>
              <a:t>: ?</a:t>
            </a:r>
            <a:endParaRPr lang="en-GB" b="1" baseline="30000" dirty="0"/>
          </a:p>
        </p:txBody>
      </p:sp>
      <p:cxnSp>
        <p:nvCxnSpPr>
          <p:cNvPr id="9" name="Egyenes összekötő nyíllal 8"/>
          <p:cNvCxnSpPr>
            <a:stCxn id="8" idx="1"/>
          </p:cNvCxnSpPr>
          <p:nvPr/>
        </p:nvCxnSpPr>
        <p:spPr>
          <a:xfrm flipH="1">
            <a:off x="3089608" y="1255951"/>
            <a:ext cx="1011260" cy="439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9489057" y="-1"/>
            <a:ext cx="27029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Saharan dust deposition adjustment based on Mediterranean 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/>
              <a:t>numerical simulations </a:t>
            </a:r>
            <a:r>
              <a:rPr lang="en-GB" sz="1400" b="1" dirty="0"/>
              <a:t>effectively reproduce the dust cycle</a:t>
            </a:r>
            <a:r>
              <a:rPr lang="en-GB" sz="1400" dirty="0"/>
              <a:t> (seasonality, spatial distribution, relative intensity)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400" dirty="0"/>
              <a:t>BUT: significantly </a:t>
            </a:r>
            <a:r>
              <a:rPr lang="en-GB" sz="1400" b="1" dirty="0"/>
              <a:t>underestimate the deposition</a:t>
            </a:r>
            <a:r>
              <a:rPr lang="en-GB" sz="1400" dirty="0"/>
              <a:t> </a:t>
            </a:r>
            <a:endParaRPr lang="hu-H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sz="1400" dirty="0"/>
          </a:p>
          <a:p>
            <a:pPr marL="285750" indent="-285750">
              <a:buFont typeface="Arial" pitchFamily="34" charset="0"/>
              <a:buChar char="•"/>
            </a:pPr>
            <a:endParaRPr lang="hu-H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sz="1400" dirty="0"/>
          </a:p>
          <a:p>
            <a:pPr marL="285750" indent="-285750">
              <a:buFont typeface="Arial" pitchFamily="34" charset="0"/>
              <a:buChar char="•"/>
            </a:pPr>
            <a:endParaRPr lang="hu-H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sz="1400" dirty="0"/>
          </a:p>
          <a:p>
            <a:pPr marL="285750" indent="-285750">
              <a:buFont typeface="Arial" pitchFamily="34" charset="0"/>
              <a:buChar char="•"/>
            </a:pPr>
            <a:endParaRPr lang="hu-H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sz="1400" dirty="0"/>
          </a:p>
          <a:p>
            <a:pPr marL="285750" indent="-285750">
              <a:buFont typeface="Arial" pitchFamily="34" charset="0"/>
              <a:buChar char="•"/>
            </a:pPr>
            <a:endParaRPr lang="hu-HU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hu-HU" sz="1400" dirty="0" smtClean="0"/>
          </a:p>
          <a:p>
            <a:endParaRPr lang="hu-HU" sz="1400" dirty="0" smtClean="0"/>
          </a:p>
          <a:p>
            <a:endParaRPr lang="hu-HU" sz="1400" dirty="0"/>
          </a:p>
          <a:p>
            <a:r>
              <a:rPr lang="en-GB" sz="1400" dirty="0" smtClean="0"/>
              <a:t>Total </a:t>
            </a:r>
            <a:r>
              <a:rPr lang="en-GB" sz="1400" dirty="0"/>
              <a:t>annual deposition rates of Saharan dust can be estimated as </a:t>
            </a:r>
            <a:r>
              <a:rPr lang="en-GB" sz="1400" b="1" dirty="0"/>
              <a:t>5.4±0.81 g/m</a:t>
            </a:r>
            <a:r>
              <a:rPr lang="en-GB" sz="1400" b="1" baseline="30000" dirty="0"/>
              <a:t>2</a:t>
            </a:r>
            <a:r>
              <a:rPr lang="en-GB" sz="1400" b="1" dirty="0"/>
              <a:t>/y (3.17±1.37 g/m</a:t>
            </a:r>
            <a:r>
              <a:rPr lang="en-GB" sz="1400" b="1" baseline="30000" dirty="0"/>
              <a:t>2</a:t>
            </a:r>
            <a:r>
              <a:rPr lang="en-GB" sz="1400" b="1" dirty="0"/>
              <a:t>/y)</a:t>
            </a:r>
            <a:r>
              <a:rPr lang="en-GB" sz="1400" dirty="0"/>
              <a:t> in the Carpathian </a:t>
            </a:r>
            <a:r>
              <a:rPr lang="en-GB" sz="1400" dirty="0" smtClean="0"/>
              <a:t>Basin</a:t>
            </a:r>
            <a:endParaRPr lang="en-GB" sz="1400" dirty="0"/>
          </a:p>
        </p:txBody>
      </p:sp>
      <p:sp>
        <p:nvSpPr>
          <p:cNvPr id="32" name="Cím 1"/>
          <p:cNvSpPr txBox="1">
            <a:spLocks/>
          </p:cNvSpPr>
          <p:nvPr/>
        </p:nvSpPr>
        <p:spPr>
          <a:xfrm>
            <a:off x="0" y="0"/>
            <a:ext cx="9489055" cy="5472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 err="1" smtClean="0">
                <a:latin typeface="+mn-lt"/>
              </a:rPr>
              <a:t>Underestimated</a:t>
            </a:r>
            <a:r>
              <a:rPr lang="en-GB" sz="3200" b="1" dirty="0" smtClean="0">
                <a:latin typeface="+mn-lt"/>
              </a:rPr>
              <a:t> </a:t>
            </a:r>
            <a:r>
              <a:rPr lang="en-GB" sz="3200" b="1" dirty="0">
                <a:latin typeface="+mn-lt"/>
              </a:rPr>
              <a:t>dust </a:t>
            </a:r>
            <a:r>
              <a:rPr lang="en-GB" sz="3200" b="1" dirty="0" smtClean="0">
                <a:latin typeface="+mn-lt"/>
              </a:rPr>
              <a:t>deposition</a:t>
            </a:r>
            <a:r>
              <a:rPr lang="hu-HU" sz="3200" b="1" dirty="0" smtClean="0">
                <a:latin typeface="+mn-lt"/>
              </a:rPr>
              <a:t>…</a:t>
            </a:r>
            <a:endParaRPr lang="en-GB" sz="3200" b="1" dirty="0">
              <a:latin typeface="+mn-lt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264281" y="5359587"/>
            <a:ext cx="5789815" cy="5232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Varga et </a:t>
            </a:r>
            <a:r>
              <a:rPr lang="hu-HU" sz="1400" dirty="0" err="1" smtClean="0"/>
              <a:t>al</a:t>
            </a:r>
            <a:r>
              <a:rPr lang="hu-HU" sz="1400" dirty="0" smtClean="0"/>
              <a:t>. (2016) </a:t>
            </a:r>
            <a:r>
              <a:rPr lang="en-GB" sz="1400" dirty="0" smtClean="0">
                <a:hlinkClick r:id="rId5"/>
              </a:rPr>
              <a:t>Saharan </a:t>
            </a:r>
            <a:r>
              <a:rPr lang="en-GB" sz="1400" dirty="0">
                <a:hlinkClick r:id="rId5"/>
              </a:rPr>
              <a:t>dust deposition in the Carpathian Basin and its possible effects on interglacial soil formation</a:t>
            </a:r>
            <a:r>
              <a:rPr lang="en-GB" sz="1400" dirty="0"/>
              <a:t>. Aeolian Research 22. pp. 1-12.</a:t>
            </a:r>
            <a:endParaRPr lang="en-US" sz="1400" dirty="0"/>
          </a:p>
        </p:txBody>
      </p:sp>
      <p:pic>
        <p:nvPicPr>
          <p:cNvPr id="20" name="Tartalom hely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r="6976"/>
          <a:stretch/>
        </p:blipFill>
        <p:spPr>
          <a:xfrm>
            <a:off x="5452762" y="1537225"/>
            <a:ext cx="4032665" cy="1900267"/>
          </a:xfrm>
          <a:prstGeom prst="rect">
            <a:avLst/>
          </a:prstGeom>
        </p:spPr>
      </p:pic>
      <p:pic>
        <p:nvPicPr>
          <p:cNvPr id="45" name="Kép 4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6" name="Jobbra nyíl 45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Jobbra nyíl 46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Egyenes összekötő 47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Kép 4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Kép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" name="Kép 5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2" name="Kép 5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3" name="Kép 52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4" name="Kép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1539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r="8147"/>
          <a:stretch/>
        </p:blipFill>
        <p:spPr>
          <a:xfrm>
            <a:off x="0" y="782434"/>
            <a:ext cx="9269787" cy="4373592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-1" y="-26874"/>
            <a:ext cx="9489055" cy="9412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+mn-lt"/>
              </a:rPr>
              <a:t>Meridional transect (zonal mean) air temperature anomalies during the identified dust events by </a:t>
            </a:r>
            <a:r>
              <a:rPr lang="en-GB" sz="3600" b="1" dirty="0" smtClean="0">
                <a:latin typeface="+mn-lt"/>
              </a:rPr>
              <a:t>decade</a:t>
            </a:r>
            <a:r>
              <a:rPr lang="hu-HU" sz="3600" b="1" dirty="0" smtClean="0">
                <a:latin typeface="+mn-lt"/>
              </a:rPr>
              <a:t>s</a:t>
            </a:r>
            <a:r>
              <a:rPr lang="en-GB" sz="3600" b="1" dirty="0" smtClean="0">
                <a:latin typeface="+mn-lt"/>
              </a:rPr>
              <a:t> </a:t>
            </a:r>
            <a:r>
              <a:rPr lang="en-GB" sz="3600" b="1" dirty="0">
                <a:latin typeface="+mn-lt"/>
              </a:rPr>
              <a:t>and by </a:t>
            </a:r>
            <a:r>
              <a:rPr lang="en-GB" sz="3600" b="1" dirty="0" smtClean="0">
                <a:latin typeface="+mn-lt"/>
              </a:rPr>
              <a:t>season</a:t>
            </a:r>
            <a:r>
              <a:rPr lang="hu-HU" sz="3600" b="1" dirty="0" smtClean="0">
                <a:latin typeface="+mn-lt"/>
              </a:rPr>
              <a:t>s</a:t>
            </a:r>
            <a:endParaRPr lang="en-US" sz="3600" b="1" dirty="0">
              <a:latin typeface="+mn-lt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9489057" y="-1"/>
            <a:ext cx="2702943" cy="5938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/>
          <p:cNvSpPr txBox="1"/>
          <p:nvPr/>
        </p:nvSpPr>
        <p:spPr>
          <a:xfrm>
            <a:off x="9489056" y="0"/>
            <a:ext cx="270294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 decadal temperature anomaly values clearly indicate the </a:t>
            </a:r>
            <a:r>
              <a:rPr lang="en-GB" sz="1400" b="1" dirty="0"/>
              <a:t>enhanced warming of high latitudes</a:t>
            </a:r>
            <a:r>
              <a:rPr lang="en-GB" sz="1400" dirty="0"/>
              <a:t> of the Northern hemisphere, whereas seasonal values show increased warming during winter and fall. </a:t>
            </a:r>
            <a:r>
              <a:rPr lang="en-GB" sz="1400" b="1" dirty="0"/>
              <a:t>Surface air temperature anomalies of 2009–2018 winter SDEs</a:t>
            </a:r>
            <a:r>
              <a:rPr lang="en-GB" sz="1400" dirty="0"/>
              <a:t> can be characterised by </a:t>
            </a:r>
            <a:r>
              <a:rPr lang="en-GB" sz="1400" b="1" dirty="0"/>
              <a:t>extremely high </a:t>
            </a:r>
            <a:r>
              <a:rPr lang="en-GB" sz="1400" dirty="0"/>
              <a:t>values of high latitudes of the Northern hemisphere</a:t>
            </a:r>
            <a:r>
              <a:rPr lang="en-GB" sz="1400" dirty="0" smtClean="0"/>
              <a:t>.</a:t>
            </a:r>
            <a:endParaRPr lang="hu-HU" sz="1400" dirty="0" smtClean="0"/>
          </a:p>
          <a:p>
            <a:endParaRPr lang="hu-HU" sz="1400" dirty="0" smtClean="0"/>
          </a:p>
          <a:p>
            <a:r>
              <a:rPr lang="en-GB" sz="1400" dirty="0"/>
              <a:t>The enhanced warming of high-latitude regions and the </a:t>
            </a:r>
            <a:r>
              <a:rPr lang="en-GB" sz="1400" b="1" dirty="0"/>
              <a:t>reduced temperature differences </a:t>
            </a:r>
            <a:r>
              <a:rPr lang="en-GB" sz="1400" dirty="0"/>
              <a:t>of the Arctic and lower latitude areas have an impact on other atmospheric processes.</a:t>
            </a:r>
            <a:endParaRPr lang="hu-HU" sz="1400" dirty="0"/>
          </a:p>
          <a:p>
            <a:endParaRPr lang="hu-HU" sz="1400" dirty="0"/>
          </a:p>
          <a:p>
            <a:r>
              <a:rPr lang="en-GB" sz="1400" dirty="0"/>
              <a:t>The meridional temperature gradient determines </a:t>
            </a:r>
            <a:r>
              <a:rPr lang="en-GB" sz="1400" b="1" dirty="0"/>
              <a:t>the strength of the jet stream</a:t>
            </a:r>
            <a:r>
              <a:rPr lang="en-GB" sz="1400" dirty="0"/>
              <a:t> partly and thus high-altitude flow patterns (e.g., the dominance of zonal or meridional winds).</a:t>
            </a:r>
            <a:endParaRPr lang="en-US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79894" y="5015132"/>
            <a:ext cx="8091578" cy="9233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increasing occurrence of extreme Saharan dust events in Central Europe has been associated with enhanced warming of the Arctic (Arctic Amplification), thereby leading to more meandering jet streams.</a:t>
            </a:r>
            <a:endParaRPr lang="en-US" dirty="0"/>
          </a:p>
        </p:txBody>
      </p:sp>
      <p:pic>
        <p:nvPicPr>
          <p:cNvPr id="19" name="Kép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Jobbra nyíl 19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Jobbra nyíl 20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Egyenes összekötő 21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Kép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Kép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Kép 2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Kép 2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7" name="Kép 2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Kép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270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/>
          <p:cNvSpPr txBox="1">
            <a:spLocks/>
          </p:cNvSpPr>
          <p:nvPr/>
        </p:nvSpPr>
        <p:spPr>
          <a:xfrm>
            <a:off x="116269" y="-100812"/>
            <a:ext cx="822960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+mn-lt"/>
              </a:rPr>
              <a:t>Grain size uncertainties…</a:t>
            </a:r>
            <a:endParaRPr lang="en-US" sz="3200" b="1" dirty="0">
              <a:latin typeface="+mn-lt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9489057" y="-1"/>
            <a:ext cx="2702943" cy="5938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zövegdoboz 25"/>
          <p:cNvSpPr txBox="1"/>
          <p:nvPr/>
        </p:nvSpPr>
        <p:spPr>
          <a:xfrm>
            <a:off x="9489056" y="0"/>
            <a:ext cx="270294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Particles size of sampled dust material of some intense deposition episodes were very coarse with a </a:t>
            </a:r>
            <a:r>
              <a:rPr lang="en-GB" sz="1400" b="1" dirty="0"/>
              <a:t>considerable volumetric proportion of &gt; 20 </a:t>
            </a:r>
            <a:r>
              <a:rPr lang="en-GB" sz="1400" b="1" dirty="0" err="1"/>
              <a:t>μm</a:t>
            </a:r>
            <a:r>
              <a:rPr lang="en-GB" sz="1400" b="1" dirty="0"/>
              <a:t> </a:t>
            </a:r>
            <a:r>
              <a:rPr lang="en-GB" sz="1400" b="1" dirty="0" smtClean="0"/>
              <a:t>particles</a:t>
            </a:r>
            <a:r>
              <a:rPr lang="hu-HU" sz="1400" b="1" dirty="0" smtClean="0"/>
              <a:t>.</a:t>
            </a:r>
          </a:p>
          <a:p>
            <a:endParaRPr lang="hu-HU" sz="1400" dirty="0"/>
          </a:p>
          <a:p>
            <a:r>
              <a:rPr lang="en-GB" sz="1400" dirty="0"/>
              <a:t>Mineral grains of &gt;20 </a:t>
            </a:r>
            <a:r>
              <a:rPr lang="en-GB" sz="1400" dirty="0" err="1"/>
              <a:t>μm</a:t>
            </a:r>
            <a:r>
              <a:rPr lang="en-GB" sz="1400" dirty="0"/>
              <a:t> are usually </a:t>
            </a:r>
            <a:r>
              <a:rPr lang="en-GB" sz="1400" b="1" dirty="0"/>
              <a:t>not accounted for in the numerical simulations </a:t>
            </a:r>
            <a:r>
              <a:rPr lang="en-GB" sz="1400" dirty="0"/>
              <a:t>(in the majority of global and regional dust models, only some size-bins of a relatively narrow size range are applied</a:t>
            </a:r>
            <a:r>
              <a:rPr lang="en-GB" sz="1400" dirty="0" smtClean="0"/>
              <a:t>)</a:t>
            </a:r>
            <a:endParaRPr lang="hu-HU" sz="1400" dirty="0" smtClean="0"/>
          </a:p>
          <a:p>
            <a:endParaRPr lang="hu-HU" sz="1400" dirty="0"/>
          </a:p>
          <a:p>
            <a:r>
              <a:rPr lang="en-GB" sz="1400" dirty="0"/>
              <a:t>Because of the cubic relationship between particle diameter and volume (mass), </a:t>
            </a:r>
            <a:r>
              <a:rPr lang="en-GB" sz="1400" b="1" dirty="0"/>
              <a:t>even a small change in applied size-bins can lead to a significant increase of modelled dust fluxes</a:t>
            </a:r>
            <a:r>
              <a:rPr lang="en-GB" sz="1400" dirty="0"/>
              <a:t>.</a:t>
            </a:r>
            <a:endParaRPr lang="en-US" sz="1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72" y="659403"/>
            <a:ext cx="6232957" cy="302407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722252" y="3774684"/>
            <a:ext cx="65835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Reported grain size values of Saharan dust in the Mediterranean (indicated models: 1: GEOS-5; 2: MACC_II; 3: MASINGAR; 4: </a:t>
            </a:r>
            <a:r>
              <a:rPr lang="en-US" sz="1400" dirty="0" err="1"/>
              <a:t>MetUM</a:t>
            </a:r>
            <a:r>
              <a:rPr lang="en-US" sz="1400" dirty="0"/>
              <a:t>; 6: NGAC; 7: NMMB/BSC-Dust; 8: CHIMERE; 9: CMAQ-KOSA; 10: COAMPS; 11: CUACE/Dust; 12: BSC-DREAM8b; 13: DREAM8-NMME-MACC; 14: TAQM_KOSA;).</a:t>
            </a:r>
          </a:p>
          <a:p>
            <a:pPr algn="ctr"/>
            <a:r>
              <a:rPr lang="en-US" sz="1400" dirty="0"/>
              <a:t>Source: Benedetti et al., 2014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542"/>
            <a:ext cx="2722252" cy="3692106"/>
          </a:xfrm>
          <a:prstGeom prst="rect">
            <a:avLst/>
          </a:prstGeom>
        </p:spPr>
      </p:pic>
      <p:pic>
        <p:nvPicPr>
          <p:cNvPr id="37" name="Kép 3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8" name="Jobbra nyíl 37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Jobbra nyíl 38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gyenes összekötő 39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Kép 4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2" name="Kép 4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3" name="Kép 4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4" name="Kép 4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Kép 4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" name="Kép 4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659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9618453" y="1043797"/>
            <a:ext cx="2303253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Thank you for your kind attention!</a:t>
            </a:r>
            <a:endParaRPr lang="en-US" sz="3600" b="1" dirty="0"/>
          </a:p>
        </p:txBody>
      </p:sp>
      <p:pic>
        <p:nvPicPr>
          <p:cNvPr id="16" name="Kép 1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Jobbra nyíl 16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Jobbra nyíl 17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Kép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Kép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Kép 2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Kép 2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Kép 2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Kép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8453" cy="426154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-138676" y="5254023"/>
            <a:ext cx="12060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/>
              <a:t>Support </a:t>
            </a:r>
            <a:r>
              <a:rPr lang="en-GB" sz="1400" dirty="0"/>
              <a:t>by the National Research, Development and Innovation Office (NKFIH K120620 and KH130337) is gratefully acknowledged. The research was additionally supported by the MTA research fund KEP-08/2018. The author would like to acknowledge the COST Action </a:t>
            </a:r>
            <a:r>
              <a:rPr lang="en-GB" sz="1400" dirty="0" err="1"/>
              <a:t>inDust</a:t>
            </a:r>
            <a:r>
              <a:rPr lang="en-GB" sz="1400" dirty="0"/>
              <a:t> (COST Action CA16202).</a:t>
            </a:r>
            <a:endParaRPr lang="en-US" sz="1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37559" y="3534450"/>
            <a:ext cx="10032520" cy="14773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/>
              <a:t>For more details:</a:t>
            </a:r>
          </a:p>
          <a:p>
            <a:endParaRPr lang="en-US" dirty="0" smtClean="0"/>
          </a:p>
          <a:p>
            <a:r>
              <a:rPr lang="en-US" dirty="0" smtClean="0"/>
              <a:t>Varga, </a:t>
            </a:r>
            <a:r>
              <a:rPr lang="en-US" dirty="0" err="1" smtClean="0"/>
              <a:t>Gy</a:t>
            </a:r>
            <a:r>
              <a:rPr lang="en-US" dirty="0" smtClean="0"/>
              <a:t>. (2020). </a:t>
            </a:r>
            <a:r>
              <a:rPr lang="en-US" dirty="0" smtClean="0">
                <a:hlinkClick r:id="rId17"/>
              </a:rPr>
              <a:t>Changing nature of Saharan dust deposition in the Carpathian Basin (Central Europe): 40 years of identified North African dust events (1979–2018).</a:t>
            </a:r>
            <a:r>
              <a:rPr lang="en-US" dirty="0" smtClean="0"/>
              <a:t> </a:t>
            </a:r>
            <a:r>
              <a:rPr lang="en-US" b="1" dirty="0" smtClean="0"/>
              <a:t>Environmental International </a:t>
            </a:r>
            <a:r>
              <a:rPr lang="en-US" dirty="0" smtClean="0"/>
              <a:t>139. 105712</a:t>
            </a:r>
          </a:p>
          <a:p>
            <a:r>
              <a:rPr lang="en-US" dirty="0" smtClean="0"/>
              <a:t>https://doi.org/10.1016/j.envint.2020.105712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9489057" y="-1"/>
            <a:ext cx="2702943" cy="5938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övegdoboz 5"/>
          <p:cNvSpPr txBox="1"/>
          <p:nvPr/>
        </p:nvSpPr>
        <p:spPr>
          <a:xfrm>
            <a:off x="10277" y="719816"/>
            <a:ext cx="5115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218 Saharan dust events </a:t>
            </a:r>
            <a:r>
              <a:rPr lang="en-US" sz="1600" dirty="0" smtClean="0"/>
              <a:t>were identified between 1979 and 2018 (</a:t>
            </a:r>
            <a:r>
              <a:rPr lang="en-US" sz="1600" b="1" dirty="0" smtClean="0"/>
              <a:t>NASA TOMS and OMI Aerosol Index</a:t>
            </a:r>
            <a:r>
              <a:rPr lang="en-US" sz="1600" dirty="0" smtClean="0"/>
              <a:t>) by satellite observations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BSC DREAM8b v1.0 and v2.0 </a:t>
            </a:r>
            <a:r>
              <a:rPr lang="en-US" sz="1600" dirty="0" smtClean="0"/>
              <a:t>numerical dust simulations show similar frequency of dust events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HYSPLIT </a:t>
            </a:r>
            <a:r>
              <a:rPr lang="en-US" sz="1600" dirty="0" smtClean="0"/>
              <a:t>backwards-trajectories were applied to confirm the Saharan origin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700 </a:t>
            </a:r>
            <a:r>
              <a:rPr lang="en-US" sz="1600" dirty="0" err="1" smtClean="0"/>
              <a:t>hPa</a:t>
            </a:r>
            <a:r>
              <a:rPr lang="en-US" sz="1600" dirty="0" smtClean="0"/>
              <a:t> geopotential height, zonal and meridional wind vectors were used to determine different types of </a:t>
            </a:r>
            <a:r>
              <a:rPr lang="en-US" sz="1600" b="1" dirty="0" smtClean="0"/>
              <a:t>synoptic meteorological patterns </a:t>
            </a:r>
            <a:r>
              <a:rPr lang="en-US" sz="1600" dirty="0" smtClean="0"/>
              <a:t>of Saharan dust events (SDEs)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summarized </a:t>
            </a:r>
            <a:r>
              <a:rPr lang="en-US" sz="1600" b="1" dirty="0" smtClean="0"/>
              <a:t>dry and wet deposition data</a:t>
            </a:r>
            <a:r>
              <a:rPr lang="en-US" sz="1600" dirty="0" smtClean="0"/>
              <a:t> of the five available dust size-bins of the NASA’s Modern-Era Retrospective analysis for Research and Applications, Version 2 (</a:t>
            </a:r>
            <a:r>
              <a:rPr lang="en-US" sz="1600" b="1" dirty="0" smtClean="0"/>
              <a:t>MERRA-2</a:t>
            </a:r>
            <a:r>
              <a:rPr lang="en-US" sz="1600" dirty="0" smtClean="0"/>
              <a:t>) were applied to estimate dust deposition</a:t>
            </a:r>
            <a:endParaRPr lang="en-US" sz="1600" dirty="0"/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0" y="-26874"/>
            <a:ext cx="9489057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+mn-lt"/>
              </a:rPr>
              <a:t>Saharan dust in the Carpathian </a:t>
            </a:r>
            <a:r>
              <a:rPr lang="en-GB" sz="3600" b="1" dirty="0" smtClean="0">
                <a:latin typeface="+mn-lt"/>
              </a:rPr>
              <a:t>Basin</a:t>
            </a:r>
            <a:endParaRPr lang="en-US" sz="3600" b="1" dirty="0"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96" y="702221"/>
            <a:ext cx="4194087" cy="268810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9489056" y="0"/>
            <a:ext cx="270294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Previous long-term investigations </a:t>
            </a:r>
            <a:r>
              <a:rPr lang="en-GB" sz="1400" dirty="0"/>
              <a:t>revealed a clear seasonal pattern of SDEs affecting Central Europe based on 130 identified episodes. This analysis of daily aerosol index data from 1979 to 2011 indicated the </a:t>
            </a:r>
            <a:r>
              <a:rPr lang="en-GB" sz="1400" b="1" dirty="0"/>
              <a:t>spring- and summertime maxima</a:t>
            </a:r>
            <a:r>
              <a:rPr lang="en-GB" sz="1400" dirty="0"/>
              <a:t> of mineral dust </a:t>
            </a:r>
            <a:r>
              <a:rPr lang="en-GB" sz="1400" dirty="0" smtClean="0"/>
              <a:t>episodes</a:t>
            </a:r>
            <a:endParaRPr lang="hu-HU" sz="1400" dirty="0" smtClean="0"/>
          </a:p>
          <a:p>
            <a:endParaRPr lang="hu-HU" sz="1400" dirty="0"/>
          </a:p>
          <a:p>
            <a:endParaRPr lang="hu-HU" sz="1400" dirty="0" smtClean="0"/>
          </a:p>
          <a:p>
            <a:endParaRPr lang="hu-HU" sz="1400" dirty="0"/>
          </a:p>
          <a:p>
            <a:endParaRPr lang="hu-HU" sz="1400" dirty="0" smtClean="0"/>
          </a:p>
          <a:p>
            <a:endParaRPr lang="hu-HU" sz="1400" dirty="0"/>
          </a:p>
          <a:p>
            <a:endParaRPr lang="hu-HU" sz="1400" dirty="0" smtClean="0"/>
          </a:p>
          <a:p>
            <a:endParaRPr lang="hu-HU" sz="1400" dirty="0"/>
          </a:p>
          <a:p>
            <a:endParaRPr lang="hu-HU" sz="1400" dirty="0" smtClean="0"/>
          </a:p>
          <a:p>
            <a:endParaRPr lang="hu-HU" sz="1400" dirty="0"/>
          </a:p>
          <a:p>
            <a:endParaRPr lang="hu-HU" sz="1400" dirty="0" smtClean="0"/>
          </a:p>
          <a:p>
            <a:endParaRPr lang="hu-HU" sz="1400" dirty="0" smtClean="0"/>
          </a:p>
          <a:p>
            <a:endParaRPr lang="hu-HU" sz="1400" dirty="0"/>
          </a:p>
          <a:p>
            <a:r>
              <a:rPr lang="en-GB" sz="1400" dirty="0" smtClean="0"/>
              <a:t>Varga</a:t>
            </a:r>
            <a:r>
              <a:rPr lang="en-GB" sz="1400" dirty="0"/>
              <a:t>, </a:t>
            </a:r>
            <a:r>
              <a:rPr lang="en-GB" sz="1400" dirty="0" err="1"/>
              <a:t>Gy</a:t>
            </a:r>
            <a:r>
              <a:rPr lang="en-GB" sz="1400" dirty="0"/>
              <a:t>., </a:t>
            </a:r>
            <a:r>
              <a:rPr lang="en-GB" sz="1400" dirty="0" err="1"/>
              <a:t>Kovács</a:t>
            </a:r>
            <a:r>
              <a:rPr lang="en-GB" sz="1400" dirty="0"/>
              <a:t>, J., </a:t>
            </a:r>
            <a:r>
              <a:rPr lang="en-GB" sz="1400" dirty="0" err="1"/>
              <a:t>Újvári</a:t>
            </a:r>
            <a:r>
              <a:rPr lang="en-GB" sz="1400" dirty="0"/>
              <a:t>, G. (2013) </a:t>
            </a:r>
            <a:r>
              <a:rPr lang="en-GB" sz="1400" i="1" dirty="0">
                <a:hlinkClick r:id="rId3"/>
              </a:rPr>
              <a:t>Analysis of Saharan dust intrusions into the Carpathian Basin (Central Europe) over the period of 1979-2011. </a:t>
            </a:r>
            <a:r>
              <a:rPr lang="en-GB" sz="1400" b="1" dirty="0"/>
              <a:t>Global and Planetary Change</a:t>
            </a:r>
            <a:r>
              <a:rPr lang="en-GB" sz="1400" dirty="0"/>
              <a:t> 100. pp. 333–342.</a:t>
            </a:r>
            <a:endParaRPr lang="en-US" sz="1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84" y="1789038"/>
            <a:ext cx="1866086" cy="2484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85" y="2735753"/>
            <a:ext cx="2350130" cy="3129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1888111" y="4850307"/>
            <a:ext cx="609696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dirty="0"/>
              <a:t>Varga, </a:t>
            </a:r>
            <a:r>
              <a:rPr lang="en-GB" sz="1600" dirty="0" err="1"/>
              <a:t>Gy</a:t>
            </a:r>
            <a:r>
              <a:rPr lang="en-GB" sz="1600" dirty="0"/>
              <a:t>. (2020). </a:t>
            </a:r>
            <a:r>
              <a:rPr lang="en-GB" sz="1600" i="1" dirty="0" smtClean="0">
                <a:hlinkClick r:id="rId6"/>
              </a:rPr>
              <a:t>Changing nature of Saharan dust deposition in the Carpathian Basin (Central Europe): 40 years of identified North African dust events (1979–2018). </a:t>
            </a:r>
            <a:r>
              <a:rPr lang="en-GB" sz="1600" b="1" dirty="0" smtClean="0"/>
              <a:t>Environmental </a:t>
            </a:r>
            <a:r>
              <a:rPr lang="en-GB" sz="1600" b="1" dirty="0"/>
              <a:t>International</a:t>
            </a:r>
            <a:r>
              <a:rPr lang="en-GB" sz="1600" dirty="0"/>
              <a:t> 139. 105712</a:t>
            </a:r>
            <a:endParaRPr lang="en-US" sz="1600" dirty="0"/>
          </a:p>
        </p:txBody>
      </p:sp>
      <p:pic>
        <p:nvPicPr>
          <p:cNvPr id="24" name="Kép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Jobbra nyíl 24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Jobbra nyíl 25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gyenes összekötő 26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Kép 2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Kép 2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Kép 2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Kép 3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" name="Kép 3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03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5073" r="5489" b="2652"/>
          <a:stretch/>
        </p:blipFill>
        <p:spPr>
          <a:xfrm>
            <a:off x="4735902" y="0"/>
            <a:ext cx="7318194" cy="42307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0" y="4197354"/>
            <a:ext cx="10126421" cy="168545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6295" cy="4134094"/>
          </a:xfrm>
          <a:prstGeom prst="rect">
            <a:avLst/>
          </a:prstGeom>
        </p:spPr>
      </p:pic>
      <p:pic>
        <p:nvPicPr>
          <p:cNvPr id="16" name="Kép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Jobbra nyíl 16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Jobbra nyíl 17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Kép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Kép 2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Kép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Kép 2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Kép 2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Kép 2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917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artalom helye 2"/>
          <p:cNvSpPr>
            <a:spLocks noGrp="1"/>
          </p:cNvSpPr>
          <p:nvPr>
            <p:ph idx="1"/>
          </p:nvPr>
        </p:nvSpPr>
        <p:spPr>
          <a:xfrm>
            <a:off x="1258515" y="2236089"/>
            <a:ext cx="3035300" cy="3412976"/>
          </a:xfrm>
          <a:noFill/>
          <a:ln w="12700">
            <a:noFill/>
          </a:ln>
        </p:spPr>
        <p:txBody>
          <a:bodyPr>
            <a:normAutofit/>
          </a:bodyPr>
          <a:lstStyle/>
          <a:p>
            <a:r>
              <a:rPr lang="en-GB" sz="2400" dirty="0" smtClean="0"/>
              <a:t>6</a:t>
            </a:r>
            <a:r>
              <a:rPr lang="hu-HU" sz="2400" dirty="0" smtClean="0"/>
              <a:t>7</a:t>
            </a:r>
            <a:r>
              <a:rPr lang="en-GB" sz="2400" dirty="0" smtClean="0"/>
              <a:t>.</a:t>
            </a:r>
            <a:r>
              <a:rPr lang="hu-HU" sz="2400" dirty="0" smtClean="0"/>
              <a:t>4</a:t>
            </a:r>
            <a:r>
              <a:rPr lang="en-GB" sz="2400" dirty="0" smtClean="0"/>
              <a:t>% </a:t>
            </a:r>
            <a:r>
              <a:rPr lang="en-GB" sz="2400" dirty="0"/>
              <a:t>(</a:t>
            </a:r>
            <a:r>
              <a:rPr lang="en-GB" sz="2400" dirty="0" smtClean="0"/>
              <a:t>n=</a:t>
            </a:r>
            <a:r>
              <a:rPr lang="hu-HU" sz="2400" dirty="0" smtClean="0"/>
              <a:t>147</a:t>
            </a:r>
            <a:r>
              <a:rPr lang="en-GB" sz="2400" dirty="0" smtClean="0"/>
              <a:t>)</a:t>
            </a:r>
            <a:endParaRPr lang="en-GB" sz="2400" dirty="0"/>
          </a:p>
          <a:p>
            <a:r>
              <a:rPr lang="en-GB" sz="2400" dirty="0"/>
              <a:t>strong SW flow between the </a:t>
            </a:r>
            <a:r>
              <a:rPr lang="en-GB" sz="2400" b="1" dirty="0"/>
              <a:t>southwards moving well-developed trough</a:t>
            </a:r>
            <a:r>
              <a:rPr lang="en-GB" sz="2400" dirty="0"/>
              <a:t> and </a:t>
            </a:r>
            <a:r>
              <a:rPr lang="en-GB" sz="2400" b="1" dirty="0"/>
              <a:t>eastern cell of the divided subtropical high</a:t>
            </a:r>
          </a:p>
        </p:txBody>
      </p:sp>
      <p:sp>
        <p:nvSpPr>
          <p:cNvPr id="27" name="Tartalom helye 2"/>
          <p:cNvSpPr txBox="1">
            <a:spLocks/>
          </p:cNvSpPr>
          <p:nvPr/>
        </p:nvSpPr>
        <p:spPr>
          <a:xfrm>
            <a:off x="4638559" y="2235042"/>
            <a:ext cx="3035300" cy="3620601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2</a:t>
            </a:r>
            <a:r>
              <a:rPr lang="hu-HU" sz="2400" dirty="0" smtClean="0"/>
              <a:t>4.8</a:t>
            </a:r>
            <a:r>
              <a:rPr lang="en-GB" sz="2400" dirty="0" smtClean="0"/>
              <a:t>% (n=</a:t>
            </a:r>
            <a:r>
              <a:rPr lang="hu-HU" sz="2400" dirty="0" smtClean="0"/>
              <a:t>54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southerly winds associated with </a:t>
            </a:r>
            <a:r>
              <a:rPr lang="en-GB" sz="2400" b="1" dirty="0" smtClean="0"/>
              <a:t>depressions centred in the Central Mediterranean</a:t>
            </a:r>
          </a:p>
          <a:p>
            <a:r>
              <a:rPr lang="en-GB" sz="2400" b="1" dirty="0" smtClean="0"/>
              <a:t>warm sector winds </a:t>
            </a:r>
            <a:r>
              <a:rPr lang="en-GB" sz="2400" dirty="0" smtClean="0"/>
              <a:t>on the foreside of the cyclones</a:t>
            </a:r>
            <a:endParaRPr lang="en-GB" sz="2400" dirty="0"/>
          </a:p>
        </p:txBody>
      </p:sp>
      <p:sp>
        <p:nvSpPr>
          <p:cNvPr id="28" name="Tartalom helye 2"/>
          <p:cNvSpPr txBox="1">
            <a:spLocks/>
          </p:cNvSpPr>
          <p:nvPr/>
        </p:nvSpPr>
        <p:spPr>
          <a:xfrm>
            <a:off x="8018603" y="2235042"/>
            <a:ext cx="3035300" cy="4924425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/>
              <a:t>7.8% (n=17)</a:t>
            </a:r>
          </a:p>
          <a:p>
            <a:pPr>
              <a:defRPr/>
            </a:pPr>
            <a:r>
              <a:rPr lang="en-US" sz="2400" b="1" dirty="0" smtClean="0"/>
              <a:t>high pressure </a:t>
            </a:r>
            <a:r>
              <a:rPr lang="en-US" sz="2400" b="1" dirty="0" err="1" smtClean="0"/>
              <a:t>centre</a:t>
            </a:r>
            <a:r>
              <a:rPr lang="en-US" sz="2400" dirty="0" smtClean="0"/>
              <a:t> is established over NW Africa and SW Europe</a:t>
            </a:r>
          </a:p>
          <a:p>
            <a:pPr>
              <a:defRPr/>
            </a:pPr>
            <a:r>
              <a:rPr lang="en-US" sz="2400" dirty="0" err="1" smtClean="0"/>
              <a:t>anticyclonal</a:t>
            </a:r>
            <a:r>
              <a:rPr lang="en-US" sz="2400" dirty="0" smtClean="0"/>
              <a:t> flows carry dust over the </a:t>
            </a:r>
            <a:r>
              <a:rPr lang="en-US" sz="2400" b="1" dirty="0" smtClean="0"/>
              <a:t>eastern Atlantic</a:t>
            </a:r>
          </a:p>
          <a:p>
            <a:pPr>
              <a:defRPr/>
            </a:pPr>
            <a:r>
              <a:rPr lang="en-US" sz="2400" dirty="0" smtClean="0"/>
              <a:t>at the mid-latitudes </a:t>
            </a:r>
            <a:r>
              <a:rPr lang="en-US" sz="2400" b="1" dirty="0" smtClean="0"/>
              <a:t>westerlies</a:t>
            </a:r>
            <a:endParaRPr lang="en-US" sz="24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0"/>
            <a:ext cx="10058400" cy="2235042"/>
          </a:xfrm>
          <a:prstGeom prst="rect">
            <a:avLst/>
          </a:prstGeom>
        </p:spPr>
      </p:pic>
      <p:pic>
        <p:nvPicPr>
          <p:cNvPr id="26" name="Kép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Jobbra nyíl 28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Jobbra nyíl 29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119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 txBox="1">
            <a:spLocks/>
          </p:cNvSpPr>
          <p:nvPr/>
        </p:nvSpPr>
        <p:spPr>
          <a:xfrm>
            <a:off x="0" y="-26874"/>
            <a:ext cx="12192000" cy="94127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+mn-lt"/>
              </a:rPr>
              <a:t>Intense dust depositional event – unusual (?) episodes</a:t>
            </a:r>
          </a:p>
          <a:p>
            <a:r>
              <a:rPr lang="en-US" sz="3600" b="1" dirty="0" smtClean="0">
                <a:latin typeface="+mn-lt"/>
              </a:rPr>
              <a:t>SDE #1-7</a:t>
            </a:r>
            <a:endParaRPr lang="en-US" sz="3600" b="1" dirty="0">
              <a:latin typeface="+mn-lt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57"/>
          <a:stretch/>
        </p:blipFill>
        <p:spPr>
          <a:xfrm>
            <a:off x="0" y="914400"/>
            <a:ext cx="12204002" cy="4563374"/>
          </a:xfrm>
          <a:prstGeom prst="rect">
            <a:avLst/>
          </a:prstGeom>
        </p:spPr>
      </p:pic>
      <p:pic>
        <p:nvPicPr>
          <p:cNvPr id="16" name="Kép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Jobbra nyíl 16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Jobbra nyíl 17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gyenes összekötő 18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Kép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Kép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Kép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Kép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Kép 2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Kép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062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93" y="448014"/>
            <a:ext cx="10249127" cy="5419225"/>
          </a:xfrm>
          <a:prstGeom prst="rect">
            <a:avLst/>
          </a:prstGeom>
        </p:spPr>
      </p:pic>
      <p:sp>
        <p:nvSpPr>
          <p:cNvPr id="3" name="Ellipszis 2">
            <a:hlinkClick r:id="rId3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1" name="Ellipszis 20">
            <a:hlinkClick r:id="rId4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2" name="Ellipszis 21">
            <a:hlinkClick r:id="rId5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3" name="Ellipszis 22">
            <a:hlinkClick r:id="rId6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4" name="Ellipszis 23">
            <a:hlinkClick r:id="rId7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5" name="Ellipszis 24">
            <a:hlinkClick r:id="rId8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26" name="Ellipszis 25">
            <a:hlinkClick r:id="rId9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0" name="Kép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Jobbra nyíl 26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Jobbra nyíl 27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Egyenes összekötő 28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Kép 2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1" name="Kép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" name="Kép 31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9450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7720"/>
            <a:ext cx="11968223" cy="50089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2" y="915730"/>
            <a:ext cx="3315019" cy="2431319"/>
          </a:xfrm>
          <a:prstGeom prst="rect">
            <a:avLst/>
          </a:prstGeom>
        </p:spPr>
      </p:pic>
      <p:sp>
        <p:nvSpPr>
          <p:cNvPr id="24" name="Ellipszis 23">
            <a:hlinkClick r:id="rId4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5" name="Ellipszis 24">
            <a:hlinkClick r:id="rId5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6" name="Ellipszis 25">
            <a:hlinkClick r:id="rId6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7" name="Ellipszis 26">
            <a:hlinkClick r:id="rId7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8" name="Ellipszis 27">
            <a:hlinkClick r:id="rId8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9" name="Ellipszis 28">
            <a:hlinkClick r:id="rId9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30" name="Ellipszis 29">
            <a:hlinkClick r:id="rId10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1" name="Kép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Jobbra nyíl 21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Jobbra nyíl 22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290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5648"/>
            <a:ext cx="11968223" cy="501297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31" y="915730"/>
            <a:ext cx="3315019" cy="2431319"/>
          </a:xfrm>
          <a:prstGeom prst="rect">
            <a:avLst/>
          </a:prstGeom>
        </p:spPr>
      </p:pic>
      <p:sp>
        <p:nvSpPr>
          <p:cNvPr id="22" name="Ellipszis 21">
            <a:hlinkClick r:id="rId4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4" name="Ellipszis 23">
            <a:hlinkClick r:id="rId5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5" name="Ellipszis 24">
            <a:hlinkClick r:id="rId6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6" name="Ellipszis 25">
            <a:hlinkClick r:id="rId7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7" name="Ellipszis 26">
            <a:hlinkClick r:id="rId8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8" name="Ellipszis 27">
            <a:hlinkClick r:id="rId9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29" name="Ellipszis 28">
            <a:hlinkClick r:id="rId10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1" name="Kép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Jobbra nyíl 22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Jobbra nyíl 29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58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6028"/>
            <a:ext cx="11968223" cy="50122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2" y="915730"/>
            <a:ext cx="3302580" cy="2431319"/>
          </a:xfrm>
          <a:prstGeom prst="rect">
            <a:avLst/>
          </a:prstGeom>
        </p:spPr>
      </p:pic>
      <p:sp>
        <p:nvSpPr>
          <p:cNvPr id="22" name="Ellipszis 21">
            <a:hlinkClick r:id="rId4" action="ppaction://hlinksldjump"/>
          </p:cNvPr>
          <p:cNvSpPr/>
          <p:nvPr/>
        </p:nvSpPr>
        <p:spPr>
          <a:xfrm>
            <a:off x="827592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SDE#1</a:t>
            </a:r>
            <a:endParaRPr lang="en-GB" dirty="0"/>
          </a:p>
        </p:txBody>
      </p:sp>
      <p:sp>
        <p:nvSpPr>
          <p:cNvPr id="24" name="Ellipszis 23">
            <a:hlinkClick r:id="rId5" action="ppaction://hlinksldjump"/>
          </p:cNvPr>
          <p:cNvSpPr/>
          <p:nvPr/>
        </p:nvSpPr>
        <p:spPr>
          <a:xfrm>
            <a:off x="2286241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SDE#2</a:t>
            </a:r>
            <a:endParaRPr lang="en-GB" dirty="0"/>
          </a:p>
        </p:txBody>
      </p:sp>
      <p:sp>
        <p:nvSpPr>
          <p:cNvPr id="25" name="Ellipszis 24">
            <a:hlinkClick r:id="rId6" action="ppaction://hlinksldjump"/>
          </p:cNvPr>
          <p:cNvSpPr/>
          <p:nvPr/>
        </p:nvSpPr>
        <p:spPr>
          <a:xfrm>
            <a:off x="3744070" y="19370"/>
            <a:ext cx="1298202" cy="379562"/>
          </a:xfrm>
          <a:prstGeom prst="ellipse">
            <a:avLst/>
          </a:prstGeom>
          <a:solidFill>
            <a:schemeClr val="tx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SDE#3</a:t>
            </a:r>
            <a:endParaRPr lang="en-GB" dirty="0"/>
          </a:p>
        </p:txBody>
      </p:sp>
      <p:sp>
        <p:nvSpPr>
          <p:cNvPr id="26" name="Ellipszis 25">
            <a:hlinkClick r:id="rId7" action="ppaction://hlinksldjump"/>
          </p:cNvPr>
          <p:cNvSpPr/>
          <p:nvPr/>
        </p:nvSpPr>
        <p:spPr>
          <a:xfrm>
            <a:off x="520178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SDE#4</a:t>
            </a:r>
            <a:endParaRPr lang="en-GB" dirty="0"/>
          </a:p>
        </p:txBody>
      </p:sp>
      <p:sp>
        <p:nvSpPr>
          <p:cNvPr id="27" name="Ellipszis 26">
            <a:hlinkClick r:id="rId8" action="ppaction://hlinksldjump"/>
          </p:cNvPr>
          <p:cNvSpPr/>
          <p:nvPr/>
        </p:nvSpPr>
        <p:spPr>
          <a:xfrm>
            <a:off x="665950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SDE#5</a:t>
            </a:r>
            <a:endParaRPr lang="en-GB" dirty="0"/>
          </a:p>
        </p:txBody>
      </p:sp>
      <p:sp>
        <p:nvSpPr>
          <p:cNvPr id="28" name="Ellipszis 27">
            <a:hlinkClick r:id="rId9" action="ppaction://hlinksldjump"/>
          </p:cNvPr>
          <p:cNvSpPr/>
          <p:nvPr/>
        </p:nvSpPr>
        <p:spPr>
          <a:xfrm>
            <a:off x="8117215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SDE#6</a:t>
            </a:r>
            <a:endParaRPr lang="en-GB" dirty="0"/>
          </a:p>
        </p:txBody>
      </p:sp>
      <p:sp>
        <p:nvSpPr>
          <p:cNvPr id="29" name="Ellipszis 28">
            <a:hlinkClick r:id="rId10" action="ppaction://hlinksldjump"/>
          </p:cNvPr>
          <p:cNvSpPr/>
          <p:nvPr/>
        </p:nvSpPr>
        <p:spPr>
          <a:xfrm>
            <a:off x="9574930" y="19370"/>
            <a:ext cx="1298202" cy="3795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SDE#7</a:t>
            </a:r>
            <a:endParaRPr lang="en-GB" dirty="0"/>
          </a:p>
        </p:txBody>
      </p:sp>
      <p:pic>
        <p:nvPicPr>
          <p:cNvPr id="21" name="Kép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6019488"/>
            <a:ext cx="795794" cy="7957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Jobbra nyíl 22">
            <a:hlinkClick r:id="" action="ppaction://hlinkshowjump?jump=nextslide"/>
          </p:cNvPr>
          <p:cNvSpPr/>
          <p:nvPr/>
        </p:nvSpPr>
        <p:spPr>
          <a:xfrm>
            <a:off x="11147501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Jobbra nyíl 29">
            <a:hlinkClick r:id="" action="ppaction://hlinkshowjump?jump=previousslide"/>
          </p:cNvPr>
          <p:cNvSpPr/>
          <p:nvPr/>
        </p:nvSpPr>
        <p:spPr>
          <a:xfrm rot="10800000">
            <a:off x="10230180" y="6164383"/>
            <a:ext cx="576064" cy="50405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gyenes összekötő 30"/>
          <p:cNvCxnSpPr/>
          <p:nvPr/>
        </p:nvCxnSpPr>
        <p:spPr>
          <a:xfrm>
            <a:off x="131619" y="5884141"/>
            <a:ext cx="11836604" cy="291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Kép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6022548"/>
            <a:ext cx="1233818" cy="7907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" name="Kép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99" y="6019486"/>
            <a:ext cx="1505046" cy="7957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4" name="Kép 3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/>
          <a:srcRect b="12120"/>
          <a:stretch/>
        </p:blipFill>
        <p:spPr>
          <a:xfrm>
            <a:off x="4053403" y="6019486"/>
            <a:ext cx="1618192" cy="799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5" name="Kép 3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/>
          <a:srcRect b="11215"/>
          <a:stretch/>
        </p:blipFill>
        <p:spPr>
          <a:xfrm>
            <a:off x="5802653" y="6019486"/>
            <a:ext cx="1589568" cy="793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Kép 35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/>
          <a:srcRect b="13720"/>
          <a:stretch/>
        </p:blipFill>
        <p:spPr>
          <a:xfrm>
            <a:off x="7523280" y="6026283"/>
            <a:ext cx="1637974" cy="79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" name="Kép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313" y="6026758"/>
            <a:ext cx="596610" cy="79447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3212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997</Words>
  <Application>Microsoft Office PowerPoint</Application>
  <PresentationFormat>Szélesvásznú</PresentationFormat>
  <Paragraphs>133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Office-téma</vt:lpstr>
      <vt:lpstr>40-years of Saharan dust events in the Carpathian Basin: background, frequency, intensity, changing patterns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temporal patterns and intensity of Saharan dust events in (Central) Europe</dc:title>
  <dc:creator>György Varga</dc:creator>
  <cp:lastModifiedBy>György Varga</cp:lastModifiedBy>
  <cp:revision>60</cp:revision>
  <dcterms:created xsi:type="dcterms:W3CDTF">2019-03-09T01:17:32Z</dcterms:created>
  <dcterms:modified xsi:type="dcterms:W3CDTF">2020-04-16T19:58:53Z</dcterms:modified>
</cp:coreProperties>
</file>