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FhscXYJasUcyxV6G5TYtQ==" hashData="Jtv+xKnK/KhMtDnb5/L8BubVVtjRSi5oGn/+E2WmBNBZ5Za8NKuNjJhI82nHwUAViUshWixMfhroDddFkCYLjQ=="/>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autoAdjust="0"/>
    <p:restoredTop sz="94694"/>
  </p:normalViewPr>
  <p:slideViewPr>
    <p:cSldViewPr snapToGrid="0" snapToObjects="1">
      <p:cViewPr varScale="1">
        <p:scale>
          <a:sx n="137" d="100"/>
          <a:sy n="137" d="100"/>
        </p:scale>
        <p:origin x="852" y="12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6DCB9-A3D2-4771-858F-5A770D2FEF89}" type="datetimeFigureOut">
              <a:rPr lang="en-US" smtClean="0"/>
              <a:t>5/2/2020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BDC1E-A62D-4D69-802C-93513B55239A}" type="slidenum">
              <a:rPr lang="en-US" smtClean="0"/>
              <a:t>‹#›</a:t>
            </a:fld>
            <a:endParaRPr lang="en-US"/>
          </a:p>
        </p:txBody>
      </p:sp>
    </p:spTree>
    <p:extLst>
      <p:ext uri="{BB962C8B-B14F-4D97-AF65-F5344CB8AC3E}">
        <p14:creationId xmlns:p14="http://schemas.microsoft.com/office/powerpoint/2010/main" val="279551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point in the following diagrams represents the </a:t>
            </a:r>
            <a:r>
              <a:rPr lang="en-US" dirty="0" err="1"/>
              <a:t>Mr</a:t>
            </a:r>
            <a:r>
              <a:rPr lang="en-US" dirty="0"/>
              <a:t>, </a:t>
            </a:r>
            <a:r>
              <a:rPr lang="en-US" dirty="0" err="1"/>
              <a:t>Ms</a:t>
            </a:r>
            <a:r>
              <a:rPr lang="en-US" dirty="0"/>
              <a:t>, </a:t>
            </a:r>
            <a:r>
              <a:rPr lang="en-US" dirty="0" err="1"/>
              <a:t>Hc</a:t>
            </a:r>
            <a:r>
              <a:rPr lang="en-US" dirty="0"/>
              <a:t> and </a:t>
            </a:r>
            <a:r>
              <a:rPr lang="en-US" dirty="0" err="1"/>
              <a:t>Hcr</a:t>
            </a:r>
            <a:r>
              <a:rPr lang="en-US" dirty="0"/>
              <a:t> values from an average curve constructed of measurements in 20 field directions. The directions were calculated from a Fibonacci sphere for equidimensional distribution.</a:t>
            </a:r>
          </a:p>
          <a:p>
            <a:endParaRPr lang="en-US" dirty="0"/>
          </a:p>
          <a:p>
            <a:r>
              <a:rPr lang="en-US" dirty="0"/>
              <a:t>The traditional Day diagram was expected to show a gradual increase in particle size with lower </a:t>
            </a:r>
            <a:r>
              <a:rPr lang="en-US" dirty="0" err="1"/>
              <a:t>Mr</a:t>
            </a:r>
            <a:r>
              <a:rPr lang="en-US" dirty="0"/>
              <a:t>/</a:t>
            </a:r>
            <a:r>
              <a:rPr lang="en-US" dirty="0" err="1"/>
              <a:t>Ms</a:t>
            </a:r>
            <a:r>
              <a:rPr lang="en-US" dirty="0"/>
              <a:t> and Higher </a:t>
            </a:r>
            <a:r>
              <a:rPr lang="en-US" dirty="0" err="1"/>
              <a:t>Hcr</a:t>
            </a:r>
            <a:r>
              <a:rPr lang="en-US" dirty="0"/>
              <a:t>/</a:t>
            </a:r>
            <a:r>
              <a:rPr lang="en-US" dirty="0" err="1"/>
              <a:t>Hc</a:t>
            </a:r>
            <a:r>
              <a:rPr lang="en-US" dirty="0"/>
              <a:t> ratios. However this is far from what is observed, where there is only a general cluster of the SD particles. The other domain states show no systematic trend in relation to grain size. MV particles that in general represents the larges particles actually trends towards the SD region of the diagram. </a:t>
            </a:r>
          </a:p>
          <a:p>
            <a:endParaRPr lang="en-US" dirty="0"/>
          </a:p>
          <a:p>
            <a:r>
              <a:rPr lang="en-US" dirty="0"/>
              <a:t>It is also evident that the theoretical mixing lines established by Dunlop (2002) also does not match up well with the trends of our dataset. A possible explanation is since every point is calculated individually there is a multi componential mixing of domain states. Because of the natural geometric shapes of the modelled particles and they therefore display this signature. A mixing line that does match perfectly with trend of pour data set comes from Parry (1982) and is a trend line representing a bimodal distribution with a mixture of SD and MD particles.</a:t>
            </a:r>
          </a:p>
          <a:p>
            <a:endParaRPr lang="en-US" dirty="0"/>
          </a:p>
        </p:txBody>
      </p:sp>
      <p:sp>
        <p:nvSpPr>
          <p:cNvPr id="4" name="Slide Number Placeholder 3"/>
          <p:cNvSpPr>
            <a:spLocks noGrp="1"/>
          </p:cNvSpPr>
          <p:nvPr>
            <p:ph type="sldNum" sz="quarter" idx="5"/>
          </p:nvPr>
        </p:nvSpPr>
        <p:spPr/>
        <p:txBody>
          <a:bodyPr/>
          <a:lstStyle/>
          <a:p>
            <a:fld id="{3E5BDC1E-A62D-4D69-802C-93513B55239A}" type="slidenum">
              <a:rPr lang="en-US" smtClean="0"/>
              <a:t>9</a:t>
            </a:fld>
            <a:endParaRPr lang="en-US"/>
          </a:p>
        </p:txBody>
      </p:sp>
    </p:spTree>
    <p:extLst>
      <p:ext uri="{BB962C8B-B14F-4D97-AF65-F5344CB8AC3E}">
        <p14:creationId xmlns:p14="http://schemas.microsoft.com/office/powerpoint/2010/main" val="70621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Highlighted by this figure is the SD region of the Day diagram. Evident is the variability of coexisting particle sizes in this region that is way larger than the theoretical upper critical limit of SD particles. This mixing of domain states within this region suggest that particles behave different between the remanence state observed when minimized in zero field from a random initial state and high field hysteresis. Here there is also evidence that microscopic </a:t>
            </a:r>
            <a:r>
              <a:rPr lang="en-US" dirty="0" err="1"/>
              <a:t>diference</a:t>
            </a:r>
            <a:r>
              <a:rPr lang="en-US" dirty="0"/>
              <a:t> in geometry can be a controlling factor for larger particles to obtain a different domain state during high field hysteresis. </a:t>
            </a:r>
          </a:p>
          <a:p>
            <a:endParaRPr lang="en-US" dirty="0"/>
          </a:p>
          <a:p>
            <a:r>
              <a:rPr lang="en-US" dirty="0"/>
              <a:t>At </a:t>
            </a:r>
            <a:r>
              <a:rPr lang="en-US" dirty="0" err="1"/>
              <a:t>Mr</a:t>
            </a:r>
            <a:r>
              <a:rPr lang="en-US" dirty="0"/>
              <a:t>/</a:t>
            </a:r>
            <a:r>
              <a:rPr lang="en-US" dirty="0" err="1"/>
              <a:t>Ms</a:t>
            </a:r>
            <a:r>
              <a:rPr lang="en-US" dirty="0"/>
              <a:t> = 0.7 there is cluster of particles that approach the region for cubic anisotropy. These particles are in fact oblate and they therefor plot in this region because there is crystallographic direction that fixes the magnetic easy axis. We tested the possibility that due to the particles small size, their meshes was dominated by voxel shapes as the particles is represented by few pixels. Increasing the smoothing of these meshes had no effect on the magnetic modelling and we can therefore conclude that these are existing particles in nature and would plot in the same region. </a:t>
            </a:r>
          </a:p>
          <a:p>
            <a:endParaRPr lang="en-US" dirty="0"/>
          </a:p>
        </p:txBody>
      </p:sp>
      <p:sp>
        <p:nvSpPr>
          <p:cNvPr id="4" name="Slide Number Placeholder 3"/>
          <p:cNvSpPr>
            <a:spLocks noGrp="1"/>
          </p:cNvSpPr>
          <p:nvPr>
            <p:ph type="sldNum" sz="quarter" idx="5"/>
          </p:nvPr>
        </p:nvSpPr>
        <p:spPr/>
        <p:txBody>
          <a:bodyPr/>
          <a:lstStyle/>
          <a:p>
            <a:fld id="{3E5BDC1E-A62D-4D69-802C-93513B55239A}" type="slidenum">
              <a:rPr lang="en-US" smtClean="0"/>
              <a:t>10</a:t>
            </a:fld>
            <a:endParaRPr lang="en-US"/>
          </a:p>
        </p:txBody>
      </p:sp>
    </p:spTree>
    <p:extLst>
      <p:ext uri="{BB962C8B-B14F-4D97-AF65-F5344CB8AC3E}">
        <p14:creationId xmlns:p14="http://schemas.microsoft.com/office/powerpoint/2010/main" val="164048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Néel</a:t>
            </a:r>
            <a:r>
              <a:rPr lang="en-US" dirty="0"/>
              <a:t> diagram display as expected a comparable domain distribution as the Day diagram. In </a:t>
            </a:r>
            <a:r>
              <a:rPr lang="en-US" dirty="0" err="1"/>
              <a:t>Tauxe</a:t>
            </a:r>
            <a:r>
              <a:rPr lang="en-US" dirty="0"/>
              <a:t> (2002) the SD spread is explained to display the increase in </a:t>
            </a:r>
            <a:r>
              <a:rPr lang="en-US" dirty="0" err="1"/>
              <a:t>Hc</a:t>
            </a:r>
            <a:r>
              <a:rPr lang="en-US" dirty="0"/>
              <a:t> is proportional to the particle length to width ratio. The particles that align with the “central ridge” of uniaxial particles do show an increase in the L/W ratio. This means that the higher </a:t>
            </a:r>
            <a:r>
              <a:rPr lang="en-US" dirty="0" err="1"/>
              <a:t>Hc</a:t>
            </a:r>
            <a:r>
              <a:rPr lang="en-US" dirty="0"/>
              <a:t> values have the highest L/W ratios (10-14:1) and that the lower </a:t>
            </a:r>
            <a:r>
              <a:rPr lang="en-US" dirty="0" err="1"/>
              <a:t>Hc</a:t>
            </a:r>
            <a:r>
              <a:rPr lang="en-US" dirty="0"/>
              <a:t> values have the lowest ratios (1.3:1). However </a:t>
            </a:r>
            <a:r>
              <a:rPr lang="en-US" dirty="0" err="1"/>
              <a:t>inbetween</a:t>
            </a:r>
            <a:r>
              <a:rPr lang="en-US" dirty="0"/>
              <a:t> there no progressive L/W ratio increase connected to an increase in </a:t>
            </a:r>
            <a:r>
              <a:rPr lang="en-US" dirty="0" err="1"/>
              <a:t>Hc</a:t>
            </a:r>
            <a:r>
              <a:rPr lang="en-US" dirty="0"/>
              <a:t> values. However there is a weak tendency that the MV particles do have a higher L/W ratio compared to the surrounding SD particles at lower </a:t>
            </a:r>
            <a:r>
              <a:rPr lang="en-US" dirty="0" err="1"/>
              <a:t>Hc</a:t>
            </a:r>
            <a:r>
              <a:rPr lang="en-US" dirty="0"/>
              <a:t> values. </a:t>
            </a:r>
          </a:p>
          <a:p>
            <a:endParaRPr lang="en-US" dirty="0"/>
          </a:p>
        </p:txBody>
      </p:sp>
      <p:sp>
        <p:nvSpPr>
          <p:cNvPr id="4" name="Slide Number Placeholder 3"/>
          <p:cNvSpPr>
            <a:spLocks noGrp="1"/>
          </p:cNvSpPr>
          <p:nvPr>
            <p:ph type="sldNum" sz="quarter" idx="5"/>
          </p:nvPr>
        </p:nvSpPr>
        <p:spPr/>
        <p:txBody>
          <a:bodyPr/>
          <a:lstStyle/>
          <a:p>
            <a:fld id="{3E5BDC1E-A62D-4D69-802C-93513B55239A}" type="slidenum">
              <a:rPr lang="en-US" smtClean="0"/>
              <a:t>11</a:t>
            </a:fld>
            <a:endParaRPr lang="en-US"/>
          </a:p>
        </p:txBody>
      </p:sp>
    </p:spTree>
    <p:extLst>
      <p:ext uri="{BB962C8B-B14F-4D97-AF65-F5344CB8AC3E}">
        <p14:creationId xmlns:p14="http://schemas.microsoft.com/office/powerpoint/2010/main" val="1623426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main differences between </a:t>
            </a:r>
            <a:r>
              <a:rPr lang="en-US" dirty="0" err="1"/>
              <a:t>Néel</a:t>
            </a:r>
            <a:r>
              <a:rPr lang="en-US" dirty="0"/>
              <a:t> and Day diagrams for this dataset is that there are two main clusters of particles. Below 14 </a:t>
            </a:r>
            <a:r>
              <a:rPr lang="en-US" dirty="0" err="1"/>
              <a:t>mT</a:t>
            </a:r>
            <a:r>
              <a:rPr lang="en-US" dirty="0"/>
              <a:t> there is a SV dominant cluster of particles. Most profound is the curved trend with increasing </a:t>
            </a:r>
            <a:r>
              <a:rPr lang="en-US" dirty="0" err="1"/>
              <a:t>Hc</a:t>
            </a:r>
            <a:r>
              <a:rPr lang="en-US" dirty="0"/>
              <a:t>, estimated to be caused by the decreasing internal demagnetizing field. Here there is also added in larger particles (purple) with magnetic signatures closer to the MD state. General tendencies is that lower </a:t>
            </a:r>
            <a:r>
              <a:rPr lang="en-US" dirty="0" err="1"/>
              <a:t>Hc</a:t>
            </a:r>
            <a:r>
              <a:rPr lang="en-US" dirty="0"/>
              <a:t> values is represented by larger particles. The smallest particles are close to spherical in shape. </a:t>
            </a:r>
          </a:p>
          <a:p>
            <a:endParaRPr lang="en-US" dirty="0"/>
          </a:p>
        </p:txBody>
      </p:sp>
      <p:sp>
        <p:nvSpPr>
          <p:cNvPr id="4" name="Slide Number Placeholder 3"/>
          <p:cNvSpPr>
            <a:spLocks noGrp="1"/>
          </p:cNvSpPr>
          <p:nvPr>
            <p:ph type="sldNum" sz="quarter" idx="5"/>
          </p:nvPr>
        </p:nvSpPr>
        <p:spPr/>
        <p:txBody>
          <a:bodyPr/>
          <a:lstStyle/>
          <a:p>
            <a:fld id="{3E5BDC1E-A62D-4D69-802C-93513B55239A}" type="slidenum">
              <a:rPr lang="en-US" smtClean="0"/>
              <a:t>12</a:t>
            </a:fld>
            <a:endParaRPr lang="en-US"/>
          </a:p>
        </p:txBody>
      </p:sp>
    </p:spTree>
    <p:extLst>
      <p:ext uri="{BB962C8B-B14F-4D97-AF65-F5344CB8AC3E}">
        <p14:creationId xmlns:p14="http://schemas.microsoft.com/office/powerpoint/2010/main" val="290402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Butler diagram show a clear connection between observed remanence state and theoretical domain state separation lines. Also evident is that elongated particles is mainly hosted by pyroxene (triangle), while plagioclase (round) form more equidimensional particles. The non interaction boundary between SD and SSD+MD particles from </a:t>
            </a:r>
            <a:r>
              <a:rPr lang="en-US" dirty="0" err="1"/>
              <a:t>Muxworthy</a:t>
            </a:r>
            <a:r>
              <a:rPr lang="en-US" dirty="0"/>
              <a:t> &amp; Williams (2009) almost fits our observed domain states. We would suggest slight adjustment at lower axis ratios. </a:t>
            </a:r>
          </a:p>
          <a:p>
            <a:endParaRPr lang="en-US" dirty="0"/>
          </a:p>
          <a:p>
            <a:r>
              <a:rPr lang="en-US" dirty="0"/>
              <a:t>We also have indicated that non of the observed remanent states fit the theoretical domain signature of MD particles and this diagram support this. If particles locations within both the Day and </a:t>
            </a:r>
            <a:r>
              <a:rPr lang="en-US" dirty="0" err="1"/>
              <a:t>Néel</a:t>
            </a:r>
            <a:r>
              <a:rPr lang="en-US"/>
              <a:t> diagrams was indicating their theoretical domain state, than the majority of these particles would have been wrongly identified. </a:t>
            </a:r>
          </a:p>
          <a:p>
            <a:endParaRPr lang="en-US"/>
          </a:p>
        </p:txBody>
      </p:sp>
      <p:sp>
        <p:nvSpPr>
          <p:cNvPr id="4" name="Slide Number Placeholder 3"/>
          <p:cNvSpPr>
            <a:spLocks noGrp="1"/>
          </p:cNvSpPr>
          <p:nvPr>
            <p:ph type="sldNum" sz="quarter" idx="5"/>
          </p:nvPr>
        </p:nvSpPr>
        <p:spPr/>
        <p:txBody>
          <a:bodyPr/>
          <a:lstStyle/>
          <a:p>
            <a:fld id="{3E5BDC1E-A62D-4D69-802C-93513B55239A}" type="slidenum">
              <a:rPr lang="en-US" smtClean="0"/>
              <a:t>13</a:t>
            </a:fld>
            <a:endParaRPr lang="en-US"/>
          </a:p>
        </p:txBody>
      </p:sp>
    </p:spTree>
    <p:extLst>
      <p:ext uri="{BB962C8B-B14F-4D97-AF65-F5344CB8AC3E}">
        <p14:creationId xmlns:p14="http://schemas.microsoft.com/office/powerpoint/2010/main" val="1075090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dirty="0"/>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
        <p:nvSpPr>
          <p:cNvPr id="4" name="Slide Number Placeholder 3">
            <a:extLst>
              <a:ext uri="{FF2B5EF4-FFF2-40B4-BE49-F238E27FC236}">
                <a16:creationId xmlns:a16="http://schemas.microsoft.com/office/drawing/2014/main" id="{206FBF06-EF4A-475D-9171-5002DE6228F1}"/>
              </a:ext>
            </a:extLst>
          </p:cNvPr>
          <p:cNvSpPr>
            <a:spLocks noGrp="1"/>
          </p:cNvSpPr>
          <p:nvPr>
            <p:ph type="sldNum" sz="quarter" idx="10"/>
          </p:nvPr>
        </p:nvSpPr>
        <p:spPr/>
        <p:txBody>
          <a:body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14320" y="922492"/>
            <a:ext cx="8229600" cy="367213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4" name="Plassholder for lysbildenummer 5"/>
          <p:cNvSpPr txBox="1">
            <a:spLocks/>
          </p:cNvSpPr>
          <p:nvPr userDrawn="1"/>
        </p:nvSpPr>
        <p:spPr>
          <a:xfrm>
            <a:off x="0" y="4800599"/>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
        <p:nvSpPr>
          <p:cNvPr id="8" name="Plassholder for tittel 1">
            <a:extLst>
              <a:ext uri="{FF2B5EF4-FFF2-40B4-BE49-F238E27FC236}">
                <a16:creationId xmlns:a16="http://schemas.microsoft.com/office/drawing/2014/main" id="{1C81586A-D2DD-7947-8C07-6EE6282AF742}"/>
              </a:ext>
            </a:extLst>
          </p:cNvPr>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dirty="0"/>
              <a:t>Klikk for å redigere tittelstil</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AEE93D7A-5A17-EC4F-B9C3-76C226D331B9}"/>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10" name="Plassholder for innhold 3">
            <a:extLst>
              <a:ext uri="{FF2B5EF4-FFF2-40B4-BE49-F238E27FC236}">
                <a16:creationId xmlns:a16="http://schemas.microsoft.com/office/drawing/2014/main" id="{535197FD-69E0-9640-999B-9975263423DC}"/>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5FCFC815-88F1-F54D-931D-DFB06C53CCC1}"/>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a:t>
            </a:r>
          </a:p>
        </p:txBody>
      </p:sp>
      <p:sp>
        <p:nvSpPr>
          <p:cNvPr id="12" name="Plassholder for innhold 5">
            <a:extLst>
              <a:ext uri="{FF2B5EF4-FFF2-40B4-BE49-F238E27FC236}">
                <a16:creationId xmlns:a16="http://schemas.microsoft.com/office/drawing/2014/main" id="{09690C63-91BD-DF46-89B9-CE22FFC54125}"/>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tekst 4">
            <a:extLst>
              <a:ext uri="{FF2B5EF4-FFF2-40B4-BE49-F238E27FC236}">
                <a16:creationId xmlns:a16="http://schemas.microsoft.com/office/drawing/2014/main" id="{FC862961-AFCA-7E4D-BB5E-885FA1C594D2}"/>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lysbildenummer 4"/>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314320" y="946768"/>
            <a:ext cx="8229600" cy="3647855"/>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lysbildenummer 5"/>
          <p:cNvSpPr>
            <a:spLocks noGrp="1"/>
          </p:cNvSpPr>
          <p:nvPr>
            <p:ph type="sldNum" sz="quarter" idx="4"/>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pic>
        <p:nvPicPr>
          <p:cNvPr id="9" name="Bilde 8">
            <a:extLst>
              <a:ext uri="{FF2B5EF4-FFF2-40B4-BE49-F238E27FC236}">
                <a16:creationId xmlns:a16="http://schemas.microsoft.com/office/drawing/2014/main" id="{EC151788-4963-A348-A694-628F9AEA45FA}"/>
              </a:ext>
            </a:extLst>
          </p:cNvPr>
          <p:cNvPicPr>
            <a:picLocks noChangeAspect="1"/>
          </p:cNvPicPr>
          <p:nvPr userDrawn="1"/>
        </p:nvPicPr>
        <p:blipFill>
          <a:blip r:embed="rId13"/>
          <a:stretch>
            <a:fillRect/>
          </a:stretch>
        </p:blipFill>
        <p:spPr>
          <a:xfrm>
            <a:off x="425115" y="4785586"/>
            <a:ext cx="2693470" cy="247457"/>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71F1799-6D83-B042-96E3-C1F8A01F93BE}"/>
              </a:ext>
            </a:extLst>
          </p:cNvPr>
          <p:cNvPicPr>
            <a:picLocks noChangeAspect="1"/>
          </p:cNvPicPr>
          <p:nvPr/>
        </p:nvPicPr>
        <p:blipFill>
          <a:blip r:embed="rId2"/>
          <a:stretch>
            <a:fillRect/>
          </a:stretch>
        </p:blipFill>
        <p:spPr>
          <a:xfrm>
            <a:off x="1868821" y="1140272"/>
            <a:ext cx="5406359" cy="504325"/>
          </a:xfrm>
          <a:prstGeom prst="rect">
            <a:avLst/>
          </a:prstGeom>
        </p:spPr>
      </p:pic>
      <p:sp>
        <p:nvSpPr>
          <p:cNvPr id="10" name="Title 1">
            <a:extLst>
              <a:ext uri="{FF2B5EF4-FFF2-40B4-BE49-F238E27FC236}">
                <a16:creationId xmlns:a16="http://schemas.microsoft.com/office/drawing/2014/main" id="{0FCBE80E-25A9-4390-9C76-D643E68F2D8F}"/>
              </a:ext>
            </a:extLst>
          </p:cNvPr>
          <p:cNvSpPr>
            <a:spLocks noGrp="1"/>
          </p:cNvSpPr>
          <p:nvPr>
            <p:ph type="ctrTitle"/>
          </p:nvPr>
        </p:nvSpPr>
        <p:spPr>
          <a:xfrm>
            <a:off x="490494" y="165873"/>
            <a:ext cx="8163011" cy="1591074"/>
          </a:xfrm>
        </p:spPr>
        <p:txBody>
          <a:bodyPr>
            <a:normAutofit fontScale="90000"/>
          </a:bodyPr>
          <a:lstStyle/>
          <a:p>
            <a:pPr algn="ctr"/>
            <a:r>
              <a:rPr lang="en-US" b="1" dirty="0"/>
              <a:t>Micromagnetic modeling of silicate-hosted magnetic inclusions using SEM-FIB slice-and-view nanotomography.</a:t>
            </a:r>
            <a:br>
              <a:rPr lang="nb-NO" dirty="0"/>
            </a:br>
            <a:endParaRPr lang="nb-NO" dirty="0"/>
          </a:p>
        </p:txBody>
      </p:sp>
      <p:sp>
        <p:nvSpPr>
          <p:cNvPr id="11" name="Subtitle 2">
            <a:extLst>
              <a:ext uri="{FF2B5EF4-FFF2-40B4-BE49-F238E27FC236}">
                <a16:creationId xmlns:a16="http://schemas.microsoft.com/office/drawing/2014/main" id="{348DB6B0-30D7-4A5B-965C-8FF4692042A3}"/>
              </a:ext>
            </a:extLst>
          </p:cNvPr>
          <p:cNvSpPr>
            <a:spLocks noGrp="1"/>
          </p:cNvSpPr>
          <p:nvPr>
            <p:ph type="subTitle" idx="1"/>
          </p:nvPr>
        </p:nvSpPr>
        <p:spPr>
          <a:xfrm>
            <a:off x="403964" y="2672169"/>
            <a:ext cx="8336069" cy="2054173"/>
          </a:xfrm>
        </p:spPr>
        <p:txBody>
          <a:bodyPr>
            <a:normAutofit/>
          </a:bodyPr>
          <a:lstStyle/>
          <a:p>
            <a:pPr algn="ctr"/>
            <a:r>
              <a:rPr lang="fr-FR" sz="2000" cap="small" dirty="0">
                <a:solidFill>
                  <a:schemeClr val="tx1"/>
                </a:solidFill>
              </a:rPr>
              <a:t>E.S. Nikolaisen</a:t>
            </a:r>
            <a:r>
              <a:rPr lang="fr-FR" sz="2000" cap="small" baseline="30000" dirty="0">
                <a:solidFill>
                  <a:schemeClr val="tx1"/>
                </a:solidFill>
              </a:rPr>
              <a:t>1</a:t>
            </a:r>
            <a:r>
              <a:rPr lang="fr-FR" sz="2000" cap="small" dirty="0">
                <a:solidFill>
                  <a:schemeClr val="tx1"/>
                </a:solidFill>
              </a:rPr>
              <a:t>*, R.J. Harrison</a:t>
            </a:r>
            <a:r>
              <a:rPr lang="fr-FR" sz="2000" cap="small" baseline="30000" dirty="0">
                <a:solidFill>
                  <a:schemeClr val="tx1"/>
                </a:solidFill>
              </a:rPr>
              <a:t>2</a:t>
            </a:r>
            <a:r>
              <a:rPr lang="fr-FR" sz="2000" cap="small" dirty="0">
                <a:solidFill>
                  <a:schemeClr val="tx1"/>
                </a:solidFill>
              </a:rPr>
              <a:t>, K. Fabian</a:t>
            </a:r>
            <a:r>
              <a:rPr lang="fr-FR" sz="2000" cap="small" baseline="30000" dirty="0">
                <a:solidFill>
                  <a:schemeClr val="tx1"/>
                </a:solidFill>
              </a:rPr>
              <a:t>1</a:t>
            </a:r>
            <a:r>
              <a:rPr lang="fr-FR" sz="2000" cap="small" dirty="0">
                <a:solidFill>
                  <a:schemeClr val="tx1"/>
                </a:solidFill>
              </a:rPr>
              <a:t>, </a:t>
            </a:r>
            <a:r>
              <a:rPr lang="en-US" sz="2000" cap="small" dirty="0">
                <a:solidFill>
                  <a:schemeClr val="tx1"/>
                </a:solidFill>
              </a:rPr>
              <a:t>S.A. McEnroe</a:t>
            </a:r>
            <a:r>
              <a:rPr lang="en-US" sz="2000" cap="small" baseline="30000" dirty="0">
                <a:solidFill>
                  <a:schemeClr val="tx1"/>
                </a:solidFill>
              </a:rPr>
              <a:t>1</a:t>
            </a:r>
            <a:r>
              <a:rPr lang="en-US" sz="2000" cap="small" dirty="0">
                <a:solidFill>
                  <a:schemeClr val="tx1"/>
                </a:solidFill>
              </a:rPr>
              <a:t>.</a:t>
            </a:r>
          </a:p>
          <a:p>
            <a:pPr algn="ctr"/>
            <a:endParaRPr lang="en-US" cap="small" dirty="0">
              <a:solidFill>
                <a:schemeClr val="tx1"/>
              </a:solidFill>
            </a:endParaRPr>
          </a:p>
          <a:p>
            <a:pPr algn="l"/>
            <a:endParaRPr lang="en-US" sz="1000" dirty="0">
              <a:solidFill>
                <a:schemeClr val="tx1"/>
              </a:solidFill>
            </a:endParaRPr>
          </a:p>
          <a:p>
            <a:pPr algn="l"/>
            <a:endParaRPr lang="en-US" sz="1000" dirty="0">
              <a:solidFill>
                <a:schemeClr val="tx1"/>
              </a:solidFill>
            </a:endParaRPr>
          </a:p>
          <a:p>
            <a:pPr algn="l"/>
            <a:r>
              <a:rPr lang="en-US" sz="1000" dirty="0">
                <a:solidFill>
                  <a:schemeClr val="tx1"/>
                </a:solidFill>
              </a:rPr>
              <a:t>1) Norwegian University of Science and Technology (NTNU), Department of Geoscience and Petroleum. </a:t>
            </a:r>
            <a:r>
              <a:rPr lang="en-GB" sz="1000" dirty="0">
                <a:solidFill>
                  <a:schemeClr val="tx1"/>
                </a:solidFill>
              </a:rPr>
              <a:t>S. P. Andersens veg 15a, 7031 Trondheim</a:t>
            </a:r>
            <a:r>
              <a:rPr lang="en-US" sz="1000" dirty="0">
                <a:solidFill>
                  <a:schemeClr val="tx1"/>
                </a:solidFill>
              </a:rPr>
              <a:t>, NORWAY, E-mail: (*Correspondence: evennikolaisen@ntnu.no)</a:t>
            </a:r>
          </a:p>
          <a:p>
            <a:endParaRPr lang="en-US" sz="1000" cap="small" dirty="0">
              <a:solidFill>
                <a:schemeClr val="tx1"/>
              </a:solidFill>
            </a:endParaRPr>
          </a:p>
          <a:p>
            <a:r>
              <a:rPr lang="en-US" sz="1000" cap="small" dirty="0">
                <a:solidFill>
                  <a:schemeClr val="tx1"/>
                </a:solidFill>
              </a:rPr>
              <a:t>2) </a:t>
            </a:r>
            <a:r>
              <a:rPr lang="en-US" sz="1000" dirty="0">
                <a:solidFill>
                  <a:schemeClr val="tx1"/>
                </a:solidFill>
              </a:rPr>
              <a:t>University of Cambridge, Department of Earth Sciences. Downing Street, Cambridge CB2 3EQ, UK</a:t>
            </a:r>
            <a:endParaRPr lang="nb-NO" sz="1000" cap="small" dirty="0">
              <a:solidFill>
                <a:schemeClr val="tx1"/>
              </a:solidFill>
            </a:endParaRPr>
          </a:p>
        </p:txBody>
      </p:sp>
      <p:pic>
        <p:nvPicPr>
          <p:cNvPr id="17" name="Content Placeholder 4">
            <a:extLst>
              <a:ext uri="{FF2B5EF4-FFF2-40B4-BE49-F238E27FC236}">
                <a16:creationId xmlns:a16="http://schemas.microsoft.com/office/drawing/2014/main" id="{A11C0575-8793-4AB9-AA47-2F04D5C6D524}"/>
              </a:ext>
            </a:extLst>
          </p:cNvPr>
          <p:cNvPicPr>
            <a:picLocks noChangeAspect="1"/>
          </p:cNvPicPr>
          <p:nvPr/>
        </p:nvPicPr>
        <p:blipFill>
          <a:blip r:embed="rId3"/>
          <a:stretch>
            <a:fillRect/>
          </a:stretch>
        </p:blipFill>
        <p:spPr>
          <a:xfrm>
            <a:off x="7582791" y="4799573"/>
            <a:ext cx="1143512" cy="240097"/>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3D1706A3-8104-45F0-830F-C128D5845189}"/>
              </a:ext>
            </a:extLst>
          </p:cNvPr>
          <p:cNvPicPr>
            <a:picLocks noChangeAspect="1"/>
          </p:cNvPicPr>
          <p:nvPr/>
        </p:nvPicPr>
        <p:blipFill>
          <a:blip r:embed="rId4"/>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C4D42B39-0E13-4C63-9CD9-172FFC43A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75" y="106332"/>
            <a:ext cx="7399692" cy="4542488"/>
          </a:xfrm>
          <a:prstGeom prst="rect">
            <a:avLst/>
          </a:prstGeom>
        </p:spPr>
      </p:pic>
      <p:sp>
        <p:nvSpPr>
          <p:cNvPr id="5" name="Content Placeholder 2">
            <a:extLst>
              <a:ext uri="{FF2B5EF4-FFF2-40B4-BE49-F238E27FC236}">
                <a16:creationId xmlns:a16="http://schemas.microsoft.com/office/drawing/2014/main" id="{2EFDB6A7-532E-41A1-A836-381CD96FC313}"/>
              </a:ext>
            </a:extLst>
          </p:cNvPr>
          <p:cNvSpPr>
            <a:spLocks noGrp="1"/>
          </p:cNvSpPr>
          <p:nvPr>
            <p:ph idx="1"/>
          </p:nvPr>
        </p:nvSpPr>
        <p:spPr>
          <a:xfrm>
            <a:off x="2162175" y="80026"/>
            <a:ext cx="4819650" cy="456021"/>
          </a:xfrm>
        </p:spPr>
        <p:txBody>
          <a:bodyPr>
            <a:normAutofit/>
          </a:bodyPr>
          <a:lstStyle/>
          <a:p>
            <a:pPr marL="0" indent="0" algn="ctr">
              <a:buNone/>
            </a:pPr>
            <a:r>
              <a:rPr lang="en-US" sz="1800" b="1" dirty="0"/>
              <a:t>Single domain region of Day diagram</a:t>
            </a:r>
          </a:p>
        </p:txBody>
      </p:sp>
      <p:pic>
        <p:nvPicPr>
          <p:cNvPr id="6" name="Content Placeholder 4">
            <a:extLst>
              <a:ext uri="{FF2B5EF4-FFF2-40B4-BE49-F238E27FC236}">
                <a16:creationId xmlns:a16="http://schemas.microsoft.com/office/drawing/2014/main" id="{7B0B2116-FF42-4D9E-B1A1-6A107F45964C}"/>
              </a:ext>
            </a:extLst>
          </p:cNvPr>
          <p:cNvPicPr>
            <a:picLocks noChangeAspect="1"/>
          </p:cNvPicPr>
          <p:nvPr/>
        </p:nvPicPr>
        <p:blipFill>
          <a:blip r:embed="rId4"/>
          <a:stretch>
            <a:fillRect/>
          </a:stretch>
        </p:blipFill>
        <p:spPr>
          <a:xfrm>
            <a:off x="7582791" y="4799573"/>
            <a:ext cx="1143512" cy="240097"/>
          </a:xfrm>
          <a:prstGeom prst="rect">
            <a:avLst/>
          </a:prstGeom>
        </p:spPr>
      </p:pic>
      <p:sp>
        <p:nvSpPr>
          <p:cNvPr id="7" name="Rectangle 6">
            <a:extLst>
              <a:ext uri="{FF2B5EF4-FFF2-40B4-BE49-F238E27FC236}">
                <a16:creationId xmlns:a16="http://schemas.microsoft.com/office/drawing/2014/main" id="{ADBA3C31-94E0-4DCA-8377-C1254D9A2699}"/>
              </a:ext>
            </a:extLst>
          </p:cNvPr>
          <p:cNvSpPr/>
          <p:nvPr/>
        </p:nvSpPr>
        <p:spPr>
          <a:xfrm>
            <a:off x="823658" y="3427255"/>
            <a:ext cx="342027" cy="223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D6ABBF0-ED0C-495B-A52C-90FC2777FA85}"/>
              </a:ext>
            </a:extLst>
          </p:cNvPr>
          <p:cNvSpPr/>
          <p:nvPr/>
        </p:nvSpPr>
        <p:spPr>
          <a:xfrm>
            <a:off x="826539" y="2348347"/>
            <a:ext cx="342027" cy="223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33440676-89D6-4A9E-8354-8CD594E75539}"/>
              </a:ext>
            </a:extLst>
          </p:cNvPr>
          <p:cNvSpPr/>
          <p:nvPr/>
        </p:nvSpPr>
        <p:spPr>
          <a:xfrm>
            <a:off x="826383" y="1484963"/>
            <a:ext cx="342027" cy="223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7ED7E25F-5621-4114-AF6F-66B4A15754CC}"/>
              </a:ext>
            </a:extLst>
          </p:cNvPr>
          <p:cNvSpPr/>
          <p:nvPr/>
        </p:nvSpPr>
        <p:spPr>
          <a:xfrm>
            <a:off x="820245" y="753733"/>
            <a:ext cx="342027" cy="223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7D25B4A4-A401-4276-B302-ECE48EEC9A65}"/>
              </a:ext>
            </a:extLst>
          </p:cNvPr>
          <p:cNvSpPr/>
          <p:nvPr/>
        </p:nvSpPr>
        <p:spPr>
          <a:xfrm>
            <a:off x="820244" y="120537"/>
            <a:ext cx="342027" cy="223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D9FCBA50-CE62-4125-AE57-2FD7D6796DC1}"/>
              </a:ext>
            </a:extLst>
          </p:cNvPr>
          <p:cNvSpPr txBox="1"/>
          <p:nvPr/>
        </p:nvSpPr>
        <p:spPr>
          <a:xfrm>
            <a:off x="931768" y="3446754"/>
            <a:ext cx="317716" cy="207749"/>
          </a:xfrm>
          <a:prstGeom prst="rect">
            <a:avLst/>
          </a:prstGeom>
          <a:noFill/>
        </p:spPr>
        <p:txBody>
          <a:bodyPr wrap="none" rtlCol="0">
            <a:spAutoFit/>
          </a:bodyPr>
          <a:lstStyle/>
          <a:p>
            <a:r>
              <a:rPr lang="en-US" sz="750" dirty="0"/>
              <a:t>0.4</a:t>
            </a:r>
          </a:p>
        </p:txBody>
      </p:sp>
      <p:sp>
        <p:nvSpPr>
          <p:cNvPr id="13" name="TextBox 12">
            <a:extLst>
              <a:ext uri="{FF2B5EF4-FFF2-40B4-BE49-F238E27FC236}">
                <a16:creationId xmlns:a16="http://schemas.microsoft.com/office/drawing/2014/main" id="{1AC9BE1E-F3B5-40B3-AF78-3233F39FBBD0}"/>
              </a:ext>
            </a:extLst>
          </p:cNvPr>
          <p:cNvSpPr txBox="1"/>
          <p:nvPr/>
        </p:nvSpPr>
        <p:spPr>
          <a:xfrm>
            <a:off x="935546" y="2374164"/>
            <a:ext cx="317716" cy="207749"/>
          </a:xfrm>
          <a:prstGeom prst="rect">
            <a:avLst/>
          </a:prstGeom>
          <a:noFill/>
        </p:spPr>
        <p:txBody>
          <a:bodyPr wrap="none" rtlCol="0">
            <a:spAutoFit/>
          </a:bodyPr>
          <a:lstStyle/>
          <a:p>
            <a:r>
              <a:rPr lang="en-US" sz="750" dirty="0"/>
              <a:t>0.5</a:t>
            </a:r>
          </a:p>
        </p:txBody>
      </p:sp>
      <p:sp>
        <p:nvSpPr>
          <p:cNvPr id="14" name="TextBox 13">
            <a:extLst>
              <a:ext uri="{FF2B5EF4-FFF2-40B4-BE49-F238E27FC236}">
                <a16:creationId xmlns:a16="http://schemas.microsoft.com/office/drawing/2014/main" id="{1036B39D-99D0-4B6F-86C5-E3C5F5B06B3B}"/>
              </a:ext>
            </a:extLst>
          </p:cNvPr>
          <p:cNvSpPr txBox="1"/>
          <p:nvPr/>
        </p:nvSpPr>
        <p:spPr>
          <a:xfrm>
            <a:off x="929088" y="1492770"/>
            <a:ext cx="317716" cy="207749"/>
          </a:xfrm>
          <a:prstGeom prst="rect">
            <a:avLst/>
          </a:prstGeom>
          <a:noFill/>
        </p:spPr>
        <p:txBody>
          <a:bodyPr wrap="none" rtlCol="0">
            <a:spAutoFit/>
          </a:bodyPr>
          <a:lstStyle/>
          <a:p>
            <a:r>
              <a:rPr lang="en-US" sz="750" dirty="0"/>
              <a:t>0.6</a:t>
            </a:r>
          </a:p>
        </p:txBody>
      </p:sp>
      <p:sp>
        <p:nvSpPr>
          <p:cNvPr id="15" name="TextBox 14">
            <a:extLst>
              <a:ext uri="{FF2B5EF4-FFF2-40B4-BE49-F238E27FC236}">
                <a16:creationId xmlns:a16="http://schemas.microsoft.com/office/drawing/2014/main" id="{59DD5D82-816A-4177-8993-FF90664A0591}"/>
              </a:ext>
            </a:extLst>
          </p:cNvPr>
          <p:cNvSpPr txBox="1"/>
          <p:nvPr/>
        </p:nvSpPr>
        <p:spPr>
          <a:xfrm>
            <a:off x="931768" y="747892"/>
            <a:ext cx="317716" cy="207749"/>
          </a:xfrm>
          <a:prstGeom prst="rect">
            <a:avLst/>
          </a:prstGeom>
          <a:noFill/>
        </p:spPr>
        <p:txBody>
          <a:bodyPr wrap="none" rtlCol="0">
            <a:spAutoFit/>
          </a:bodyPr>
          <a:lstStyle/>
          <a:p>
            <a:r>
              <a:rPr lang="en-US" sz="750" dirty="0"/>
              <a:t>0.7</a:t>
            </a:r>
          </a:p>
        </p:txBody>
      </p:sp>
      <p:sp>
        <p:nvSpPr>
          <p:cNvPr id="16" name="TextBox 15">
            <a:extLst>
              <a:ext uri="{FF2B5EF4-FFF2-40B4-BE49-F238E27FC236}">
                <a16:creationId xmlns:a16="http://schemas.microsoft.com/office/drawing/2014/main" id="{697C5140-8AD7-4F18-91BE-01F755C8E9C1}"/>
              </a:ext>
            </a:extLst>
          </p:cNvPr>
          <p:cNvSpPr txBox="1"/>
          <p:nvPr/>
        </p:nvSpPr>
        <p:spPr>
          <a:xfrm>
            <a:off x="935546" y="112728"/>
            <a:ext cx="317716" cy="207749"/>
          </a:xfrm>
          <a:prstGeom prst="rect">
            <a:avLst/>
          </a:prstGeom>
          <a:noFill/>
        </p:spPr>
        <p:txBody>
          <a:bodyPr wrap="none" rtlCol="0">
            <a:spAutoFit/>
          </a:bodyPr>
          <a:lstStyle/>
          <a:p>
            <a:r>
              <a:rPr lang="en-US" sz="750" dirty="0"/>
              <a:t>0.8</a:t>
            </a:r>
          </a:p>
        </p:txBody>
      </p:sp>
      <p:pic>
        <p:nvPicPr>
          <p:cNvPr id="18" name="Picture 17" descr="A picture containing drawing&#10;&#10;Description automatically generated">
            <a:extLst>
              <a:ext uri="{FF2B5EF4-FFF2-40B4-BE49-F238E27FC236}">
                <a16:creationId xmlns:a16="http://schemas.microsoft.com/office/drawing/2014/main" id="{19002D61-4D45-4A4D-8435-0ADE7480DAA9}"/>
              </a:ext>
            </a:extLst>
          </p:cNvPr>
          <p:cNvPicPr>
            <a:picLocks noChangeAspect="1"/>
          </p:cNvPicPr>
          <p:nvPr/>
        </p:nvPicPr>
        <p:blipFill>
          <a:blip r:embed="rId5"/>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1277925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7C3636E9-AF8C-4050-B955-E60526A56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57" y="0"/>
            <a:ext cx="7369885" cy="4677514"/>
          </a:xfrm>
          <a:prstGeom prst="rect">
            <a:avLst/>
          </a:prstGeom>
        </p:spPr>
      </p:pic>
      <p:sp>
        <p:nvSpPr>
          <p:cNvPr id="5" name="Content Placeholder 2">
            <a:extLst>
              <a:ext uri="{FF2B5EF4-FFF2-40B4-BE49-F238E27FC236}">
                <a16:creationId xmlns:a16="http://schemas.microsoft.com/office/drawing/2014/main" id="{B568B241-AB8E-493F-96E8-262D52207619}"/>
              </a:ext>
            </a:extLst>
          </p:cNvPr>
          <p:cNvSpPr>
            <a:spLocks noGrp="1"/>
          </p:cNvSpPr>
          <p:nvPr>
            <p:ph idx="1"/>
          </p:nvPr>
        </p:nvSpPr>
        <p:spPr>
          <a:xfrm>
            <a:off x="3505199" y="65396"/>
            <a:ext cx="2133600" cy="490855"/>
          </a:xfrm>
        </p:spPr>
        <p:txBody>
          <a:bodyPr>
            <a:normAutofit/>
          </a:bodyPr>
          <a:lstStyle/>
          <a:p>
            <a:pPr marL="0" indent="0" algn="ctr">
              <a:buNone/>
            </a:pPr>
            <a:r>
              <a:rPr lang="en-US" sz="1800" b="1" dirty="0" err="1"/>
              <a:t>Néel</a:t>
            </a:r>
            <a:r>
              <a:rPr lang="en-US" sz="1800" b="1" dirty="0"/>
              <a:t> diagram</a:t>
            </a:r>
          </a:p>
        </p:txBody>
      </p:sp>
      <p:sp>
        <p:nvSpPr>
          <p:cNvPr id="6" name="Rectangle 5">
            <a:extLst>
              <a:ext uri="{FF2B5EF4-FFF2-40B4-BE49-F238E27FC236}">
                <a16:creationId xmlns:a16="http://schemas.microsoft.com/office/drawing/2014/main" id="{16728D05-3EB0-4792-B620-19E5BCC7533A}"/>
              </a:ext>
            </a:extLst>
          </p:cNvPr>
          <p:cNvSpPr/>
          <p:nvPr/>
        </p:nvSpPr>
        <p:spPr>
          <a:xfrm>
            <a:off x="7004811" y="3969430"/>
            <a:ext cx="517358" cy="204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a:extLst>
              <a:ext uri="{FF2B5EF4-FFF2-40B4-BE49-F238E27FC236}">
                <a16:creationId xmlns:a16="http://schemas.microsoft.com/office/drawing/2014/main" id="{325746B7-7990-4C4A-9DD8-7D18D44BD56D}"/>
              </a:ext>
            </a:extLst>
          </p:cNvPr>
          <p:cNvSpPr txBox="1"/>
          <p:nvPr/>
        </p:nvSpPr>
        <p:spPr>
          <a:xfrm>
            <a:off x="6981168" y="3953893"/>
            <a:ext cx="1331644"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Single Vortex cluster</a:t>
            </a:r>
          </a:p>
        </p:txBody>
      </p:sp>
      <p:pic>
        <p:nvPicPr>
          <p:cNvPr id="8" name="Content Placeholder 4">
            <a:extLst>
              <a:ext uri="{FF2B5EF4-FFF2-40B4-BE49-F238E27FC236}">
                <a16:creationId xmlns:a16="http://schemas.microsoft.com/office/drawing/2014/main" id="{49DFB604-09B4-4995-9F53-FF71F082AB4E}"/>
              </a:ext>
            </a:extLst>
          </p:cNvPr>
          <p:cNvPicPr>
            <a:picLocks noChangeAspect="1"/>
          </p:cNvPicPr>
          <p:nvPr/>
        </p:nvPicPr>
        <p:blipFill>
          <a:blip r:embed="rId4"/>
          <a:stretch>
            <a:fillRect/>
          </a:stretch>
        </p:blipFill>
        <p:spPr>
          <a:xfrm>
            <a:off x="7582791" y="4799573"/>
            <a:ext cx="1143512" cy="24009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A1D85F89-AE3A-4F7C-9128-111F2309A39F}"/>
              </a:ext>
            </a:extLst>
          </p:cNvPr>
          <p:cNvPicPr>
            <a:picLocks noChangeAspect="1"/>
          </p:cNvPicPr>
          <p:nvPr/>
        </p:nvPicPr>
        <p:blipFill>
          <a:blip r:embed="rId5"/>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1510231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19550CD6-8B08-44F1-8E92-AC3193F72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173" y="378215"/>
            <a:ext cx="6741654" cy="4345064"/>
          </a:xfrm>
          <a:prstGeom prst="rect">
            <a:avLst/>
          </a:prstGeom>
        </p:spPr>
      </p:pic>
      <p:sp>
        <p:nvSpPr>
          <p:cNvPr id="5" name="Content Placeholder 2">
            <a:extLst>
              <a:ext uri="{FF2B5EF4-FFF2-40B4-BE49-F238E27FC236}">
                <a16:creationId xmlns:a16="http://schemas.microsoft.com/office/drawing/2014/main" id="{D6640CF2-25AD-42B7-A1D6-6860A7FAEF0D}"/>
              </a:ext>
            </a:extLst>
          </p:cNvPr>
          <p:cNvSpPr>
            <a:spLocks noGrp="1"/>
          </p:cNvSpPr>
          <p:nvPr>
            <p:ph idx="1"/>
          </p:nvPr>
        </p:nvSpPr>
        <p:spPr>
          <a:xfrm>
            <a:off x="2304047" y="68814"/>
            <a:ext cx="4535905" cy="456021"/>
          </a:xfrm>
        </p:spPr>
        <p:txBody>
          <a:bodyPr>
            <a:normAutofit/>
          </a:bodyPr>
          <a:lstStyle/>
          <a:p>
            <a:pPr marL="0" indent="0" algn="ctr">
              <a:buNone/>
            </a:pPr>
            <a:r>
              <a:rPr lang="en-US" sz="1800" b="1" dirty="0"/>
              <a:t>Single vortex cluster of </a:t>
            </a:r>
            <a:r>
              <a:rPr lang="en-US" sz="1800" b="1" dirty="0" err="1"/>
              <a:t>Néel</a:t>
            </a:r>
            <a:r>
              <a:rPr lang="en-US" sz="1800" b="1" dirty="0"/>
              <a:t> diagram</a:t>
            </a:r>
          </a:p>
        </p:txBody>
      </p:sp>
      <p:pic>
        <p:nvPicPr>
          <p:cNvPr id="6" name="Content Placeholder 4">
            <a:extLst>
              <a:ext uri="{FF2B5EF4-FFF2-40B4-BE49-F238E27FC236}">
                <a16:creationId xmlns:a16="http://schemas.microsoft.com/office/drawing/2014/main" id="{8A0049CB-FA94-4C7B-91DE-22D2C2FBC032}"/>
              </a:ext>
            </a:extLst>
          </p:cNvPr>
          <p:cNvPicPr>
            <a:picLocks noChangeAspect="1"/>
          </p:cNvPicPr>
          <p:nvPr/>
        </p:nvPicPr>
        <p:blipFill>
          <a:blip r:embed="rId4"/>
          <a:stretch>
            <a:fillRect/>
          </a:stretch>
        </p:blipFill>
        <p:spPr>
          <a:xfrm>
            <a:off x="7582791" y="4799573"/>
            <a:ext cx="1143512" cy="24009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928771D-8446-476A-9634-663BCD108FAD}"/>
              </a:ext>
            </a:extLst>
          </p:cNvPr>
          <p:cNvPicPr>
            <a:picLocks noChangeAspect="1"/>
          </p:cNvPicPr>
          <p:nvPr/>
        </p:nvPicPr>
        <p:blipFill>
          <a:blip r:embed="rId5"/>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3289347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48B23C8-2511-4944-873B-F4BCA51FB91F}"/>
              </a:ext>
            </a:extLst>
          </p:cNvPr>
          <p:cNvSpPr>
            <a:spLocks noGrp="1"/>
          </p:cNvSpPr>
          <p:nvPr>
            <p:ph idx="1"/>
          </p:nvPr>
        </p:nvSpPr>
        <p:spPr>
          <a:xfrm>
            <a:off x="3194384" y="64131"/>
            <a:ext cx="2755232" cy="381277"/>
          </a:xfrm>
        </p:spPr>
        <p:txBody>
          <a:bodyPr>
            <a:normAutofit/>
          </a:bodyPr>
          <a:lstStyle/>
          <a:p>
            <a:pPr marL="0" indent="0" algn="ctr">
              <a:buNone/>
            </a:pPr>
            <a:r>
              <a:rPr lang="nb-NO" sz="1800" b="1" dirty="0"/>
              <a:t>Butler diagram</a:t>
            </a:r>
          </a:p>
        </p:txBody>
      </p:sp>
      <p:pic>
        <p:nvPicPr>
          <p:cNvPr id="5" name="Picture 4" descr="A close up of a map&#10;&#10;Description automatically generated">
            <a:extLst>
              <a:ext uri="{FF2B5EF4-FFF2-40B4-BE49-F238E27FC236}">
                <a16:creationId xmlns:a16="http://schemas.microsoft.com/office/drawing/2014/main" id="{769C7AD9-B703-4875-B4FC-ADF1B63CA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212" y="444412"/>
            <a:ext cx="6705174" cy="4241240"/>
          </a:xfrm>
          <a:prstGeom prst="rect">
            <a:avLst/>
          </a:prstGeom>
        </p:spPr>
      </p:pic>
      <p:pic>
        <p:nvPicPr>
          <p:cNvPr id="6" name="Content Placeholder 4">
            <a:extLst>
              <a:ext uri="{FF2B5EF4-FFF2-40B4-BE49-F238E27FC236}">
                <a16:creationId xmlns:a16="http://schemas.microsoft.com/office/drawing/2014/main" id="{50A7014E-7C38-4EAB-92C9-AC24F6DB2754}"/>
              </a:ext>
            </a:extLst>
          </p:cNvPr>
          <p:cNvPicPr>
            <a:picLocks noChangeAspect="1"/>
          </p:cNvPicPr>
          <p:nvPr/>
        </p:nvPicPr>
        <p:blipFill>
          <a:blip r:embed="rId4"/>
          <a:stretch>
            <a:fillRect/>
          </a:stretch>
        </p:blipFill>
        <p:spPr>
          <a:xfrm>
            <a:off x="7582791" y="4799573"/>
            <a:ext cx="1143512" cy="24009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D85AC22-D0B4-4543-A618-ED1DAD3E2675}"/>
              </a:ext>
            </a:extLst>
          </p:cNvPr>
          <p:cNvPicPr>
            <a:picLocks noChangeAspect="1"/>
          </p:cNvPicPr>
          <p:nvPr/>
        </p:nvPicPr>
        <p:blipFill>
          <a:blip r:embed="rId5"/>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290396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8ED1A5D-0C1C-466E-A4D3-15C8A6D9D278}"/>
              </a:ext>
            </a:extLst>
          </p:cNvPr>
          <p:cNvSpPr>
            <a:spLocks noGrp="1"/>
          </p:cNvSpPr>
          <p:nvPr>
            <p:ph idx="1"/>
          </p:nvPr>
        </p:nvSpPr>
        <p:spPr>
          <a:xfrm>
            <a:off x="3176336" y="107375"/>
            <a:ext cx="2791326" cy="473438"/>
          </a:xfrm>
        </p:spPr>
        <p:txBody>
          <a:bodyPr>
            <a:normAutofit/>
          </a:bodyPr>
          <a:lstStyle/>
          <a:p>
            <a:pPr marL="0" indent="0" algn="ctr">
              <a:buNone/>
            </a:pPr>
            <a:r>
              <a:rPr lang="en-US" sz="1800" b="1" dirty="0"/>
              <a:t>Conclusion</a:t>
            </a:r>
          </a:p>
        </p:txBody>
      </p:sp>
      <p:sp>
        <p:nvSpPr>
          <p:cNvPr id="5" name="TextBox 4">
            <a:extLst>
              <a:ext uri="{FF2B5EF4-FFF2-40B4-BE49-F238E27FC236}">
                <a16:creationId xmlns:a16="http://schemas.microsoft.com/office/drawing/2014/main" id="{87DDDBC7-A225-4EF2-B418-5009BE832C51}"/>
              </a:ext>
            </a:extLst>
          </p:cNvPr>
          <p:cNvSpPr txBox="1"/>
          <p:nvPr/>
        </p:nvSpPr>
        <p:spPr>
          <a:xfrm>
            <a:off x="400667" y="575241"/>
            <a:ext cx="8342665"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t>There is no systematic change in particle size that follows either the increase or decrease of </a:t>
            </a:r>
            <a:r>
              <a:rPr lang="en-US" sz="1400" dirty="0" err="1"/>
              <a:t>Mr</a:t>
            </a:r>
            <a:r>
              <a:rPr lang="en-US" sz="1400" dirty="0"/>
              <a:t>/</a:t>
            </a:r>
            <a:r>
              <a:rPr lang="en-US" sz="1400" dirty="0" err="1"/>
              <a:t>Ms</a:t>
            </a:r>
            <a:r>
              <a:rPr lang="en-US" sz="1400" dirty="0"/>
              <a:t> or </a:t>
            </a:r>
            <a:r>
              <a:rPr lang="en-US" sz="1400" dirty="0" err="1"/>
              <a:t>Hc</a:t>
            </a:r>
            <a:r>
              <a:rPr lang="en-US" sz="1400" dirty="0"/>
              <a:t>/</a:t>
            </a:r>
            <a:r>
              <a:rPr lang="en-US" sz="1400" dirty="0" err="1"/>
              <a:t>Hcr</a:t>
            </a:r>
            <a:r>
              <a:rPr lang="en-US" sz="1400" dirty="0"/>
              <a:t> ratios.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Where particles plot in Day or </a:t>
            </a:r>
            <a:r>
              <a:rPr lang="en-US" sz="1400" dirty="0" err="1"/>
              <a:t>Néel</a:t>
            </a:r>
            <a:r>
              <a:rPr lang="en-US" sz="1400" dirty="0"/>
              <a:t> diagrams does not give a reliable domain state estimation.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Even such small sample volumes contain the whole range of domain states.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Butler-Banerjee plot provides dependable domain classification for single-domain versus single-vortex particles, but does not account for the multi-vortex state. </a:t>
            </a:r>
          </a:p>
        </p:txBody>
      </p:sp>
      <p:sp>
        <p:nvSpPr>
          <p:cNvPr id="6" name="Content Placeholder 2">
            <a:extLst>
              <a:ext uri="{FF2B5EF4-FFF2-40B4-BE49-F238E27FC236}">
                <a16:creationId xmlns:a16="http://schemas.microsoft.com/office/drawing/2014/main" id="{2C3A8127-58BA-4AEF-8048-00C88748660D}"/>
              </a:ext>
            </a:extLst>
          </p:cNvPr>
          <p:cNvSpPr txBox="1">
            <a:spLocks/>
          </p:cNvSpPr>
          <p:nvPr/>
        </p:nvSpPr>
        <p:spPr>
          <a:xfrm>
            <a:off x="1742572" y="2837713"/>
            <a:ext cx="5658853" cy="473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Challenges with this method and further research</a:t>
            </a:r>
          </a:p>
        </p:txBody>
      </p:sp>
      <p:sp>
        <p:nvSpPr>
          <p:cNvPr id="7" name="TextBox 6">
            <a:extLst>
              <a:ext uri="{FF2B5EF4-FFF2-40B4-BE49-F238E27FC236}">
                <a16:creationId xmlns:a16="http://schemas.microsoft.com/office/drawing/2014/main" id="{6F44E259-3DDD-45ED-9ABE-D099C700F6BA}"/>
              </a:ext>
            </a:extLst>
          </p:cNvPr>
          <p:cNvSpPr txBox="1"/>
          <p:nvPr/>
        </p:nvSpPr>
        <p:spPr>
          <a:xfrm>
            <a:off x="400667" y="3184623"/>
            <a:ext cx="8342665"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t>Time consuming.</a:t>
            </a:r>
          </a:p>
          <a:p>
            <a:pPr marL="285750" indent="-285750">
              <a:buFont typeface="Arial" panose="020B0604020202020204" pitchFamily="34" charset="0"/>
              <a:buChar char="•"/>
            </a:pPr>
            <a:r>
              <a:rPr lang="en-US" sz="1400" dirty="0"/>
              <a:t>Only possible to investigate volumes equal to or smaller than those presented within this study.</a:t>
            </a:r>
          </a:p>
          <a:p>
            <a:pPr marL="285750" indent="-285750">
              <a:buFont typeface="Arial" panose="020B0604020202020204" pitchFamily="34" charset="0"/>
              <a:buChar char="•"/>
            </a:pPr>
            <a:r>
              <a:rPr lang="en-US" sz="1400" dirty="0"/>
              <a:t>There is a mismatch between observed remanence states obtained during zero-field relaxation from a random initial state and the high-field hysteresis behavior.</a:t>
            </a:r>
          </a:p>
          <a:p>
            <a:pPr marL="285750" indent="-285750">
              <a:buFont typeface="Arial" panose="020B0604020202020204" pitchFamily="34" charset="0"/>
              <a:buChar char="•"/>
            </a:pPr>
            <a:r>
              <a:rPr lang="en-US" sz="1400" dirty="0"/>
              <a:t>We see comparable pattern between the </a:t>
            </a:r>
            <a:r>
              <a:rPr lang="en-US" sz="1400" dirty="0" err="1"/>
              <a:t>Néel</a:t>
            </a:r>
            <a:r>
              <a:rPr lang="en-US" sz="1400" dirty="0"/>
              <a:t> diagram and FORC diagrams from </a:t>
            </a:r>
            <a:r>
              <a:rPr lang="en-US" sz="1400"/>
              <a:t>other areas, </a:t>
            </a:r>
            <a:r>
              <a:rPr lang="en-US" sz="1400" dirty="0"/>
              <a:t>but we need single-crystal FORC diagrams to obtain properly comparable results.</a:t>
            </a:r>
          </a:p>
        </p:txBody>
      </p:sp>
      <p:pic>
        <p:nvPicPr>
          <p:cNvPr id="8" name="Content Placeholder 4">
            <a:extLst>
              <a:ext uri="{FF2B5EF4-FFF2-40B4-BE49-F238E27FC236}">
                <a16:creationId xmlns:a16="http://schemas.microsoft.com/office/drawing/2014/main" id="{A4A7D0A1-E2AD-470C-986D-D1767F66C92D}"/>
              </a:ext>
            </a:extLst>
          </p:cNvPr>
          <p:cNvPicPr>
            <a:picLocks noChangeAspect="1"/>
          </p:cNvPicPr>
          <p:nvPr/>
        </p:nvPicPr>
        <p:blipFill>
          <a:blip r:embed="rId2"/>
          <a:stretch>
            <a:fillRect/>
          </a:stretch>
        </p:blipFill>
        <p:spPr>
          <a:xfrm>
            <a:off x="7582791" y="4799573"/>
            <a:ext cx="1143512" cy="24009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13EB745-C580-4359-AE21-8A51EAEA3F9B}"/>
              </a:ext>
            </a:extLst>
          </p:cNvPr>
          <p:cNvPicPr>
            <a:picLocks noChangeAspect="1"/>
          </p:cNvPicPr>
          <p:nvPr/>
        </p:nvPicPr>
        <p:blipFill>
          <a:blip r:embed="rId3"/>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268045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1E74B45-417D-4FB1-8C9D-0DAE3D2A578D}"/>
              </a:ext>
            </a:extLst>
          </p:cNvPr>
          <p:cNvSpPr>
            <a:spLocks noGrp="1"/>
          </p:cNvSpPr>
          <p:nvPr>
            <p:ph idx="1"/>
          </p:nvPr>
        </p:nvSpPr>
        <p:spPr>
          <a:xfrm>
            <a:off x="3176336" y="107375"/>
            <a:ext cx="2791326" cy="473438"/>
          </a:xfrm>
        </p:spPr>
        <p:txBody>
          <a:bodyPr>
            <a:normAutofit/>
          </a:bodyPr>
          <a:lstStyle/>
          <a:p>
            <a:pPr marL="0" indent="0" algn="ctr">
              <a:buNone/>
            </a:pPr>
            <a:r>
              <a:rPr lang="en-US" sz="1800" b="1" dirty="0"/>
              <a:t>References</a:t>
            </a:r>
          </a:p>
        </p:txBody>
      </p:sp>
      <p:pic>
        <p:nvPicPr>
          <p:cNvPr id="5" name="Content Placeholder 4">
            <a:extLst>
              <a:ext uri="{FF2B5EF4-FFF2-40B4-BE49-F238E27FC236}">
                <a16:creationId xmlns:a16="http://schemas.microsoft.com/office/drawing/2014/main" id="{2FBCC33C-BA76-411E-818A-BA077B464988}"/>
              </a:ext>
            </a:extLst>
          </p:cNvPr>
          <p:cNvPicPr>
            <a:picLocks noChangeAspect="1"/>
          </p:cNvPicPr>
          <p:nvPr/>
        </p:nvPicPr>
        <p:blipFill>
          <a:blip r:embed="rId2"/>
          <a:stretch>
            <a:fillRect/>
          </a:stretch>
        </p:blipFill>
        <p:spPr>
          <a:xfrm>
            <a:off x="7582791" y="4799573"/>
            <a:ext cx="1143512" cy="240097"/>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ABEF6A9-97DC-47AB-803E-42CCD2D29932}"/>
              </a:ext>
            </a:extLst>
          </p:cNvPr>
          <p:cNvPicPr>
            <a:picLocks noChangeAspect="1"/>
          </p:cNvPicPr>
          <p:nvPr/>
        </p:nvPicPr>
        <p:blipFill>
          <a:blip r:embed="rId3"/>
          <a:stretch>
            <a:fillRect/>
          </a:stretch>
        </p:blipFill>
        <p:spPr>
          <a:xfrm>
            <a:off x="4732543" y="4809711"/>
            <a:ext cx="698016" cy="244306"/>
          </a:xfrm>
          <a:prstGeom prst="rect">
            <a:avLst/>
          </a:prstGeom>
        </p:spPr>
      </p:pic>
      <p:sp>
        <p:nvSpPr>
          <p:cNvPr id="7" name="TextBox 6">
            <a:extLst>
              <a:ext uri="{FF2B5EF4-FFF2-40B4-BE49-F238E27FC236}">
                <a16:creationId xmlns:a16="http://schemas.microsoft.com/office/drawing/2014/main" id="{B29E4C50-D8DC-4DC8-8154-6EB56C5ACD1D}"/>
              </a:ext>
            </a:extLst>
          </p:cNvPr>
          <p:cNvSpPr txBox="1"/>
          <p:nvPr/>
        </p:nvSpPr>
        <p:spPr>
          <a:xfrm>
            <a:off x="684054" y="872519"/>
            <a:ext cx="7775890" cy="2970044"/>
          </a:xfrm>
          <a:prstGeom prst="rect">
            <a:avLst/>
          </a:prstGeom>
          <a:noFill/>
        </p:spPr>
        <p:txBody>
          <a:bodyPr wrap="square" rtlCol="0">
            <a:spAutoFit/>
          </a:bodyPr>
          <a:lstStyle/>
          <a:p>
            <a:pPr marL="285750" indent="-285750">
              <a:buFont typeface="Arial" panose="020B0604020202020204" pitchFamily="34" charset="0"/>
              <a:buChar char="•"/>
            </a:pPr>
            <a:r>
              <a:rPr lang="en-US" sz="1100" dirty="0"/>
              <a:t>Bowles, J. A., A. Morris, M. A. </a:t>
            </a:r>
            <a:r>
              <a:rPr lang="en-US" sz="1100" dirty="0" err="1"/>
              <a:t>Tivey</a:t>
            </a:r>
            <a:r>
              <a:rPr lang="en-US" sz="1100" dirty="0"/>
              <a:t>, and I. Lascu (2020), Magnetic mineral populations in lower oceanic crustal </a:t>
            </a:r>
            <a:r>
              <a:rPr lang="en-US" sz="1100" dirty="0" err="1"/>
              <a:t>gabbros</a:t>
            </a:r>
            <a:r>
              <a:rPr lang="en-US" sz="1100" dirty="0"/>
              <a:t> (</a:t>
            </a:r>
            <a:r>
              <a:rPr lang="en-US" sz="1100" dirty="0" err="1"/>
              <a:t>atlantis</a:t>
            </a:r>
            <a:r>
              <a:rPr lang="en-US" sz="1100" dirty="0"/>
              <a:t> bank, SW </a:t>
            </a:r>
            <a:r>
              <a:rPr lang="en-US" sz="1100" dirty="0" err="1"/>
              <a:t>indian</a:t>
            </a:r>
            <a:r>
              <a:rPr lang="en-US" sz="1100" dirty="0"/>
              <a:t> ridge): Implications for marine magnetic anomalies, Geochemistry, Geophysics, Geosystems,21(3), doi:51410.1029/2019gc008847.</a:t>
            </a:r>
          </a:p>
          <a:p>
            <a:pPr marL="285750" indent="-285750">
              <a:buFont typeface="Arial" panose="020B0604020202020204" pitchFamily="34" charset="0"/>
              <a:buChar char="•"/>
            </a:pPr>
            <a:r>
              <a:rPr lang="en-US" sz="1100" dirty="0"/>
              <a:t>Butler, R. F., and S. K. Banerjee (1975), Theoretical single-domain grain size range in magnetite and </a:t>
            </a:r>
            <a:r>
              <a:rPr lang="en-US" sz="1100" err="1"/>
              <a:t>titanomagnetite</a:t>
            </a:r>
            <a:r>
              <a:rPr lang="en-US" sz="1100"/>
              <a:t>, J</a:t>
            </a:r>
            <a:r>
              <a:rPr lang="en-US" sz="1100" dirty="0"/>
              <a:t>. </a:t>
            </a:r>
            <a:r>
              <a:rPr lang="en-US" sz="1100" dirty="0" err="1"/>
              <a:t>Geophys</a:t>
            </a:r>
            <a:r>
              <a:rPr lang="en-US" sz="1100" dirty="0"/>
              <a:t>. Res.,80, 4049 – 4058.</a:t>
            </a:r>
          </a:p>
          <a:p>
            <a:pPr marL="285750" indent="-285750">
              <a:buFont typeface="Arial" panose="020B0604020202020204" pitchFamily="34" charset="0"/>
              <a:buChar char="•"/>
            </a:pPr>
            <a:r>
              <a:rPr lang="en-US" sz="1100" dirty="0"/>
              <a:t>Dunlop, D. J (2002), Theory an application of the day plot (</a:t>
            </a:r>
            <a:r>
              <a:rPr lang="en-US" sz="1100" dirty="0" err="1"/>
              <a:t>mr</a:t>
            </a:r>
            <a:r>
              <a:rPr lang="en-US" sz="1100" dirty="0"/>
              <a:t>/</a:t>
            </a:r>
            <a:r>
              <a:rPr lang="en-US" sz="1100" dirty="0" err="1"/>
              <a:t>ms</a:t>
            </a:r>
            <a:r>
              <a:rPr lang="en-US" sz="1100" dirty="0"/>
              <a:t> versus </a:t>
            </a:r>
            <a:r>
              <a:rPr lang="en-US" sz="1100" dirty="0" err="1"/>
              <a:t>hcr</a:t>
            </a:r>
            <a:r>
              <a:rPr lang="en-US" sz="1100" dirty="0"/>
              <a:t>/</a:t>
            </a:r>
            <a:r>
              <a:rPr lang="en-US" sz="1100" dirty="0" err="1"/>
              <a:t>hc</a:t>
            </a:r>
            <a:r>
              <a:rPr lang="en-US" sz="1100" dirty="0"/>
              <a:t>) 1. theoretical curves and tests using titanomagnetite data, J. </a:t>
            </a:r>
            <a:r>
              <a:rPr lang="en-US" sz="1100" dirty="0" err="1"/>
              <a:t>Geophys</a:t>
            </a:r>
            <a:r>
              <a:rPr lang="en-US" sz="1100" dirty="0"/>
              <a:t>. Res.,107, 1–22.</a:t>
            </a:r>
          </a:p>
          <a:p>
            <a:pPr marL="285750" indent="-285750">
              <a:buFont typeface="Arial" panose="020B0604020202020204" pitchFamily="34" charset="0"/>
              <a:buChar char="•"/>
            </a:pPr>
            <a:r>
              <a:rPr lang="en-US" sz="1100" dirty="0"/>
              <a:t>Dunlop, D. J., and Ö. </a:t>
            </a:r>
            <a:r>
              <a:rPr lang="en-US" sz="1100" dirty="0" err="1"/>
              <a:t>Özdemir</a:t>
            </a:r>
            <a:r>
              <a:rPr lang="en-US" sz="1100" dirty="0"/>
              <a:t> (2001), Rock magnetism: fundamentals and frontiers, vol. 3, Cambridge university press.</a:t>
            </a:r>
          </a:p>
          <a:p>
            <a:pPr marL="285750" indent="-285750">
              <a:buFont typeface="Arial" panose="020B0604020202020204" pitchFamily="34" charset="0"/>
              <a:buChar char="•"/>
            </a:pPr>
            <a:r>
              <a:rPr lang="en-US" sz="1100" dirty="0" err="1"/>
              <a:t>Muxworthy</a:t>
            </a:r>
            <a:r>
              <a:rPr lang="en-US" sz="1100" dirty="0"/>
              <a:t>, A. R., and W. Williams (2008), Critical superparamagnetic/single-domain grain sizes in interacting magnetite particles: implications for magnetosome crystals, Journal of The Royal Society Interface, 6(41), 1207–1212, doi:10.1098/rsif.2008.0462.</a:t>
            </a:r>
          </a:p>
          <a:p>
            <a:pPr marL="285750" indent="-285750">
              <a:buFont typeface="Arial" panose="020B0604020202020204" pitchFamily="34" charset="0"/>
              <a:buChar char="•"/>
            </a:pPr>
            <a:r>
              <a:rPr lang="en-US" sz="1100" dirty="0"/>
              <a:t>Parry, L. (1982), Magnetization of immobilized particle dispersions with two distinct particle sizes, Physics of the Earth and Planetary interiors, 28(3), 230–241</a:t>
            </a:r>
          </a:p>
          <a:p>
            <a:pPr marL="285750" indent="-285750">
              <a:buFont typeface="Arial" panose="020B0604020202020204" pitchFamily="34" charset="0"/>
              <a:buChar char="•"/>
            </a:pPr>
            <a:r>
              <a:rPr lang="en-US" sz="1100" dirty="0" err="1"/>
              <a:t>Tauxe</a:t>
            </a:r>
            <a:r>
              <a:rPr lang="en-US" sz="1100" dirty="0"/>
              <a:t>, L., H. N. Bertram, and C. </a:t>
            </a:r>
            <a:r>
              <a:rPr lang="en-US" sz="1100" dirty="0" err="1"/>
              <a:t>Seberino</a:t>
            </a:r>
            <a:r>
              <a:rPr lang="en-US" sz="1100" dirty="0"/>
              <a:t> (2002), Physical interpretation of hysteresis loops: Micromagnetic modeling of fine particle magnetite, Geochemistry Geophysics Geosystems, 3, art. no.–1055.</a:t>
            </a:r>
          </a:p>
          <a:p>
            <a:pPr marL="285750" indent="-285750">
              <a:buFont typeface="Arial" panose="020B0604020202020204" pitchFamily="34" charset="0"/>
              <a:buChar char="•"/>
            </a:pPr>
            <a:endParaRPr lang="en-US" sz="1100" dirty="0"/>
          </a:p>
        </p:txBody>
      </p:sp>
    </p:spTree>
    <p:extLst>
      <p:ext uri="{BB962C8B-B14F-4D97-AF65-F5344CB8AC3E}">
        <p14:creationId xmlns:p14="http://schemas.microsoft.com/office/powerpoint/2010/main" val="3229220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E37A8E1-CFB3-4647-AFF5-CDBC1104BDFB}"/>
              </a:ext>
            </a:extLst>
          </p:cNvPr>
          <p:cNvSpPr>
            <a:spLocks noGrp="1"/>
          </p:cNvSpPr>
          <p:nvPr>
            <p:ph idx="1"/>
          </p:nvPr>
        </p:nvSpPr>
        <p:spPr>
          <a:xfrm>
            <a:off x="3176336" y="107375"/>
            <a:ext cx="2791326" cy="473438"/>
          </a:xfrm>
        </p:spPr>
        <p:txBody>
          <a:bodyPr>
            <a:normAutofit/>
          </a:bodyPr>
          <a:lstStyle/>
          <a:p>
            <a:pPr marL="0" indent="0" algn="ctr">
              <a:buNone/>
            </a:pPr>
            <a:r>
              <a:rPr lang="en-US" sz="1800" b="1" dirty="0"/>
              <a:t>Appendix 1</a:t>
            </a:r>
          </a:p>
        </p:txBody>
      </p:sp>
      <p:pic>
        <p:nvPicPr>
          <p:cNvPr id="5" name="Content Placeholder 4">
            <a:extLst>
              <a:ext uri="{FF2B5EF4-FFF2-40B4-BE49-F238E27FC236}">
                <a16:creationId xmlns:a16="http://schemas.microsoft.com/office/drawing/2014/main" id="{78784DD5-3BAB-4223-BB0E-9C0146530BAB}"/>
              </a:ext>
            </a:extLst>
          </p:cNvPr>
          <p:cNvPicPr>
            <a:picLocks noChangeAspect="1"/>
          </p:cNvPicPr>
          <p:nvPr/>
        </p:nvPicPr>
        <p:blipFill>
          <a:blip r:embed="rId2"/>
          <a:stretch>
            <a:fillRect/>
          </a:stretch>
        </p:blipFill>
        <p:spPr>
          <a:xfrm>
            <a:off x="7582791" y="4799573"/>
            <a:ext cx="1143512" cy="240097"/>
          </a:xfrm>
          <a:prstGeom prst="rect">
            <a:avLst/>
          </a:prstGeom>
        </p:spPr>
      </p:pic>
      <p:pic>
        <p:nvPicPr>
          <p:cNvPr id="6" name="Picture 5">
            <a:extLst>
              <a:ext uri="{FF2B5EF4-FFF2-40B4-BE49-F238E27FC236}">
                <a16:creationId xmlns:a16="http://schemas.microsoft.com/office/drawing/2014/main" id="{567A2F22-0FE0-42DE-907D-480DC8409175}"/>
              </a:ext>
            </a:extLst>
          </p:cNvPr>
          <p:cNvPicPr>
            <a:picLocks noChangeAspect="1"/>
          </p:cNvPicPr>
          <p:nvPr/>
        </p:nvPicPr>
        <p:blipFill>
          <a:blip r:embed="rId3"/>
          <a:stretch>
            <a:fillRect/>
          </a:stretch>
        </p:blipFill>
        <p:spPr>
          <a:xfrm>
            <a:off x="1226261" y="469131"/>
            <a:ext cx="6535670" cy="3907027"/>
          </a:xfrm>
          <a:prstGeom prst="rect">
            <a:avLst/>
          </a:prstGeom>
        </p:spPr>
      </p:pic>
      <p:sp>
        <p:nvSpPr>
          <p:cNvPr id="7" name="TextBox 6">
            <a:extLst>
              <a:ext uri="{FF2B5EF4-FFF2-40B4-BE49-F238E27FC236}">
                <a16:creationId xmlns:a16="http://schemas.microsoft.com/office/drawing/2014/main" id="{FEBD7BA8-85F5-4957-AC29-DBFA193B63C8}"/>
              </a:ext>
            </a:extLst>
          </p:cNvPr>
          <p:cNvSpPr txBox="1"/>
          <p:nvPr/>
        </p:nvSpPr>
        <p:spPr>
          <a:xfrm>
            <a:off x="3684397" y="4376158"/>
            <a:ext cx="2102149" cy="230832"/>
          </a:xfrm>
          <a:prstGeom prst="rect">
            <a:avLst/>
          </a:prstGeom>
          <a:noFill/>
        </p:spPr>
        <p:txBody>
          <a:bodyPr wrap="square" rtlCol="0">
            <a:spAutoFit/>
          </a:bodyPr>
          <a:lstStyle/>
          <a:p>
            <a:r>
              <a:rPr lang="en-US" sz="900" dirty="0"/>
              <a:t>Bowles, J. A. et al. (2020), </a:t>
            </a:r>
            <a:r>
              <a:rPr lang="en-US" sz="900" b="1" dirty="0"/>
              <a:t>Figure 3</a:t>
            </a:r>
          </a:p>
        </p:txBody>
      </p:sp>
    </p:spTree>
    <p:extLst>
      <p:ext uri="{BB962C8B-B14F-4D97-AF65-F5344CB8AC3E}">
        <p14:creationId xmlns:p14="http://schemas.microsoft.com/office/powerpoint/2010/main" val="976797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0088BAEB-E3AF-4F8D-A2FD-F518A9130363}"/>
              </a:ext>
            </a:extLst>
          </p:cNvPr>
          <p:cNvPicPr>
            <a:picLocks noChangeAspect="1"/>
          </p:cNvPicPr>
          <p:nvPr/>
        </p:nvPicPr>
        <p:blipFill>
          <a:blip r:embed="rId2"/>
          <a:stretch>
            <a:fillRect/>
          </a:stretch>
        </p:blipFill>
        <p:spPr>
          <a:xfrm>
            <a:off x="7582791" y="4799573"/>
            <a:ext cx="1143512" cy="240097"/>
          </a:xfrm>
          <a:prstGeom prst="rect">
            <a:avLst/>
          </a:prstGeom>
        </p:spPr>
      </p:pic>
      <p:sp>
        <p:nvSpPr>
          <p:cNvPr id="5" name="TextBox 4">
            <a:extLst>
              <a:ext uri="{FF2B5EF4-FFF2-40B4-BE49-F238E27FC236}">
                <a16:creationId xmlns:a16="http://schemas.microsoft.com/office/drawing/2014/main" id="{77F7F1E0-C12E-4616-BD25-52F5AD2CDFEB}"/>
              </a:ext>
            </a:extLst>
          </p:cNvPr>
          <p:cNvSpPr txBox="1"/>
          <p:nvPr/>
        </p:nvSpPr>
        <p:spPr>
          <a:xfrm>
            <a:off x="638872" y="103830"/>
            <a:ext cx="7866256" cy="369332"/>
          </a:xfrm>
          <a:prstGeom prst="rect">
            <a:avLst/>
          </a:prstGeom>
          <a:noFill/>
        </p:spPr>
        <p:txBody>
          <a:bodyPr wrap="none" rtlCol="0">
            <a:spAutoFit/>
          </a:bodyPr>
          <a:lstStyle/>
          <a:p>
            <a:r>
              <a:rPr lang="en-US" b="1" dirty="0"/>
              <a:t>What can micromagnetic modelling with real particle shapes achieve?</a:t>
            </a:r>
          </a:p>
        </p:txBody>
      </p:sp>
      <p:sp>
        <p:nvSpPr>
          <p:cNvPr id="6" name="TextBox 5">
            <a:extLst>
              <a:ext uri="{FF2B5EF4-FFF2-40B4-BE49-F238E27FC236}">
                <a16:creationId xmlns:a16="http://schemas.microsoft.com/office/drawing/2014/main" id="{739FC96E-3686-4ADA-8F94-42CD620E7346}"/>
              </a:ext>
            </a:extLst>
          </p:cNvPr>
          <p:cNvSpPr txBox="1"/>
          <p:nvPr/>
        </p:nvSpPr>
        <p:spPr>
          <a:xfrm>
            <a:off x="608431" y="942132"/>
            <a:ext cx="7927138" cy="3323987"/>
          </a:xfrm>
          <a:prstGeom prst="rect">
            <a:avLst/>
          </a:prstGeom>
          <a:noFill/>
        </p:spPr>
        <p:txBody>
          <a:bodyPr wrap="square" rtlCol="0">
            <a:spAutoFit/>
          </a:bodyPr>
          <a:lstStyle/>
          <a:p>
            <a:pPr marL="285750" indent="-285750">
              <a:buFont typeface="Arial" panose="020B0604020202020204" pitchFamily="34" charset="0"/>
              <a:buChar char="•"/>
            </a:pPr>
            <a:r>
              <a:rPr lang="en-US" sz="1400" dirty="0"/>
              <a:t>Domain state diagnosis is commonly performed using hysteresis and FORC measurements of bulk samples, then analyzed with a number of diagnostic diagrams (e.g. the Day diagram, </a:t>
            </a:r>
            <a:r>
              <a:rPr lang="en-US" sz="1400" dirty="0" err="1"/>
              <a:t>Néel</a:t>
            </a:r>
            <a:r>
              <a:rPr lang="en-US" sz="1400" dirty="0"/>
              <a:t> diagram, Butler-Banerjee diagram).</a:t>
            </a:r>
          </a:p>
          <a:p>
            <a:endParaRPr lang="en-US" sz="1400" dirty="0"/>
          </a:p>
          <a:p>
            <a:pPr marL="285750" indent="-285750">
              <a:buFont typeface="Arial" panose="020B0604020202020204" pitchFamily="34" charset="0"/>
              <a:buChar char="•"/>
            </a:pPr>
            <a:r>
              <a:rPr lang="en-US" sz="1400" dirty="0"/>
              <a:t>This study performs domain-state diagnosis using a detailed combination of 3D tomography and micromagnetic modelling of naturally formed silicate-hosted magnetite inclusions.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Dataset containing &gt;400 particles of magnetite measuring between 0.022 – 0.420 µm (equivalent sphere diameter).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Hysteresis properties and diagnostic plots of all particles are modelled individually, with each data point representing an average of 20 simulations in different external field directions.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GB" sz="1400" dirty="0"/>
              <a:t>Micromagnetic modelling reveals that inclusions contained within a single silicate grain adopt multiple domain states that span the entire range of common domain-state diagnostic plots.</a:t>
            </a:r>
          </a:p>
        </p:txBody>
      </p:sp>
      <p:pic>
        <p:nvPicPr>
          <p:cNvPr id="8" name="Picture 7" descr="A picture containing drawing&#10;&#10;Description automatically generated">
            <a:extLst>
              <a:ext uri="{FF2B5EF4-FFF2-40B4-BE49-F238E27FC236}">
                <a16:creationId xmlns:a16="http://schemas.microsoft.com/office/drawing/2014/main" id="{E21F6B23-792C-43B0-A375-C68585EFAEBF}"/>
              </a:ext>
            </a:extLst>
          </p:cNvPr>
          <p:cNvPicPr>
            <a:picLocks noChangeAspect="1"/>
          </p:cNvPicPr>
          <p:nvPr/>
        </p:nvPicPr>
        <p:blipFill>
          <a:blip r:embed="rId3"/>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4218736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465EBE-6EF0-407E-8A03-B38B943B5CC1}"/>
              </a:ext>
            </a:extLst>
          </p:cNvPr>
          <p:cNvPicPr>
            <a:picLocks noGrp="1" noChangeAspect="1"/>
          </p:cNvPicPr>
          <p:nvPr>
            <p:ph idx="1"/>
          </p:nvPr>
        </p:nvPicPr>
        <p:blipFill>
          <a:blip r:embed="rId2"/>
          <a:stretch>
            <a:fillRect/>
          </a:stretch>
        </p:blipFill>
        <p:spPr>
          <a:xfrm>
            <a:off x="7582791" y="4799573"/>
            <a:ext cx="1143512" cy="240097"/>
          </a:xfrm>
        </p:spPr>
      </p:pic>
      <p:sp>
        <p:nvSpPr>
          <p:cNvPr id="6" name="TextBox 5">
            <a:extLst>
              <a:ext uri="{FF2B5EF4-FFF2-40B4-BE49-F238E27FC236}">
                <a16:creationId xmlns:a16="http://schemas.microsoft.com/office/drawing/2014/main" id="{465B30C9-0B01-443A-AB4F-4A004BB7AE25}"/>
              </a:ext>
            </a:extLst>
          </p:cNvPr>
          <p:cNvSpPr txBox="1"/>
          <p:nvPr/>
        </p:nvSpPr>
        <p:spPr>
          <a:xfrm>
            <a:off x="2628679" y="76351"/>
            <a:ext cx="3886641" cy="369332"/>
          </a:xfrm>
          <a:prstGeom prst="rect">
            <a:avLst/>
          </a:prstGeom>
          <a:noFill/>
        </p:spPr>
        <p:txBody>
          <a:bodyPr wrap="none" rtlCol="0">
            <a:spAutoFit/>
          </a:bodyPr>
          <a:lstStyle/>
          <a:p>
            <a:r>
              <a:rPr lang="en-US" b="1" dirty="0"/>
              <a:t>SEM-FIB Slice-and-View workflow</a:t>
            </a:r>
          </a:p>
        </p:txBody>
      </p:sp>
      <p:sp>
        <p:nvSpPr>
          <p:cNvPr id="7" name="TextBox 6">
            <a:extLst>
              <a:ext uri="{FF2B5EF4-FFF2-40B4-BE49-F238E27FC236}">
                <a16:creationId xmlns:a16="http://schemas.microsoft.com/office/drawing/2014/main" id="{C3763AEE-6F31-4757-AB71-C2E094A8477D}"/>
              </a:ext>
            </a:extLst>
          </p:cNvPr>
          <p:cNvSpPr txBox="1"/>
          <p:nvPr/>
        </p:nvSpPr>
        <p:spPr>
          <a:xfrm>
            <a:off x="83351" y="516848"/>
            <a:ext cx="3111975" cy="1200329"/>
          </a:xfrm>
          <a:prstGeom prst="rect">
            <a:avLst/>
          </a:prstGeom>
          <a:noFill/>
        </p:spPr>
        <p:txBody>
          <a:bodyPr wrap="square" rtlCol="0">
            <a:spAutoFit/>
          </a:bodyPr>
          <a:lstStyle/>
          <a:p>
            <a:pPr algn="ctr"/>
            <a:r>
              <a:rPr lang="en-US" sz="1200" dirty="0"/>
              <a:t>Selecting area of interest with primary </a:t>
            </a:r>
          </a:p>
          <a:p>
            <a:pPr algn="ctr"/>
            <a:r>
              <a:rPr lang="en-US" sz="1200" dirty="0"/>
              <a:t>formed silicates and confirmed</a:t>
            </a:r>
          </a:p>
          <a:p>
            <a:pPr algn="ctr"/>
            <a:r>
              <a:rPr lang="en-US" sz="1200" dirty="0"/>
              <a:t> magnetite inclusions with EDS.</a:t>
            </a:r>
          </a:p>
          <a:p>
            <a:pPr algn="ctr"/>
            <a:r>
              <a:rPr lang="en-US" sz="1200" dirty="0"/>
              <a:t>For this study the selected areas are </a:t>
            </a:r>
          </a:p>
          <a:p>
            <a:pPr algn="ctr"/>
            <a:r>
              <a:rPr lang="en-US" sz="1200" dirty="0"/>
              <a:t>in plagioclase (area 1) and pyroxene</a:t>
            </a:r>
          </a:p>
          <a:p>
            <a:pPr algn="ctr"/>
            <a:r>
              <a:rPr lang="en-US" sz="1200" dirty="0"/>
              <a:t>(area 2)</a:t>
            </a:r>
          </a:p>
        </p:txBody>
      </p:sp>
      <p:sp>
        <p:nvSpPr>
          <p:cNvPr id="8" name="TextBox 7">
            <a:extLst>
              <a:ext uri="{FF2B5EF4-FFF2-40B4-BE49-F238E27FC236}">
                <a16:creationId xmlns:a16="http://schemas.microsoft.com/office/drawing/2014/main" id="{A0093EA0-F80D-4E0B-9D29-B618F9D0AC72}"/>
              </a:ext>
            </a:extLst>
          </p:cNvPr>
          <p:cNvSpPr txBox="1"/>
          <p:nvPr/>
        </p:nvSpPr>
        <p:spPr>
          <a:xfrm>
            <a:off x="107872" y="2025405"/>
            <a:ext cx="3074893" cy="461665"/>
          </a:xfrm>
          <a:prstGeom prst="rect">
            <a:avLst/>
          </a:prstGeom>
          <a:noFill/>
        </p:spPr>
        <p:txBody>
          <a:bodyPr wrap="square" rtlCol="0">
            <a:spAutoFit/>
          </a:bodyPr>
          <a:lstStyle/>
          <a:p>
            <a:pPr algn="ctr"/>
            <a:r>
              <a:rPr lang="en-US" sz="1200" dirty="0"/>
              <a:t>Adding Pt protective layer with carbon</a:t>
            </a:r>
          </a:p>
          <a:p>
            <a:pPr algn="ctr"/>
            <a:r>
              <a:rPr lang="en-US" sz="1200" dirty="0"/>
              <a:t>fiducials for image alignment.</a:t>
            </a:r>
          </a:p>
        </p:txBody>
      </p:sp>
      <p:cxnSp>
        <p:nvCxnSpPr>
          <p:cNvPr id="9" name="Straight Arrow Connector 8">
            <a:extLst>
              <a:ext uri="{FF2B5EF4-FFF2-40B4-BE49-F238E27FC236}">
                <a16:creationId xmlns:a16="http://schemas.microsoft.com/office/drawing/2014/main" id="{1489303A-E221-4548-9E26-15C698B04910}"/>
              </a:ext>
            </a:extLst>
          </p:cNvPr>
          <p:cNvCxnSpPr/>
          <p:nvPr/>
        </p:nvCxnSpPr>
        <p:spPr>
          <a:xfrm flipH="1">
            <a:off x="1651893" y="2466702"/>
            <a:ext cx="1" cy="319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6E666F-1F01-4280-A6D8-F9DE6EF0910F}"/>
              </a:ext>
            </a:extLst>
          </p:cNvPr>
          <p:cNvSpPr txBox="1"/>
          <p:nvPr/>
        </p:nvSpPr>
        <p:spPr>
          <a:xfrm>
            <a:off x="511894" y="2811426"/>
            <a:ext cx="2266850" cy="461665"/>
          </a:xfrm>
          <a:prstGeom prst="rect">
            <a:avLst/>
          </a:prstGeom>
          <a:noFill/>
        </p:spPr>
        <p:txBody>
          <a:bodyPr wrap="square" rtlCol="0">
            <a:spAutoFit/>
          </a:bodyPr>
          <a:lstStyle/>
          <a:p>
            <a:pPr algn="ctr"/>
            <a:r>
              <a:rPr lang="en-US" sz="1200" dirty="0"/>
              <a:t>Cutting trenches (C-F) and </a:t>
            </a:r>
          </a:p>
          <a:p>
            <a:pPr algn="ctr"/>
            <a:r>
              <a:rPr lang="en-US" sz="1200" dirty="0"/>
              <a:t>cleaning front face.</a:t>
            </a:r>
          </a:p>
        </p:txBody>
      </p:sp>
      <p:cxnSp>
        <p:nvCxnSpPr>
          <p:cNvPr id="11" name="Straight Arrow Connector 10">
            <a:extLst>
              <a:ext uri="{FF2B5EF4-FFF2-40B4-BE49-F238E27FC236}">
                <a16:creationId xmlns:a16="http://schemas.microsoft.com/office/drawing/2014/main" id="{9DC59186-8B35-4773-88F4-F7B03FFB17FE}"/>
              </a:ext>
            </a:extLst>
          </p:cNvPr>
          <p:cNvCxnSpPr/>
          <p:nvPr/>
        </p:nvCxnSpPr>
        <p:spPr>
          <a:xfrm flipH="1">
            <a:off x="1645318" y="1717177"/>
            <a:ext cx="1" cy="319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09502E-761F-4875-88F6-63AEC5F181F8}"/>
              </a:ext>
            </a:extLst>
          </p:cNvPr>
          <p:cNvCxnSpPr/>
          <p:nvPr/>
        </p:nvCxnSpPr>
        <p:spPr>
          <a:xfrm flipH="1">
            <a:off x="1651894" y="3282118"/>
            <a:ext cx="1" cy="319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26DEA711-5940-4C59-9758-1A8B166E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173" y="1717177"/>
            <a:ext cx="5856334" cy="2869604"/>
          </a:xfrm>
          <a:prstGeom prst="rect">
            <a:avLst/>
          </a:prstGeom>
        </p:spPr>
      </p:pic>
      <p:sp>
        <p:nvSpPr>
          <p:cNvPr id="14" name="TextBox 13">
            <a:extLst>
              <a:ext uri="{FF2B5EF4-FFF2-40B4-BE49-F238E27FC236}">
                <a16:creationId xmlns:a16="http://schemas.microsoft.com/office/drawing/2014/main" id="{19379276-99E2-49EF-BB0A-893444A75535}"/>
              </a:ext>
            </a:extLst>
          </p:cNvPr>
          <p:cNvSpPr txBox="1"/>
          <p:nvPr/>
        </p:nvSpPr>
        <p:spPr>
          <a:xfrm>
            <a:off x="120433" y="3597447"/>
            <a:ext cx="3105299" cy="1015663"/>
          </a:xfrm>
          <a:prstGeom prst="rect">
            <a:avLst/>
          </a:prstGeom>
          <a:noFill/>
        </p:spPr>
        <p:txBody>
          <a:bodyPr wrap="square" rtlCol="0">
            <a:spAutoFit/>
          </a:bodyPr>
          <a:lstStyle/>
          <a:p>
            <a:pPr algn="ctr"/>
            <a:r>
              <a:rPr lang="en-US" sz="1200" dirty="0"/>
              <a:t>Automated milling sequence with fixed</a:t>
            </a:r>
          </a:p>
          <a:p>
            <a:pPr algn="ctr"/>
            <a:r>
              <a:rPr lang="en-US" sz="1200" dirty="0"/>
              <a:t>slice thickness (white arrow in A and B</a:t>
            </a:r>
          </a:p>
          <a:p>
            <a:pPr algn="ctr"/>
            <a:r>
              <a:rPr lang="en-US" sz="1200" dirty="0"/>
              <a:t>showing milling direction).</a:t>
            </a:r>
          </a:p>
          <a:p>
            <a:pPr algn="ctr"/>
            <a:r>
              <a:rPr lang="en-US" sz="1200" dirty="0"/>
              <a:t>Platinum fiducial in upper right corner </a:t>
            </a:r>
          </a:p>
          <a:p>
            <a:pPr algn="ctr"/>
            <a:r>
              <a:rPr lang="en-US" sz="1200" dirty="0"/>
              <a:t>of the trenches for milling alignment.</a:t>
            </a:r>
          </a:p>
        </p:txBody>
      </p:sp>
      <p:sp>
        <p:nvSpPr>
          <p:cNvPr id="15" name="TextBox 14">
            <a:extLst>
              <a:ext uri="{FF2B5EF4-FFF2-40B4-BE49-F238E27FC236}">
                <a16:creationId xmlns:a16="http://schemas.microsoft.com/office/drawing/2014/main" id="{37D91DD7-C851-4347-BE55-BC4D0DC538AB}"/>
              </a:ext>
            </a:extLst>
          </p:cNvPr>
          <p:cNvSpPr txBox="1"/>
          <p:nvPr/>
        </p:nvSpPr>
        <p:spPr>
          <a:xfrm>
            <a:off x="3800631" y="516848"/>
            <a:ext cx="5100358" cy="1015663"/>
          </a:xfrm>
          <a:prstGeom prst="rect">
            <a:avLst/>
          </a:prstGeom>
          <a:noFill/>
        </p:spPr>
        <p:txBody>
          <a:bodyPr wrap="square" rtlCol="0">
            <a:spAutoFit/>
          </a:bodyPr>
          <a:lstStyle/>
          <a:p>
            <a:r>
              <a:rPr lang="en-US" sz="1200" dirty="0"/>
              <a:t>The sample are two thin sections from drill cores from the </a:t>
            </a:r>
            <a:r>
              <a:rPr lang="en-US" sz="1200" dirty="0" err="1"/>
              <a:t>Harcus</a:t>
            </a:r>
            <a:r>
              <a:rPr lang="en-US" sz="1200" dirty="0"/>
              <a:t> intrusion in SW Australia, where there is a significant magnetic anomaly that makes the area of interest for micromagnetic studies. The numbering next to “HAR” represent the depth in the drill cores where the samples are extracted.</a:t>
            </a:r>
          </a:p>
        </p:txBody>
      </p:sp>
      <p:cxnSp>
        <p:nvCxnSpPr>
          <p:cNvPr id="16" name="Straight Arrow Connector 15">
            <a:extLst>
              <a:ext uri="{FF2B5EF4-FFF2-40B4-BE49-F238E27FC236}">
                <a16:creationId xmlns:a16="http://schemas.microsoft.com/office/drawing/2014/main" id="{44F25E71-C891-41A3-8243-CFCF62CD011D}"/>
              </a:ext>
            </a:extLst>
          </p:cNvPr>
          <p:cNvCxnSpPr>
            <a:cxnSpLocks/>
          </p:cNvCxnSpPr>
          <p:nvPr/>
        </p:nvCxnSpPr>
        <p:spPr>
          <a:xfrm flipH="1">
            <a:off x="3293441" y="1007272"/>
            <a:ext cx="2888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C5D7B223-8039-45E7-8BC0-2EEE7247E037}"/>
              </a:ext>
            </a:extLst>
          </p:cNvPr>
          <p:cNvPicPr>
            <a:picLocks noChangeAspect="1"/>
          </p:cNvPicPr>
          <p:nvPr/>
        </p:nvPicPr>
        <p:blipFill>
          <a:blip r:embed="rId4"/>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1057609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675216-3A92-4D23-8B0B-C3227B6C5B7D}"/>
              </a:ext>
            </a:extLst>
          </p:cNvPr>
          <p:cNvSpPr txBox="1"/>
          <p:nvPr/>
        </p:nvSpPr>
        <p:spPr>
          <a:xfrm>
            <a:off x="613224" y="76769"/>
            <a:ext cx="7917552" cy="369332"/>
          </a:xfrm>
          <a:prstGeom prst="rect">
            <a:avLst/>
          </a:prstGeom>
          <a:noFill/>
        </p:spPr>
        <p:txBody>
          <a:bodyPr wrap="none" rtlCol="0">
            <a:spAutoFit/>
          </a:bodyPr>
          <a:lstStyle/>
          <a:p>
            <a:r>
              <a:rPr lang="en-US" b="1" dirty="0"/>
              <a:t>Generating finite element meshes for the observed magnetite particles</a:t>
            </a:r>
          </a:p>
        </p:txBody>
      </p:sp>
      <p:sp>
        <p:nvSpPr>
          <p:cNvPr id="5" name="TextBox 4">
            <a:extLst>
              <a:ext uri="{FF2B5EF4-FFF2-40B4-BE49-F238E27FC236}">
                <a16:creationId xmlns:a16="http://schemas.microsoft.com/office/drawing/2014/main" id="{6165FB0D-F43B-4A8E-AC2F-95724EC8C247}"/>
              </a:ext>
            </a:extLst>
          </p:cNvPr>
          <p:cNvSpPr txBox="1"/>
          <p:nvPr/>
        </p:nvSpPr>
        <p:spPr>
          <a:xfrm>
            <a:off x="480048" y="1235246"/>
            <a:ext cx="2473754" cy="523220"/>
          </a:xfrm>
          <a:prstGeom prst="rect">
            <a:avLst/>
          </a:prstGeom>
          <a:noFill/>
        </p:spPr>
        <p:txBody>
          <a:bodyPr wrap="none" rtlCol="0">
            <a:spAutoFit/>
          </a:bodyPr>
          <a:lstStyle/>
          <a:p>
            <a:pPr algn="ctr"/>
            <a:r>
              <a:rPr lang="en-US" sz="1400" dirty="0"/>
              <a:t>Aligning the image stack and</a:t>
            </a:r>
          </a:p>
          <a:p>
            <a:pPr algn="ctr"/>
            <a:r>
              <a:rPr lang="en-US" sz="1400" dirty="0"/>
              <a:t>image filtering.</a:t>
            </a:r>
          </a:p>
        </p:txBody>
      </p:sp>
      <p:cxnSp>
        <p:nvCxnSpPr>
          <p:cNvPr id="6" name="Straight Arrow Connector 5">
            <a:extLst>
              <a:ext uri="{FF2B5EF4-FFF2-40B4-BE49-F238E27FC236}">
                <a16:creationId xmlns:a16="http://schemas.microsoft.com/office/drawing/2014/main" id="{53A95937-E6F8-4999-9867-4B21FE1F344B}"/>
              </a:ext>
            </a:extLst>
          </p:cNvPr>
          <p:cNvCxnSpPr/>
          <p:nvPr/>
        </p:nvCxnSpPr>
        <p:spPr>
          <a:xfrm flipH="1">
            <a:off x="1721398" y="1817048"/>
            <a:ext cx="1" cy="319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5F3C8B14-8C71-40D2-85AD-6272C77685D9}"/>
              </a:ext>
            </a:extLst>
          </p:cNvPr>
          <p:cNvCxnSpPr>
            <a:cxnSpLocks/>
          </p:cNvCxnSpPr>
          <p:nvPr/>
        </p:nvCxnSpPr>
        <p:spPr>
          <a:xfrm>
            <a:off x="1716925" y="2926274"/>
            <a:ext cx="1327395" cy="628649"/>
          </a:xfrm>
          <a:prstGeom prst="bentConnector3">
            <a:avLst>
              <a:gd name="adj1" fmla="val -80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C23965C-4F6E-4712-B0A3-7DBC3B007FE6}"/>
              </a:ext>
            </a:extLst>
          </p:cNvPr>
          <p:cNvSpPr txBox="1"/>
          <p:nvPr/>
        </p:nvSpPr>
        <p:spPr>
          <a:xfrm>
            <a:off x="1448769" y="3692810"/>
            <a:ext cx="1710725" cy="430887"/>
          </a:xfrm>
          <a:prstGeom prst="rect">
            <a:avLst/>
          </a:prstGeom>
          <a:noFill/>
        </p:spPr>
        <p:txBody>
          <a:bodyPr wrap="none" rtlCol="0">
            <a:spAutoFit/>
          </a:bodyPr>
          <a:lstStyle/>
          <a:p>
            <a:pPr algn="ctr"/>
            <a:r>
              <a:rPr lang="en-US" sz="1100" dirty="0"/>
              <a:t>(Animation of magnetite </a:t>
            </a:r>
          </a:p>
          <a:p>
            <a:pPr algn="ctr"/>
            <a:r>
              <a:rPr lang="en-US" sz="1100" dirty="0"/>
              <a:t>particles in pyroxene)</a:t>
            </a:r>
          </a:p>
        </p:txBody>
      </p:sp>
      <p:pic>
        <p:nvPicPr>
          <p:cNvPr id="9" name="OPX video2">
            <a:hlinkClick r:id="" action="ppaction://media"/>
            <a:extLst>
              <a:ext uri="{FF2B5EF4-FFF2-40B4-BE49-F238E27FC236}">
                <a16:creationId xmlns:a16="http://schemas.microsoft.com/office/drawing/2014/main" id="{19F2A6C8-3DD6-4D78-9E1B-16B1CA2470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9865" y="1032999"/>
            <a:ext cx="5947312" cy="3345363"/>
          </a:xfrm>
          <a:prstGeom prst="rect">
            <a:avLst/>
          </a:prstGeom>
        </p:spPr>
      </p:pic>
      <p:sp>
        <p:nvSpPr>
          <p:cNvPr id="10" name="TextBox 9">
            <a:extLst>
              <a:ext uri="{FF2B5EF4-FFF2-40B4-BE49-F238E27FC236}">
                <a16:creationId xmlns:a16="http://schemas.microsoft.com/office/drawing/2014/main" id="{07FC0758-CB94-4934-AEEC-EF4FC8F83450}"/>
              </a:ext>
            </a:extLst>
          </p:cNvPr>
          <p:cNvSpPr txBox="1"/>
          <p:nvPr/>
        </p:nvSpPr>
        <p:spPr>
          <a:xfrm>
            <a:off x="355815" y="2151656"/>
            <a:ext cx="2722219" cy="738664"/>
          </a:xfrm>
          <a:prstGeom prst="rect">
            <a:avLst/>
          </a:prstGeom>
          <a:noFill/>
        </p:spPr>
        <p:txBody>
          <a:bodyPr wrap="none" rtlCol="0">
            <a:spAutoFit/>
          </a:bodyPr>
          <a:lstStyle/>
          <a:p>
            <a:pPr algn="ctr"/>
            <a:r>
              <a:rPr lang="en-US" sz="1400" dirty="0"/>
              <a:t>Generating meshes in </a:t>
            </a:r>
            <a:r>
              <a:rPr lang="en-US" sz="1400" dirty="0" err="1"/>
              <a:t>Paraview</a:t>
            </a:r>
            <a:endParaRPr lang="en-US" sz="1400" dirty="0"/>
          </a:p>
          <a:p>
            <a:pPr algn="ctr"/>
            <a:r>
              <a:rPr lang="en-US" sz="1400" dirty="0"/>
              <a:t>and applying correct voxel</a:t>
            </a:r>
          </a:p>
          <a:p>
            <a:pPr algn="ctr"/>
            <a:r>
              <a:rPr lang="en-US" sz="1400" dirty="0"/>
              <a:t>dimensions.</a:t>
            </a:r>
          </a:p>
        </p:txBody>
      </p:sp>
      <p:pic>
        <p:nvPicPr>
          <p:cNvPr id="11" name="Content Placeholder 4">
            <a:extLst>
              <a:ext uri="{FF2B5EF4-FFF2-40B4-BE49-F238E27FC236}">
                <a16:creationId xmlns:a16="http://schemas.microsoft.com/office/drawing/2014/main" id="{5E075BEA-A405-481E-8126-7984954D7511}"/>
              </a:ext>
            </a:extLst>
          </p:cNvPr>
          <p:cNvPicPr>
            <a:picLocks noGrp="1" noChangeAspect="1"/>
          </p:cNvPicPr>
          <p:nvPr>
            <p:ph idx="1"/>
          </p:nvPr>
        </p:nvPicPr>
        <p:blipFill>
          <a:blip r:embed="rId5"/>
          <a:stretch>
            <a:fillRect/>
          </a:stretch>
        </p:blipFill>
        <p:spPr>
          <a:xfrm>
            <a:off x="7582791" y="4799573"/>
            <a:ext cx="1143512" cy="240097"/>
          </a:xfrm>
        </p:spPr>
      </p:pic>
      <p:pic>
        <p:nvPicPr>
          <p:cNvPr id="13" name="Picture 12" descr="A picture containing drawing&#10;&#10;Description automatically generated">
            <a:extLst>
              <a:ext uri="{FF2B5EF4-FFF2-40B4-BE49-F238E27FC236}">
                <a16:creationId xmlns:a16="http://schemas.microsoft.com/office/drawing/2014/main" id="{0D9C2B34-4D94-42D9-9042-988202D90F13}"/>
              </a:ext>
            </a:extLst>
          </p:cNvPr>
          <p:cNvPicPr>
            <a:picLocks noChangeAspect="1"/>
          </p:cNvPicPr>
          <p:nvPr/>
        </p:nvPicPr>
        <p:blipFill>
          <a:blip r:embed="rId6"/>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419094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remove"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6C109-4710-4341-B075-FA7E575649B4}"/>
              </a:ext>
            </a:extLst>
          </p:cNvPr>
          <p:cNvSpPr txBox="1"/>
          <p:nvPr/>
        </p:nvSpPr>
        <p:spPr>
          <a:xfrm>
            <a:off x="1581437" y="70697"/>
            <a:ext cx="5981125" cy="369332"/>
          </a:xfrm>
          <a:prstGeom prst="rect">
            <a:avLst/>
          </a:prstGeom>
          <a:noFill/>
        </p:spPr>
        <p:txBody>
          <a:bodyPr wrap="none" rtlCol="0">
            <a:spAutoFit/>
          </a:bodyPr>
          <a:lstStyle/>
          <a:p>
            <a:r>
              <a:rPr lang="en-US" b="1" dirty="0"/>
              <a:t>Plagioclase hosted magnetite (slice thickness 30nm)</a:t>
            </a:r>
          </a:p>
        </p:txBody>
      </p:sp>
      <p:pic>
        <p:nvPicPr>
          <p:cNvPr id="5" name="Picture 4" descr="A picture containing text, map, photo, table&#10;&#10;Description automatically generated">
            <a:extLst>
              <a:ext uri="{FF2B5EF4-FFF2-40B4-BE49-F238E27FC236}">
                <a16:creationId xmlns:a16="http://schemas.microsoft.com/office/drawing/2014/main" id="{336D2AB5-E408-4FCF-AE9E-9055F3ACD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66" y="621118"/>
            <a:ext cx="8103668" cy="4032585"/>
          </a:xfrm>
          <a:prstGeom prst="rect">
            <a:avLst/>
          </a:prstGeom>
        </p:spPr>
      </p:pic>
      <p:pic>
        <p:nvPicPr>
          <p:cNvPr id="6" name="Content Placeholder 4">
            <a:extLst>
              <a:ext uri="{FF2B5EF4-FFF2-40B4-BE49-F238E27FC236}">
                <a16:creationId xmlns:a16="http://schemas.microsoft.com/office/drawing/2014/main" id="{4D1D300F-7CFB-4394-B306-32CF1889E542}"/>
              </a:ext>
            </a:extLst>
          </p:cNvPr>
          <p:cNvPicPr>
            <a:picLocks noGrp="1" noChangeAspect="1"/>
          </p:cNvPicPr>
          <p:nvPr>
            <p:ph idx="1"/>
          </p:nvPr>
        </p:nvPicPr>
        <p:blipFill>
          <a:blip r:embed="rId3"/>
          <a:stretch>
            <a:fillRect/>
          </a:stretch>
        </p:blipFill>
        <p:spPr>
          <a:xfrm>
            <a:off x="7582791" y="4799573"/>
            <a:ext cx="1143512" cy="240097"/>
          </a:xfrm>
        </p:spPr>
      </p:pic>
      <p:pic>
        <p:nvPicPr>
          <p:cNvPr id="8" name="Picture 7" descr="A picture containing drawing&#10;&#10;Description automatically generated">
            <a:extLst>
              <a:ext uri="{FF2B5EF4-FFF2-40B4-BE49-F238E27FC236}">
                <a16:creationId xmlns:a16="http://schemas.microsoft.com/office/drawing/2014/main" id="{23368C46-5238-4D55-BFDA-5F4EBED0BE43}"/>
              </a:ext>
            </a:extLst>
          </p:cNvPr>
          <p:cNvPicPr>
            <a:picLocks noChangeAspect="1"/>
          </p:cNvPicPr>
          <p:nvPr/>
        </p:nvPicPr>
        <p:blipFill>
          <a:blip r:embed="rId4"/>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522375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C2E09F-2877-4058-9BC4-4B951BF27348}"/>
              </a:ext>
            </a:extLst>
          </p:cNvPr>
          <p:cNvSpPr txBox="1"/>
          <p:nvPr/>
        </p:nvSpPr>
        <p:spPr>
          <a:xfrm>
            <a:off x="1693144" y="68168"/>
            <a:ext cx="5757712" cy="369332"/>
          </a:xfrm>
          <a:prstGeom prst="rect">
            <a:avLst/>
          </a:prstGeom>
          <a:noFill/>
        </p:spPr>
        <p:txBody>
          <a:bodyPr wrap="square" rtlCol="0">
            <a:spAutoFit/>
          </a:bodyPr>
          <a:lstStyle/>
          <a:p>
            <a:r>
              <a:rPr lang="en-US" b="1" dirty="0"/>
              <a:t>Pyroxene hosted magnetite (slice thickness 10nm) </a:t>
            </a:r>
          </a:p>
        </p:txBody>
      </p:sp>
      <p:pic>
        <p:nvPicPr>
          <p:cNvPr id="5" name="Picture 4" descr="A close up of a map&#10;&#10;Description automatically generated">
            <a:extLst>
              <a:ext uri="{FF2B5EF4-FFF2-40B4-BE49-F238E27FC236}">
                <a16:creationId xmlns:a16="http://schemas.microsoft.com/office/drawing/2014/main" id="{141911E8-4790-4FAA-A673-BFA222821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266" y="483193"/>
            <a:ext cx="7041468" cy="4177114"/>
          </a:xfrm>
          <a:prstGeom prst="rect">
            <a:avLst/>
          </a:prstGeom>
        </p:spPr>
      </p:pic>
      <p:pic>
        <p:nvPicPr>
          <p:cNvPr id="6" name="Content Placeholder 4">
            <a:extLst>
              <a:ext uri="{FF2B5EF4-FFF2-40B4-BE49-F238E27FC236}">
                <a16:creationId xmlns:a16="http://schemas.microsoft.com/office/drawing/2014/main" id="{4719B94A-A310-41EA-B458-A9DA79877D40}"/>
              </a:ext>
            </a:extLst>
          </p:cNvPr>
          <p:cNvPicPr>
            <a:picLocks noGrp="1" noChangeAspect="1"/>
          </p:cNvPicPr>
          <p:nvPr>
            <p:ph idx="1"/>
          </p:nvPr>
        </p:nvPicPr>
        <p:blipFill>
          <a:blip r:embed="rId3"/>
          <a:stretch>
            <a:fillRect/>
          </a:stretch>
        </p:blipFill>
        <p:spPr>
          <a:xfrm>
            <a:off x="7582791" y="4799573"/>
            <a:ext cx="1143512" cy="240097"/>
          </a:xfrm>
        </p:spPr>
      </p:pic>
      <p:pic>
        <p:nvPicPr>
          <p:cNvPr id="8" name="Picture 7" descr="A picture containing drawing&#10;&#10;Description automatically generated">
            <a:extLst>
              <a:ext uri="{FF2B5EF4-FFF2-40B4-BE49-F238E27FC236}">
                <a16:creationId xmlns:a16="http://schemas.microsoft.com/office/drawing/2014/main" id="{3C3BF090-FA07-47A3-8B05-32B70FD3D566}"/>
              </a:ext>
            </a:extLst>
          </p:cNvPr>
          <p:cNvPicPr>
            <a:picLocks noChangeAspect="1"/>
          </p:cNvPicPr>
          <p:nvPr/>
        </p:nvPicPr>
        <p:blipFill>
          <a:blip r:embed="rId4"/>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321943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C2DC51-05EC-43C6-A10E-ECE469247B52}"/>
              </a:ext>
            </a:extLst>
          </p:cNvPr>
          <p:cNvSpPr txBox="1"/>
          <p:nvPr/>
        </p:nvSpPr>
        <p:spPr>
          <a:xfrm>
            <a:off x="2241875" y="67563"/>
            <a:ext cx="4660250" cy="369332"/>
          </a:xfrm>
          <a:prstGeom prst="rect">
            <a:avLst/>
          </a:prstGeom>
          <a:noFill/>
        </p:spPr>
        <p:txBody>
          <a:bodyPr wrap="none" rtlCol="0">
            <a:spAutoFit/>
          </a:bodyPr>
          <a:lstStyle/>
          <a:p>
            <a:r>
              <a:rPr lang="en-US" b="1" dirty="0"/>
              <a:t>Mesh smoothing and magnetic modeling</a:t>
            </a:r>
          </a:p>
        </p:txBody>
      </p:sp>
      <p:pic>
        <p:nvPicPr>
          <p:cNvPr id="5" name="Picture 4" descr="A picture containing white, green, knife, snow&#10;&#10;Description automatically generated">
            <a:extLst>
              <a:ext uri="{FF2B5EF4-FFF2-40B4-BE49-F238E27FC236}">
                <a16:creationId xmlns:a16="http://schemas.microsoft.com/office/drawing/2014/main" id="{80E83252-A827-424A-AAEB-3B1C95C69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271" y="3194132"/>
            <a:ext cx="1205452" cy="802657"/>
          </a:xfrm>
          <a:prstGeom prst="rect">
            <a:avLst/>
          </a:prstGeom>
        </p:spPr>
      </p:pic>
      <p:pic>
        <p:nvPicPr>
          <p:cNvPr id="6" name="Picture 5" descr="A picture containing mountain, snow, large, white&#10;&#10;Description automatically generated">
            <a:extLst>
              <a:ext uri="{FF2B5EF4-FFF2-40B4-BE49-F238E27FC236}">
                <a16:creationId xmlns:a16="http://schemas.microsoft.com/office/drawing/2014/main" id="{7DB74FDB-1DD4-43AE-B7F9-16843236A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68" y="3194132"/>
            <a:ext cx="1205452" cy="802657"/>
          </a:xfrm>
          <a:prstGeom prst="rect">
            <a:avLst/>
          </a:prstGeom>
        </p:spPr>
      </p:pic>
      <p:cxnSp>
        <p:nvCxnSpPr>
          <p:cNvPr id="7" name="Straight Arrow Connector 6">
            <a:extLst>
              <a:ext uri="{FF2B5EF4-FFF2-40B4-BE49-F238E27FC236}">
                <a16:creationId xmlns:a16="http://schemas.microsoft.com/office/drawing/2014/main" id="{DC3F36CA-CA57-4E2E-B3F6-43305E2F2855}"/>
              </a:ext>
            </a:extLst>
          </p:cNvPr>
          <p:cNvCxnSpPr>
            <a:cxnSpLocks/>
          </p:cNvCxnSpPr>
          <p:nvPr/>
        </p:nvCxnSpPr>
        <p:spPr>
          <a:xfrm flipV="1">
            <a:off x="2178991" y="3595458"/>
            <a:ext cx="398925" cy="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7B25925-9A05-4A5D-A72F-ED8C54476F9D}"/>
              </a:ext>
            </a:extLst>
          </p:cNvPr>
          <p:cNvSpPr txBox="1"/>
          <p:nvPr/>
        </p:nvSpPr>
        <p:spPr>
          <a:xfrm>
            <a:off x="427451" y="2300167"/>
            <a:ext cx="2101685" cy="523220"/>
          </a:xfrm>
          <a:prstGeom prst="rect">
            <a:avLst/>
          </a:prstGeom>
          <a:noFill/>
        </p:spPr>
        <p:txBody>
          <a:bodyPr wrap="square" rtlCol="0">
            <a:spAutoFit/>
          </a:bodyPr>
          <a:lstStyle/>
          <a:p>
            <a:pPr algn="ctr"/>
            <a:r>
              <a:rPr lang="en-US" sz="1400" dirty="0"/>
              <a:t>Initial mesh</a:t>
            </a:r>
          </a:p>
          <a:p>
            <a:pPr algn="ctr"/>
            <a:r>
              <a:rPr lang="en-US" sz="1400" dirty="0"/>
              <a:t>with slicing artifacts</a:t>
            </a:r>
          </a:p>
        </p:txBody>
      </p:sp>
      <p:sp>
        <p:nvSpPr>
          <p:cNvPr id="9" name="TextBox 8">
            <a:extLst>
              <a:ext uri="{FF2B5EF4-FFF2-40B4-BE49-F238E27FC236}">
                <a16:creationId xmlns:a16="http://schemas.microsoft.com/office/drawing/2014/main" id="{62AB2333-41BA-4C68-9C19-427C49F196BB}"/>
              </a:ext>
            </a:extLst>
          </p:cNvPr>
          <p:cNvSpPr txBox="1"/>
          <p:nvPr/>
        </p:nvSpPr>
        <p:spPr>
          <a:xfrm>
            <a:off x="2537642" y="2406767"/>
            <a:ext cx="1498709" cy="307777"/>
          </a:xfrm>
          <a:prstGeom prst="rect">
            <a:avLst/>
          </a:prstGeom>
          <a:noFill/>
        </p:spPr>
        <p:txBody>
          <a:bodyPr wrap="square" rtlCol="0">
            <a:spAutoFit/>
          </a:bodyPr>
          <a:lstStyle/>
          <a:p>
            <a:pPr algn="ctr"/>
            <a:r>
              <a:rPr lang="en-US" sz="1400" dirty="0"/>
              <a:t>Smoothened</a:t>
            </a:r>
          </a:p>
        </p:txBody>
      </p:sp>
      <p:pic>
        <p:nvPicPr>
          <p:cNvPr id="10" name="Picture 9" descr="A close up of a logo&#10;&#10;Description automatically generated">
            <a:extLst>
              <a:ext uri="{FF2B5EF4-FFF2-40B4-BE49-F238E27FC236}">
                <a16:creationId xmlns:a16="http://schemas.microsoft.com/office/drawing/2014/main" id="{46F59570-69D4-4FFC-B4E4-EC1CDD45D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548" y="2765928"/>
            <a:ext cx="1205453" cy="904090"/>
          </a:xfrm>
          <a:prstGeom prst="rect">
            <a:avLst/>
          </a:prstGeom>
        </p:spPr>
      </p:pic>
      <p:cxnSp>
        <p:nvCxnSpPr>
          <p:cNvPr id="11" name="Straight Arrow Connector 10">
            <a:extLst>
              <a:ext uri="{FF2B5EF4-FFF2-40B4-BE49-F238E27FC236}">
                <a16:creationId xmlns:a16="http://schemas.microsoft.com/office/drawing/2014/main" id="{565AC081-78EF-4B45-BE5A-64D037715ABE}"/>
              </a:ext>
            </a:extLst>
          </p:cNvPr>
          <p:cNvCxnSpPr>
            <a:cxnSpLocks/>
          </p:cNvCxnSpPr>
          <p:nvPr/>
        </p:nvCxnSpPr>
        <p:spPr>
          <a:xfrm>
            <a:off x="3889723" y="3595456"/>
            <a:ext cx="462074"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close up of a logo&#10;&#10;Description automatically generated">
            <a:extLst>
              <a:ext uri="{FF2B5EF4-FFF2-40B4-BE49-F238E27FC236}">
                <a16:creationId xmlns:a16="http://schemas.microsoft.com/office/drawing/2014/main" id="{2B7C8C66-48AF-4B8C-AB9F-736CD8CFB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9102" y="3646177"/>
            <a:ext cx="1205452" cy="904089"/>
          </a:xfrm>
          <a:prstGeom prst="rect">
            <a:avLst/>
          </a:prstGeom>
        </p:spPr>
      </p:pic>
      <p:cxnSp>
        <p:nvCxnSpPr>
          <p:cNvPr id="13" name="Straight Arrow Connector 12">
            <a:extLst>
              <a:ext uri="{FF2B5EF4-FFF2-40B4-BE49-F238E27FC236}">
                <a16:creationId xmlns:a16="http://schemas.microsoft.com/office/drawing/2014/main" id="{8AEC7111-A47E-4102-95A7-EBEBB6C1AD7A}"/>
              </a:ext>
            </a:extLst>
          </p:cNvPr>
          <p:cNvCxnSpPr>
            <a:cxnSpLocks/>
          </p:cNvCxnSpPr>
          <p:nvPr/>
        </p:nvCxnSpPr>
        <p:spPr>
          <a:xfrm>
            <a:off x="6002272" y="3595456"/>
            <a:ext cx="36752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picture containing food&#10;&#10;Description automatically generated">
            <a:extLst>
              <a:ext uri="{FF2B5EF4-FFF2-40B4-BE49-F238E27FC236}">
                <a16:creationId xmlns:a16="http://schemas.microsoft.com/office/drawing/2014/main" id="{3B76F418-6C8C-41F3-9D41-5E876D54A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9799" y="2876214"/>
            <a:ext cx="2313503" cy="1539925"/>
          </a:xfrm>
          <a:prstGeom prst="rect">
            <a:avLst/>
          </a:prstGeom>
        </p:spPr>
      </p:pic>
      <p:sp>
        <p:nvSpPr>
          <p:cNvPr id="15" name="TextBox 14">
            <a:extLst>
              <a:ext uri="{FF2B5EF4-FFF2-40B4-BE49-F238E27FC236}">
                <a16:creationId xmlns:a16="http://schemas.microsoft.com/office/drawing/2014/main" id="{F040BBAF-DFE7-4E5E-BF2E-F52D89712C01}"/>
              </a:ext>
            </a:extLst>
          </p:cNvPr>
          <p:cNvSpPr txBox="1"/>
          <p:nvPr/>
        </p:nvSpPr>
        <p:spPr>
          <a:xfrm>
            <a:off x="4291645" y="2300167"/>
            <a:ext cx="1939257" cy="523220"/>
          </a:xfrm>
          <a:prstGeom prst="rect">
            <a:avLst/>
          </a:prstGeom>
          <a:noFill/>
        </p:spPr>
        <p:txBody>
          <a:bodyPr wrap="square" rtlCol="0">
            <a:spAutoFit/>
          </a:bodyPr>
          <a:lstStyle/>
          <a:p>
            <a:pPr algn="ctr"/>
            <a:r>
              <a:rPr lang="en-US" sz="1400" dirty="0"/>
              <a:t>Solidify mesh with iso2mesh (MATLAB)</a:t>
            </a:r>
          </a:p>
        </p:txBody>
      </p:sp>
      <p:sp>
        <p:nvSpPr>
          <p:cNvPr id="16" name="TextBox 15">
            <a:extLst>
              <a:ext uri="{FF2B5EF4-FFF2-40B4-BE49-F238E27FC236}">
                <a16:creationId xmlns:a16="http://schemas.microsoft.com/office/drawing/2014/main" id="{092A865D-8C33-4DC6-8E30-2482B39EED36}"/>
              </a:ext>
            </a:extLst>
          </p:cNvPr>
          <p:cNvSpPr txBox="1"/>
          <p:nvPr/>
        </p:nvSpPr>
        <p:spPr>
          <a:xfrm>
            <a:off x="6556921" y="2300167"/>
            <a:ext cx="1939257" cy="523220"/>
          </a:xfrm>
          <a:prstGeom prst="rect">
            <a:avLst/>
          </a:prstGeom>
          <a:noFill/>
        </p:spPr>
        <p:txBody>
          <a:bodyPr wrap="square" rtlCol="0">
            <a:spAutoFit/>
          </a:bodyPr>
          <a:lstStyle/>
          <a:p>
            <a:pPr algn="ctr"/>
            <a:r>
              <a:rPr lang="en-US" sz="1400" dirty="0"/>
              <a:t>Magnetic model (MERRILL)</a:t>
            </a:r>
          </a:p>
        </p:txBody>
      </p:sp>
      <p:sp>
        <p:nvSpPr>
          <p:cNvPr id="17" name="TextBox 16">
            <a:extLst>
              <a:ext uri="{FF2B5EF4-FFF2-40B4-BE49-F238E27FC236}">
                <a16:creationId xmlns:a16="http://schemas.microsoft.com/office/drawing/2014/main" id="{7C25A773-522A-49AF-B0E6-2500F5EC03BB}"/>
              </a:ext>
            </a:extLst>
          </p:cNvPr>
          <p:cNvSpPr txBox="1"/>
          <p:nvPr/>
        </p:nvSpPr>
        <p:spPr>
          <a:xfrm>
            <a:off x="453715" y="593367"/>
            <a:ext cx="8378888" cy="1600438"/>
          </a:xfrm>
          <a:prstGeom prst="rect">
            <a:avLst/>
          </a:prstGeom>
          <a:noFill/>
        </p:spPr>
        <p:txBody>
          <a:bodyPr wrap="square" rtlCol="0">
            <a:spAutoFit/>
          </a:bodyPr>
          <a:lstStyle/>
          <a:p>
            <a:endParaRPr lang="en-US" sz="1400" dirty="0"/>
          </a:p>
          <a:p>
            <a:pPr marL="285750" indent="-285750">
              <a:buFont typeface="Arial" panose="020B0604020202020204" pitchFamily="34" charset="0"/>
              <a:buChar char="•"/>
            </a:pPr>
            <a:r>
              <a:rPr lang="en-US" sz="1400" dirty="0"/>
              <a:t>Of 162 total particles hosted by plagioclase, 140 were modelled.</a:t>
            </a:r>
          </a:p>
          <a:p>
            <a:pPr marL="285750" indent="-285750">
              <a:buFont typeface="Arial" panose="020B0604020202020204" pitchFamily="34" charset="0"/>
              <a:buChar char="•"/>
            </a:pPr>
            <a:r>
              <a:rPr lang="en-US" sz="1400" dirty="0"/>
              <a:t>Of 282 total particles hosted by pyroxene, 273 were modelled.</a:t>
            </a:r>
          </a:p>
          <a:p>
            <a:pPr marL="285750" indent="-285750">
              <a:buFont typeface="Arial" panose="020B0604020202020204" pitchFamily="34" charset="0"/>
              <a:buChar char="•"/>
            </a:pPr>
            <a:r>
              <a:rPr lang="en-US" sz="1400" dirty="0"/>
              <a:t>Because of computer memory and software limitations the larges particles were not computable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From both datasets the individual particle meshes were extracted for separate micromagnetic modeling.</a:t>
            </a:r>
          </a:p>
        </p:txBody>
      </p:sp>
      <p:pic>
        <p:nvPicPr>
          <p:cNvPr id="18" name="Content Placeholder 4">
            <a:extLst>
              <a:ext uri="{FF2B5EF4-FFF2-40B4-BE49-F238E27FC236}">
                <a16:creationId xmlns:a16="http://schemas.microsoft.com/office/drawing/2014/main" id="{F534DE66-E6C9-4420-B3DF-A65F7C316821}"/>
              </a:ext>
            </a:extLst>
          </p:cNvPr>
          <p:cNvPicPr>
            <a:picLocks noGrp="1" noChangeAspect="1"/>
          </p:cNvPicPr>
          <p:nvPr>
            <p:ph idx="1"/>
          </p:nvPr>
        </p:nvPicPr>
        <p:blipFill>
          <a:blip r:embed="rId7"/>
          <a:stretch>
            <a:fillRect/>
          </a:stretch>
        </p:blipFill>
        <p:spPr>
          <a:xfrm>
            <a:off x="7582791" y="4799573"/>
            <a:ext cx="1143512" cy="240097"/>
          </a:xfrm>
        </p:spPr>
      </p:pic>
      <p:pic>
        <p:nvPicPr>
          <p:cNvPr id="20" name="Picture 19" descr="A picture containing drawing&#10;&#10;Description automatically generated">
            <a:extLst>
              <a:ext uri="{FF2B5EF4-FFF2-40B4-BE49-F238E27FC236}">
                <a16:creationId xmlns:a16="http://schemas.microsoft.com/office/drawing/2014/main" id="{5C96FCD1-5A6A-48AC-8E53-432445BD75E9}"/>
              </a:ext>
            </a:extLst>
          </p:cNvPr>
          <p:cNvPicPr>
            <a:picLocks noChangeAspect="1"/>
          </p:cNvPicPr>
          <p:nvPr/>
        </p:nvPicPr>
        <p:blipFill>
          <a:blip r:embed="rId8"/>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33106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C30B6613-9622-4BEF-A4A2-91F90CE81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2265" y="2176786"/>
            <a:ext cx="3424838" cy="2446096"/>
          </a:xfrm>
          <a:prstGeom prst="rect">
            <a:avLst/>
          </a:prstGeom>
        </p:spPr>
      </p:pic>
      <p:sp>
        <p:nvSpPr>
          <p:cNvPr id="6" name="TextBox 5">
            <a:extLst>
              <a:ext uri="{FF2B5EF4-FFF2-40B4-BE49-F238E27FC236}">
                <a16:creationId xmlns:a16="http://schemas.microsoft.com/office/drawing/2014/main" id="{8CCC453D-C361-4E16-9032-5E4D1ACDB76A}"/>
              </a:ext>
            </a:extLst>
          </p:cNvPr>
          <p:cNvSpPr txBox="1"/>
          <p:nvPr/>
        </p:nvSpPr>
        <p:spPr>
          <a:xfrm rot="16200000">
            <a:off x="4680034" y="3226978"/>
            <a:ext cx="1109180" cy="215444"/>
          </a:xfrm>
          <a:prstGeom prst="rect">
            <a:avLst/>
          </a:prstGeom>
          <a:noFill/>
        </p:spPr>
        <p:txBody>
          <a:bodyPr wrap="square" rtlCol="0">
            <a:spAutoFit/>
          </a:bodyPr>
          <a:lstStyle/>
          <a:p>
            <a:r>
              <a:rPr lang="en-US" sz="800" dirty="0"/>
              <a:t>Normalized moment</a:t>
            </a:r>
          </a:p>
        </p:txBody>
      </p:sp>
      <p:sp>
        <p:nvSpPr>
          <p:cNvPr id="7" name="TextBox 6">
            <a:extLst>
              <a:ext uri="{FF2B5EF4-FFF2-40B4-BE49-F238E27FC236}">
                <a16:creationId xmlns:a16="http://schemas.microsoft.com/office/drawing/2014/main" id="{BC90E901-426F-4E9C-8213-980932206AE4}"/>
              </a:ext>
            </a:extLst>
          </p:cNvPr>
          <p:cNvSpPr txBox="1"/>
          <p:nvPr/>
        </p:nvSpPr>
        <p:spPr>
          <a:xfrm>
            <a:off x="6264949" y="4532117"/>
            <a:ext cx="1371600" cy="215444"/>
          </a:xfrm>
          <a:prstGeom prst="rect">
            <a:avLst/>
          </a:prstGeom>
          <a:noFill/>
        </p:spPr>
        <p:txBody>
          <a:bodyPr wrap="square" rtlCol="0">
            <a:spAutoFit/>
          </a:bodyPr>
          <a:lstStyle/>
          <a:p>
            <a:pPr algn="ctr"/>
            <a:r>
              <a:rPr lang="en-US" sz="800" dirty="0"/>
              <a:t>Field (</a:t>
            </a:r>
            <a:r>
              <a:rPr lang="en-US" sz="800" dirty="0" err="1"/>
              <a:t>mT</a:t>
            </a:r>
            <a:r>
              <a:rPr lang="en-US" sz="800" dirty="0"/>
              <a:t>)</a:t>
            </a:r>
          </a:p>
        </p:txBody>
      </p:sp>
      <p:sp>
        <p:nvSpPr>
          <p:cNvPr id="8" name="TextBox 7">
            <a:extLst>
              <a:ext uri="{FF2B5EF4-FFF2-40B4-BE49-F238E27FC236}">
                <a16:creationId xmlns:a16="http://schemas.microsoft.com/office/drawing/2014/main" id="{CEBF3056-DDE7-4CDA-9746-3ED4516D1EB7}"/>
              </a:ext>
            </a:extLst>
          </p:cNvPr>
          <p:cNvSpPr txBox="1"/>
          <p:nvPr/>
        </p:nvSpPr>
        <p:spPr>
          <a:xfrm>
            <a:off x="4665544" y="501283"/>
            <a:ext cx="4478456"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Selected particles in different domain states, indicated in bold text within the following diagrams.</a:t>
            </a:r>
          </a:p>
          <a:p>
            <a:pPr marL="285750" indent="-285750">
              <a:buFont typeface="Arial" panose="020B0604020202020204" pitchFamily="34" charset="0"/>
              <a:buChar char="•"/>
            </a:pPr>
            <a:r>
              <a:rPr lang="en-US" sz="1400" dirty="0"/>
              <a:t>Arrows in the magnetic models are color-coded by their vertical z-component (Green axis). Red = up and blue = down. </a:t>
            </a:r>
          </a:p>
          <a:p>
            <a:pPr marL="285750" indent="-285750">
              <a:buFont typeface="Arial" panose="020B0604020202020204" pitchFamily="34" charset="0"/>
              <a:buChar char="•"/>
            </a:pPr>
            <a:r>
              <a:rPr lang="en-US" sz="1400" dirty="0"/>
              <a:t>Green vortex cores enclose volumes of increased helicity.</a:t>
            </a:r>
          </a:p>
        </p:txBody>
      </p:sp>
      <p:sp>
        <p:nvSpPr>
          <p:cNvPr id="9" name="TextBox 8">
            <a:extLst>
              <a:ext uri="{FF2B5EF4-FFF2-40B4-BE49-F238E27FC236}">
                <a16:creationId xmlns:a16="http://schemas.microsoft.com/office/drawing/2014/main" id="{4D70D609-2105-4B2B-8F13-59DA90D03C29}"/>
              </a:ext>
            </a:extLst>
          </p:cNvPr>
          <p:cNvSpPr txBox="1"/>
          <p:nvPr/>
        </p:nvSpPr>
        <p:spPr>
          <a:xfrm>
            <a:off x="3402449" y="75370"/>
            <a:ext cx="2339102" cy="369332"/>
          </a:xfrm>
          <a:prstGeom prst="rect">
            <a:avLst/>
          </a:prstGeom>
          <a:noFill/>
        </p:spPr>
        <p:txBody>
          <a:bodyPr wrap="none" rtlCol="0">
            <a:spAutoFit/>
          </a:bodyPr>
          <a:lstStyle/>
          <a:p>
            <a:r>
              <a:rPr lang="en-US" b="1" dirty="0"/>
              <a:t>Magnetic modelling</a:t>
            </a:r>
          </a:p>
        </p:txBody>
      </p:sp>
      <p:pic>
        <p:nvPicPr>
          <p:cNvPr id="10" name="Content Placeholder 4">
            <a:extLst>
              <a:ext uri="{FF2B5EF4-FFF2-40B4-BE49-F238E27FC236}">
                <a16:creationId xmlns:a16="http://schemas.microsoft.com/office/drawing/2014/main" id="{0734EA63-EAF0-442B-AC90-311B61C7195C}"/>
              </a:ext>
            </a:extLst>
          </p:cNvPr>
          <p:cNvPicPr>
            <a:picLocks noGrp="1" noChangeAspect="1"/>
          </p:cNvPicPr>
          <p:nvPr>
            <p:ph idx="1"/>
          </p:nvPr>
        </p:nvPicPr>
        <p:blipFill>
          <a:blip r:embed="rId3"/>
          <a:stretch>
            <a:fillRect/>
          </a:stretch>
        </p:blipFill>
        <p:spPr>
          <a:xfrm>
            <a:off x="7582791" y="4799573"/>
            <a:ext cx="1143512" cy="240097"/>
          </a:xfrm>
        </p:spPr>
      </p:pic>
      <p:pic>
        <p:nvPicPr>
          <p:cNvPr id="1026" name="Picture 2" descr="D:\Dropbox\Dropbox\G^3\First paper\Mag Models\White 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898" y="501283"/>
            <a:ext cx="4476646" cy="41712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rawing&#10;&#10;Description automatically generated">
            <a:extLst>
              <a:ext uri="{FF2B5EF4-FFF2-40B4-BE49-F238E27FC236}">
                <a16:creationId xmlns:a16="http://schemas.microsoft.com/office/drawing/2014/main" id="{FA11AB10-4B43-4ADA-9581-9DFACC5B0EC2}"/>
              </a:ext>
            </a:extLst>
          </p:cNvPr>
          <p:cNvPicPr>
            <a:picLocks noChangeAspect="1"/>
          </p:cNvPicPr>
          <p:nvPr/>
        </p:nvPicPr>
        <p:blipFill>
          <a:blip r:embed="rId5"/>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264891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B7349B91-20DB-445C-A396-27917D054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04" y="155587"/>
            <a:ext cx="7597996" cy="4500908"/>
          </a:xfrm>
          <a:prstGeom prst="rect">
            <a:avLst/>
          </a:prstGeom>
          <a:solidFill>
            <a:schemeClr val="bg1"/>
          </a:solidFill>
          <a:effectLst/>
        </p:spPr>
      </p:pic>
      <p:sp>
        <p:nvSpPr>
          <p:cNvPr id="5" name="Content Placeholder 2">
            <a:extLst>
              <a:ext uri="{FF2B5EF4-FFF2-40B4-BE49-F238E27FC236}">
                <a16:creationId xmlns:a16="http://schemas.microsoft.com/office/drawing/2014/main" id="{739D30D5-B673-4458-9642-FE5EDADB6337}"/>
              </a:ext>
            </a:extLst>
          </p:cNvPr>
          <p:cNvSpPr>
            <a:spLocks noGrp="1"/>
          </p:cNvSpPr>
          <p:nvPr>
            <p:ph idx="1"/>
          </p:nvPr>
        </p:nvSpPr>
        <p:spPr>
          <a:xfrm>
            <a:off x="3543300" y="89489"/>
            <a:ext cx="2057400" cy="345495"/>
          </a:xfrm>
        </p:spPr>
        <p:txBody>
          <a:bodyPr>
            <a:normAutofit lnSpcReduction="10000"/>
          </a:bodyPr>
          <a:lstStyle/>
          <a:p>
            <a:pPr marL="0" indent="0" algn="ctr">
              <a:buNone/>
            </a:pPr>
            <a:r>
              <a:rPr lang="en-US" sz="1800" b="1" dirty="0"/>
              <a:t>Day diagram</a:t>
            </a:r>
          </a:p>
        </p:txBody>
      </p:sp>
      <p:sp>
        <p:nvSpPr>
          <p:cNvPr id="6" name="Rectangle 5">
            <a:extLst>
              <a:ext uri="{FF2B5EF4-FFF2-40B4-BE49-F238E27FC236}">
                <a16:creationId xmlns:a16="http://schemas.microsoft.com/office/drawing/2014/main" id="{C396C500-C38A-4E58-AA49-AAE07C53C019}"/>
              </a:ext>
            </a:extLst>
          </p:cNvPr>
          <p:cNvSpPr/>
          <p:nvPr/>
        </p:nvSpPr>
        <p:spPr>
          <a:xfrm>
            <a:off x="7147453" y="4004585"/>
            <a:ext cx="501555" cy="2115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a:extLst>
              <a:ext uri="{FF2B5EF4-FFF2-40B4-BE49-F238E27FC236}">
                <a16:creationId xmlns:a16="http://schemas.microsoft.com/office/drawing/2014/main" id="{9DC63F0E-BD09-495F-B2CA-C6EB7DDC63A8}"/>
              </a:ext>
            </a:extLst>
          </p:cNvPr>
          <p:cNvSpPr txBox="1"/>
          <p:nvPr/>
        </p:nvSpPr>
        <p:spPr>
          <a:xfrm>
            <a:off x="7073436" y="3976948"/>
            <a:ext cx="1407805"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Single domain region</a:t>
            </a:r>
          </a:p>
        </p:txBody>
      </p:sp>
      <p:pic>
        <p:nvPicPr>
          <p:cNvPr id="8" name="Content Placeholder 4">
            <a:extLst>
              <a:ext uri="{FF2B5EF4-FFF2-40B4-BE49-F238E27FC236}">
                <a16:creationId xmlns:a16="http://schemas.microsoft.com/office/drawing/2014/main" id="{6D749533-1C12-4A3D-A7CD-B490E0F10612}"/>
              </a:ext>
            </a:extLst>
          </p:cNvPr>
          <p:cNvPicPr>
            <a:picLocks noChangeAspect="1"/>
          </p:cNvPicPr>
          <p:nvPr/>
        </p:nvPicPr>
        <p:blipFill>
          <a:blip r:embed="rId4"/>
          <a:stretch>
            <a:fillRect/>
          </a:stretch>
        </p:blipFill>
        <p:spPr>
          <a:xfrm>
            <a:off x="7582791" y="4799573"/>
            <a:ext cx="1143512" cy="24009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57784E58-0F59-4808-BA42-7FB02E0E3EDC}"/>
              </a:ext>
            </a:extLst>
          </p:cNvPr>
          <p:cNvPicPr>
            <a:picLocks noChangeAspect="1"/>
          </p:cNvPicPr>
          <p:nvPr/>
        </p:nvPicPr>
        <p:blipFill>
          <a:blip r:embed="rId5"/>
          <a:stretch>
            <a:fillRect/>
          </a:stretch>
        </p:blipFill>
        <p:spPr>
          <a:xfrm>
            <a:off x="4732543" y="4809711"/>
            <a:ext cx="698016" cy="244306"/>
          </a:xfrm>
          <a:prstGeom prst="rect">
            <a:avLst/>
          </a:prstGeom>
        </p:spPr>
      </p:pic>
    </p:spTree>
    <p:extLst>
      <p:ext uri="{BB962C8B-B14F-4D97-AF65-F5344CB8AC3E}">
        <p14:creationId xmlns:p14="http://schemas.microsoft.com/office/powerpoint/2010/main" val="104978377"/>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1847</Words>
  <Application>Microsoft Office PowerPoint</Application>
  <PresentationFormat>On-screen Show (16:9)</PresentationFormat>
  <Paragraphs>116</Paragraphs>
  <Slides>16</Slides>
  <Notes>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Office-tema</vt:lpstr>
      <vt:lpstr>Micromagnetic modeling of silicate-hosted magnetic inclusions using SEM-FIB slice-and-view nanotomography.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Even Nikolaisen</cp:lastModifiedBy>
  <cp:revision>148</cp:revision>
  <dcterms:created xsi:type="dcterms:W3CDTF">2013-06-10T16:56:09Z</dcterms:created>
  <dcterms:modified xsi:type="dcterms:W3CDTF">2020-05-02T15:04:13Z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7c3c65-c754-49fd-9431-de67f4812c51_Enabled">
    <vt:lpwstr>True</vt:lpwstr>
  </property>
  <property fmtid="{D5CDD505-2E9C-101B-9397-08002B2CF9AE}" pid="3" name="MSIP_Label_6b7c3c65-c754-49fd-9431-de67f4812c51_SiteId">
    <vt:lpwstr>09a10672-822f-4467-a5ba-5bb375967c05</vt:lpwstr>
  </property>
  <property fmtid="{D5CDD505-2E9C-101B-9397-08002B2CF9AE}" pid="4" name="MSIP_Label_6b7c3c65-c754-49fd-9431-de67f4812c51_Owner">
    <vt:lpwstr>evensn@ntnu.no</vt:lpwstr>
  </property>
  <property fmtid="{D5CDD505-2E9C-101B-9397-08002B2CF9AE}" pid="5" name="MSIP_Label_6b7c3c65-c754-49fd-9431-de67f4812c51_SetDate">
    <vt:lpwstr>2020-04-30T22:56:41.3816231Z</vt:lpwstr>
  </property>
  <property fmtid="{D5CDD505-2E9C-101B-9397-08002B2CF9AE}" pid="6" name="MSIP_Label_6b7c3c65-c754-49fd-9431-de67f4812c51_Name">
    <vt:lpwstr>Private</vt:lpwstr>
  </property>
  <property fmtid="{D5CDD505-2E9C-101B-9397-08002B2CF9AE}" pid="7" name="MSIP_Label_6b7c3c65-c754-49fd-9431-de67f4812c51_Application">
    <vt:lpwstr>Microsoft Azure Information Protection</vt:lpwstr>
  </property>
  <property fmtid="{D5CDD505-2E9C-101B-9397-08002B2CF9AE}" pid="8" name="MSIP_Label_6b7c3c65-c754-49fd-9431-de67f4812c51_ActionId">
    <vt:lpwstr>d2e71228-4b7a-4b52-b06d-ed6daa0672b2</vt:lpwstr>
  </property>
  <property fmtid="{D5CDD505-2E9C-101B-9397-08002B2CF9AE}" pid="9" name="MSIP_Label_6b7c3c65-c754-49fd-9431-de67f4812c51_Extended_MSFT_Method">
    <vt:lpwstr>Manual</vt:lpwstr>
  </property>
  <property fmtid="{D5CDD505-2E9C-101B-9397-08002B2CF9AE}" pid="10" name="Sensitivity">
    <vt:lpwstr>Private</vt:lpwstr>
  </property>
</Properties>
</file>