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7"/>
  </p:notesMasterIdLst>
  <p:sldIdLst>
    <p:sldId id="256" r:id="rId2"/>
    <p:sldId id="257" r:id="rId3"/>
    <p:sldId id="258" r:id="rId4"/>
    <p:sldId id="263" r:id="rId5"/>
    <p:sldId id="261"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p:restoredTop sz="94674"/>
  </p:normalViewPr>
  <p:slideViewPr>
    <p:cSldViewPr snapToGrid="0" snapToObjects="1">
      <p:cViewPr varScale="1">
        <p:scale>
          <a:sx n="63" d="100"/>
          <a:sy n="63" d="100"/>
        </p:scale>
        <p:origin x="4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b="0"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1618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idx="4294967295"/>
          </p:nvPr>
        </p:nvSpPr>
        <p:spPr>
          <a:xfrm>
            <a:off x="1710268" y="9519"/>
            <a:ext cx="9016999" cy="476432"/>
          </a:xfrm>
          <a:prstGeom prst="rect">
            <a:avLst/>
          </a:prstGeom>
          <a:noFill/>
          <a:ln>
            <a:noFill/>
          </a:ln>
        </p:spPr>
        <p:txBody>
          <a:bodyPr spcFirstLastPara="1" wrap="square" lIns="91425" tIns="45700" rIns="91425" bIns="45700" anchor="b" anchorCtr="0">
            <a:noAutofit/>
          </a:bodyPr>
          <a:lstStyle/>
          <a:p>
            <a:pPr lvl="0" algn="ctr">
              <a:lnSpc>
                <a:spcPct val="100000"/>
              </a:lnSpc>
              <a:buSzPts val="6000"/>
            </a:pPr>
            <a:r>
              <a:rPr lang="en-US" sz="2400" b="1" dirty="0"/>
              <a:t>Ocean role in the winter sea ice openings north of Svalbard</a:t>
            </a:r>
            <a:endParaRPr sz="2400" b="1" u="sng" dirty="0"/>
          </a:p>
        </p:txBody>
      </p:sp>
      <p:sp>
        <p:nvSpPr>
          <p:cNvPr id="85" name="Google Shape;85;p13"/>
          <p:cNvSpPr txBox="1">
            <a:spLocks noGrp="1"/>
          </p:cNvSpPr>
          <p:nvPr>
            <p:ph type="subTitle" idx="4294967295"/>
          </p:nvPr>
        </p:nvSpPr>
        <p:spPr>
          <a:xfrm>
            <a:off x="2701123" y="377220"/>
            <a:ext cx="6714068" cy="808195"/>
          </a:xfrm>
          <a:prstGeom prst="rect">
            <a:avLst/>
          </a:prstGeom>
          <a:noFill/>
          <a:ln>
            <a:noFill/>
          </a:ln>
        </p:spPr>
        <p:txBody>
          <a:bodyPr spcFirstLastPara="1" wrap="square" lIns="91425" tIns="45700" rIns="91425" bIns="45700" anchor="t" anchorCtr="0">
            <a:noAutofit/>
          </a:bodyPr>
          <a:lstStyle/>
          <a:p>
            <a:pPr marL="50800" indent="0" algn="ctr">
              <a:buNone/>
            </a:pPr>
            <a:r>
              <a:rPr lang="fr-FR" sz="1800" dirty="0"/>
              <a:t>Christophe Herbaut, Marie-Noëlle Houssais and Anne-Cécile </a:t>
            </a:r>
            <a:r>
              <a:rPr lang="fr-FR" sz="1800" dirty="0" err="1"/>
              <a:t>Blaizot</a:t>
            </a:r>
            <a:r>
              <a:rPr lang="fr-FR" sz="1800" dirty="0"/>
              <a:t>. </a:t>
            </a:r>
          </a:p>
          <a:p>
            <a:pPr marL="50800" indent="0" algn="ctr">
              <a:buNone/>
            </a:pPr>
            <a:r>
              <a:rPr lang="fr-FR" sz="1800" dirty="0"/>
              <a:t> LOCEAN, </a:t>
            </a:r>
            <a:r>
              <a:rPr lang="fr-FR" sz="1800"/>
              <a:t>Sorbonne Université/CNRS/MNHN</a:t>
            </a:r>
            <a:r>
              <a:rPr lang="fr-FR" sz="1800" dirty="0"/>
              <a:t>, Paris, France</a:t>
            </a:r>
          </a:p>
          <a:p>
            <a:pPr marL="0" lvl="0" indent="0" algn="ctr" rtl="0">
              <a:lnSpc>
                <a:spcPct val="90000"/>
              </a:lnSpc>
              <a:spcBef>
                <a:spcPts val="0"/>
              </a:spcBef>
              <a:spcAft>
                <a:spcPts val="0"/>
              </a:spcAft>
              <a:buClr>
                <a:schemeClr val="dk1"/>
              </a:buClr>
              <a:buSzPts val="2400"/>
              <a:buNone/>
            </a:pPr>
            <a:endParaRPr sz="2400" dirty="0"/>
          </a:p>
        </p:txBody>
      </p:sp>
      <p:sp>
        <p:nvSpPr>
          <p:cNvPr id="86" name="Google Shape;86;p13"/>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
        <p:nvSpPr>
          <p:cNvPr id="5" name="Google Shape;85;p13">
            <a:extLst>
              <a:ext uri="{FF2B5EF4-FFF2-40B4-BE49-F238E27FC236}">
                <a16:creationId xmlns:a16="http://schemas.microsoft.com/office/drawing/2014/main" id="{711D9C26-0B33-BF4D-BAFD-848155FD9B3B}"/>
              </a:ext>
            </a:extLst>
          </p:cNvPr>
          <p:cNvSpPr txBox="1">
            <a:spLocks/>
          </p:cNvSpPr>
          <p:nvPr/>
        </p:nvSpPr>
        <p:spPr>
          <a:xfrm>
            <a:off x="124816" y="6570151"/>
            <a:ext cx="11220236" cy="31682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lnSpc>
                <a:spcPct val="100000"/>
              </a:lnSpc>
              <a:spcBef>
                <a:spcPts val="0"/>
              </a:spcBef>
              <a:buSzPts val="2400"/>
              <a:buFont typeface="Arial"/>
              <a:buNone/>
            </a:pPr>
            <a:r>
              <a:rPr lang="en-US" sz="1600" dirty="0"/>
              <a:t>EGU2020 OS1.11: Changes in the Arctic Ocean, sea ice and subarctic seas systems: Observations, Models and Perspectives</a:t>
            </a:r>
          </a:p>
        </p:txBody>
      </p:sp>
      <p:pic>
        <p:nvPicPr>
          <p:cNvPr id="7" name="Picture 2">
            <a:extLst>
              <a:ext uri="{FF2B5EF4-FFF2-40B4-BE49-F238E27FC236}">
                <a16:creationId xmlns:a16="http://schemas.microsoft.com/office/drawing/2014/main" id="{32D475D6-E4DF-F64E-B4E3-822F874EDD8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03280" y="6400143"/>
            <a:ext cx="1157400" cy="4049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FFFD200-ACE4-4AC8-9A17-022774B88F7C}"/>
              </a:ext>
            </a:extLst>
          </p:cNvPr>
          <p:cNvSpPr txBox="1"/>
          <p:nvPr/>
        </p:nvSpPr>
        <p:spPr>
          <a:xfrm>
            <a:off x="6241200" y="5197587"/>
            <a:ext cx="6214080" cy="1477328"/>
          </a:xfrm>
          <a:prstGeom prst="rect">
            <a:avLst/>
          </a:prstGeom>
          <a:noFill/>
        </p:spPr>
        <p:txBody>
          <a:bodyPr wrap="square" rtlCol="0">
            <a:spAutoFit/>
          </a:bodyPr>
          <a:lstStyle/>
          <a:p>
            <a:r>
              <a:rPr lang="fr-FR" sz="1800" i="1" dirty="0"/>
              <a:t>Time </a:t>
            </a:r>
            <a:r>
              <a:rPr lang="fr-FR" sz="1800" i="1" dirty="0" err="1"/>
              <a:t>evolution</a:t>
            </a:r>
            <a:r>
              <a:rPr lang="fr-FR" sz="1800" i="1" dirty="0"/>
              <a:t> at 30°E, 81.5°N in </a:t>
            </a:r>
            <a:r>
              <a:rPr lang="fr-FR" sz="1800" i="1" dirty="0" err="1"/>
              <a:t>winter</a:t>
            </a:r>
            <a:r>
              <a:rPr lang="fr-FR" sz="1800" i="1" dirty="0"/>
              <a:t> 2006 of:</a:t>
            </a:r>
          </a:p>
          <a:p>
            <a:r>
              <a:rPr lang="fr-FR" sz="1800" i="1" dirty="0" err="1"/>
              <a:t>Upper</a:t>
            </a:r>
            <a:r>
              <a:rPr lang="fr-FR" sz="1800" i="1" dirty="0"/>
              <a:t> panel:  </a:t>
            </a:r>
            <a:r>
              <a:rPr lang="fr-FR" sz="1800" i="1" dirty="0" err="1"/>
              <a:t>sea</a:t>
            </a:r>
            <a:r>
              <a:rPr lang="fr-FR" sz="1800" i="1" dirty="0"/>
              <a:t> </a:t>
            </a:r>
            <a:r>
              <a:rPr lang="fr-FR" sz="1800" i="1" dirty="0" err="1"/>
              <a:t>ice</a:t>
            </a:r>
            <a:r>
              <a:rPr lang="fr-FR" sz="1800" i="1" dirty="0"/>
              <a:t> concentration (</a:t>
            </a:r>
            <a:r>
              <a:rPr lang="fr-FR" sz="1800" i="1" dirty="0" err="1"/>
              <a:t>red</a:t>
            </a:r>
            <a:r>
              <a:rPr lang="fr-FR" sz="1800" i="1" dirty="0"/>
              <a:t>), net </a:t>
            </a:r>
            <a:r>
              <a:rPr lang="fr-FR" sz="1800" i="1" dirty="0" err="1"/>
              <a:t>sea</a:t>
            </a:r>
            <a:r>
              <a:rPr lang="fr-FR" sz="1800" i="1" dirty="0"/>
              <a:t> </a:t>
            </a:r>
            <a:r>
              <a:rPr lang="fr-FR" sz="1800" i="1" dirty="0" err="1"/>
              <a:t>ice</a:t>
            </a:r>
            <a:r>
              <a:rPr lang="fr-FR" sz="1800" i="1" dirty="0"/>
              <a:t> </a:t>
            </a:r>
            <a:r>
              <a:rPr lang="fr-FR" sz="1800" i="1" dirty="0" err="1"/>
              <a:t>growth</a:t>
            </a:r>
            <a:r>
              <a:rPr lang="fr-FR" sz="1800" i="1" dirty="0"/>
              <a:t> rate (</a:t>
            </a:r>
            <a:r>
              <a:rPr lang="fr-FR" sz="1800" i="1" dirty="0" err="1"/>
              <a:t>blue</a:t>
            </a:r>
            <a:r>
              <a:rPr lang="fr-FR" sz="1800" i="1" dirty="0"/>
              <a:t>) and net </a:t>
            </a:r>
            <a:r>
              <a:rPr lang="fr-FR" sz="1800" i="1" dirty="0" err="1"/>
              <a:t>sea</a:t>
            </a:r>
            <a:r>
              <a:rPr lang="fr-FR" sz="1800" i="1" dirty="0"/>
              <a:t> </a:t>
            </a:r>
            <a:r>
              <a:rPr lang="fr-FR" sz="1800" i="1" dirty="0" err="1"/>
              <a:t>ice</a:t>
            </a:r>
            <a:r>
              <a:rPr lang="fr-FR" sz="1800" i="1" dirty="0"/>
              <a:t> convergence </a:t>
            </a:r>
          </a:p>
          <a:p>
            <a:r>
              <a:rPr lang="fr-FR" sz="1800" i="1" dirty="0" err="1"/>
              <a:t>Lower</a:t>
            </a:r>
            <a:r>
              <a:rPr lang="fr-FR" sz="1800" i="1" dirty="0"/>
              <a:t> panel: </a:t>
            </a:r>
            <a:r>
              <a:rPr lang="fr-FR" sz="1800" i="1" dirty="0" err="1"/>
              <a:t>ocean</a:t>
            </a:r>
            <a:r>
              <a:rPr lang="fr-FR" sz="1800" i="1" dirty="0"/>
              <a:t> </a:t>
            </a:r>
            <a:r>
              <a:rPr lang="fr-FR" sz="1800" i="1" dirty="0" err="1"/>
              <a:t>temperature</a:t>
            </a:r>
            <a:r>
              <a:rPr lang="fr-FR" sz="1800" i="1" dirty="0"/>
              <a:t> (</a:t>
            </a:r>
            <a:r>
              <a:rPr lang="fr-FR" sz="1800" i="1" dirty="0" err="1"/>
              <a:t>colour</a:t>
            </a:r>
            <a:r>
              <a:rPr lang="fr-FR" sz="1800" i="1" dirty="0"/>
              <a:t>) and </a:t>
            </a:r>
            <a:r>
              <a:rPr lang="fr-FR" sz="1800" i="1" dirty="0" err="1"/>
              <a:t>potential</a:t>
            </a:r>
            <a:r>
              <a:rPr lang="fr-FR" sz="1800" i="1" dirty="0"/>
              <a:t> </a:t>
            </a:r>
            <a:r>
              <a:rPr lang="fr-FR" sz="1800" i="1" dirty="0" err="1"/>
              <a:t>density</a:t>
            </a:r>
            <a:r>
              <a:rPr lang="fr-FR" sz="1800" i="1" dirty="0"/>
              <a:t> (</a:t>
            </a:r>
            <a:r>
              <a:rPr lang="fr-FR" sz="1800" i="1" dirty="0" err="1"/>
              <a:t>grey</a:t>
            </a:r>
            <a:r>
              <a:rPr lang="fr-FR" sz="1800" i="1" dirty="0"/>
              <a:t> </a:t>
            </a:r>
            <a:r>
              <a:rPr lang="fr-FR" sz="1800" i="1" dirty="0" err="1"/>
              <a:t>isolines</a:t>
            </a:r>
            <a:r>
              <a:rPr lang="fr-FR" sz="1800" i="1" dirty="0"/>
              <a:t>, </a:t>
            </a:r>
            <a:r>
              <a:rPr lang="fr-FR" sz="1800" i="1" dirty="0" err="1"/>
              <a:t>c.i</a:t>
            </a:r>
            <a:r>
              <a:rPr lang="fr-FR" sz="1800" i="1" dirty="0"/>
              <a:t> 0.05).   </a:t>
            </a:r>
          </a:p>
        </p:txBody>
      </p:sp>
      <p:pic>
        <p:nvPicPr>
          <p:cNvPr id="15" name="Picture 14">
            <a:extLst>
              <a:ext uri="{FF2B5EF4-FFF2-40B4-BE49-F238E27FC236}">
                <a16:creationId xmlns:a16="http://schemas.microsoft.com/office/drawing/2014/main" id="{4BE84525-2BB4-4102-980B-6CE785E4E849}"/>
              </a:ext>
            </a:extLst>
          </p:cNvPr>
          <p:cNvPicPr>
            <a:picLocks noChangeAspect="1"/>
          </p:cNvPicPr>
          <p:nvPr/>
        </p:nvPicPr>
        <p:blipFill rotWithShape="1">
          <a:blip r:embed="rId4"/>
          <a:srcRect t="3612" r="1685" b="37778"/>
          <a:stretch/>
        </p:blipFill>
        <p:spPr>
          <a:xfrm>
            <a:off x="7481486" y="2043888"/>
            <a:ext cx="3682203" cy="3163626"/>
          </a:xfrm>
          <a:prstGeom prst="rect">
            <a:avLst/>
          </a:prstGeom>
        </p:spPr>
      </p:pic>
      <p:sp>
        <p:nvSpPr>
          <p:cNvPr id="2" name="TextBox 1">
            <a:extLst>
              <a:ext uri="{FF2B5EF4-FFF2-40B4-BE49-F238E27FC236}">
                <a16:creationId xmlns:a16="http://schemas.microsoft.com/office/drawing/2014/main" id="{CF3A6B50-7705-46C8-9F45-132A1159EBB3}"/>
              </a:ext>
            </a:extLst>
          </p:cNvPr>
          <p:cNvSpPr txBox="1"/>
          <p:nvPr/>
        </p:nvSpPr>
        <p:spPr>
          <a:xfrm>
            <a:off x="468791" y="1314449"/>
            <a:ext cx="5038703" cy="923330"/>
          </a:xfrm>
          <a:prstGeom prst="rect">
            <a:avLst/>
          </a:prstGeom>
          <a:noFill/>
        </p:spPr>
        <p:txBody>
          <a:bodyPr wrap="square" rtlCol="0">
            <a:spAutoFit/>
          </a:bodyPr>
          <a:lstStyle/>
          <a:p>
            <a:pPr algn="ctr"/>
            <a:r>
              <a:rPr lang="fr-FR" sz="1800" b="1" dirty="0">
                <a:solidFill>
                  <a:schemeClr val="tx1"/>
                </a:solidFill>
              </a:rPr>
              <a:t>Large </a:t>
            </a:r>
            <a:r>
              <a:rPr lang="fr-FR" sz="1800" b="1" dirty="0" err="1">
                <a:solidFill>
                  <a:schemeClr val="tx1"/>
                </a:solidFill>
              </a:rPr>
              <a:t>winter</a:t>
            </a:r>
            <a:r>
              <a:rPr lang="fr-FR" sz="1800" b="1" dirty="0">
                <a:solidFill>
                  <a:schemeClr val="tx1"/>
                </a:solidFill>
              </a:rPr>
              <a:t> </a:t>
            </a:r>
            <a:r>
              <a:rPr lang="fr-FR" sz="1800" b="1" dirty="0" err="1">
                <a:solidFill>
                  <a:schemeClr val="tx1"/>
                </a:solidFill>
              </a:rPr>
              <a:t>sea</a:t>
            </a:r>
            <a:r>
              <a:rPr lang="fr-FR" sz="1800" b="1" dirty="0">
                <a:solidFill>
                  <a:schemeClr val="tx1"/>
                </a:solidFill>
              </a:rPr>
              <a:t> </a:t>
            </a:r>
            <a:r>
              <a:rPr lang="fr-FR" sz="1800" b="1" dirty="0" err="1">
                <a:solidFill>
                  <a:schemeClr val="tx1"/>
                </a:solidFill>
              </a:rPr>
              <a:t>ice</a:t>
            </a:r>
            <a:r>
              <a:rPr lang="fr-FR" sz="1800" b="1" dirty="0">
                <a:solidFill>
                  <a:schemeClr val="tx1"/>
                </a:solidFill>
              </a:rPr>
              <a:t> </a:t>
            </a:r>
            <a:r>
              <a:rPr lang="fr-FR" sz="1800" b="1" dirty="0" err="1">
                <a:solidFill>
                  <a:schemeClr val="tx1"/>
                </a:solidFill>
              </a:rPr>
              <a:t>melt</a:t>
            </a:r>
            <a:r>
              <a:rPr lang="fr-FR" sz="1800" b="1" dirty="0">
                <a:solidFill>
                  <a:schemeClr val="tx1"/>
                </a:solidFill>
              </a:rPr>
              <a:t> rates are </a:t>
            </a:r>
            <a:r>
              <a:rPr lang="fr-FR" sz="1800" b="1" dirty="0" err="1">
                <a:solidFill>
                  <a:schemeClr val="tx1"/>
                </a:solidFill>
              </a:rPr>
              <a:t>found</a:t>
            </a:r>
            <a:r>
              <a:rPr lang="fr-FR" sz="1800" b="1" dirty="0">
                <a:solidFill>
                  <a:schemeClr val="tx1"/>
                </a:solidFill>
              </a:rPr>
              <a:t> </a:t>
            </a:r>
            <a:r>
              <a:rPr lang="fr-FR" sz="1800" b="1" dirty="0" err="1">
                <a:solidFill>
                  <a:schemeClr val="tx1"/>
                </a:solidFill>
              </a:rPr>
              <a:t>along</a:t>
            </a:r>
            <a:r>
              <a:rPr lang="fr-FR" sz="1800" b="1" dirty="0">
                <a:solidFill>
                  <a:schemeClr val="tx1"/>
                </a:solidFill>
              </a:rPr>
              <a:t> the </a:t>
            </a:r>
            <a:r>
              <a:rPr lang="fr-FR" sz="1800" b="1" dirty="0" err="1">
                <a:solidFill>
                  <a:schemeClr val="tx1"/>
                </a:solidFill>
              </a:rPr>
              <a:t>pathway</a:t>
            </a:r>
            <a:r>
              <a:rPr lang="fr-FR" sz="1800" b="1" dirty="0">
                <a:solidFill>
                  <a:schemeClr val="tx1"/>
                </a:solidFill>
              </a:rPr>
              <a:t> of the Atlantic Water </a:t>
            </a:r>
            <a:r>
              <a:rPr lang="fr-FR" sz="1800" b="1" dirty="0" err="1">
                <a:solidFill>
                  <a:schemeClr val="tx1"/>
                </a:solidFill>
              </a:rPr>
              <a:t>boundary</a:t>
            </a:r>
            <a:r>
              <a:rPr lang="fr-FR" sz="1800" b="1" dirty="0">
                <a:solidFill>
                  <a:schemeClr val="tx1"/>
                </a:solidFill>
              </a:rPr>
              <a:t> </a:t>
            </a:r>
            <a:r>
              <a:rPr lang="fr-FR" sz="1800" b="1" dirty="0" err="1">
                <a:solidFill>
                  <a:schemeClr val="tx1"/>
                </a:solidFill>
              </a:rPr>
              <a:t>current</a:t>
            </a:r>
            <a:endParaRPr lang="fr-FR" sz="1800" b="1" dirty="0">
              <a:solidFill>
                <a:schemeClr val="tx1"/>
              </a:solidFill>
            </a:endParaRPr>
          </a:p>
        </p:txBody>
      </p:sp>
      <p:sp>
        <p:nvSpPr>
          <p:cNvPr id="12" name="TextBox 11">
            <a:extLst>
              <a:ext uri="{FF2B5EF4-FFF2-40B4-BE49-F238E27FC236}">
                <a16:creationId xmlns:a16="http://schemas.microsoft.com/office/drawing/2014/main" id="{5CD02705-4E1B-4787-BB9E-1522C0D11C35}"/>
              </a:ext>
            </a:extLst>
          </p:cNvPr>
          <p:cNvSpPr txBox="1"/>
          <p:nvPr/>
        </p:nvSpPr>
        <p:spPr>
          <a:xfrm>
            <a:off x="320221" y="5330335"/>
            <a:ext cx="5414713" cy="1200329"/>
          </a:xfrm>
          <a:prstGeom prst="rect">
            <a:avLst/>
          </a:prstGeom>
          <a:noFill/>
        </p:spPr>
        <p:txBody>
          <a:bodyPr wrap="square" rtlCol="0">
            <a:spAutoFit/>
          </a:bodyPr>
          <a:lstStyle/>
          <a:p>
            <a:r>
              <a:rPr lang="fr-FR" sz="1800" i="1" dirty="0" err="1"/>
              <a:t>Melt</a:t>
            </a:r>
            <a:r>
              <a:rPr lang="fr-FR" sz="1800" i="1" dirty="0"/>
              <a:t> rate (cm/d) and 50% </a:t>
            </a:r>
            <a:r>
              <a:rPr lang="fr-FR" sz="1800" i="1" dirty="0" err="1"/>
              <a:t>ice</a:t>
            </a:r>
            <a:r>
              <a:rPr lang="fr-FR" sz="1800" i="1" dirty="0"/>
              <a:t> concentration (black line) composites  for large (&gt; 1 std) </a:t>
            </a:r>
            <a:r>
              <a:rPr lang="fr-FR" sz="1800" i="1" dirty="0" err="1"/>
              <a:t>melt</a:t>
            </a:r>
            <a:r>
              <a:rPr lang="fr-FR" sz="1800" i="1" dirty="0"/>
              <a:t> </a:t>
            </a:r>
            <a:r>
              <a:rPr lang="fr-FR" sz="1800" i="1" dirty="0" err="1"/>
              <a:t>events</a:t>
            </a:r>
            <a:r>
              <a:rPr lang="fr-FR" sz="1800" i="1" dirty="0"/>
              <a:t> and </a:t>
            </a:r>
            <a:r>
              <a:rPr lang="fr-FR" sz="1800" i="1" dirty="0" err="1"/>
              <a:t>climatology</a:t>
            </a:r>
            <a:r>
              <a:rPr lang="fr-FR" sz="1800" i="1" dirty="0"/>
              <a:t> of </a:t>
            </a:r>
            <a:r>
              <a:rPr lang="fr-FR" sz="1800" i="1" dirty="0" err="1"/>
              <a:t>temperature</a:t>
            </a:r>
            <a:r>
              <a:rPr lang="fr-FR" sz="1800" i="1" dirty="0"/>
              <a:t> at 50 m (</a:t>
            </a:r>
            <a:r>
              <a:rPr lang="fr-FR" sz="1800" i="1" dirty="0" err="1"/>
              <a:t>c.i</a:t>
            </a:r>
            <a:r>
              <a:rPr lang="fr-FR" sz="1800" i="1" dirty="0"/>
              <a:t>. 1°C) (1998-2017)</a:t>
            </a:r>
          </a:p>
        </p:txBody>
      </p:sp>
      <p:sp>
        <p:nvSpPr>
          <p:cNvPr id="13" name="TextBox 12">
            <a:extLst>
              <a:ext uri="{FF2B5EF4-FFF2-40B4-BE49-F238E27FC236}">
                <a16:creationId xmlns:a16="http://schemas.microsoft.com/office/drawing/2014/main" id="{CD1C0FAE-69AA-454F-832A-9A31076FFA42}"/>
              </a:ext>
            </a:extLst>
          </p:cNvPr>
          <p:cNvSpPr txBox="1"/>
          <p:nvPr/>
        </p:nvSpPr>
        <p:spPr>
          <a:xfrm>
            <a:off x="6809509" y="1356809"/>
            <a:ext cx="4902113" cy="646331"/>
          </a:xfrm>
          <a:prstGeom prst="rect">
            <a:avLst/>
          </a:prstGeom>
          <a:noFill/>
        </p:spPr>
        <p:txBody>
          <a:bodyPr wrap="square" rtlCol="0">
            <a:spAutoFit/>
          </a:bodyPr>
          <a:lstStyle/>
          <a:p>
            <a:pPr algn="ctr"/>
            <a:r>
              <a:rPr lang="fr-FR" sz="1800" b="1" dirty="0">
                <a:solidFill>
                  <a:schemeClr val="tx1"/>
                </a:solidFill>
              </a:rPr>
              <a:t>An </a:t>
            </a:r>
            <a:r>
              <a:rPr lang="fr-FR" sz="1800" b="1" dirty="0" err="1">
                <a:solidFill>
                  <a:schemeClr val="tx1"/>
                </a:solidFill>
              </a:rPr>
              <a:t>example</a:t>
            </a:r>
            <a:r>
              <a:rPr lang="fr-FR" sz="1800" b="1" dirty="0">
                <a:solidFill>
                  <a:schemeClr val="tx1"/>
                </a:solidFill>
              </a:rPr>
              <a:t> of </a:t>
            </a:r>
            <a:r>
              <a:rPr lang="fr-FR" sz="1800" b="1" dirty="0" err="1">
                <a:solidFill>
                  <a:schemeClr val="tx1"/>
                </a:solidFill>
              </a:rPr>
              <a:t>eastward</a:t>
            </a:r>
            <a:r>
              <a:rPr lang="fr-FR" sz="1800" b="1" dirty="0">
                <a:solidFill>
                  <a:schemeClr val="tx1"/>
                </a:solidFill>
              </a:rPr>
              <a:t> expansion of </a:t>
            </a:r>
            <a:r>
              <a:rPr lang="fr-FR" sz="1800" b="1" dirty="0" err="1">
                <a:solidFill>
                  <a:schemeClr val="tx1"/>
                </a:solidFill>
              </a:rPr>
              <a:t>winter</a:t>
            </a:r>
            <a:r>
              <a:rPr lang="fr-FR" sz="1800" b="1" dirty="0">
                <a:solidFill>
                  <a:schemeClr val="tx1"/>
                </a:solidFill>
              </a:rPr>
              <a:t> </a:t>
            </a:r>
            <a:r>
              <a:rPr lang="fr-FR" sz="1800" b="1" dirty="0" err="1">
                <a:solidFill>
                  <a:schemeClr val="tx1"/>
                </a:solidFill>
              </a:rPr>
              <a:t>sea</a:t>
            </a:r>
            <a:r>
              <a:rPr lang="fr-FR" sz="1800" b="1" dirty="0">
                <a:solidFill>
                  <a:schemeClr val="tx1"/>
                </a:solidFill>
              </a:rPr>
              <a:t> </a:t>
            </a:r>
            <a:r>
              <a:rPr lang="fr-FR" sz="1800" b="1" dirty="0" err="1">
                <a:solidFill>
                  <a:schemeClr val="tx1"/>
                </a:solidFill>
              </a:rPr>
              <a:t>ice</a:t>
            </a:r>
            <a:r>
              <a:rPr lang="fr-FR" sz="1800" b="1" dirty="0">
                <a:solidFill>
                  <a:schemeClr val="tx1"/>
                </a:solidFill>
              </a:rPr>
              <a:t> </a:t>
            </a:r>
            <a:r>
              <a:rPr lang="fr-FR" sz="1800" b="1" dirty="0" err="1">
                <a:solidFill>
                  <a:schemeClr val="tx1"/>
                </a:solidFill>
              </a:rPr>
              <a:t>opening</a:t>
            </a:r>
            <a:r>
              <a:rPr lang="fr-FR" sz="1800" b="1" dirty="0">
                <a:solidFill>
                  <a:schemeClr val="tx1"/>
                </a:solidFill>
              </a:rPr>
              <a:t> in 2006</a:t>
            </a:r>
          </a:p>
        </p:txBody>
      </p:sp>
      <p:pic>
        <p:nvPicPr>
          <p:cNvPr id="19" name="Image 5">
            <a:extLst>
              <a:ext uri="{FF2B5EF4-FFF2-40B4-BE49-F238E27FC236}">
                <a16:creationId xmlns:a16="http://schemas.microsoft.com/office/drawing/2014/main" id="{F60B1CEF-565D-4ABB-8B94-B3D1DB5F1D5E}"/>
              </a:ext>
            </a:extLst>
          </p:cNvPr>
          <p:cNvPicPr>
            <a:picLocks noChangeAspect="1"/>
          </p:cNvPicPr>
          <p:nvPr/>
        </p:nvPicPr>
        <p:blipFill>
          <a:blip r:embed="rId5"/>
          <a:stretch>
            <a:fillRect/>
          </a:stretch>
        </p:blipFill>
        <p:spPr>
          <a:xfrm>
            <a:off x="10213600" y="32591"/>
            <a:ext cx="1907866" cy="286180"/>
          </a:xfrm>
          <a:prstGeom prst="rect">
            <a:avLst/>
          </a:prstGeom>
        </p:spPr>
      </p:pic>
      <p:sp>
        <p:nvSpPr>
          <p:cNvPr id="21" name="Google Shape;85;p13">
            <a:extLst>
              <a:ext uri="{FF2B5EF4-FFF2-40B4-BE49-F238E27FC236}">
                <a16:creationId xmlns:a16="http://schemas.microsoft.com/office/drawing/2014/main" id="{1A3D1E01-6D6C-4769-B6B4-072AB5448194}"/>
              </a:ext>
            </a:extLst>
          </p:cNvPr>
          <p:cNvSpPr txBox="1">
            <a:spLocks/>
          </p:cNvSpPr>
          <p:nvPr/>
        </p:nvSpPr>
        <p:spPr>
          <a:xfrm>
            <a:off x="-102053" y="9519"/>
            <a:ext cx="1634067" cy="29836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lgn="ctr">
              <a:lnSpc>
                <a:spcPct val="100000"/>
              </a:lnSpc>
              <a:spcBef>
                <a:spcPts val="0"/>
              </a:spcBef>
              <a:buSzPts val="2400"/>
              <a:buNone/>
            </a:pPr>
            <a:r>
              <a:rPr lang="en-US" sz="1400" dirty="0"/>
              <a:t> </a:t>
            </a:r>
            <a:r>
              <a:rPr lang="fr-FR" sz="1400" dirty="0"/>
              <a:t>EGU2020-20578</a:t>
            </a:r>
          </a:p>
          <a:p>
            <a:pPr marL="0" indent="0" algn="ctr">
              <a:lnSpc>
                <a:spcPct val="100000"/>
              </a:lnSpc>
              <a:spcBef>
                <a:spcPts val="0"/>
              </a:spcBef>
              <a:buSzPts val="2400"/>
              <a:buFont typeface="Arial"/>
              <a:buNone/>
            </a:pPr>
            <a:endParaRPr lang="en-US" sz="1800" dirty="0"/>
          </a:p>
        </p:txBody>
      </p:sp>
      <p:sp>
        <p:nvSpPr>
          <p:cNvPr id="3" name="Ellipse 2"/>
          <p:cNvSpPr/>
          <p:nvPr/>
        </p:nvSpPr>
        <p:spPr>
          <a:xfrm>
            <a:off x="2960289" y="3247115"/>
            <a:ext cx="169466" cy="16810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Picture 7">
            <a:extLst>
              <a:ext uri="{FF2B5EF4-FFF2-40B4-BE49-F238E27FC236}">
                <a16:creationId xmlns:a16="http://schemas.microsoft.com/office/drawing/2014/main" id="{08A624F2-5B0A-47D8-9C87-1CBB9B2BB749}"/>
              </a:ext>
            </a:extLst>
          </p:cNvPr>
          <p:cNvPicPr>
            <a:picLocks noChangeAspect="1"/>
          </p:cNvPicPr>
          <p:nvPr/>
        </p:nvPicPr>
        <p:blipFill rotWithShape="1">
          <a:blip r:embed="rId6"/>
          <a:srcRect l="14142" t="13753" r="16298" b="48780"/>
          <a:stretch/>
        </p:blipFill>
        <p:spPr>
          <a:xfrm>
            <a:off x="851990" y="2282458"/>
            <a:ext cx="3963850" cy="3077015"/>
          </a:xfrm>
          <a:prstGeom prst="rect">
            <a:avLst/>
          </a:prstGeom>
        </p:spPr>
      </p:pic>
      <p:cxnSp>
        <p:nvCxnSpPr>
          <p:cNvPr id="10" name="Straight Arrow Connector 9">
            <a:extLst>
              <a:ext uri="{FF2B5EF4-FFF2-40B4-BE49-F238E27FC236}">
                <a16:creationId xmlns:a16="http://schemas.microsoft.com/office/drawing/2014/main" id="{D1525CCF-37BF-42FA-8B3B-1D1F9215046C}"/>
              </a:ext>
            </a:extLst>
          </p:cNvPr>
          <p:cNvCxnSpPr>
            <a:cxnSpLocks/>
          </p:cNvCxnSpPr>
          <p:nvPr/>
        </p:nvCxnSpPr>
        <p:spPr>
          <a:xfrm flipV="1">
            <a:off x="3383619" y="3398077"/>
            <a:ext cx="3872467" cy="11276"/>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982609" y="179268"/>
            <a:ext cx="1859100" cy="618983"/>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4400"/>
              <a:buFont typeface="Calibri"/>
              <a:buNone/>
            </a:pPr>
            <a:r>
              <a:rPr lang="en-US" sz="2800" b="1" dirty="0"/>
              <a:t>Motivation</a:t>
            </a:r>
            <a:r>
              <a:rPr lang="en-US" sz="2800" dirty="0"/>
              <a:t> </a:t>
            </a:r>
            <a:endParaRPr sz="2800" dirty="0"/>
          </a:p>
        </p:txBody>
      </p:sp>
      <p:sp>
        <p:nvSpPr>
          <p:cNvPr id="93" name="Google Shape;93;p14"/>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
        <p:nvSpPr>
          <p:cNvPr id="94" name="Google Shape;94;p14"/>
          <p:cNvSpPr txBox="1">
            <a:spLocks noGrp="1"/>
          </p:cNvSpPr>
          <p:nvPr>
            <p:ph type="sldNum" idx="12"/>
          </p:nvPr>
        </p:nvSpPr>
        <p:spPr>
          <a:xfrm>
            <a:off x="163959" y="6449664"/>
            <a:ext cx="5748200" cy="298365"/>
          </a:xfrm>
          <a:prstGeom prst="rect">
            <a:avLst/>
          </a:prstGeom>
        </p:spPr>
        <p:txBody>
          <a:bodyPr spcFirstLastPara="1" wrap="square" lIns="91425" tIns="45700" rIns="91425" bIns="45700" anchor="ctr" anchorCtr="0">
            <a:noAutofit/>
          </a:bodyPr>
          <a:lstStyle/>
          <a:p>
            <a:pPr lvl="0"/>
            <a:r>
              <a:rPr lang="en-US" dirty="0"/>
              <a:t>EGU20 -OS1.11 – C. </a:t>
            </a:r>
            <a:r>
              <a:rPr lang="en-US" dirty="0" err="1"/>
              <a:t>Herbaut</a:t>
            </a:r>
            <a:r>
              <a:rPr lang="en-US" dirty="0"/>
              <a:t>, Ocean role in the winter sea ice openings north of Svalbard </a:t>
            </a:r>
            <a:endParaRPr dirty="0"/>
          </a:p>
        </p:txBody>
      </p:sp>
      <p:pic>
        <p:nvPicPr>
          <p:cNvPr id="8" name="Picture 2">
            <a:extLst>
              <a:ext uri="{FF2B5EF4-FFF2-40B4-BE49-F238E27FC236}">
                <a16:creationId xmlns:a16="http://schemas.microsoft.com/office/drawing/2014/main" id="{9A29E9CB-3DF6-4D48-A999-E7961795EA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96786" y="6177292"/>
            <a:ext cx="1631255" cy="570737"/>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3">
            <a:extLst>
              <a:ext uri="{FF2B5EF4-FFF2-40B4-BE49-F238E27FC236}">
                <a16:creationId xmlns:a16="http://schemas.microsoft.com/office/drawing/2014/main" id="{6099BEBD-0B0B-46C1-A232-2B41258B0104}"/>
              </a:ext>
            </a:extLst>
          </p:cNvPr>
          <p:cNvSpPr txBox="1"/>
          <p:nvPr/>
        </p:nvSpPr>
        <p:spPr>
          <a:xfrm>
            <a:off x="163959" y="755740"/>
            <a:ext cx="12028041" cy="5447645"/>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fr-FR" sz="2000" b="1" dirty="0" err="1">
                <a:latin typeface="Calibri" panose="020F0502020204030204" pitchFamily="34" charset="0"/>
                <a:cs typeface="Calibri" panose="020F0502020204030204" pitchFamily="34" charset="0"/>
              </a:rPr>
              <a:t>Significant</a:t>
            </a:r>
            <a:r>
              <a:rPr lang="fr-FR" sz="2000" b="1" dirty="0">
                <a:latin typeface="Calibri" panose="020F0502020204030204" pitchFamily="34" charset="0"/>
                <a:cs typeface="Calibri" panose="020F0502020204030204" pitchFamily="34" charset="0"/>
              </a:rPr>
              <a:t> changes in the </a:t>
            </a:r>
            <a:r>
              <a:rPr lang="fr-FR" sz="2000" b="1" dirty="0" err="1">
                <a:latin typeface="Calibri" panose="020F0502020204030204" pitchFamily="34" charset="0"/>
                <a:cs typeface="Calibri" panose="020F0502020204030204" pitchFamily="34" charset="0"/>
              </a:rPr>
              <a:t>winter</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sea</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ice</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cover</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North</a:t>
            </a:r>
            <a:r>
              <a:rPr lang="fr-FR" sz="2000" b="1" dirty="0">
                <a:latin typeface="Calibri" panose="020F0502020204030204" pitchFamily="34" charset="0"/>
                <a:cs typeface="Calibri" panose="020F0502020204030204" pitchFamily="34" charset="0"/>
              </a:rPr>
              <a:t> of Svalbard</a:t>
            </a:r>
            <a:r>
              <a:rPr lang="fr-FR" sz="2000" dirty="0">
                <a:latin typeface="Calibri" panose="020F0502020204030204" pitchFamily="34" charset="0"/>
                <a:cs typeface="Calibri" panose="020F0502020204030204" pitchFamily="34" charset="0"/>
              </a:rPr>
              <a:t>:</a:t>
            </a:r>
          </a:p>
          <a:p>
            <a:pPr lvl="8">
              <a:spcBef>
                <a:spcPts val="1200"/>
              </a:spcBef>
            </a:pP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Reduced</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winter</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sea</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ice</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coverage</a:t>
            </a:r>
            <a:r>
              <a:rPr lang="fr-FR" sz="2000" dirty="0">
                <a:latin typeface="Calibri" panose="020F0502020204030204" pitchFamily="34" charset="0"/>
                <a:cs typeface="Calibri" panose="020F0502020204030204" pitchFamily="34" charset="0"/>
              </a:rPr>
              <a:t> in the Western </a:t>
            </a:r>
            <a:r>
              <a:rPr lang="fr-FR" sz="2000" dirty="0" err="1">
                <a:latin typeface="Calibri" panose="020F0502020204030204" pitchFamily="34" charset="0"/>
                <a:cs typeface="Calibri" panose="020F0502020204030204" pitchFamily="34" charset="0"/>
              </a:rPr>
              <a:t>Eurasian</a:t>
            </a:r>
            <a:r>
              <a:rPr lang="fr-FR" sz="2000" dirty="0">
                <a:latin typeface="Calibri" panose="020F0502020204030204" pitchFamily="34" charset="0"/>
                <a:cs typeface="Calibri" panose="020F0502020204030204" pitchFamily="34" charset="0"/>
              </a:rPr>
              <a:t> Basin in the </a:t>
            </a:r>
            <a:r>
              <a:rPr lang="fr-FR" sz="2000" dirty="0" err="1">
                <a:latin typeface="Calibri" panose="020F0502020204030204" pitchFamily="34" charset="0"/>
                <a:cs typeface="Calibri" panose="020F0502020204030204" pitchFamily="34" charset="0"/>
              </a:rPr>
              <a:t>recent</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years</a:t>
            </a:r>
            <a:r>
              <a:rPr lang="fr-FR" sz="2000" dirty="0">
                <a:latin typeface="Calibri" panose="020F0502020204030204" pitchFamily="34" charset="0"/>
                <a:cs typeface="Calibri" panose="020F0502020204030204" pitchFamily="34" charset="0"/>
              </a:rPr>
              <a:t> (Close et al, 2015; 	Ivanov et al. 2016 ; </a:t>
            </a:r>
            <a:r>
              <a:rPr lang="fr-FR" sz="2000" dirty="0" err="1">
                <a:latin typeface="Calibri" panose="020F0502020204030204" pitchFamily="34" charset="0"/>
                <a:cs typeface="Calibri" panose="020F0502020204030204" pitchFamily="34" charset="0"/>
              </a:rPr>
              <a:t>Onarheim</a:t>
            </a:r>
            <a:r>
              <a:rPr lang="fr-FR" sz="2000" dirty="0">
                <a:latin typeface="Calibri" panose="020F0502020204030204" pitchFamily="34" charset="0"/>
                <a:cs typeface="Calibri" panose="020F0502020204030204" pitchFamily="34" charset="0"/>
              </a:rPr>
              <a:t> et al,  2018)</a:t>
            </a:r>
          </a:p>
          <a:p>
            <a:pPr marL="285750" lvl="3" indent="-285750">
              <a:spcBef>
                <a:spcPts val="1200"/>
              </a:spcBef>
              <a:buFont typeface="Arial" panose="020B0604020202020204" pitchFamily="34" charset="0"/>
              <a:buChar char="•"/>
            </a:pPr>
            <a:r>
              <a:rPr lang="fr-FR" sz="2000" b="1" dirty="0" err="1">
                <a:latin typeface="Calibri" panose="020F0502020204030204" pitchFamily="34" charset="0"/>
                <a:cs typeface="Calibri" panose="020F0502020204030204" pitchFamily="34" charset="0"/>
              </a:rPr>
              <a:t>Some</a:t>
            </a:r>
            <a:r>
              <a:rPr lang="fr-FR" sz="2000" b="1" dirty="0">
                <a:latin typeface="Calibri" panose="020F0502020204030204" pitchFamily="34" charset="0"/>
                <a:cs typeface="Calibri" panose="020F0502020204030204" pitchFamily="34" charset="0"/>
              </a:rPr>
              <a:t> links </a:t>
            </a:r>
            <a:r>
              <a:rPr lang="fr-FR" sz="2000" b="1" dirty="0" err="1">
                <a:latin typeface="Calibri" panose="020F0502020204030204" pitchFamily="34" charset="0"/>
                <a:cs typeface="Calibri" panose="020F0502020204030204" pitchFamily="34" charset="0"/>
              </a:rPr>
              <a:t>with</a:t>
            </a:r>
            <a:r>
              <a:rPr lang="fr-FR" sz="2000" b="1" dirty="0">
                <a:latin typeface="Calibri" panose="020F0502020204030204" pitchFamily="34" charset="0"/>
                <a:cs typeface="Calibri" panose="020F0502020204030204" pitchFamily="34" charset="0"/>
              </a:rPr>
              <a:t> the Atlantic water </a:t>
            </a:r>
            <a:r>
              <a:rPr lang="fr-FR" sz="2000" b="1" dirty="0" err="1">
                <a:latin typeface="Calibri" panose="020F0502020204030204" pitchFamily="34" charset="0"/>
                <a:cs typeface="Calibri" panose="020F0502020204030204" pitchFamily="34" charset="0"/>
              </a:rPr>
              <a:t>heat</a:t>
            </a:r>
            <a:r>
              <a:rPr lang="fr-FR" sz="2000" b="1" dirty="0">
                <a:latin typeface="Calibri" panose="020F0502020204030204" pitchFamily="34" charset="0"/>
                <a:cs typeface="Calibri" panose="020F0502020204030204" pitchFamily="34" charset="0"/>
              </a:rPr>
              <a:t> transport </a:t>
            </a:r>
            <a:r>
              <a:rPr lang="fr-FR" sz="2000" dirty="0">
                <a:latin typeface="Calibri" panose="020F0502020204030204" pitchFamily="34" charset="0"/>
                <a:cs typeface="Calibri" panose="020F0502020204030204" pitchFamily="34" charset="0"/>
              </a:rPr>
              <a:t>(</a:t>
            </a:r>
            <a:r>
              <a:rPr lang="fr-FR" sz="2000" dirty="0" err="1">
                <a:latin typeface="Calibri" panose="020F0502020204030204" pitchFamily="34" charset="0"/>
                <a:cs typeface="Calibri" panose="020F0502020204030204" pitchFamily="34" charset="0"/>
              </a:rPr>
              <a:t>Årthun</a:t>
            </a:r>
            <a:r>
              <a:rPr lang="fr-FR" sz="2000" dirty="0">
                <a:latin typeface="Calibri" panose="020F0502020204030204" pitchFamily="34" charset="0"/>
                <a:cs typeface="Calibri" panose="020F0502020204030204" pitchFamily="34" charset="0"/>
              </a:rPr>
              <a:t> et al., 2019, </a:t>
            </a:r>
            <a:r>
              <a:rPr lang="fr-FR" sz="2000" dirty="0" err="1">
                <a:latin typeface="Calibri" panose="020F0502020204030204" pitchFamily="34" charset="0"/>
                <a:cs typeface="Calibri" panose="020F0502020204030204" pitchFamily="34" charset="0"/>
              </a:rPr>
              <a:t>Yeager</a:t>
            </a:r>
            <a:r>
              <a:rPr lang="fr-FR" sz="2000" dirty="0">
                <a:latin typeface="Calibri" panose="020F0502020204030204" pitchFamily="34" charset="0"/>
                <a:cs typeface="Calibri" panose="020F0502020204030204" pitchFamily="34" charset="0"/>
              </a:rPr>
              <a:t> et al., 2015).</a:t>
            </a:r>
          </a:p>
          <a:p>
            <a:pPr marL="285750" indent="-285750">
              <a:spcBef>
                <a:spcPts val="1200"/>
              </a:spcBef>
              <a:buFont typeface="Arial" panose="020B0604020202020204" pitchFamily="34" charset="0"/>
              <a:buChar char="•"/>
            </a:pPr>
            <a:r>
              <a:rPr lang="fr-FR" sz="2000" b="1" dirty="0" err="1">
                <a:latin typeface="Calibri" panose="020F0502020204030204" pitchFamily="34" charset="0"/>
                <a:cs typeface="Calibri" panose="020F0502020204030204" pitchFamily="34" charset="0"/>
              </a:rPr>
              <a:t>Concommitant</a:t>
            </a:r>
            <a:r>
              <a:rPr lang="fr-FR" sz="2000" b="1" dirty="0">
                <a:latin typeface="Calibri" panose="020F0502020204030204" pitchFamily="34" charset="0"/>
                <a:cs typeface="Calibri" panose="020F0502020204030204" pitchFamily="34" charset="0"/>
              </a:rPr>
              <a:t> changes in the </a:t>
            </a:r>
            <a:r>
              <a:rPr lang="fr-FR" sz="2000" b="1" dirty="0" err="1">
                <a:latin typeface="Calibri" panose="020F0502020204030204" pitchFamily="34" charset="0"/>
                <a:cs typeface="Calibri" panose="020F0502020204030204" pitchFamily="34" charset="0"/>
              </a:rPr>
              <a:t>upper</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Arctic</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Ocean</a:t>
            </a:r>
            <a:r>
              <a:rPr lang="fr-FR" sz="2000" b="1" dirty="0">
                <a:latin typeface="Calibri" panose="020F0502020204030204" pitchFamily="34" charset="0"/>
                <a:cs typeface="Calibri" panose="020F0502020204030204" pitchFamily="34" charset="0"/>
              </a:rPr>
              <a:t> structure</a:t>
            </a:r>
          </a:p>
          <a:p>
            <a:pPr>
              <a:spcBef>
                <a:spcPts val="1200"/>
              </a:spcBef>
            </a:pP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Atlantification</a:t>
            </a:r>
            <a:r>
              <a:rPr lang="fr-FR" sz="2000" dirty="0">
                <a:latin typeface="Calibri" panose="020F0502020204030204" pitchFamily="34" charset="0"/>
                <a:cs typeface="Calibri" panose="020F0502020204030204" pitchFamily="34" charset="0"/>
              </a:rPr>
              <a:t> of the </a:t>
            </a:r>
            <a:r>
              <a:rPr lang="fr-FR" sz="2000" dirty="0" err="1">
                <a:latin typeface="Calibri" panose="020F0502020204030204" pitchFamily="34" charset="0"/>
                <a:cs typeface="Calibri" panose="020F0502020204030204" pitchFamily="34" charset="0"/>
              </a:rPr>
              <a:t>Eurasian</a:t>
            </a:r>
            <a:r>
              <a:rPr lang="fr-FR" sz="2000" dirty="0">
                <a:latin typeface="Calibri" panose="020F0502020204030204" pitchFamily="34" charset="0"/>
                <a:cs typeface="Calibri" panose="020F0502020204030204" pitchFamily="34" charset="0"/>
              </a:rPr>
              <a:t> Basin: </a:t>
            </a:r>
            <a:r>
              <a:rPr lang="fr-FR" sz="2000" dirty="0" err="1">
                <a:latin typeface="Calibri" panose="020F0502020204030204" pitchFamily="34" charset="0"/>
                <a:cs typeface="Calibri" panose="020F0502020204030204" pitchFamily="34" charset="0"/>
              </a:rPr>
              <a:t>North</a:t>
            </a:r>
            <a:r>
              <a:rPr lang="fr-FR" sz="2000" dirty="0">
                <a:latin typeface="Calibri" panose="020F0502020204030204" pitchFamily="34" charset="0"/>
                <a:cs typeface="Calibri" panose="020F0502020204030204" pitchFamily="34" charset="0"/>
              </a:rPr>
              <a:t> Svalbard </a:t>
            </a:r>
            <a:r>
              <a:rPr lang="fr-FR" sz="2000" dirty="0" err="1">
                <a:latin typeface="Calibri" panose="020F0502020204030204" pitchFamily="34" charset="0"/>
                <a:cs typeface="Calibri" panose="020F0502020204030204" pitchFamily="34" charset="0"/>
              </a:rPr>
              <a:t>oceanic</a:t>
            </a:r>
            <a:r>
              <a:rPr lang="fr-FR" sz="2000" dirty="0">
                <a:latin typeface="Calibri" panose="020F0502020204030204" pitchFamily="34" charset="0"/>
                <a:cs typeface="Calibri" panose="020F0502020204030204" pitchFamily="34" charset="0"/>
              </a:rPr>
              <a:t> conditions tend to </a:t>
            </a:r>
            <a:r>
              <a:rPr lang="fr-FR" sz="2000" dirty="0" err="1">
                <a:latin typeface="Calibri" panose="020F0502020204030204" pitchFamily="34" charset="0"/>
                <a:cs typeface="Calibri" panose="020F0502020204030204" pitchFamily="34" charset="0"/>
              </a:rPr>
              <a:t>expand</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eastward</a:t>
            </a:r>
            <a:r>
              <a:rPr lang="fr-FR" sz="2000" dirty="0">
                <a:latin typeface="Calibri" panose="020F0502020204030204" pitchFamily="34" charset="0"/>
                <a:cs typeface="Calibri" panose="020F0502020204030204" pitchFamily="34" charset="0"/>
              </a:rPr>
              <a:t> in 	</a:t>
            </a:r>
            <a:r>
              <a:rPr lang="fr-FR" sz="2000" dirty="0" err="1">
                <a:latin typeface="Calibri" panose="020F0502020204030204" pitchFamily="34" charset="0"/>
                <a:cs typeface="Calibri" panose="020F0502020204030204" pitchFamily="34" charset="0"/>
              </a:rPr>
              <a:t>recent</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years</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Polyakov</a:t>
            </a:r>
            <a:r>
              <a:rPr lang="fr-FR" sz="2000" dirty="0">
                <a:latin typeface="Calibri" panose="020F0502020204030204" pitchFamily="34" charset="0"/>
                <a:cs typeface="Calibri" panose="020F0502020204030204" pitchFamily="34" charset="0"/>
              </a:rPr>
              <a:t> et al., 2017). </a:t>
            </a:r>
            <a:endParaRPr lang="en-US" sz="2000" dirty="0"/>
          </a:p>
          <a:p>
            <a:pPr>
              <a:spcBef>
                <a:spcPts val="1200"/>
              </a:spcBef>
            </a:pPr>
            <a:r>
              <a:rPr lang="en-US" sz="2000" dirty="0">
                <a:latin typeface="Calibri" panose="020F0502020204030204" pitchFamily="34" charset="0"/>
                <a:cs typeface="Calibri" panose="020F0502020204030204" pitchFamily="34" charset="0"/>
              </a:rPr>
              <a:t>	Ocean vertical mixing can lead to large (&gt; 100 W/m</a:t>
            </a:r>
            <a:r>
              <a:rPr lang="en-US" sz="2000" baseline="30000" dirty="0">
                <a:latin typeface="Calibri" panose="020F0502020204030204" pitchFamily="34" charset="0"/>
                <a:cs typeface="Calibri" panose="020F0502020204030204" pitchFamily="34" charset="0"/>
              </a:rPr>
              <a:t>2</a:t>
            </a:r>
            <a:r>
              <a:rPr lang="en-US" sz="2000" dirty="0">
                <a:latin typeface="Calibri" panose="020F0502020204030204" pitchFamily="34" charset="0"/>
                <a:cs typeface="Calibri" panose="020F0502020204030204" pitchFamily="34" charset="0"/>
              </a:rPr>
              <a:t>) ocean heat flux to the sea ice during storm events 	(Meyer et al., 2018) </a:t>
            </a:r>
            <a:endParaRPr lang="fr-FR" sz="2000" dirty="0"/>
          </a:p>
          <a:p>
            <a:pPr algn="ctr">
              <a:spcBef>
                <a:spcPts val="1200"/>
              </a:spcBef>
            </a:pPr>
            <a:r>
              <a:rPr lang="fr-FR" sz="2800" b="1" dirty="0">
                <a:solidFill>
                  <a:schemeClr val="tx1"/>
                </a:solidFill>
                <a:latin typeface="Calibri" panose="020F0502020204030204" pitchFamily="34" charset="0"/>
                <a:cs typeface="Calibri" panose="020F0502020204030204" pitchFamily="34" charset="0"/>
              </a:rPr>
              <a:t>Objectives of the </a:t>
            </a:r>
            <a:r>
              <a:rPr lang="fr-FR" sz="2800" b="1" dirty="0" err="1">
                <a:solidFill>
                  <a:schemeClr val="tx1"/>
                </a:solidFill>
                <a:latin typeface="Calibri" panose="020F0502020204030204" pitchFamily="34" charset="0"/>
                <a:cs typeface="Calibri" panose="020F0502020204030204" pitchFamily="34" charset="0"/>
              </a:rPr>
              <a:t>study</a:t>
            </a:r>
            <a:endParaRPr lang="fr-FR" sz="2800" dirty="0">
              <a:latin typeface="Calibri" panose="020F0502020204030204" pitchFamily="34" charset="0"/>
              <a:cs typeface="Calibri" panose="020F0502020204030204" pitchFamily="34" charset="0"/>
            </a:endParaRPr>
          </a:p>
          <a:p>
            <a:pPr marL="285750" indent="-285750">
              <a:spcBef>
                <a:spcPts val="1200"/>
              </a:spcBef>
              <a:buFont typeface="Arial" panose="020B0604020202020204" pitchFamily="34" charset="0"/>
              <a:buChar char="•"/>
            </a:pPr>
            <a:r>
              <a:rPr lang="fr-FR" sz="2000" dirty="0" err="1">
                <a:latin typeface="Calibri" panose="020F0502020204030204" pitchFamily="34" charset="0"/>
                <a:cs typeface="Calibri" panose="020F0502020204030204" pitchFamily="34" charset="0"/>
              </a:rPr>
              <a:t>What</a:t>
            </a:r>
            <a:r>
              <a:rPr lang="fr-FR" sz="2000" dirty="0">
                <a:latin typeface="Calibri" panose="020F0502020204030204" pitchFamily="34" charset="0"/>
                <a:cs typeface="Calibri" panose="020F0502020204030204" pitchFamily="34" charset="0"/>
              </a:rPr>
              <a:t> are the areas of </a:t>
            </a:r>
            <a:r>
              <a:rPr lang="fr-FR" sz="2000" dirty="0" err="1">
                <a:latin typeface="Calibri" panose="020F0502020204030204" pitchFamily="34" charset="0"/>
                <a:cs typeface="Calibri" panose="020F0502020204030204" pitchFamily="34" charset="0"/>
              </a:rPr>
              <a:t>preferred</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winter</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sea</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ice</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melt</a:t>
            </a:r>
            <a:r>
              <a:rPr lang="fr-FR" sz="2000" dirty="0">
                <a:latin typeface="Calibri" panose="020F0502020204030204" pitchFamily="34" charset="0"/>
                <a:cs typeface="Calibri" panose="020F0502020204030204" pitchFamily="34" charset="0"/>
              </a:rPr>
              <a:t> ?</a:t>
            </a:r>
          </a:p>
          <a:p>
            <a:pPr marL="285750" indent="-285750">
              <a:spcBef>
                <a:spcPts val="1200"/>
              </a:spcBef>
              <a:buFont typeface="Arial" panose="020B0604020202020204" pitchFamily="34" charset="0"/>
              <a:buChar char="•"/>
            </a:pPr>
            <a:r>
              <a:rPr lang="fr-FR" sz="2000" dirty="0">
                <a:latin typeface="Calibri" panose="020F0502020204030204" pitchFamily="34" charset="0"/>
                <a:cs typeface="Calibri" panose="020F0502020204030204" pitchFamily="34" charset="0"/>
              </a:rPr>
              <a:t> How </a:t>
            </a:r>
            <a:r>
              <a:rPr lang="fr-FR" sz="2000" dirty="0" err="1">
                <a:latin typeface="Calibri" panose="020F0502020204030204" pitchFamily="34" charset="0"/>
                <a:cs typeface="Calibri" panose="020F0502020204030204" pitchFamily="34" charset="0"/>
              </a:rPr>
              <a:t>does</a:t>
            </a:r>
            <a:r>
              <a:rPr lang="fr-FR" sz="2000" dirty="0">
                <a:latin typeface="Calibri" panose="020F0502020204030204" pitchFamily="34" charset="0"/>
                <a:cs typeface="Calibri" panose="020F0502020204030204" pitchFamily="34" charset="0"/>
              </a:rPr>
              <a:t> the </a:t>
            </a:r>
            <a:r>
              <a:rPr lang="fr-FR" sz="2000" dirty="0" err="1">
                <a:latin typeface="Calibri" panose="020F0502020204030204" pitchFamily="34" charset="0"/>
                <a:cs typeface="Calibri" panose="020F0502020204030204" pitchFamily="34" charset="0"/>
              </a:rPr>
              <a:t>ocean</a:t>
            </a:r>
            <a:r>
              <a:rPr lang="fr-FR" sz="2000" dirty="0">
                <a:latin typeface="Calibri" panose="020F0502020204030204" pitchFamily="34" charset="0"/>
                <a:cs typeface="Calibri" panose="020F0502020204030204" pitchFamily="34" charset="0"/>
              </a:rPr>
              <a:t> impact </a:t>
            </a:r>
            <a:r>
              <a:rPr lang="fr-FR" sz="2000" dirty="0" err="1">
                <a:latin typeface="Calibri" panose="020F0502020204030204" pitchFamily="34" charset="0"/>
                <a:cs typeface="Calibri" panose="020F0502020204030204" pitchFamily="34" charset="0"/>
              </a:rPr>
              <a:t>sea</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ice</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melt</a:t>
            </a:r>
            <a:r>
              <a:rPr lang="fr-FR" sz="2000" dirty="0">
                <a:latin typeface="Calibri" panose="020F0502020204030204" pitchFamily="34" charset="0"/>
                <a:cs typeface="Calibri" panose="020F0502020204030204" pitchFamily="34" charset="0"/>
              </a:rPr>
              <a:t> and to </a:t>
            </a:r>
            <a:r>
              <a:rPr lang="fr-FR" sz="2000" dirty="0" err="1">
                <a:latin typeface="Calibri" panose="020F0502020204030204" pitchFamily="34" charset="0"/>
                <a:cs typeface="Calibri" panose="020F0502020204030204" pitchFamily="34" charset="0"/>
              </a:rPr>
              <a:t>which</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extent</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does</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melt</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contribute</a:t>
            </a:r>
            <a:r>
              <a:rPr lang="fr-FR" sz="2000" dirty="0">
                <a:latin typeface="Calibri" panose="020F0502020204030204" pitchFamily="34" charset="0"/>
                <a:cs typeface="Calibri" panose="020F0502020204030204" pitchFamily="34" charset="0"/>
              </a:rPr>
              <a:t> to </a:t>
            </a:r>
            <a:r>
              <a:rPr lang="fr-FR" sz="2000" dirty="0" err="1">
                <a:latin typeface="Calibri" panose="020F0502020204030204" pitchFamily="34" charset="0"/>
                <a:cs typeface="Calibri" panose="020F0502020204030204" pitchFamily="34" charset="0"/>
              </a:rPr>
              <a:t>sea</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ice</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openings</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North</a:t>
            </a:r>
            <a:r>
              <a:rPr lang="fr-FR" sz="2000" dirty="0">
                <a:latin typeface="Calibri" panose="020F0502020204030204" pitchFamily="34" charset="0"/>
                <a:cs typeface="Calibri" panose="020F0502020204030204" pitchFamily="34" charset="0"/>
              </a:rPr>
              <a:t> of Svalbard</a:t>
            </a:r>
            <a:r>
              <a:rPr lang="fr-FR" sz="2000" dirty="0"/>
              <a:t>?</a:t>
            </a:r>
            <a:endParaRPr lang="fr-FR" sz="2000" dirty="0">
              <a:latin typeface="Calibri" panose="020F0502020204030204" pitchFamily="34" charset="0"/>
              <a:cs typeface="Calibri" panose="020F0502020204030204" pitchFamily="34" charset="0"/>
            </a:endParaRPr>
          </a:p>
        </p:txBody>
      </p:sp>
      <p:sp>
        <p:nvSpPr>
          <p:cNvPr id="12" name="Google Shape;85;p13">
            <a:extLst>
              <a:ext uri="{FF2B5EF4-FFF2-40B4-BE49-F238E27FC236}">
                <a16:creationId xmlns:a16="http://schemas.microsoft.com/office/drawing/2014/main" id="{54E10D08-A4EB-40B1-948D-6D9E43F6192D}"/>
              </a:ext>
            </a:extLst>
          </p:cNvPr>
          <p:cNvSpPr txBox="1">
            <a:spLocks/>
          </p:cNvSpPr>
          <p:nvPr/>
        </p:nvSpPr>
        <p:spPr>
          <a:xfrm>
            <a:off x="0" y="0"/>
            <a:ext cx="1634067" cy="29836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lgn="ctr">
              <a:lnSpc>
                <a:spcPct val="100000"/>
              </a:lnSpc>
              <a:spcBef>
                <a:spcPts val="0"/>
              </a:spcBef>
              <a:buSzPts val="2400"/>
              <a:buNone/>
            </a:pPr>
            <a:r>
              <a:rPr lang="en-US" sz="1400" dirty="0"/>
              <a:t> </a:t>
            </a:r>
            <a:r>
              <a:rPr lang="fr-FR" sz="1400" dirty="0"/>
              <a:t>EGU2020-20578</a:t>
            </a:r>
          </a:p>
          <a:p>
            <a:pPr marL="0" indent="0" algn="ctr">
              <a:lnSpc>
                <a:spcPct val="100000"/>
              </a:lnSpc>
              <a:spcBef>
                <a:spcPts val="0"/>
              </a:spcBef>
              <a:buSzPts val="2400"/>
              <a:buFont typeface="Arial"/>
              <a:buNone/>
            </a:pP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title"/>
          </p:nvPr>
        </p:nvSpPr>
        <p:spPr>
          <a:xfrm>
            <a:off x="4803147" y="97359"/>
            <a:ext cx="1479120" cy="493809"/>
          </a:xfrm>
          <a:prstGeom prst="rect">
            <a:avLst/>
          </a:prstGeom>
          <a:noFill/>
          <a:ln>
            <a:noFill/>
          </a:ln>
        </p:spPr>
        <p:txBody>
          <a:bodyPr spcFirstLastPara="1" wrap="square" lIns="91425" tIns="45700" rIns="91425" bIns="45700" anchor="ctr" anchorCtr="0">
            <a:noAutofit/>
          </a:bodyPr>
          <a:lstStyle/>
          <a:p>
            <a:pPr lvl="0">
              <a:lnSpc>
                <a:spcPct val="100000"/>
              </a:lnSpc>
              <a:buSzPts val="4400"/>
            </a:pPr>
            <a:r>
              <a:rPr lang="en-US" sz="2800" b="1" dirty="0"/>
              <a:t>Method</a:t>
            </a:r>
            <a:endParaRPr sz="2800" b="1" dirty="0"/>
          </a:p>
        </p:txBody>
      </p:sp>
      <p:sp>
        <p:nvSpPr>
          <p:cNvPr id="100" name="Google Shape;100;p15"/>
          <p:cNvSpPr txBox="1">
            <a:spLocks noGrp="1"/>
          </p:cNvSpPr>
          <p:nvPr>
            <p:ph type="body" idx="1"/>
          </p:nvPr>
        </p:nvSpPr>
        <p:spPr>
          <a:xfrm>
            <a:off x="246961" y="724654"/>
            <a:ext cx="6035306" cy="2137079"/>
          </a:xfrm>
          <a:prstGeom prst="rect">
            <a:avLst/>
          </a:prstGeom>
          <a:noFill/>
          <a:ln>
            <a:noFill/>
          </a:ln>
        </p:spPr>
        <p:txBody>
          <a:bodyPr spcFirstLastPara="1" wrap="square" lIns="91425" tIns="45700" rIns="91425" bIns="45700" anchor="t" anchorCtr="0">
            <a:noAutofit/>
          </a:bodyPr>
          <a:lstStyle/>
          <a:p>
            <a:pPr marL="114300" indent="0">
              <a:buNone/>
            </a:pPr>
            <a:r>
              <a:rPr lang="fr-FR" sz="1800" b="1" dirty="0"/>
              <a:t>Model: </a:t>
            </a:r>
          </a:p>
          <a:p>
            <a:r>
              <a:rPr lang="fr-FR" sz="1800" b="1" dirty="0"/>
              <a:t>1/24° </a:t>
            </a:r>
            <a:r>
              <a:rPr lang="fr-FR" sz="1800" b="1" dirty="0" err="1"/>
              <a:t>ocean-sea</a:t>
            </a:r>
            <a:r>
              <a:rPr lang="fr-FR" sz="1800" b="1" dirty="0"/>
              <a:t> </a:t>
            </a:r>
            <a:r>
              <a:rPr lang="fr-FR" sz="1800" b="1" dirty="0" err="1"/>
              <a:t>ice</a:t>
            </a:r>
            <a:r>
              <a:rPr lang="fr-FR" sz="1800" b="1" dirty="0"/>
              <a:t> model (NEMO)</a:t>
            </a:r>
          </a:p>
          <a:p>
            <a:r>
              <a:rPr lang="fr-FR" sz="1800" b="1" i="1" dirty="0" err="1"/>
              <a:t>Arctic</a:t>
            </a:r>
            <a:r>
              <a:rPr lang="fr-FR" sz="1800" b="1" i="1" dirty="0"/>
              <a:t>-North Atlantic, 75 </a:t>
            </a:r>
            <a:r>
              <a:rPr lang="fr-FR" sz="1800" b="1" i="1" dirty="0" err="1"/>
              <a:t>levels</a:t>
            </a:r>
            <a:endParaRPr lang="fr-FR" sz="1800" b="1" i="1" dirty="0"/>
          </a:p>
          <a:p>
            <a:r>
              <a:rPr lang="fr-FR" sz="1800" b="1" i="1" dirty="0"/>
              <a:t>Simulation: 1995-2017</a:t>
            </a:r>
          </a:p>
          <a:p>
            <a:r>
              <a:rPr lang="fr-FR" sz="1800" b="1" i="1" dirty="0"/>
              <a:t>6h forcing </a:t>
            </a:r>
            <a:r>
              <a:rPr lang="fr-FR" sz="1800" b="1" i="1" dirty="0" err="1"/>
              <a:t>fields</a:t>
            </a:r>
            <a:r>
              <a:rPr lang="fr-FR" sz="1800" b="1" i="1" dirty="0"/>
              <a:t>: </a:t>
            </a:r>
            <a:r>
              <a:rPr lang="fr-FR" sz="1800" b="1" i="1" dirty="0" err="1"/>
              <a:t>modified</a:t>
            </a:r>
            <a:r>
              <a:rPr lang="fr-FR" sz="1800" b="1" i="1" dirty="0"/>
              <a:t> ERA-I</a:t>
            </a:r>
          </a:p>
        </p:txBody>
      </p:sp>
      <p:sp>
        <p:nvSpPr>
          <p:cNvPr id="101" name="Google Shape;101;p15"/>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pic>
        <p:nvPicPr>
          <p:cNvPr id="8" name="Picture 2">
            <a:extLst>
              <a:ext uri="{FF2B5EF4-FFF2-40B4-BE49-F238E27FC236}">
                <a16:creationId xmlns:a16="http://schemas.microsoft.com/office/drawing/2014/main" id="{FE80F5BA-B827-0749-8592-C91747B8E54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96786" y="6039528"/>
            <a:ext cx="1631255" cy="570737"/>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e 2">
            <a:extLst>
              <a:ext uri="{FF2B5EF4-FFF2-40B4-BE49-F238E27FC236}">
                <a16:creationId xmlns:a16="http://schemas.microsoft.com/office/drawing/2014/main" id="{6F26CFA3-42B0-4CBA-A5B6-B5ECCC01F10C}"/>
              </a:ext>
            </a:extLst>
          </p:cNvPr>
          <p:cNvGrpSpPr/>
          <p:nvPr/>
        </p:nvGrpSpPr>
        <p:grpSpPr>
          <a:xfrm>
            <a:off x="7586846" y="1246448"/>
            <a:ext cx="4167837" cy="4365104"/>
            <a:chOff x="4111321" y="1343539"/>
            <a:chExt cx="4383237" cy="4620948"/>
          </a:xfrm>
        </p:grpSpPr>
        <p:grpSp>
          <p:nvGrpSpPr>
            <p:cNvPr id="19" name="Groupe 6">
              <a:extLst>
                <a:ext uri="{FF2B5EF4-FFF2-40B4-BE49-F238E27FC236}">
                  <a16:creationId xmlns:a16="http://schemas.microsoft.com/office/drawing/2014/main" id="{9A3ECA3C-336B-4369-8BC6-DA1F86009F62}"/>
                </a:ext>
              </a:extLst>
            </p:cNvPr>
            <p:cNvGrpSpPr/>
            <p:nvPr/>
          </p:nvGrpSpPr>
          <p:grpSpPr>
            <a:xfrm>
              <a:off x="4111321" y="1343539"/>
              <a:ext cx="4383237" cy="4620948"/>
              <a:chOff x="2689412" y="1394929"/>
              <a:chExt cx="3899647" cy="4107510"/>
            </a:xfrm>
          </p:grpSpPr>
          <p:pic>
            <p:nvPicPr>
              <p:cNvPr id="21" name="Picture 2" descr="C:\Users\mnh\AppData\Local\Temp\SST_August_1995-1.png">
                <a:extLst>
                  <a:ext uri="{FF2B5EF4-FFF2-40B4-BE49-F238E27FC236}">
                    <a16:creationId xmlns:a16="http://schemas.microsoft.com/office/drawing/2014/main" id="{EF53414D-49BB-4CB1-8542-7B2D749EE5E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4049" t="91700" r="26782" b="4477"/>
              <a:stretch/>
            </p:blipFill>
            <p:spPr bwMode="auto">
              <a:xfrm>
                <a:off x="3469340" y="5240222"/>
                <a:ext cx="2339789" cy="26221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2" name="Picture 2" descr="C:\Users\mnh\AppData\Local\Temp\SST_August_1995-1.png">
                <a:extLst>
                  <a:ext uri="{FF2B5EF4-FFF2-40B4-BE49-F238E27FC236}">
                    <a16:creationId xmlns:a16="http://schemas.microsoft.com/office/drawing/2014/main" id="{5F2ED946-02DC-4F13-AC37-04459D896B5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438" t="20882" r="7612" b="23725"/>
              <a:stretch/>
            </p:blipFill>
            <p:spPr bwMode="auto">
              <a:xfrm>
                <a:off x="2689412" y="1394929"/>
                <a:ext cx="3899647" cy="379879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pSp>
        <p:sp>
          <p:nvSpPr>
            <p:cNvPr id="20" name="Rectangle 19">
              <a:extLst>
                <a:ext uri="{FF2B5EF4-FFF2-40B4-BE49-F238E27FC236}">
                  <a16:creationId xmlns:a16="http://schemas.microsoft.com/office/drawing/2014/main" id="{DF654C90-33C4-4350-A9A8-911E0BA9598B}"/>
                </a:ext>
              </a:extLst>
            </p:cNvPr>
            <p:cNvSpPr/>
            <p:nvPr/>
          </p:nvSpPr>
          <p:spPr>
            <a:xfrm rot="16867107">
              <a:off x="6541952" y="2502971"/>
              <a:ext cx="212458" cy="219143"/>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6" name="Image 7">
            <a:extLst>
              <a:ext uri="{FF2B5EF4-FFF2-40B4-BE49-F238E27FC236}">
                <a16:creationId xmlns:a16="http://schemas.microsoft.com/office/drawing/2014/main" id="{D9EE9549-06D6-4E44-A152-B8001D8E980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86172" y="1246448"/>
            <a:ext cx="1297391" cy="428004"/>
          </a:xfrm>
          <a:prstGeom prst="rect">
            <a:avLst/>
          </a:prstGeom>
          <a:ln>
            <a:solidFill>
              <a:schemeClr val="tx1"/>
            </a:solidFill>
          </a:ln>
        </p:spPr>
      </p:pic>
      <p:sp>
        <p:nvSpPr>
          <p:cNvPr id="4" name="TextBox 3">
            <a:extLst>
              <a:ext uri="{FF2B5EF4-FFF2-40B4-BE49-F238E27FC236}">
                <a16:creationId xmlns:a16="http://schemas.microsoft.com/office/drawing/2014/main" id="{AF667AE6-355D-485B-9711-07F308040349}"/>
              </a:ext>
            </a:extLst>
          </p:cNvPr>
          <p:cNvSpPr txBox="1"/>
          <p:nvPr/>
        </p:nvSpPr>
        <p:spPr>
          <a:xfrm>
            <a:off x="0" y="3592807"/>
            <a:ext cx="7329704" cy="2092881"/>
          </a:xfrm>
          <a:prstGeom prst="rect">
            <a:avLst/>
          </a:prstGeom>
          <a:noFill/>
        </p:spPr>
        <p:txBody>
          <a:bodyPr wrap="square" rtlCol="0">
            <a:spAutoFit/>
          </a:bodyPr>
          <a:lstStyle/>
          <a:p>
            <a:pPr algn="ctr"/>
            <a:r>
              <a:rPr lang="en-US" sz="2000" b="1" dirty="0">
                <a:latin typeface="Calibri" panose="020F0502020204030204" pitchFamily="34" charset="0"/>
                <a:cs typeface="Calibri" panose="020F0502020204030204" pitchFamily="34" charset="0"/>
              </a:rPr>
              <a:t>Composite analysis based on:</a:t>
            </a:r>
          </a:p>
          <a:p>
            <a:pPr marL="342900" indent="-342900">
              <a:buFont typeface="Arial" panose="020B0604020202020204" pitchFamily="34" charset="0"/>
              <a:buChar char="•"/>
            </a:pPr>
            <a:r>
              <a:rPr lang="en-US" sz="1800" dirty="0">
                <a:latin typeface="Calibri" panose="020F0502020204030204" pitchFamily="34" charset="0"/>
                <a:cs typeface="Calibri" panose="020F0502020204030204" pitchFamily="34" charset="0"/>
              </a:rPr>
              <a:t>Winter (DJFM) sea ice melt and sea ice convergence indices (indices are defined over the North Svalbard domain, white line)</a:t>
            </a:r>
          </a:p>
          <a:p>
            <a:pPr marL="342900" indent="-342900">
              <a:buFont typeface="Arial" panose="020B0604020202020204" pitchFamily="34" charset="0"/>
              <a:buChar char="•"/>
            </a:pPr>
            <a:r>
              <a:rPr lang="en-US" sz="1800" dirty="0">
                <a:latin typeface="Calibri" panose="020F0502020204030204" pitchFamily="34" charset="0"/>
                <a:cs typeface="Calibri" panose="020F0502020204030204" pitchFamily="34" charset="0"/>
              </a:rPr>
              <a:t>Analysis of possible forcing terms : surface wind stress, ocean temperature, vertical mixing, over the region of large (&gt; 2cm/day) melt rates.</a:t>
            </a:r>
          </a:p>
          <a:p>
            <a:pPr marL="342900" indent="-342900">
              <a:buFont typeface="Arial" panose="020B0604020202020204" pitchFamily="34" charset="0"/>
              <a:buChar char="•"/>
            </a:pPr>
            <a:r>
              <a:rPr lang="en-US" sz="1800" dirty="0">
                <a:latin typeface="Calibri" panose="020F0502020204030204" pitchFamily="34" charset="0"/>
                <a:cs typeface="Calibri" panose="020F0502020204030204" pitchFamily="34" charset="0"/>
              </a:rPr>
              <a:t> Sea ice divergence and associated wind stress patterns </a:t>
            </a:r>
          </a:p>
        </p:txBody>
      </p:sp>
      <p:sp>
        <p:nvSpPr>
          <p:cNvPr id="24" name="TextBox 23">
            <a:extLst>
              <a:ext uri="{FF2B5EF4-FFF2-40B4-BE49-F238E27FC236}">
                <a16:creationId xmlns:a16="http://schemas.microsoft.com/office/drawing/2014/main" id="{41452E45-7B19-402E-AF7F-CE87686B0FD1}"/>
              </a:ext>
            </a:extLst>
          </p:cNvPr>
          <p:cNvSpPr txBox="1"/>
          <p:nvPr/>
        </p:nvSpPr>
        <p:spPr>
          <a:xfrm>
            <a:off x="8849185" y="5650908"/>
            <a:ext cx="1166882" cy="276999"/>
          </a:xfrm>
          <a:prstGeom prst="rect">
            <a:avLst/>
          </a:prstGeom>
          <a:noFill/>
        </p:spPr>
        <p:txBody>
          <a:bodyPr wrap="square" rtlCol="0">
            <a:spAutoFit/>
          </a:bodyPr>
          <a:lstStyle/>
          <a:p>
            <a:r>
              <a:rPr lang="fr-FR" sz="1200" i="1" dirty="0"/>
              <a:t>Model </a:t>
            </a:r>
            <a:r>
              <a:rPr lang="fr-FR" sz="1200" i="1" dirty="0" err="1"/>
              <a:t>domain</a:t>
            </a:r>
            <a:endParaRPr lang="fr-FR" sz="1200" i="1" dirty="0"/>
          </a:p>
        </p:txBody>
      </p:sp>
      <p:sp>
        <p:nvSpPr>
          <p:cNvPr id="25" name="Google Shape;94;p14">
            <a:extLst>
              <a:ext uri="{FF2B5EF4-FFF2-40B4-BE49-F238E27FC236}">
                <a16:creationId xmlns:a16="http://schemas.microsoft.com/office/drawing/2014/main" id="{5627FF54-F38F-4111-B42B-45F1E8CD4C3C}"/>
              </a:ext>
            </a:extLst>
          </p:cNvPr>
          <p:cNvSpPr txBox="1">
            <a:spLocks/>
          </p:cNvSpPr>
          <p:nvPr/>
        </p:nvSpPr>
        <p:spPr>
          <a:xfrm>
            <a:off x="133564" y="6538900"/>
            <a:ext cx="5748200" cy="29836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r>
              <a:rPr lang="en-US" dirty="0"/>
              <a:t>EGU20 -OS1.11 – C. </a:t>
            </a:r>
            <a:r>
              <a:rPr lang="en-US" dirty="0" err="1"/>
              <a:t>Herbaut</a:t>
            </a:r>
            <a:r>
              <a:rPr lang="en-US" dirty="0"/>
              <a:t>, Ocean role in the winter sea ice openings north of Svalbard </a:t>
            </a:r>
          </a:p>
        </p:txBody>
      </p:sp>
      <p:sp>
        <p:nvSpPr>
          <p:cNvPr id="26" name="Google Shape;85;p13">
            <a:extLst>
              <a:ext uri="{FF2B5EF4-FFF2-40B4-BE49-F238E27FC236}">
                <a16:creationId xmlns:a16="http://schemas.microsoft.com/office/drawing/2014/main" id="{60FBE400-D1D0-4BA9-9581-53FE0BBE681F}"/>
              </a:ext>
            </a:extLst>
          </p:cNvPr>
          <p:cNvSpPr txBox="1">
            <a:spLocks/>
          </p:cNvSpPr>
          <p:nvPr/>
        </p:nvSpPr>
        <p:spPr>
          <a:xfrm>
            <a:off x="-102053" y="9519"/>
            <a:ext cx="1634067" cy="29836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lgn="ctr">
              <a:lnSpc>
                <a:spcPct val="100000"/>
              </a:lnSpc>
              <a:spcBef>
                <a:spcPts val="0"/>
              </a:spcBef>
              <a:buSzPts val="2400"/>
              <a:buNone/>
            </a:pPr>
            <a:r>
              <a:rPr lang="en-US" sz="1400" dirty="0"/>
              <a:t> </a:t>
            </a:r>
            <a:r>
              <a:rPr lang="fr-FR" sz="1400" dirty="0"/>
              <a:t>EGU2020-20578</a:t>
            </a:r>
          </a:p>
          <a:p>
            <a:pPr marL="0" indent="0" algn="ctr">
              <a:lnSpc>
                <a:spcPct val="100000"/>
              </a:lnSpc>
              <a:spcBef>
                <a:spcPts val="0"/>
              </a:spcBef>
              <a:buSzPts val="2400"/>
              <a:buFont typeface="Arial"/>
              <a:buNone/>
            </a:pP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8" name="Picture 2">
            <a:extLst>
              <a:ext uri="{FF2B5EF4-FFF2-40B4-BE49-F238E27FC236}">
                <a16:creationId xmlns:a16="http://schemas.microsoft.com/office/drawing/2014/main" id="{278CBD57-69DD-744B-8208-FEABFA3254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319" y="6483850"/>
            <a:ext cx="972967" cy="34041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D5974AA-8617-41D8-8A6A-2B59EF451169}"/>
              </a:ext>
            </a:extLst>
          </p:cNvPr>
          <p:cNvSpPr txBox="1"/>
          <p:nvPr/>
        </p:nvSpPr>
        <p:spPr>
          <a:xfrm>
            <a:off x="4792810" y="2468587"/>
            <a:ext cx="7190948" cy="1200329"/>
          </a:xfrm>
          <a:prstGeom prst="rect">
            <a:avLst/>
          </a:prstGeom>
          <a:noFill/>
        </p:spPr>
        <p:txBody>
          <a:bodyPr wrap="square" rtlCol="0">
            <a:spAutoFit/>
          </a:bodyPr>
          <a:lstStyle/>
          <a:p>
            <a:pPr marL="285750" indent="-285750">
              <a:buFont typeface="Arial" panose="020B0604020202020204" pitchFamily="34" charset="0"/>
              <a:buChar char="•"/>
            </a:pPr>
            <a:r>
              <a:rPr lang="fr-FR" sz="1800" b="1" dirty="0">
                <a:solidFill>
                  <a:srgbClr val="0070C0"/>
                </a:solidFill>
              </a:rPr>
              <a:t>45 % of large </a:t>
            </a:r>
            <a:r>
              <a:rPr lang="fr-FR" sz="1800" b="1" dirty="0" err="1">
                <a:solidFill>
                  <a:srgbClr val="0070C0"/>
                </a:solidFill>
              </a:rPr>
              <a:t>melt</a:t>
            </a:r>
            <a:r>
              <a:rPr lang="fr-FR" sz="1800" b="1" dirty="0">
                <a:solidFill>
                  <a:srgbClr val="0070C0"/>
                </a:solidFill>
              </a:rPr>
              <a:t> </a:t>
            </a:r>
            <a:r>
              <a:rPr lang="fr-FR" sz="1800" b="1" dirty="0" err="1">
                <a:solidFill>
                  <a:srgbClr val="0070C0"/>
                </a:solidFill>
              </a:rPr>
              <a:t>events</a:t>
            </a:r>
            <a:r>
              <a:rPr lang="fr-FR" sz="1800" b="1" dirty="0">
                <a:solidFill>
                  <a:srgbClr val="0070C0"/>
                </a:solidFill>
              </a:rPr>
              <a:t> are concomitant to </a:t>
            </a:r>
            <a:r>
              <a:rPr lang="fr-FR" sz="1800" b="1" dirty="0" err="1">
                <a:solidFill>
                  <a:srgbClr val="0070C0"/>
                </a:solidFill>
              </a:rPr>
              <a:t>strong</a:t>
            </a:r>
            <a:r>
              <a:rPr lang="fr-FR" sz="1800" b="1" dirty="0">
                <a:solidFill>
                  <a:srgbClr val="0070C0"/>
                </a:solidFill>
              </a:rPr>
              <a:t> </a:t>
            </a:r>
            <a:r>
              <a:rPr lang="fr-FR" sz="1800" b="1" dirty="0" err="1">
                <a:solidFill>
                  <a:srgbClr val="0070C0"/>
                </a:solidFill>
              </a:rPr>
              <a:t>winds</a:t>
            </a:r>
            <a:r>
              <a:rPr lang="fr-FR" sz="1800" b="1" dirty="0">
                <a:solidFill>
                  <a:srgbClr val="0070C0"/>
                </a:solidFill>
              </a:rPr>
              <a:t>, </a:t>
            </a:r>
            <a:r>
              <a:rPr lang="fr-FR" sz="1800" b="1" dirty="0" err="1">
                <a:solidFill>
                  <a:srgbClr val="0070C0"/>
                </a:solidFill>
              </a:rPr>
              <a:t>with</a:t>
            </a:r>
            <a:r>
              <a:rPr lang="fr-FR" sz="1800" b="1" dirty="0">
                <a:solidFill>
                  <a:srgbClr val="0070C0"/>
                </a:solidFill>
              </a:rPr>
              <a:t> no </a:t>
            </a:r>
            <a:r>
              <a:rPr lang="fr-FR" sz="1800" b="1" dirty="0" err="1">
                <a:solidFill>
                  <a:srgbClr val="0070C0"/>
                </a:solidFill>
              </a:rPr>
              <a:t>specific</a:t>
            </a:r>
            <a:r>
              <a:rPr lang="fr-FR" sz="1800" b="1" dirty="0">
                <a:solidFill>
                  <a:srgbClr val="0070C0"/>
                </a:solidFill>
              </a:rPr>
              <a:t> </a:t>
            </a:r>
            <a:r>
              <a:rPr lang="fr-FR" sz="1800" b="1" dirty="0" err="1">
                <a:solidFill>
                  <a:srgbClr val="0070C0"/>
                </a:solidFill>
              </a:rPr>
              <a:t>wind</a:t>
            </a:r>
            <a:r>
              <a:rPr lang="fr-FR" sz="1800" b="1" dirty="0">
                <a:solidFill>
                  <a:srgbClr val="0070C0"/>
                </a:solidFill>
              </a:rPr>
              <a:t> direction</a:t>
            </a:r>
          </a:p>
          <a:p>
            <a:pPr marL="285750" indent="-285750">
              <a:buFont typeface="Arial" panose="020B0604020202020204" pitchFamily="34" charset="0"/>
              <a:buChar char="•"/>
            </a:pPr>
            <a:r>
              <a:rPr lang="fr-FR" sz="1800" b="1" dirty="0">
                <a:solidFill>
                  <a:srgbClr val="0070C0"/>
                </a:solidFill>
                <a:sym typeface="Wingdings" panose="05000000000000000000" pitchFamily="2" charset="2"/>
              </a:rPr>
              <a:t>Evidence of </a:t>
            </a:r>
            <a:r>
              <a:rPr lang="fr-FR" sz="1800" b="1" dirty="0" err="1">
                <a:solidFill>
                  <a:srgbClr val="0070C0"/>
                </a:solidFill>
                <a:sym typeface="Wingdings" panose="05000000000000000000" pitchFamily="2" charset="2"/>
              </a:rPr>
              <a:t>enhanced</a:t>
            </a:r>
            <a:r>
              <a:rPr lang="fr-FR" sz="1800" b="1" dirty="0">
                <a:solidFill>
                  <a:srgbClr val="0070C0"/>
                </a:solidFill>
                <a:sym typeface="Wingdings" panose="05000000000000000000" pitchFamily="2" charset="2"/>
              </a:rPr>
              <a:t> </a:t>
            </a:r>
            <a:r>
              <a:rPr lang="fr-FR" sz="1800" b="1" dirty="0" err="1">
                <a:solidFill>
                  <a:srgbClr val="0070C0"/>
                </a:solidFill>
                <a:sym typeface="Wingdings" panose="05000000000000000000" pitchFamily="2" charset="2"/>
              </a:rPr>
              <a:t>entrainment</a:t>
            </a:r>
            <a:r>
              <a:rPr lang="fr-FR" sz="1800" b="1" dirty="0">
                <a:solidFill>
                  <a:srgbClr val="0070C0"/>
                </a:solidFill>
                <a:sym typeface="Wingdings" panose="05000000000000000000" pitchFamily="2" charset="2"/>
              </a:rPr>
              <a:t> of </a:t>
            </a:r>
            <a:r>
              <a:rPr lang="fr-FR" sz="1800" b="1" dirty="0" err="1">
                <a:solidFill>
                  <a:srgbClr val="0070C0"/>
                </a:solidFill>
                <a:sym typeface="Wingdings" panose="05000000000000000000" pitchFamily="2" charset="2"/>
              </a:rPr>
              <a:t>subsurface</a:t>
            </a:r>
            <a:r>
              <a:rPr lang="fr-FR" sz="1800" b="1" dirty="0">
                <a:solidFill>
                  <a:srgbClr val="0070C0"/>
                </a:solidFill>
                <a:sym typeface="Wingdings" panose="05000000000000000000" pitchFamily="2" charset="2"/>
              </a:rPr>
              <a:t> warm water </a:t>
            </a:r>
            <a:r>
              <a:rPr lang="fr-FR" sz="1800" b="1" dirty="0" err="1">
                <a:solidFill>
                  <a:srgbClr val="0070C0"/>
                </a:solidFill>
                <a:sym typeface="Wingdings" panose="05000000000000000000" pitchFamily="2" charset="2"/>
              </a:rPr>
              <a:t>into</a:t>
            </a:r>
            <a:r>
              <a:rPr lang="fr-FR" sz="1800" b="1" dirty="0">
                <a:solidFill>
                  <a:srgbClr val="0070C0"/>
                </a:solidFill>
                <a:sym typeface="Wingdings" panose="05000000000000000000" pitchFamily="2" charset="2"/>
              </a:rPr>
              <a:t> the mixed layer</a:t>
            </a:r>
            <a:endParaRPr lang="fr-FR" sz="1800" b="1" dirty="0">
              <a:solidFill>
                <a:srgbClr val="0070C0"/>
              </a:solidFill>
            </a:endParaRPr>
          </a:p>
        </p:txBody>
      </p:sp>
      <p:sp>
        <p:nvSpPr>
          <p:cNvPr id="18" name="TextBox 17">
            <a:extLst>
              <a:ext uri="{FF2B5EF4-FFF2-40B4-BE49-F238E27FC236}">
                <a16:creationId xmlns:a16="http://schemas.microsoft.com/office/drawing/2014/main" id="{DDC11BC2-7414-401C-B270-A6338D52D68C}"/>
              </a:ext>
            </a:extLst>
          </p:cNvPr>
          <p:cNvSpPr txBox="1"/>
          <p:nvPr/>
        </p:nvSpPr>
        <p:spPr>
          <a:xfrm>
            <a:off x="7745087" y="4260925"/>
            <a:ext cx="4346394" cy="2031325"/>
          </a:xfrm>
          <a:prstGeom prst="rect">
            <a:avLst/>
          </a:prstGeom>
          <a:noFill/>
        </p:spPr>
        <p:txBody>
          <a:bodyPr wrap="square" rtlCol="0">
            <a:spAutoFit/>
          </a:bodyPr>
          <a:lstStyle/>
          <a:p>
            <a:pPr marL="285750" indent="-285750">
              <a:buFont typeface="Arial" panose="020B0604020202020204" pitchFamily="34" charset="0"/>
              <a:buChar char="•"/>
            </a:pPr>
            <a:r>
              <a:rPr lang="fr-FR" sz="1800" b="1" dirty="0" err="1">
                <a:solidFill>
                  <a:srgbClr val="0070C0"/>
                </a:solidFill>
              </a:rPr>
              <a:t>Larger</a:t>
            </a:r>
            <a:r>
              <a:rPr lang="fr-FR" sz="1800" b="1" dirty="0">
                <a:solidFill>
                  <a:srgbClr val="0070C0"/>
                </a:solidFill>
              </a:rPr>
              <a:t> </a:t>
            </a:r>
            <a:r>
              <a:rPr lang="fr-FR" sz="1800" b="1" dirty="0" err="1">
                <a:solidFill>
                  <a:srgbClr val="0070C0"/>
                </a:solidFill>
              </a:rPr>
              <a:t>ice</a:t>
            </a:r>
            <a:r>
              <a:rPr lang="fr-FR" sz="1800" b="1" dirty="0">
                <a:solidFill>
                  <a:srgbClr val="0070C0"/>
                </a:solidFill>
              </a:rPr>
              <a:t> divergence rates are </a:t>
            </a:r>
            <a:r>
              <a:rPr lang="fr-FR" sz="1800" b="1" dirty="0" err="1">
                <a:solidFill>
                  <a:srgbClr val="0070C0"/>
                </a:solidFill>
              </a:rPr>
              <a:t>found</a:t>
            </a:r>
            <a:r>
              <a:rPr lang="fr-FR" sz="1800" b="1" dirty="0">
                <a:solidFill>
                  <a:srgbClr val="0070C0"/>
                </a:solidFill>
              </a:rPr>
              <a:t> in the </a:t>
            </a:r>
            <a:r>
              <a:rPr lang="fr-FR" sz="1800" b="1" dirty="0" err="1">
                <a:solidFill>
                  <a:srgbClr val="0070C0"/>
                </a:solidFill>
              </a:rPr>
              <a:t>southwestern</a:t>
            </a:r>
            <a:r>
              <a:rPr lang="fr-FR" sz="1800" b="1" dirty="0">
                <a:solidFill>
                  <a:srgbClr val="0070C0"/>
                </a:solidFill>
              </a:rPr>
              <a:t> part of the </a:t>
            </a:r>
            <a:r>
              <a:rPr lang="fr-FR" sz="1800" b="1" dirty="0" err="1">
                <a:solidFill>
                  <a:srgbClr val="0070C0"/>
                </a:solidFill>
              </a:rPr>
              <a:t>domain</a:t>
            </a:r>
            <a:r>
              <a:rPr lang="fr-FR" sz="1800" b="1" dirty="0">
                <a:solidFill>
                  <a:srgbClr val="0070C0"/>
                </a:solidFill>
              </a:rPr>
              <a:t> in </a:t>
            </a:r>
            <a:r>
              <a:rPr lang="fr-FR" sz="1800" b="1" dirty="0" err="1">
                <a:solidFill>
                  <a:srgbClr val="0070C0"/>
                </a:solidFill>
              </a:rPr>
              <a:t>response</a:t>
            </a:r>
            <a:r>
              <a:rPr lang="fr-FR" sz="1800" b="1" dirty="0">
                <a:solidFill>
                  <a:srgbClr val="0070C0"/>
                </a:solidFill>
              </a:rPr>
              <a:t> to </a:t>
            </a:r>
            <a:r>
              <a:rPr lang="fr-FR" sz="1800" b="1" dirty="0" err="1">
                <a:solidFill>
                  <a:srgbClr val="0070C0"/>
                </a:solidFill>
              </a:rPr>
              <a:t>southeasterly</a:t>
            </a:r>
            <a:r>
              <a:rPr lang="fr-FR" sz="1800" b="1" dirty="0">
                <a:solidFill>
                  <a:srgbClr val="0070C0"/>
                </a:solidFill>
              </a:rPr>
              <a:t> </a:t>
            </a:r>
            <a:r>
              <a:rPr lang="fr-FR" sz="1800" b="1" dirty="0" err="1">
                <a:solidFill>
                  <a:srgbClr val="0070C0"/>
                </a:solidFill>
              </a:rPr>
              <a:t>winds</a:t>
            </a:r>
            <a:endParaRPr lang="fr-FR" sz="1800" b="1" dirty="0">
              <a:solidFill>
                <a:srgbClr val="0070C0"/>
              </a:solidFill>
            </a:endParaRPr>
          </a:p>
          <a:p>
            <a:pPr marL="285750" indent="-285750">
              <a:buFont typeface="Arial" panose="020B0604020202020204" pitchFamily="34" charset="0"/>
              <a:buChar char="•"/>
            </a:pPr>
            <a:r>
              <a:rPr lang="fr-FR" sz="1800" b="1" dirty="0" err="1">
                <a:solidFill>
                  <a:srgbClr val="0070C0"/>
                </a:solidFill>
              </a:rPr>
              <a:t>Sea</a:t>
            </a:r>
            <a:r>
              <a:rPr lang="fr-FR" sz="1800" b="1" dirty="0">
                <a:solidFill>
                  <a:srgbClr val="0070C0"/>
                </a:solidFill>
              </a:rPr>
              <a:t> </a:t>
            </a:r>
            <a:r>
              <a:rPr lang="fr-FR" sz="1800" b="1" dirty="0" err="1">
                <a:solidFill>
                  <a:srgbClr val="0070C0"/>
                </a:solidFill>
              </a:rPr>
              <a:t>ice</a:t>
            </a:r>
            <a:r>
              <a:rPr lang="fr-FR" sz="1800" b="1" dirty="0">
                <a:solidFill>
                  <a:srgbClr val="0070C0"/>
                </a:solidFill>
              </a:rPr>
              <a:t> divergence </a:t>
            </a:r>
            <a:r>
              <a:rPr lang="fr-FR" sz="1800" b="1" dirty="0" err="1">
                <a:solidFill>
                  <a:srgbClr val="0070C0"/>
                </a:solidFill>
              </a:rPr>
              <a:t>dominates</a:t>
            </a:r>
            <a:r>
              <a:rPr lang="fr-FR" sz="1800" b="1" dirty="0">
                <a:solidFill>
                  <a:srgbClr val="0070C0"/>
                </a:solidFill>
              </a:rPr>
              <a:t> the </a:t>
            </a:r>
            <a:r>
              <a:rPr lang="fr-FR" sz="1800" b="1" dirty="0" err="1">
                <a:solidFill>
                  <a:srgbClr val="0070C0"/>
                </a:solidFill>
              </a:rPr>
              <a:t>ice</a:t>
            </a:r>
            <a:r>
              <a:rPr lang="fr-FR" sz="1800" b="1" dirty="0">
                <a:solidFill>
                  <a:srgbClr val="0070C0"/>
                </a:solidFill>
              </a:rPr>
              <a:t> volume variations in </a:t>
            </a:r>
            <a:r>
              <a:rPr lang="fr-FR" sz="1800" b="1" dirty="0" err="1">
                <a:solidFill>
                  <a:srgbClr val="0070C0"/>
                </a:solidFill>
              </a:rPr>
              <a:t>this</a:t>
            </a:r>
            <a:r>
              <a:rPr lang="fr-FR" sz="1800" b="1" dirty="0">
                <a:solidFill>
                  <a:srgbClr val="0070C0"/>
                </a:solidFill>
              </a:rPr>
              <a:t> </a:t>
            </a:r>
            <a:r>
              <a:rPr lang="fr-FR" sz="1800" b="1" dirty="0" err="1">
                <a:solidFill>
                  <a:srgbClr val="0070C0"/>
                </a:solidFill>
              </a:rPr>
              <a:t>region</a:t>
            </a:r>
            <a:r>
              <a:rPr lang="fr-FR" sz="1800" b="1" dirty="0">
                <a:solidFill>
                  <a:srgbClr val="0070C0"/>
                </a:solidFill>
              </a:rPr>
              <a:t> (not </a:t>
            </a:r>
            <a:r>
              <a:rPr lang="fr-FR" sz="1800" b="1" dirty="0" err="1">
                <a:solidFill>
                  <a:srgbClr val="0070C0"/>
                </a:solidFill>
              </a:rPr>
              <a:t>shown</a:t>
            </a:r>
            <a:r>
              <a:rPr lang="fr-FR" sz="1800" b="1" dirty="0">
                <a:solidFill>
                  <a:srgbClr val="0070C0"/>
                </a:solidFill>
              </a:rPr>
              <a:t>)</a:t>
            </a:r>
          </a:p>
        </p:txBody>
      </p:sp>
      <p:sp>
        <p:nvSpPr>
          <p:cNvPr id="19" name="TextBox 18">
            <a:extLst>
              <a:ext uri="{FF2B5EF4-FFF2-40B4-BE49-F238E27FC236}">
                <a16:creationId xmlns:a16="http://schemas.microsoft.com/office/drawing/2014/main" id="{431A6A90-F9BE-415A-97F9-CF31B97BD3F1}"/>
              </a:ext>
            </a:extLst>
          </p:cNvPr>
          <p:cNvSpPr txBox="1"/>
          <p:nvPr/>
        </p:nvSpPr>
        <p:spPr>
          <a:xfrm>
            <a:off x="53979" y="2689101"/>
            <a:ext cx="4625025" cy="584775"/>
          </a:xfrm>
          <a:prstGeom prst="rect">
            <a:avLst/>
          </a:prstGeom>
          <a:noFill/>
        </p:spPr>
        <p:txBody>
          <a:bodyPr wrap="square" rtlCol="0">
            <a:spAutoFit/>
          </a:bodyPr>
          <a:lstStyle/>
          <a:p>
            <a:r>
              <a:rPr lang="fr-FR" sz="1600" i="1" dirty="0"/>
              <a:t>(</a:t>
            </a:r>
            <a:r>
              <a:rPr lang="fr-FR" sz="1600" i="1" dirty="0" err="1"/>
              <a:t>blue</a:t>
            </a:r>
            <a:r>
              <a:rPr lang="fr-FR" sz="1600" i="1" dirty="0"/>
              <a:t>) </a:t>
            </a:r>
            <a:r>
              <a:rPr lang="fr-FR" sz="1600" i="1" dirty="0" err="1"/>
              <a:t>Sea</a:t>
            </a:r>
            <a:r>
              <a:rPr lang="fr-FR" sz="1600" i="1" dirty="0"/>
              <a:t> </a:t>
            </a:r>
            <a:r>
              <a:rPr lang="fr-FR" sz="1600" i="1" dirty="0" err="1"/>
              <a:t>ice</a:t>
            </a:r>
            <a:r>
              <a:rPr lang="fr-FR" sz="1600" i="1" dirty="0"/>
              <a:t> </a:t>
            </a:r>
            <a:r>
              <a:rPr lang="fr-FR" sz="1600" i="1" dirty="0" err="1"/>
              <a:t>melt</a:t>
            </a:r>
            <a:r>
              <a:rPr lang="fr-FR" sz="1600" i="1" dirty="0"/>
              <a:t>; (</a:t>
            </a:r>
            <a:r>
              <a:rPr lang="fr-FR" sz="1600" i="1" dirty="0" err="1"/>
              <a:t>red</a:t>
            </a:r>
            <a:r>
              <a:rPr lang="fr-FR" sz="1600" i="1" dirty="0"/>
              <a:t>) surface stress (indices </a:t>
            </a:r>
            <a:r>
              <a:rPr lang="fr-FR" sz="1600" i="1" dirty="0" err="1"/>
              <a:t>averaged</a:t>
            </a:r>
            <a:r>
              <a:rPr lang="fr-FR" sz="1600" i="1" dirty="0"/>
              <a:t> over the </a:t>
            </a:r>
            <a:r>
              <a:rPr lang="fr-FR" sz="1600" i="1" dirty="0" err="1"/>
              <a:t>domain</a:t>
            </a:r>
            <a:r>
              <a:rPr lang="fr-FR" sz="1600" i="1" dirty="0"/>
              <a:t> of large </a:t>
            </a:r>
            <a:r>
              <a:rPr lang="fr-FR" sz="1600" i="1" dirty="0" err="1"/>
              <a:t>ice</a:t>
            </a:r>
            <a:r>
              <a:rPr lang="fr-FR" sz="1600" i="1" dirty="0"/>
              <a:t> </a:t>
            </a:r>
            <a:r>
              <a:rPr lang="fr-FR" sz="1600" i="1" dirty="0" err="1"/>
              <a:t>melt</a:t>
            </a:r>
            <a:r>
              <a:rPr lang="fr-FR" sz="1600" i="1" dirty="0"/>
              <a:t>) </a:t>
            </a:r>
          </a:p>
        </p:txBody>
      </p:sp>
      <p:pic>
        <p:nvPicPr>
          <p:cNvPr id="17" name="Picture 16">
            <a:extLst>
              <a:ext uri="{FF2B5EF4-FFF2-40B4-BE49-F238E27FC236}">
                <a16:creationId xmlns:a16="http://schemas.microsoft.com/office/drawing/2014/main" id="{942E4CD0-B553-4CB3-A9A4-D8364F67AC86}"/>
              </a:ext>
            </a:extLst>
          </p:cNvPr>
          <p:cNvPicPr>
            <a:picLocks noChangeAspect="1"/>
          </p:cNvPicPr>
          <p:nvPr/>
        </p:nvPicPr>
        <p:blipFill rotWithShape="1">
          <a:blip r:embed="rId4"/>
          <a:srcRect l="11558" t="14197" r="55850" b="55591"/>
          <a:stretch/>
        </p:blipFill>
        <p:spPr>
          <a:xfrm>
            <a:off x="4584391" y="427846"/>
            <a:ext cx="1452341" cy="1940311"/>
          </a:xfrm>
          <a:prstGeom prst="rect">
            <a:avLst/>
          </a:prstGeom>
        </p:spPr>
      </p:pic>
      <p:pic>
        <p:nvPicPr>
          <p:cNvPr id="22" name="Picture 21">
            <a:extLst>
              <a:ext uri="{FF2B5EF4-FFF2-40B4-BE49-F238E27FC236}">
                <a16:creationId xmlns:a16="http://schemas.microsoft.com/office/drawing/2014/main" id="{DAD73F33-A8A1-430F-A4F5-645ECE56CF98}"/>
              </a:ext>
            </a:extLst>
          </p:cNvPr>
          <p:cNvPicPr>
            <a:picLocks noChangeAspect="1"/>
          </p:cNvPicPr>
          <p:nvPr/>
        </p:nvPicPr>
        <p:blipFill rotWithShape="1">
          <a:blip r:embed="rId4"/>
          <a:srcRect l="51008" t="14197" r="16400" b="55591"/>
          <a:stretch/>
        </p:blipFill>
        <p:spPr>
          <a:xfrm>
            <a:off x="6323407" y="427847"/>
            <a:ext cx="1452341" cy="1940311"/>
          </a:xfrm>
          <a:prstGeom prst="rect">
            <a:avLst/>
          </a:prstGeom>
        </p:spPr>
      </p:pic>
      <p:sp>
        <p:nvSpPr>
          <p:cNvPr id="23" name="TextBox 22">
            <a:extLst>
              <a:ext uri="{FF2B5EF4-FFF2-40B4-BE49-F238E27FC236}">
                <a16:creationId xmlns:a16="http://schemas.microsoft.com/office/drawing/2014/main" id="{757EFE9E-F870-47DD-B788-258AE17592A0}"/>
              </a:ext>
            </a:extLst>
          </p:cNvPr>
          <p:cNvSpPr txBox="1"/>
          <p:nvPr/>
        </p:nvSpPr>
        <p:spPr>
          <a:xfrm>
            <a:off x="8162281" y="348220"/>
            <a:ext cx="3855126" cy="1815882"/>
          </a:xfrm>
          <a:prstGeom prst="rect">
            <a:avLst/>
          </a:prstGeom>
          <a:noFill/>
        </p:spPr>
        <p:txBody>
          <a:bodyPr wrap="square" rtlCol="0">
            <a:spAutoFit/>
          </a:bodyPr>
          <a:lstStyle/>
          <a:p>
            <a:r>
              <a:rPr lang="fr-FR" sz="1600" i="1" dirty="0"/>
              <a:t>(</a:t>
            </a:r>
            <a:r>
              <a:rPr lang="fr-FR" sz="1600" i="1" dirty="0" err="1"/>
              <a:t>Left</a:t>
            </a:r>
            <a:r>
              <a:rPr lang="fr-FR" sz="1600" i="1" dirty="0"/>
              <a:t>) </a:t>
            </a:r>
            <a:r>
              <a:rPr lang="fr-FR" sz="1600" i="1" dirty="0" err="1"/>
              <a:t>Temperature</a:t>
            </a:r>
            <a:r>
              <a:rPr lang="fr-FR" sz="1600" i="1" dirty="0"/>
              <a:t> and (right) </a:t>
            </a:r>
            <a:r>
              <a:rPr lang="fr-FR" sz="1600" i="1" dirty="0" err="1"/>
              <a:t>ocean</a:t>
            </a:r>
            <a:r>
              <a:rPr lang="fr-FR" sz="1600" i="1" dirty="0"/>
              <a:t> </a:t>
            </a:r>
            <a:r>
              <a:rPr lang="fr-FR" sz="1600" i="1" dirty="0" err="1"/>
              <a:t>velocity</a:t>
            </a:r>
            <a:r>
              <a:rPr lang="fr-FR" sz="1600" i="1" dirty="0"/>
              <a:t> </a:t>
            </a:r>
            <a:r>
              <a:rPr lang="fr-FR" sz="1600" i="1" dirty="0" err="1"/>
              <a:t>shear</a:t>
            </a:r>
            <a:r>
              <a:rPr lang="fr-FR" sz="1600" i="1" dirty="0"/>
              <a:t> composites for large </a:t>
            </a:r>
            <a:r>
              <a:rPr lang="fr-FR" sz="1600" i="1" dirty="0" err="1"/>
              <a:t>melt</a:t>
            </a:r>
            <a:r>
              <a:rPr lang="fr-FR" sz="1600" i="1" dirty="0"/>
              <a:t> </a:t>
            </a:r>
            <a:r>
              <a:rPr lang="fr-FR" sz="1600" i="1" dirty="0" err="1"/>
              <a:t>events</a:t>
            </a:r>
            <a:r>
              <a:rPr lang="fr-FR" sz="1600" i="1" dirty="0"/>
              <a:t> at the time of (</a:t>
            </a:r>
            <a:r>
              <a:rPr lang="fr-FR" sz="1600" i="1" dirty="0" err="1"/>
              <a:t>red</a:t>
            </a:r>
            <a:r>
              <a:rPr lang="fr-FR" sz="1600" i="1" dirty="0"/>
              <a:t>), 5 </a:t>
            </a:r>
            <a:r>
              <a:rPr lang="fr-FR" sz="1600" i="1" dirty="0" err="1"/>
              <a:t>days</a:t>
            </a:r>
            <a:r>
              <a:rPr lang="fr-FR" sz="1600" i="1" dirty="0"/>
              <a:t> </a:t>
            </a:r>
            <a:r>
              <a:rPr lang="fr-FR" sz="1600" i="1" dirty="0" err="1"/>
              <a:t>before</a:t>
            </a:r>
            <a:r>
              <a:rPr lang="fr-FR" sz="1600" i="1" dirty="0"/>
              <a:t> (green) and 10 </a:t>
            </a:r>
            <a:r>
              <a:rPr lang="fr-FR" sz="1600" i="1" dirty="0" err="1"/>
              <a:t>days</a:t>
            </a:r>
            <a:r>
              <a:rPr lang="fr-FR" sz="1600" i="1" dirty="0"/>
              <a:t> </a:t>
            </a:r>
            <a:r>
              <a:rPr lang="fr-FR" sz="1600" i="1" dirty="0" err="1"/>
              <a:t>before</a:t>
            </a:r>
            <a:r>
              <a:rPr lang="fr-FR" sz="1600" i="1" dirty="0"/>
              <a:t> (</a:t>
            </a:r>
            <a:r>
              <a:rPr lang="fr-FR" sz="1600" i="1" dirty="0" err="1"/>
              <a:t>blue</a:t>
            </a:r>
            <a:r>
              <a:rPr lang="fr-FR" sz="1600" i="1" dirty="0"/>
              <a:t>) the maximum </a:t>
            </a:r>
            <a:r>
              <a:rPr lang="fr-FR" sz="1600" i="1" dirty="0" err="1"/>
              <a:t>melt</a:t>
            </a:r>
            <a:r>
              <a:rPr lang="fr-FR" sz="1600" i="1" dirty="0"/>
              <a:t>. Indices are </a:t>
            </a:r>
            <a:r>
              <a:rPr lang="fr-FR" sz="1600" i="1" dirty="0" err="1"/>
              <a:t>averaged</a:t>
            </a:r>
            <a:r>
              <a:rPr lang="fr-FR" sz="1600" i="1" dirty="0"/>
              <a:t> over the area of large (&gt;2cm/</a:t>
            </a:r>
            <a:r>
              <a:rPr lang="fr-FR" sz="1600" i="1" dirty="0" err="1"/>
              <a:t>day</a:t>
            </a:r>
            <a:r>
              <a:rPr lang="fr-FR" sz="1600" i="1" dirty="0"/>
              <a:t>) </a:t>
            </a:r>
            <a:r>
              <a:rPr lang="fr-FR" sz="1600" i="1" dirty="0" err="1"/>
              <a:t>sea</a:t>
            </a:r>
            <a:r>
              <a:rPr lang="fr-FR" sz="1600" i="1" dirty="0"/>
              <a:t> </a:t>
            </a:r>
            <a:r>
              <a:rPr lang="fr-FR" sz="1600" i="1" dirty="0" err="1"/>
              <a:t>ice</a:t>
            </a:r>
            <a:r>
              <a:rPr lang="fr-FR" sz="1600" i="1" dirty="0"/>
              <a:t> </a:t>
            </a:r>
            <a:r>
              <a:rPr lang="fr-FR" sz="1600" i="1" dirty="0" err="1"/>
              <a:t>melt</a:t>
            </a:r>
            <a:endParaRPr lang="fr-FR" sz="1600" i="1" dirty="0"/>
          </a:p>
        </p:txBody>
      </p:sp>
      <p:sp>
        <p:nvSpPr>
          <p:cNvPr id="24" name="TextBox 23">
            <a:extLst>
              <a:ext uri="{FF2B5EF4-FFF2-40B4-BE49-F238E27FC236}">
                <a16:creationId xmlns:a16="http://schemas.microsoft.com/office/drawing/2014/main" id="{BCB1A79C-B90F-46D6-B0EF-8E2B09FAB834}"/>
              </a:ext>
            </a:extLst>
          </p:cNvPr>
          <p:cNvSpPr txBox="1"/>
          <p:nvPr/>
        </p:nvSpPr>
        <p:spPr>
          <a:xfrm>
            <a:off x="235565" y="3613472"/>
            <a:ext cx="4043118" cy="584775"/>
          </a:xfrm>
          <a:prstGeom prst="rect">
            <a:avLst/>
          </a:prstGeom>
          <a:noFill/>
        </p:spPr>
        <p:txBody>
          <a:bodyPr wrap="square" rtlCol="0">
            <a:spAutoFit/>
          </a:bodyPr>
          <a:lstStyle/>
          <a:p>
            <a:r>
              <a:rPr lang="fr-FR" sz="1600" i="1" dirty="0" err="1"/>
              <a:t>Sea</a:t>
            </a:r>
            <a:r>
              <a:rPr lang="fr-FR" sz="1600" i="1" dirty="0"/>
              <a:t> </a:t>
            </a:r>
            <a:r>
              <a:rPr lang="fr-FR" sz="1600" i="1" dirty="0" err="1"/>
              <a:t>ice</a:t>
            </a:r>
            <a:r>
              <a:rPr lang="fr-FR" sz="1600" i="1" dirty="0"/>
              <a:t> convergence composites for large </a:t>
            </a:r>
            <a:r>
              <a:rPr lang="fr-FR" sz="1600" i="1" dirty="0" err="1"/>
              <a:t>sea</a:t>
            </a:r>
            <a:r>
              <a:rPr lang="fr-FR" sz="1600" i="1" dirty="0"/>
              <a:t> </a:t>
            </a:r>
            <a:r>
              <a:rPr lang="fr-FR" sz="1600" i="1" dirty="0" err="1"/>
              <a:t>ice</a:t>
            </a:r>
            <a:r>
              <a:rPr lang="fr-FR" sz="1600" i="1" dirty="0"/>
              <a:t> divergence </a:t>
            </a:r>
            <a:r>
              <a:rPr lang="fr-FR" sz="1600" i="1" dirty="0" err="1"/>
              <a:t>events</a:t>
            </a:r>
            <a:endParaRPr lang="fr-FR" sz="1600" i="1" dirty="0"/>
          </a:p>
        </p:txBody>
      </p:sp>
      <p:sp>
        <p:nvSpPr>
          <p:cNvPr id="25" name="TextBox 24">
            <a:extLst>
              <a:ext uri="{FF2B5EF4-FFF2-40B4-BE49-F238E27FC236}">
                <a16:creationId xmlns:a16="http://schemas.microsoft.com/office/drawing/2014/main" id="{BB5B47B7-9F41-4AA3-9E57-949B471590F0}"/>
              </a:ext>
            </a:extLst>
          </p:cNvPr>
          <p:cNvSpPr txBox="1"/>
          <p:nvPr/>
        </p:nvSpPr>
        <p:spPr>
          <a:xfrm>
            <a:off x="4139265" y="3802021"/>
            <a:ext cx="5087861" cy="338554"/>
          </a:xfrm>
          <a:prstGeom prst="rect">
            <a:avLst/>
          </a:prstGeom>
          <a:noFill/>
        </p:spPr>
        <p:txBody>
          <a:bodyPr wrap="square" rtlCol="0">
            <a:spAutoFit/>
          </a:bodyPr>
          <a:lstStyle/>
          <a:p>
            <a:r>
              <a:rPr lang="fr-FR" sz="1600" i="1" dirty="0"/>
              <a:t>10 m </a:t>
            </a:r>
            <a:r>
              <a:rPr lang="fr-FR" sz="1600" i="1" dirty="0" err="1"/>
              <a:t>wind</a:t>
            </a:r>
            <a:r>
              <a:rPr lang="fr-FR" sz="1600" i="1" dirty="0"/>
              <a:t> composites for large </a:t>
            </a:r>
            <a:r>
              <a:rPr lang="fr-FR" sz="1600" i="1" dirty="0" err="1"/>
              <a:t>ice</a:t>
            </a:r>
            <a:r>
              <a:rPr lang="fr-FR" sz="1600" i="1" dirty="0"/>
              <a:t> divergence </a:t>
            </a:r>
            <a:r>
              <a:rPr lang="fr-FR" sz="1600" i="1" dirty="0" err="1"/>
              <a:t>events</a:t>
            </a:r>
            <a:endParaRPr lang="fr-FR" sz="1600" i="1" dirty="0"/>
          </a:p>
        </p:txBody>
      </p:sp>
      <p:sp>
        <p:nvSpPr>
          <p:cNvPr id="26" name="Google Shape;94;p14">
            <a:extLst>
              <a:ext uri="{FF2B5EF4-FFF2-40B4-BE49-F238E27FC236}">
                <a16:creationId xmlns:a16="http://schemas.microsoft.com/office/drawing/2014/main" id="{EAC7C691-B964-4CDE-BD2D-7890829F5943}"/>
              </a:ext>
            </a:extLst>
          </p:cNvPr>
          <p:cNvSpPr txBox="1">
            <a:spLocks/>
          </p:cNvSpPr>
          <p:nvPr/>
        </p:nvSpPr>
        <p:spPr>
          <a:xfrm>
            <a:off x="22713" y="6585217"/>
            <a:ext cx="5748200" cy="29836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r>
              <a:rPr lang="en-US" dirty="0"/>
              <a:t>EGU20 -OS1.11 – C. </a:t>
            </a:r>
            <a:r>
              <a:rPr lang="en-US" dirty="0" err="1"/>
              <a:t>Herbaut</a:t>
            </a:r>
            <a:r>
              <a:rPr lang="en-US" dirty="0"/>
              <a:t>, Ocean role in the winter sea ice openings north of Svalbard </a:t>
            </a:r>
          </a:p>
        </p:txBody>
      </p:sp>
      <p:sp>
        <p:nvSpPr>
          <p:cNvPr id="27" name="Google Shape;85;p13">
            <a:extLst>
              <a:ext uri="{FF2B5EF4-FFF2-40B4-BE49-F238E27FC236}">
                <a16:creationId xmlns:a16="http://schemas.microsoft.com/office/drawing/2014/main" id="{4E3A0BA2-58C2-436F-A79B-6B6CB8F98434}"/>
              </a:ext>
            </a:extLst>
          </p:cNvPr>
          <p:cNvSpPr txBox="1">
            <a:spLocks/>
          </p:cNvSpPr>
          <p:nvPr/>
        </p:nvSpPr>
        <p:spPr>
          <a:xfrm>
            <a:off x="-104097" y="-93629"/>
            <a:ext cx="1301344" cy="25050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lgn="ctr">
              <a:lnSpc>
                <a:spcPct val="100000"/>
              </a:lnSpc>
              <a:spcBef>
                <a:spcPts val="0"/>
              </a:spcBef>
              <a:buSzPts val="2400"/>
              <a:buNone/>
            </a:pPr>
            <a:r>
              <a:rPr lang="en-US" sz="1400" dirty="0"/>
              <a:t> </a:t>
            </a:r>
            <a:r>
              <a:rPr lang="fr-FR" sz="1200" dirty="0"/>
              <a:t>EGU2020-20578</a:t>
            </a:r>
          </a:p>
          <a:p>
            <a:pPr marL="0" indent="0" algn="ctr">
              <a:lnSpc>
                <a:spcPct val="100000"/>
              </a:lnSpc>
              <a:spcBef>
                <a:spcPts val="0"/>
              </a:spcBef>
              <a:buSzPts val="2400"/>
              <a:buFont typeface="Arial"/>
              <a:buNone/>
            </a:pPr>
            <a:endParaRPr lang="en-US" sz="1800" dirty="0"/>
          </a:p>
        </p:txBody>
      </p:sp>
      <p:pic>
        <p:nvPicPr>
          <p:cNvPr id="4" name="Picture 3">
            <a:extLst>
              <a:ext uri="{FF2B5EF4-FFF2-40B4-BE49-F238E27FC236}">
                <a16:creationId xmlns:a16="http://schemas.microsoft.com/office/drawing/2014/main" id="{EF2FF609-C98F-4E8D-9D4D-74C660AC8DE8}"/>
              </a:ext>
            </a:extLst>
          </p:cNvPr>
          <p:cNvPicPr>
            <a:picLocks noChangeAspect="1"/>
          </p:cNvPicPr>
          <p:nvPr/>
        </p:nvPicPr>
        <p:blipFill rotWithShape="1">
          <a:blip r:embed="rId5"/>
          <a:srcRect l="15207" t="13333" r="16655" b="50000"/>
          <a:stretch/>
        </p:blipFill>
        <p:spPr>
          <a:xfrm>
            <a:off x="321083" y="4110401"/>
            <a:ext cx="3242373" cy="2514600"/>
          </a:xfrm>
          <a:prstGeom prst="rect">
            <a:avLst/>
          </a:prstGeom>
        </p:spPr>
      </p:pic>
      <p:pic>
        <p:nvPicPr>
          <p:cNvPr id="7" name="Picture 6">
            <a:extLst>
              <a:ext uri="{FF2B5EF4-FFF2-40B4-BE49-F238E27FC236}">
                <a16:creationId xmlns:a16="http://schemas.microsoft.com/office/drawing/2014/main" id="{05F2DE4E-9377-40EC-884A-E128323F07E7}"/>
              </a:ext>
            </a:extLst>
          </p:cNvPr>
          <p:cNvPicPr>
            <a:picLocks noChangeAspect="1"/>
          </p:cNvPicPr>
          <p:nvPr/>
        </p:nvPicPr>
        <p:blipFill rotWithShape="1">
          <a:blip r:embed="rId6"/>
          <a:srcRect l="17976" t="15877" r="19093" b="56359"/>
          <a:stretch/>
        </p:blipFill>
        <p:spPr>
          <a:xfrm>
            <a:off x="4416357" y="4182894"/>
            <a:ext cx="3365771" cy="2140086"/>
          </a:xfrm>
          <a:prstGeom prst="rect">
            <a:avLst/>
          </a:prstGeom>
        </p:spPr>
      </p:pic>
      <p:sp>
        <p:nvSpPr>
          <p:cNvPr id="9" name="Rectangle 8"/>
          <p:cNvSpPr/>
          <p:nvPr/>
        </p:nvSpPr>
        <p:spPr>
          <a:xfrm>
            <a:off x="107004" y="268132"/>
            <a:ext cx="11984477" cy="336187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p:nvSpPr>
        <p:spPr>
          <a:xfrm>
            <a:off x="107075" y="3672323"/>
            <a:ext cx="11984477" cy="295180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Picture 9">
            <a:extLst>
              <a:ext uri="{FF2B5EF4-FFF2-40B4-BE49-F238E27FC236}">
                <a16:creationId xmlns:a16="http://schemas.microsoft.com/office/drawing/2014/main" id="{48E0090E-69A1-42C4-9FBB-4DAC2B68AB7C}"/>
              </a:ext>
            </a:extLst>
          </p:cNvPr>
          <p:cNvPicPr>
            <a:picLocks noChangeAspect="1"/>
          </p:cNvPicPr>
          <p:nvPr/>
        </p:nvPicPr>
        <p:blipFill rotWithShape="1">
          <a:blip r:embed="rId7"/>
          <a:srcRect l="6577" t="6239" b="54074"/>
          <a:stretch/>
        </p:blipFill>
        <p:spPr>
          <a:xfrm>
            <a:off x="329561" y="326084"/>
            <a:ext cx="3855126" cy="2274059"/>
          </a:xfrm>
          <a:prstGeom prst="rect">
            <a:avLst/>
          </a:prstGeom>
        </p:spPr>
      </p:pic>
    </p:spTree>
    <p:extLst>
      <p:ext uri="{BB962C8B-B14F-4D97-AF65-F5344CB8AC3E}">
        <p14:creationId xmlns:p14="http://schemas.microsoft.com/office/powerpoint/2010/main" val="727623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8"/>
          <p:cNvSpPr txBox="1">
            <a:spLocks noGrp="1"/>
          </p:cNvSpPr>
          <p:nvPr>
            <p:ph type="title"/>
          </p:nvPr>
        </p:nvSpPr>
        <p:spPr>
          <a:xfrm>
            <a:off x="4614381" y="34374"/>
            <a:ext cx="2963238" cy="760287"/>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4400"/>
              <a:buFont typeface="Calibri"/>
              <a:buNone/>
            </a:pPr>
            <a:r>
              <a:rPr lang="en-US" dirty="0"/>
              <a:t>Conclusions</a:t>
            </a:r>
            <a:endParaRPr dirty="0"/>
          </a:p>
        </p:txBody>
      </p:sp>
      <p:sp>
        <p:nvSpPr>
          <p:cNvPr id="124" name="Google Shape;124;p18"/>
          <p:cNvSpPr txBox="1">
            <a:spLocks noGrp="1"/>
          </p:cNvSpPr>
          <p:nvPr>
            <p:ph type="body" idx="1"/>
          </p:nvPr>
        </p:nvSpPr>
        <p:spPr>
          <a:xfrm>
            <a:off x="714980" y="1461876"/>
            <a:ext cx="11065216" cy="3876742"/>
          </a:xfrm>
          <a:prstGeom prst="rect">
            <a:avLst/>
          </a:prstGeom>
          <a:noFill/>
          <a:ln>
            <a:noFill/>
          </a:ln>
        </p:spPr>
        <p:txBody>
          <a:bodyPr spcFirstLastPara="1" wrap="square" lIns="91425" tIns="45700" rIns="91425" bIns="45700" anchor="t" anchorCtr="0">
            <a:noAutofit/>
          </a:bodyPr>
          <a:lstStyle/>
          <a:p>
            <a:pPr marL="0" lvl="0" indent="-228600">
              <a:lnSpc>
                <a:spcPct val="100000"/>
              </a:lnSpc>
              <a:buSzPts val="2800"/>
            </a:pPr>
            <a:r>
              <a:rPr lang="en-US" dirty="0"/>
              <a:t>Large winter sea ice melt events, though short time events, can contribute to 40% of the total winter ice melt in the area north of Svalbard.</a:t>
            </a:r>
          </a:p>
          <a:p>
            <a:pPr marL="0" lvl="0" indent="-228600">
              <a:lnSpc>
                <a:spcPct val="100000"/>
              </a:lnSpc>
              <a:buSzPts val="2800"/>
            </a:pPr>
            <a:r>
              <a:rPr lang="en-US" dirty="0"/>
              <a:t>Large melt events show enhanced signature along the AW pathway which </a:t>
            </a:r>
            <a:r>
              <a:rPr lang="en-US"/>
              <a:t>extends into </a:t>
            </a:r>
            <a:r>
              <a:rPr lang="en-US" dirty="0"/>
              <a:t>the interior of the </a:t>
            </a:r>
            <a:r>
              <a:rPr lang="en-US"/>
              <a:t>ice pack as </a:t>
            </a:r>
            <a:r>
              <a:rPr lang="en-US" dirty="0"/>
              <a:t>far as 40°E </a:t>
            </a:r>
          </a:p>
          <a:p>
            <a:pPr marL="0" lvl="0" indent="-228600">
              <a:lnSpc>
                <a:spcPct val="100000"/>
              </a:lnSpc>
              <a:buSzPts val="2800"/>
            </a:pPr>
            <a:r>
              <a:rPr lang="en-US" dirty="0"/>
              <a:t>Strong southeasterly winds, which can sustain altogether northward ice edge retreat and efficient ice melt through entrainment, create optimal conditions for major ice openings such as those observed north of Svalbard in e.g. 2006 </a:t>
            </a:r>
            <a:endParaRPr b="1" dirty="0"/>
          </a:p>
        </p:txBody>
      </p:sp>
      <p:sp>
        <p:nvSpPr>
          <p:cNvPr id="125" name="Google Shape;125;p18"/>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pic>
        <p:nvPicPr>
          <p:cNvPr id="8" name="Picture 2">
            <a:extLst>
              <a:ext uri="{FF2B5EF4-FFF2-40B4-BE49-F238E27FC236}">
                <a16:creationId xmlns:a16="http://schemas.microsoft.com/office/drawing/2014/main" id="{CB728BF3-45BB-964A-8790-C12BCF7B8E9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96786" y="6039528"/>
            <a:ext cx="1631255" cy="570737"/>
          </a:xfrm>
          <a:prstGeom prst="rect">
            <a:avLst/>
          </a:prstGeom>
          <a:noFill/>
          <a:extLst>
            <a:ext uri="{909E8E84-426E-40DD-AFC4-6F175D3DCCD1}">
              <a14:hiddenFill xmlns:a14="http://schemas.microsoft.com/office/drawing/2010/main">
                <a:solidFill>
                  <a:srgbClr val="FFFFFF"/>
                </a:solidFill>
              </a14:hiddenFill>
            </a:ext>
          </a:extLst>
        </p:spPr>
      </p:pic>
      <p:sp>
        <p:nvSpPr>
          <p:cNvPr id="9" name="Google Shape;94;p14">
            <a:extLst>
              <a:ext uri="{FF2B5EF4-FFF2-40B4-BE49-F238E27FC236}">
                <a16:creationId xmlns:a16="http://schemas.microsoft.com/office/drawing/2014/main" id="{BE8E019B-9B8A-4ACD-9226-D27FB94A9E8C}"/>
              </a:ext>
            </a:extLst>
          </p:cNvPr>
          <p:cNvSpPr txBox="1">
            <a:spLocks/>
          </p:cNvSpPr>
          <p:nvPr/>
        </p:nvSpPr>
        <p:spPr>
          <a:xfrm>
            <a:off x="22713" y="6538900"/>
            <a:ext cx="5748200" cy="29836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r>
              <a:rPr lang="en-US" dirty="0"/>
              <a:t>EGU20 -OS1.11 – C. </a:t>
            </a:r>
            <a:r>
              <a:rPr lang="en-US" dirty="0" err="1"/>
              <a:t>Herbaut</a:t>
            </a:r>
            <a:r>
              <a:rPr lang="en-US" dirty="0"/>
              <a:t>, Ocean role in the winter sea ice openings north of Svalbard </a:t>
            </a:r>
          </a:p>
        </p:txBody>
      </p:sp>
      <p:sp>
        <p:nvSpPr>
          <p:cNvPr id="12" name="Rectangle 11">
            <a:extLst>
              <a:ext uri="{FF2B5EF4-FFF2-40B4-BE49-F238E27FC236}">
                <a16:creationId xmlns:a16="http://schemas.microsoft.com/office/drawing/2014/main" id="{0DEC9994-BD90-4656-931C-431CC29BBBCA}"/>
              </a:ext>
            </a:extLst>
          </p:cNvPr>
          <p:cNvSpPr/>
          <p:nvPr/>
        </p:nvSpPr>
        <p:spPr>
          <a:xfrm>
            <a:off x="335983" y="5939124"/>
            <a:ext cx="9629284" cy="523220"/>
          </a:xfrm>
          <a:prstGeom prst="rect">
            <a:avLst/>
          </a:prstGeom>
        </p:spPr>
        <p:txBody>
          <a:bodyPr wrap="square">
            <a:spAutoFit/>
          </a:bodyPr>
          <a:lstStyle/>
          <a:p>
            <a:r>
              <a:rPr lang="en-US" i="1" dirty="0">
                <a:latin typeface="Arial" panose="020B0604020202020204" pitchFamily="34" charset="0"/>
              </a:rPr>
              <a:t>This work was supported by the Blue-Action project which has received funding from the European Union's Horizon 2020 research and innovation </a:t>
            </a:r>
            <a:r>
              <a:rPr lang="en-US" i="1" dirty="0" err="1">
                <a:latin typeface="Arial" panose="020B0604020202020204" pitchFamily="34" charset="0"/>
              </a:rPr>
              <a:t>programme</a:t>
            </a:r>
            <a:r>
              <a:rPr lang="en-US" i="1" dirty="0">
                <a:latin typeface="Arial" panose="020B0604020202020204" pitchFamily="34" charset="0"/>
              </a:rPr>
              <a:t> under grant agreement no. 727852.</a:t>
            </a:r>
            <a:endParaRPr lang="fr-FR" dirty="0"/>
          </a:p>
        </p:txBody>
      </p:sp>
      <p:pic>
        <p:nvPicPr>
          <p:cNvPr id="14" name="Image 5">
            <a:extLst>
              <a:ext uri="{FF2B5EF4-FFF2-40B4-BE49-F238E27FC236}">
                <a16:creationId xmlns:a16="http://schemas.microsoft.com/office/drawing/2014/main" id="{11566A18-B29F-4958-80C5-6A701EE82478}"/>
              </a:ext>
            </a:extLst>
          </p:cNvPr>
          <p:cNvPicPr>
            <a:picLocks noChangeAspect="1"/>
          </p:cNvPicPr>
          <p:nvPr/>
        </p:nvPicPr>
        <p:blipFill>
          <a:blip r:embed="rId4"/>
          <a:stretch>
            <a:fillRect/>
          </a:stretch>
        </p:blipFill>
        <p:spPr>
          <a:xfrm>
            <a:off x="10213600" y="32591"/>
            <a:ext cx="1907866" cy="286180"/>
          </a:xfrm>
          <a:prstGeom prst="rect">
            <a:avLst/>
          </a:prstGeom>
        </p:spPr>
      </p:pic>
      <p:sp>
        <p:nvSpPr>
          <p:cNvPr id="15" name="Google Shape;85;p13">
            <a:extLst>
              <a:ext uri="{FF2B5EF4-FFF2-40B4-BE49-F238E27FC236}">
                <a16:creationId xmlns:a16="http://schemas.microsoft.com/office/drawing/2014/main" id="{2D367693-7E46-4A7D-9D38-66DFFFF8F029}"/>
              </a:ext>
            </a:extLst>
          </p:cNvPr>
          <p:cNvSpPr txBox="1">
            <a:spLocks/>
          </p:cNvSpPr>
          <p:nvPr/>
        </p:nvSpPr>
        <p:spPr>
          <a:xfrm>
            <a:off x="-102053" y="9519"/>
            <a:ext cx="1634067" cy="29836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lgn="ctr">
              <a:lnSpc>
                <a:spcPct val="100000"/>
              </a:lnSpc>
              <a:spcBef>
                <a:spcPts val="0"/>
              </a:spcBef>
              <a:buSzPts val="2400"/>
              <a:buNone/>
            </a:pPr>
            <a:r>
              <a:rPr lang="en-US" sz="1400" dirty="0"/>
              <a:t> </a:t>
            </a:r>
            <a:r>
              <a:rPr lang="fr-FR" sz="1400" dirty="0"/>
              <a:t>EGU2020-20578</a:t>
            </a:r>
          </a:p>
          <a:p>
            <a:pPr marL="0" indent="0" algn="ctr">
              <a:lnSpc>
                <a:spcPct val="100000"/>
              </a:lnSpc>
              <a:spcBef>
                <a:spcPts val="0"/>
              </a:spcBef>
              <a:buSzPts val="2400"/>
              <a:buFont typeface="Arial"/>
              <a:buNone/>
            </a:pPr>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1111</TotalTime>
  <Words>827</Words>
  <Application>Microsoft Office PowerPoint</Application>
  <PresentationFormat>Widescreen</PresentationFormat>
  <Paragraphs>57</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Office Theme</vt:lpstr>
      <vt:lpstr>Ocean role in the winter sea ice openings north of Svalbard</vt:lpstr>
      <vt:lpstr>Motivation </vt:lpstr>
      <vt:lpstr>Method</vt:lpstr>
      <vt:lpstr>PowerPoint Presentation</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 HERBAUT</dc:creator>
  <cp:lastModifiedBy>Christophe HERBAUT</cp:lastModifiedBy>
  <cp:revision>81</cp:revision>
  <dcterms:modified xsi:type="dcterms:W3CDTF">2020-05-04T19:00:58Z</dcterms:modified>
</cp:coreProperties>
</file>