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3" r:id="rId3"/>
  </p:sldMasterIdLst>
  <p:notesMasterIdLst>
    <p:notesMasterId r:id="rId17"/>
  </p:notesMasterIdLst>
  <p:sldIdLst>
    <p:sldId id="398" r:id="rId4"/>
    <p:sldId id="942" r:id="rId5"/>
    <p:sldId id="283" r:id="rId6"/>
    <p:sldId id="943" r:id="rId7"/>
    <p:sldId id="284" r:id="rId8"/>
    <p:sldId id="780" r:id="rId9"/>
    <p:sldId id="944" r:id="rId10"/>
    <p:sldId id="259" r:id="rId11"/>
    <p:sldId id="402" r:id="rId12"/>
    <p:sldId id="260" r:id="rId13"/>
    <p:sldId id="941" r:id="rId14"/>
    <p:sldId id="261" r:id="rId15"/>
    <p:sldId id="945"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1284" y="4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BC408D-DDBC-4E55-9401-A451AAC03FC7}" type="datetimeFigureOut">
              <a:rPr lang="en-AU" smtClean="0"/>
              <a:t>3/05/2020</a:t>
            </a:fld>
            <a:endParaRPr lang="en-AU"/>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090687-FBEC-45D4-9A73-870809F6D720}" type="slidenum">
              <a:rPr lang="en-AU" smtClean="0"/>
              <a:t>‹#›</a:t>
            </a:fld>
            <a:endParaRPr lang="en-AU"/>
          </a:p>
        </p:txBody>
      </p:sp>
    </p:spTree>
    <p:extLst>
      <p:ext uri="{BB962C8B-B14F-4D97-AF65-F5344CB8AC3E}">
        <p14:creationId xmlns:p14="http://schemas.microsoft.com/office/powerpoint/2010/main" val="1479450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bwMode="auto">
          <a:noFill/>
          <a:ln>
            <a:miter lim="800000"/>
            <a:headEnd/>
            <a:tailEnd/>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0CB6724-459F-354E-9568-B35463C2E93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171" name="Rectangle 2"/>
          <p:cNvSpPr>
            <a:spLocks noGrp="1" noRot="1" noChangeAspect="1" noChangeArrowheads="1" noTextEdit="1"/>
          </p:cNvSpPr>
          <p:nvPr>
            <p:ph type="sldImg"/>
          </p:nvPr>
        </p:nvSpPr>
        <p:spPr bwMode="auto">
          <a:xfrm>
            <a:off x="1371600" y="1143000"/>
            <a:ext cx="4114800" cy="3086100"/>
          </a:xfrm>
          <a:noFill/>
          <a:ln>
            <a:solidFill>
              <a:srgbClr val="000000"/>
            </a:solidFill>
            <a:miter lim="800000"/>
            <a:headEnd/>
            <a:tailEnd/>
          </a:ln>
        </p:spPr>
      </p:sp>
      <p:sp>
        <p:nvSpPr>
          <p:cNvPr id="7172" name="Rectangle 3"/>
          <p:cNvSpPr>
            <a:spLocks noGrp="1" noChangeArrowheads="1"/>
          </p:cNvSpPr>
          <p:nvPr>
            <p:ph type="body" idx="1"/>
          </p:nvPr>
        </p:nvSpPr>
        <p:spPr bwMode="auto">
          <a:noFill/>
        </p:spPr>
        <p:txBody>
          <a:bodyPr>
            <a:normAutofit/>
          </a:bodyPr>
          <a:lstStyle/>
          <a:p>
            <a:endParaRPr lang="en-US" dirty="0">
              <a:ea typeface="ＭＳ Ｐゴシック" charset="-128"/>
              <a:cs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644469-16E0-4F03-93D1-5F33F345A9B7}"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3026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Victoria is an example of an extreme risk – others might be California coast, however it is possible unburned WQ is low, so treatment capacity is better?</a:t>
            </a:r>
          </a:p>
          <a:p>
            <a:endParaRPr lang="en-AU" dirty="0"/>
          </a:p>
          <a:p>
            <a:r>
              <a:rPr lang="en-AU" dirty="0"/>
              <a:t>Risk levels differ in different parts of SE </a:t>
            </a:r>
            <a:r>
              <a:rPr lang="en-AU" dirty="0" err="1"/>
              <a:t>Aust</a:t>
            </a:r>
            <a:r>
              <a:rPr lang="en-AU" dirty="0"/>
              <a:t> (Sydney, Adelaide), and even between areas in close </a:t>
            </a:r>
            <a:r>
              <a:rPr lang="en-AU" dirty="0" err="1"/>
              <a:t>proximitiy</a:t>
            </a:r>
            <a:endParaRPr lang="en-US" dirty="0"/>
          </a:p>
        </p:txBody>
      </p:sp>
      <p:sp>
        <p:nvSpPr>
          <p:cNvPr id="4" name="Slide Number Placeholder 3"/>
          <p:cNvSpPr>
            <a:spLocks noGrp="1"/>
          </p:cNvSpPr>
          <p:nvPr>
            <p:ph type="sldNum" sz="quarter" idx="10"/>
          </p:nvPr>
        </p:nvSpPr>
        <p:spPr/>
        <p:txBody>
          <a:bodyPr/>
          <a:lstStyle/>
          <a:p>
            <a:fld id="{102DF18C-6A63-B24E-AF5F-A519C8524551}" type="slidenum">
              <a:rPr lang="en-AU" smtClean="0"/>
              <a:pPr/>
              <a:t>13</a:t>
            </a:fld>
            <a:endParaRPr lang="en-AU"/>
          </a:p>
        </p:txBody>
      </p:sp>
    </p:spTree>
    <p:extLst>
      <p:ext uri="{BB962C8B-B14F-4D97-AF65-F5344CB8AC3E}">
        <p14:creationId xmlns:p14="http://schemas.microsoft.com/office/powerpoint/2010/main" val="2232689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Victoria is an example of an extreme risk – others might be California coast, however it is possible unburned WQ is low, so treatment capacity is better?</a:t>
            </a:r>
          </a:p>
          <a:p>
            <a:endParaRPr lang="en-AU" dirty="0"/>
          </a:p>
          <a:p>
            <a:r>
              <a:rPr lang="en-AU" dirty="0"/>
              <a:t>Risk levels differ in different parts of SE </a:t>
            </a:r>
            <a:r>
              <a:rPr lang="en-AU" dirty="0" err="1"/>
              <a:t>Aust</a:t>
            </a:r>
            <a:r>
              <a:rPr lang="en-AU" dirty="0"/>
              <a:t> (Sydney, Adelaide), and even between areas in close </a:t>
            </a:r>
            <a:r>
              <a:rPr lang="en-AU" dirty="0" err="1"/>
              <a:t>proximitiy</a:t>
            </a:r>
            <a:endParaRPr lang="en-US" dirty="0"/>
          </a:p>
        </p:txBody>
      </p:sp>
      <p:sp>
        <p:nvSpPr>
          <p:cNvPr id="4" name="Slide Number Placeholder 3"/>
          <p:cNvSpPr>
            <a:spLocks noGrp="1"/>
          </p:cNvSpPr>
          <p:nvPr>
            <p:ph type="sldNum" sz="quarter" idx="10"/>
          </p:nvPr>
        </p:nvSpPr>
        <p:spPr/>
        <p:txBody>
          <a:bodyPr/>
          <a:lstStyle/>
          <a:p>
            <a:fld id="{102DF18C-6A63-B24E-AF5F-A519C8524551}" type="slidenum">
              <a:rPr lang="en-AU" smtClean="0"/>
              <a:pPr/>
              <a:t>2</a:t>
            </a:fld>
            <a:endParaRPr lang="en-AU"/>
          </a:p>
        </p:txBody>
      </p:sp>
    </p:spTree>
    <p:extLst>
      <p:ext uri="{BB962C8B-B14F-4D97-AF65-F5344CB8AC3E}">
        <p14:creationId xmlns:p14="http://schemas.microsoft.com/office/powerpoint/2010/main" val="624901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Victoria is an example of an extreme risk – others might be California coast, however it is possible unburned WQ is low, so treatment capacity is better?</a:t>
            </a:r>
          </a:p>
          <a:p>
            <a:endParaRPr lang="en-AU" dirty="0"/>
          </a:p>
          <a:p>
            <a:r>
              <a:rPr lang="en-AU" dirty="0"/>
              <a:t>Risk levels differ in different parts of SE </a:t>
            </a:r>
            <a:r>
              <a:rPr lang="en-AU" dirty="0" err="1"/>
              <a:t>Aust</a:t>
            </a:r>
            <a:r>
              <a:rPr lang="en-AU" dirty="0"/>
              <a:t> (Sydney, Adelaide), and even between areas in close </a:t>
            </a:r>
            <a:r>
              <a:rPr lang="en-AU" dirty="0" err="1"/>
              <a:t>proximitiy</a:t>
            </a:r>
            <a:endParaRPr lang="en-US" dirty="0"/>
          </a:p>
        </p:txBody>
      </p:sp>
      <p:sp>
        <p:nvSpPr>
          <p:cNvPr id="4" name="Slide Number Placeholder 3"/>
          <p:cNvSpPr>
            <a:spLocks noGrp="1"/>
          </p:cNvSpPr>
          <p:nvPr>
            <p:ph type="sldNum" sz="quarter" idx="10"/>
          </p:nvPr>
        </p:nvSpPr>
        <p:spPr/>
        <p:txBody>
          <a:bodyPr/>
          <a:lstStyle/>
          <a:p>
            <a:fld id="{102DF18C-6A63-B24E-AF5F-A519C8524551}" type="slidenum">
              <a:rPr lang="en-AU" smtClean="0"/>
              <a:pPr/>
              <a:t>4</a:t>
            </a:fld>
            <a:endParaRPr lang="en-AU"/>
          </a:p>
        </p:txBody>
      </p:sp>
    </p:spTree>
    <p:extLst>
      <p:ext uri="{BB962C8B-B14F-4D97-AF65-F5344CB8AC3E}">
        <p14:creationId xmlns:p14="http://schemas.microsoft.com/office/powerpoint/2010/main" val="3398014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AU" dirty="0"/>
              <a:t>Victoria is an example of an extreme risk – others might be California coast, however it is possible unburned WQ is low, so treatment capacity is better?</a:t>
            </a:r>
          </a:p>
          <a:p>
            <a:endParaRPr lang="en-AU" dirty="0"/>
          </a:p>
          <a:p>
            <a:r>
              <a:rPr lang="en-AU" dirty="0"/>
              <a:t>Risk levels differ in different parts of SE </a:t>
            </a:r>
            <a:r>
              <a:rPr lang="en-AU" dirty="0" err="1"/>
              <a:t>Aust</a:t>
            </a:r>
            <a:r>
              <a:rPr lang="en-AU" dirty="0"/>
              <a:t> (Sydney, Adelaide), and even between areas in close </a:t>
            </a:r>
            <a:r>
              <a:rPr lang="en-AU" dirty="0" err="1"/>
              <a:t>proximitiy</a:t>
            </a:r>
            <a:endParaRPr lang="en-US" dirty="0"/>
          </a:p>
        </p:txBody>
      </p:sp>
      <p:sp>
        <p:nvSpPr>
          <p:cNvPr id="4" name="Slide Number Placeholder 3"/>
          <p:cNvSpPr>
            <a:spLocks noGrp="1"/>
          </p:cNvSpPr>
          <p:nvPr>
            <p:ph type="sldNum" sz="quarter" idx="10"/>
          </p:nvPr>
        </p:nvSpPr>
        <p:spPr/>
        <p:txBody>
          <a:bodyPr/>
          <a:lstStyle/>
          <a:p>
            <a:fld id="{102DF18C-6A63-B24E-AF5F-A519C8524551}" type="slidenum">
              <a:rPr lang="en-AU" smtClean="0"/>
              <a:pPr/>
              <a:t>6</a:t>
            </a:fld>
            <a:endParaRPr lang="en-AU"/>
          </a:p>
        </p:txBody>
      </p:sp>
    </p:spTree>
    <p:extLst>
      <p:ext uri="{BB962C8B-B14F-4D97-AF65-F5344CB8AC3E}">
        <p14:creationId xmlns:p14="http://schemas.microsoft.com/office/powerpoint/2010/main" val="2150965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AU" dirty="0"/>
              <a:t>Victoria is an example of an extreme risk – others might be California coast, however it is possible unburned WQ is low, so treatment capacity is better?</a:t>
            </a:r>
          </a:p>
          <a:p>
            <a:endParaRPr lang="en-AU" dirty="0"/>
          </a:p>
          <a:p>
            <a:r>
              <a:rPr lang="en-AU" dirty="0"/>
              <a:t>Risk levels differ in different parts of SE </a:t>
            </a:r>
            <a:r>
              <a:rPr lang="en-AU" dirty="0" err="1"/>
              <a:t>Aust</a:t>
            </a:r>
            <a:r>
              <a:rPr lang="en-AU" dirty="0"/>
              <a:t> (Sydney, Adelaide), and even between areas in close </a:t>
            </a:r>
            <a:r>
              <a:rPr lang="en-AU" dirty="0" err="1"/>
              <a:t>proximitiy</a:t>
            </a:r>
            <a:endParaRPr lang="en-US" dirty="0"/>
          </a:p>
        </p:txBody>
      </p:sp>
      <p:sp>
        <p:nvSpPr>
          <p:cNvPr id="4" name="Slide Number Placeholder 3"/>
          <p:cNvSpPr>
            <a:spLocks noGrp="1"/>
          </p:cNvSpPr>
          <p:nvPr>
            <p:ph type="sldNum" sz="quarter" idx="10"/>
          </p:nvPr>
        </p:nvSpPr>
        <p:spPr/>
        <p:txBody>
          <a:bodyPr/>
          <a:lstStyle/>
          <a:p>
            <a:fld id="{102DF18C-6A63-B24E-AF5F-A519C8524551}" type="slidenum">
              <a:rPr lang="en-AU" smtClean="0"/>
              <a:pPr/>
              <a:t>7</a:t>
            </a:fld>
            <a:endParaRPr lang="en-AU"/>
          </a:p>
        </p:txBody>
      </p:sp>
    </p:spTree>
    <p:extLst>
      <p:ext uri="{BB962C8B-B14F-4D97-AF65-F5344CB8AC3E}">
        <p14:creationId xmlns:p14="http://schemas.microsoft.com/office/powerpoint/2010/main" val="4136286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644469-16E0-4F03-93D1-5F33F345A9B7}"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1331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Hydrological response of </a:t>
            </a:r>
            <a:r>
              <a:rPr lang="en-AU" dirty="0" err="1"/>
              <a:t>E.regnanas</a:t>
            </a:r>
            <a:r>
              <a:rPr lang="en-AU" dirty="0"/>
              <a:t> forests well studied in the published hydrological literature over the last few decades. This response of </a:t>
            </a:r>
            <a:r>
              <a:rPr lang="en-AU" dirty="0" err="1"/>
              <a:t>E.regnans</a:t>
            </a:r>
            <a:r>
              <a:rPr lang="en-AU" dirty="0"/>
              <a:t> forests explain the water yield from </a:t>
            </a:r>
            <a:r>
              <a:rPr lang="en-AU" dirty="0" err="1"/>
              <a:t>E.regnans</a:t>
            </a:r>
            <a:r>
              <a:rPr lang="en-AU" dirty="0"/>
              <a:t> forests after single fire event. But now the emerging issue of this vegetation replacement with A.dealbata forests create a big question mark in the phase of this hydrological studies. After this replacement of vegetation, A.dealbata forests will continue their life cycle in the forests. So what will happen to the water yield from the forest water catchments is largely unknown. Therefore, from this research I try to answer those questions. To answer these research questions, I compared evapotranspiration between typical </a:t>
            </a:r>
            <a:r>
              <a:rPr lang="en-AU" dirty="0" err="1"/>
              <a:t>E.regnans</a:t>
            </a:r>
            <a:r>
              <a:rPr lang="en-AU" dirty="0"/>
              <a:t> and A.dealbata forests to understand possible eco-hydrological implications of this vegetation change to water yield from the forest water catchments. </a:t>
            </a:r>
          </a:p>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440F98-0BAC-41AC-BCEB-DCFBE489B55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0469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644469-16E0-4F03-93D1-5F33F345A9B7}"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4090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Victoria is an example of an extreme risk – others might be California coast, however it is possible unburned WQ is low, so treatment capacity is better?</a:t>
            </a:r>
          </a:p>
          <a:p>
            <a:endParaRPr lang="en-AU" dirty="0"/>
          </a:p>
          <a:p>
            <a:r>
              <a:rPr lang="en-AU" dirty="0"/>
              <a:t>Risk levels differ in different parts of SE </a:t>
            </a:r>
            <a:r>
              <a:rPr lang="en-AU" dirty="0" err="1"/>
              <a:t>Aust</a:t>
            </a:r>
            <a:r>
              <a:rPr lang="en-AU" dirty="0"/>
              <a:t> (Sydney, Adelaide), and even between areas in close </a:t>
            </a:r>
            <a:r>
              <a:rPr lang="en-AU" dirty="0" err="1"/>
              <a:t>proximitiy</a:t>
            </a:r>
            <a:endParaRPr lang="en-US" dirty="0"/>
          </a:p>
        </p:txBody>
      </p:sp>
      <p:sp>
        <p:nvSpPr>
          <p:cNvPr id="4" name="Slide Number Placeholder 3"/>
          <p:cNvSpPr>
            <a:spLocks noGrp="1"/>
          </p:cNvSpPr>
          <p:nvPr>
            <p:ph type="sldNum" sz="quarter" idx="10"/>
          </p:nvPr>
        </p:nvSpPr>
        <p:spPr/>
        <p:txBody>
          <a:bodyPr/>
          <a:lstStyle/>
          <a:p>
            <a:fld id="{102DF18C-6A63-B24E-AF5F-A519C8524551}" type="slidenum">
              <a:rPr lang="en-AU" smtClean="0"/>
              <a:pPr/>
              <a:t>11</a:t>
            </a:fld>
            <a:endParaRPr lang="en-AU"/>
          </a:p>
        </p:txBody>
      </p:sp>
    </p:spTree>
    <p:extLst>
      <p:ext uri="{BB962C8B-B14F-4D97-AF65-F5344CB8AC3E}">
        <p14:creationId xmlns:p14="http://schemas.microsoft.com/office/powerpoint/2010/main" val="2200951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CB403B4-6546-42ED-8991-85F2B6423DAB}" type="datetimeFigureOut">
              <a:rPr lang="en-AU" smtClean="0"/>
              <a:t>3/05/2020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70E4941-B860-47C3-BAAF-E02D413E5525}" type="slidenum">
              <a:rPr lang="en-AU" smtClean="0"/>
              <a:t>‹#›</a:t>
            </a:fld>
            <a:endParaRPr lang="en-AU"/>
          </a:p>
        </p:txBody>
      </p:sp>
    </p:spTree>
    <p:extLst>
      <p:ext uri="{BB962C8B-B14F-4D97-AF65-F5344CB8AC3E}">
        <p14:creationId xmlns:p14="http://schemas.microsoft.com/office/powerpoint/2010/main" val="2786955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B403B4-6546-42ED-8991-85F2B6423DAB}" type="datetimeFigureOut">
              <a:rPr lang="en-AU" smtClean="0"/>
              <a:t>3/05/2020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70E4941-B860-47C3-BAAF-E02D413E5525}" type="slidenum">
              <a:rPr lang="en-AU" smtClean="0"/>
              <a:t>‹#›</a:t>
            </a:fld>
            <a:endParaRPr lang="en-AU"/>
          </a:p>
        </p:txBody>
      </p:sp>
    </p:spTree>
    <p:extLst>
      <p:ext uri="{BB962C8B-B14F-4D97-AF65-F5344CB8AC3E}">
        <p14:creationId xmlns:p14="http://schemas.microsoft.com/office/powerpoint/2010/main" val="3178806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B403B4-6546-42ED-8991-85F2B6423DAB}" type="datetimeFigureOut">
              <a:rPr lang="en-AU" smtClean="0"/>
              <a:t>3/05/2020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70E4941-B860-47C3-BAAF-E02D413E5525}" type="slidenum">
              <a:rPr lang="en-AU" smtClean="0"/>
              <a:t>‹#›</a:t>
            </a:fld>
            <a:endParaRPr lang="en-AU"/>
          </a:p>
        </p:txBody>
      </p:sp>
    </p:spTree>
    <p:extLst>
      <p:ext uri="{BB962C8B-B14F-4D97-AF65-F5344CB8AC3E}">
        <p14:creationId xmlns:p14="http://schemas.microsoft.com/office/powerpoint/2010/main" val="3340020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1" descr="5011_PPT_BG_EndPage"/>
          <p:cNvPicPr>
            <a:picLocks noChangeAspect="1" noChangeArrowheads="1"/>
          </p:cNvPicPr>
          <p:nvPr userDrawn="1"/>
        </p:nvPicPr>
        <p:blipFill>
          <a:blip r:embed="rId2" cstate="print"/>
          <a:srcRect/>
          <a:stretch>
            <a:fillRect/>
          </a:stretch>
        </p:blipFill>
        <p:spPr bwMode="auto">
          <a:xfrm>
            <a:off x="0" y="0"/>
            <a:ext cx="9145588" cy="6859588"/>
          </a:xfrm>
          <a:prstGeom prst="rect">
            <a:avLst/>
          </a:prstGeom>
          <a:noFill/>
          <a:ln w="9525">
            <a:noFill/>
            <a:miter lim="800000"/>
            <a:headEnd/>
            <a:tailEnd/>
          </a:ln>
        </p:spPr>
      </p:pic>
      <p:pic>
        <p:nvPicPr>
          <p:cNvPr id="6" name="Picture 18" descr="Picture1"/>
          <p:cNvPicPr>
            <a:picLocks noChangeAspect="1" noChangeArrowheads="1"/>
          </p:cNvPicPr>
          <p:nvPr userDrawn="1"/>
        </p:nvPicPr>
        <p:blipFill>
          <a:blip r:embed="rId3" cstate="print"/>
          <a:srcRect/>
          <a:stretch>
            <a:fillRect/>
          </a:stretch>
        </p:blipFill>
        <p:spPr bwMode="auto">
          <a:xfrm>
            <a:off x="1331640" y="0"/>
            <a:ext cx="1347788" cy="1365250"/>
          </a:xfrm>
          <a:prstGeom prst="rect">
            <a:avLst/>
          </a:prstGeom>
          <a:noFill/>
          <a:ln w="9525">
            <a:noFill/>
            <a:miter lim="800000"/>
            <a:headEnd/>
            <a:tailEnd/>
          </a:ln>
        </p:spPr>
      </p:pic>
      <p:sp>
        <p:nvSpPr>
          <p:cNvPr id="16400" name="Rectangle 16"/>
          <p:cNvSpPr>
            <a:spLocks noGrp="1" noChangeArrowheads="1"/>
          </p:cNvSpPr>
          <p:nvPr>
            <p:ph type="ctrTitle" sz="quarter"/>
          </p:nvPr>
        </p:nvSpPr>
        <p:spPr>
          <a:xfrm>
            <a:off x="2500298" y="1828800"/>
            <a:ext cx="5715040" cy="1295400"/>
          </a:xfrm>
        </p:spPr>
        <p:txBody>
          <a:bodyPr/>
          <a:lstStyle>
            <a:lvl1pPr>
              <a:defRPr sz="2800"/>
            </a:lvl1pPr>
          </a:lstStyle>
          <a:p>
            <a:r>
              <a:rPr lang="en-US"/>
              <a:t>Click to edit Master title style</a:t>
            </a:r>
          </a:p>
        </p:txBody>
      </p:sp>
      <p:sp>
        <p:nvSpPr>
          <p:cNvPr id="16401" name="Rectangle 17"/>
          <p:cNvSpPr>
            <a:spLocks noGrp="1" noChangeArrowheads="1"/>
          </p:cNvSpPr>
          <p:nvPr>
            <p:ph type="subTitle" sz="quarter" idx="1"/>
          </p:nvPr>
        </p:nvSpPr>
        <p:spPr>
          <a:xfrm>
            <a:off x="2500298" y="3714752"/>
            <a:ext cx="5715040" cy="400110"/>
          </a:xfrm>
          <a:ln algn="ctr"/>
        </p:spPr>
        <p:txBody>
          <a:bodyPr>
            <a:spAutoFit/>
          </a:bodyPr>
          <a:lstStyle>
            <a:lvl1pPr marL="0" indent="0" eaLnBrk="0" hangingPunct="0">
              <a:spcBef>
                <a:spcPct val="50000"/>
              </a:spcBef>
              <a:buFont typeface="Arial" charset="0"/>
              <a:buNone/>
              <a:defRPr sz="2000" b="0">
                <a:solidFill>
                  <a:schemeClr val="accent5"/>
                </a:solidFill>
              </a:defRPr>
            </a:lvl1pPr>
          </a:lstStyle>
          <a:p>
            <a:r>
              <a:rPr lang="en-US"/>
              <a:t>Click to edit Master subtitle style</a:t>
            </a:r>
          </a:p>
        </p:txBody>
      </p:sp>
    </p:spTree>
    <p:extLst>
      <p:ext uri="{BB962C8B-B14F-4D97-AF65-F5344CB8AC3E}">
        <p14:creationId xmlns:p14="http://schemas.microsoft.com/office/powerpoint/2010/main" val="33022554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96454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7"/>
          <p:cNvSpPr>
            <a:spLocks noGrp="1" noChangeArrowheads="1"/>
          </p:cNvSpPr>
          <p:nvPr>
            <p:ph type="subTitle" sz="quarter" idx="1"/>
          </p:nvPr>
        </p:nvSpPr>
        <p:spPr>
          <a:xfrm>
            <a:off x="500034" y="1109947"/>
            <a:ext cx="8143932" cy="461665"/>
          </a:xfrm>
          <a:ln algn="ctr"/>
        </p:spPr>
        <p:txBody>
          <a:bodyPr>
            <a:spAutoFit/>
          </a:bodyPr>
          <a:lstStyle>
            <a:lvl1pPr marL="0" indent="0" eaLnBrk="0" hangingPunct="0">
              <a:spcBef>
                <a:spcPct val="50000"/>
              </a:spcBef>
              <a:buFont typeface="Arial" charset="0"/>
              <a:buNone/>
              <a:defRPr sz="2400" b="1">
                <a:solidFill>
                  <a:schemeClr val="accent6"/>
                </a:solidFill>
              </a:defRPr>
            </a:lvl1pPr>
          </a:lstStyle>
          <a:p>
            <a:r>
              <a:rPr lang="en-US" dirty="0"/>
              <a:t>Click to edit Master subtitle style</a:t>
            </a:r>
          </a:p>
        </p:txBody>
      </p:sp>
      <p:sp>
        <p:nvSpPr>
          <p:cNvPr id="4" name="Content Placeholder 2"/>
          <p:cNvSpPr>
            <a:spLocks noGrp="1"/>
          </p:cNvSpPr>
          <p:nvPr>
            <p:ph idx="10"/>
          </p:nvPr>
        </p:nvSpPr>
        <p:spPr>
          <a:xfrm>
            <a:off x="457200" y="1785926"/>
            <a:ext cx="8229600" cy="4311649"/>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56950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Title 1"/>
          <p:cNvSpPr txBox="1">
            <a:spLocks/>
          </p:cNvSpPr>
          <p:nvPr userDrawn="1"/>
        </p:nvSpPr>
        <p:spPr bwMode="auto">
          <a:xfrm>
            <a:off x="2971800" y="0"/>
            <a:ext cx="6019800" cy="762000"/>
          </a:xfrm>
          <a:prstGeom prst="rect">
            <a:avLst/>
          </a:prstGeom>
          <a:noFill/>
          <a:ln w="9525" algn="ctr">
            <a:noFill/>
            <a:miter lim="800000"/>
            <a:headEnd/>
            <a:tailEnd/>
          </a:ln>
          <a:effectLst/>
        </p:spPr>
        <p:txBody>
          <a:bodyPr anchor="ctr"/>
          <a:lstStyle/>
          <a:p>
            <a:pPr algn="ctr"/>
            <a:endParaRPr lang="en-US" sz="3200" b="1" dirty="0">
              <a:solidFill>
                <a:schemeClr val="bg1"/>
              </a:solidFill>
            </a:endParaRPr>
          </a:p>
        </p:txBody>
      </p:sp>
      <p:sp>
        <p:nvSpPr>
          <p:cNvPr id="2" name="Title 1"/>
          <p:cNvSpPr>
            <a:spLocks noGrp="1"/>
          </p:cNvSpPr>
          <p:nvPr>
            <p:ph type="title"/>
          </p:nvPr>
        </p:nvSpPr>
        <p:spPr>
          <a:xfrm>
            <a:off x="722313" y="3429000"/>
            <a:ext cx="7772400" cy="1362075"/>
          </a:xfrm>
        </p:spPr>
        <p:txBody>
          <a:bodyPr anchor="t"/>
          <a:lstStyle>
            <a:lvl1pPr algn="l">
              <a:defRPr sz="4000" b="1" cap="none">
                <a:solidFill>
                  <a:schemeClr val="accent6"/>
                </a:solidFill>
              </a:defRPr>
            </a:lvl1pPr>
          </a:lstStyle>
          <a:p>
            <a:r>
              <a:rPr lang="en-AU"/>
              <a:t>Click to edit Master title style</a:t>
            </a:r>
            <a:endParaRPr lang="en-US" dirty="0"/>
          </a:p>
        </p:txBody>
      </p:sp>
      <p:sp>
        <p:nvSpPr>
          <p:cNvPr id="3" name="Text Placeholder 2"/>
          <p:cNvSpPr>
            <a:spLocks noGrp="1"/>
          </p:cNvSpPr>
          <p:nvPr>
            <p:ph type="body" idx="1"/>
          </p:nvPr>
        </p:nvSpPr>
        <p:spPr>
          <a:xfrm>
            <a:off x="722313" y="1928813"/>
            <a:ext cx="7772400" cy="1500187"/>
          </a:xfrm>
        </p:spPr>
        <p:txBody>
          <a:bodyPr anchor="b"/>
          <a:lstStyle>
            <a:lvl1pPr marL="0" indent="0">
              <a:buNone/>
              <a:defRPr sz="2000">
                <a:solidFill>
                  <a:schemeClr val="bg2"/>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16683878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71600"/>
            <a:ext cx="40386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1600"/>
            <a:ext cx="40386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47912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5613" y="1285860"/>
            <a:ext cx="4040188" cy="817577"/>
          </a:xfrm>
        </p:spPr>
        <p:txBody>
          <a:bodyPr anchor="b"/>
          <a:lstStyle>
            <a:lvl1pPr marL="0" indent="0">
              <a:buNone/>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3438" y="1285860"/>
            <a:ext cx="4041775" cy="817577"/>
          </a:xfrm>
        </p:spPr>
        <p:txBody>
          <a:bodyPr anchor="b"/>
          <a:lstStyle>
            <a:lvl1pPr marL="0" indent="0">
              <a:buNone/>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2971800" y="0"/>
            <a:ext cx="6019800" cy="762000"/>
          </a:xfrm>
        </p:spPr>
        <p:txBody>
          <a:bodyPr/>
          <a:lstStyle/>
          <a:p>
            <a:r>
              <a:rPr lang="en-US"/>
              <a:t>Click to edit Master title style</a:t>
            </a:r>
          </a:p>
        </p:txBody>
      </p:sp>
    </p:spTree>
    <p:extLst>
      <p:ext uri="{BB962C8B-B14F-4D97-AF65-F5344CB8AC3E}">
        <p14:creationId xmlns:p14="http://schemas.microsoft.com/office/powerpoint/2010/main" val="28910287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79636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534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B403B4-6546-42ED-8991-85F2B6423DAB}" type="datetimeFigureOut">
              <a:rPr lang="en-AU" smtClean="0"/>
              <a:t>3/05/2020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70E4941-B860-47C3-BAAF-E02D413E5525}" type="slidenum">
              <a:rPr lang="en-AU" smtClean="0"/>
              <a:t>‹#›</a:t>
            </a:fld>
            <a:endParaRPr lang="en-AU"/>
          </a:p>
        </p:txBody>
      </p:sp>
    </p:spTree>
    <p:extLst>
      <p:ext uri="{BB962C8B-B14F-4D97-AF65-F5344CB8AC3E}">
        <p14:creationId xmlns:p14="http://schemas.microsoft.com/office/powerpoint/2010/main" val="10432752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28736"/>
            <a:ext cx="5111750" cy="4697427"/>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itle 1"/>
          <p:cNvSpPr>
            <a:spLocks noGrp="1"/>
          </p:cNvSpPr>
          <p:nvPr>
            <p:ph type="title"/>
          </p:nvPr>
        </p:nvSpPr>
        <p:spPr>
          <a:xfrm>
            <a:off x="2971800" y="0"/>
            <a:ext cx="6019800" cy="762000"/>
          </a:xfrm>
        </p:spPr>
        <p:txBody>
          <a:bodyPr/>
          <a:lstStyle/>
          <a:p>
            <a:r>
              <a:rPr lang="en-US"/>
              <a:t>Click to edit Master title style</a:t>
            </a:r>
          </a:p>
        </p:txBody>
      </p:sp>
    </p:spTree>
    <p:extLst>
      <p:ext uri="{BB962C8B-B14F-4D97-AF65-F5344CB8AC3E}">
        <p14:creationId xmlns:p14="http://schemas.microsoft.com/office/powerpoint/2010/main" val="37178103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000107"/>
            <a:ext cx="5486400" cy="421484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itle 1"/>
          <p:cNvSpPr>
            <a:spLocks noGrp="1"/>
          </p:cNvSpPr>
          <p:nvPr>
            <p:ph type="title"/>
          </p:nvPr>
        </p:nvSpPr>
        <p:spPr>
          <a:xfrm>
            <a:off x="2971800" y="0"/>
            <a:ext cx="6019800" cy="762000"/>
          </a:xfrm>
        </p:spPr>
        <p:txBody>
          <a:bodyPr/>
          <a:lstStyle/>
          <a:p>
            <a:r>
              <a:rPr lang="en-US"/>
              <a:t>Click to edit Master title style</a:t>
            </a:r>
          </a:p>
        </p:txBody>
      </p:sp>
    </p:spTree>
    <p:extLst>
      <p:ext uri="{BB962C8B-B14F-4D97-AF65-F5344CB8AC3E}">
        <p14:creationId xmlns:p14="http://schemas.microsoft.com/office/powerpoint/2010/main" val="3891711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userDrawn="1"/>
        </p:nvSpPr>
        <p:spPr bwMode="auto">
          <a:xfrm>
            <a:off x="1812925" y="107952"/>
            <a:ext cx="0" cy="862013"/>
          </a:xfrm>
          <a:prstGeom prst="line">
            <a:avLst/>
          </a:prstGeom>
          <a:noFill/>
          <a:ln w="9525">
            <a:solidFill>
              <a:schemeClr val="bg1"/>
            </a:solidFill>
            <a:round/>
            <a:headEnd/>
            <a:tailEnd/>
          </a:ln>
        </p:spPr>
        <p:txBody>
          <a:bodyPr wrap="none" anchor="ctr"/>
          <a:lstStyle/>
          <a:p>
            <a:pPr>
              <a:defRPr/>
            </a:pPr>
            <a:endParaRPr lang="en-US" sz="1350">
              <a:latin typeface="Arial" pitchFamily="-107" charset="0"/>
            </a:endParaRPr>
          </a:p>
        </p:txBody>
      </p:sp>
      <p:sp>
        <p:nvSpPr>
          <p:cNvPr id="5" name="Line 5"/>
          <p:cNvSpPr>
            <a:spLocks noChangeShapeType="1"/>
          </p:cNvSpPr>
          <p:nvPr userDrawn="1"/>
        </p:nvSpPr>
        <p:spPr bwMode="auto">
          <a:xfrm>
            <a:off x="2743200" y="107952"/>
            <a:ext cx="1588" cy="519113"/>
          </a:xfrm>
          <a:prstGeom prst="line">
            <a:avLst/>
          </a:prstGeom>
          <a:noFill/>
          <a:ln w="9525">
            <a:solidFill>
              <a:schemeClr val="bg1"/>
            </a:solidFill>
            <a:round/>
            <a:headEnd/>
            <a:tailEnd/>
          </a:ln>
        </p:spPr>
        <p:txBody>
          <a:bodyPr wrap="none" anchor="ctr"/>
          <a:lstStyle/>
          <a:p>
            <a:pPr>
              <a:defRPr/>
            </a:pPr>
            <a:endParaRPr lang="en-US" sz="1350">
              <a:latin typeface="Arial" pitchFamily="-107" charset="0"/>
            </a:endParaRPr>
          </a:p>
        </p:txBody>
      </p:sp>
      <p:pic>
        <p:nvPicPr>
          <p:cNvPr id="6" name="Picture 9" descr="5011_PPT_BG_EndPage"/>
          <p:cNvPicPr>
            <a:picLocks noChangeAspect="1" noChangeArrowheads="1"/>
          </p:cNvPicPr>
          <p:nvPr userDrawn="1"/>
        </p:nvPicPr>
        <p:blipFill>
          <a:blip r:embed="rId2"/>
          <a:srcRect/>
          <a:stretch>
            <a:fillRect/>
          </a:stretch>
        </p:blipFill>
        <p:spPr bwMode="auto">
          <a:xfrm>
            <a:off x="-1588" y="0"/>
            <a:ext cx="9145588" cy="6859588"/>
          </a:xfrm>
          <a:prstGeom prst="rect">
            <a:avLst/>
          </a:prstGeom>
          <a:noFill/>
          <a:ln w="9525">
            <a:noFill/>
            <a:miter lim="800000"/>
            <a:headEnd/>
            <a:tailEnd/>
          </a:ln>
        </p:spPr>
      </p:pic>
      <p:sp>
        <p:nvSpPr>
          <p:cNvPr id="7" name="Line 10"/>
          <p:cNvSpPr>
            <a:spLocks noChangeShapeType="1"/>
          </p:cNvSpPr>
          <p:nvPr userDrawn="1"/>
        </p:nvSpPr>
        <p:spPr bwMode="auto">
          <a:xfrm>
            <a:off x="3144839" y="1785938"/>
            <a:ext cx="1587" cy="1312862"/>
          </a:xfrm>
          <a:prstGeom prst="line">
            <a:avLst/>
          </a:prstGeom>
          <a:noFill/>
          <a:ln w="9525">
            <a:solidFill>
              <a:schemeClr val="bg1"/>
            </a:solidFill>
            <a:round/>
            <a:headEnd/>
            <a:tailEnd/>
          </a:ln>
        </p:spPr>
        <p:txBody>
          <a:bodyPr wrap="none" anchor="ctr"/>
          <a:lstStyle/>
          <a:p>
            <a:pPr>
              <a:defRPr/>
            </a:pPr>
            <a:endParaRPr lang="en-US" sz="1350">
              <a:latin typeface="Arial" pitchFamily="-107" charset="0"/>
            </a:endParaRPr>
          </a:p>
        </p:txBody>
      </p:sp>
      <p:pic>
        <p:nvPicPr>
          <p:cNvPr id="8" name="Picture 13" descr="UOM-Rev3D_S_sm"/>
          <p:cNvPicPr>
            <a:picLocks noChangeAspect="1" noChangeArrowheads="1"/>
          </p:cNvPicPr>
          <p:nvPr userDrawn="1"/>
        </p:nvPicPr>
        <p:blipFill>
          <a:blip r:embed="rId3"/>
          <a:srcRect/>
          <a:stretch>
            <a:fillRect/>
          </a:stretch>
        </p:blipFill>
        <p:spPr bwMode="auto">
          <a:xfrm>
            <a:off x="1546225" y="1752600"/>
            <a:ext cx="1347788" cy="1366838"/>
          </a:xfrm>
          <a:prstGeom prst="rect">
            <a:avLst/>
          </a:prstGeom>
          <a:noFill/>
          <a:ln w="9525">
            <a:noFill/>
            <a:miter lim="800000"/>
            <a:headEnd/>
            <a:tailEnd/>
          </a:ln>
        </p:spPr>
      </p:pic>
      <p:sp>
        <p:nvSpPr>
          <p:cNvPr id="9232" name="Rectangle 16"/>
          <p:cNvSpPr>
            <a:spLocks noGrp="1" noChangeArrowheads="1"/>
          </p:cNvSpPr>
          <p:nvPr>
            <p:ph type="ctrTitle" sz="quarter"/>
          </p:nvPr>
        </p:nvSpPr>
        <p:spPr>
          <a:xfrm>
            <a:off x="3352800" y="1905000"/>
            <a:ext cx="5486400" cy="1143000"/>
          </a:xfrm>
        </p:spPr>
        <p:txBody>
          <a:bodyPr/>
          <a:lstStyle>
            <a:lvl1pPr>
              <a:defRPr/>
            </a:lvl1pPr>
          </a:lstStyle>
          <a:p>
            <a:r>
              <a:rPr lang="en-US"/>
              <a:t>Click to edit Master title style</a:t>
            </a:r>
          </a:p>
        </p:txBody>
      </p:sp>
      <p:sp>
        <p:nvSpPr>
          <p:cNvPr id="9233" name="Rectangle 17"/>
          <p:cNvSpPr>
            <a:spLocks noGrp="1" noChangeArrowheads="1"/>
          </p:cNvSpPr>
          <p:nvPr>
            <p:ph type="subTitle" sz="quarter" idx="1"/>
          </p:nvPr>
        </p:nvSpPr>
        <p:spPr>
          <a:xfrm>
            <a:off x="1371600" y="3886200"/>
            <a:ext cx="6400800" cy="609600"/>
          </a:xfrm>
        </p:spPr>
        <p:txBody>
          <a:bodyPr/>
          <a:lstStyle>
            <a:lvl1pPr marL="0" indent="0" algn="ctr">
              <a:buFontTx/>
              <a:buNone/>
              <a:defRPr>
                <a:solidFill>
                  <a:schemeClr val="bg1"/>
                </a:solidFill>
              </a:defRPr>
            </a:lvl1pPr>
          </a:lstStyle>
          <a:p>
            <a:r>
              <a:rPr lang="en-US"/>
              <a:t>Click to edit Master subtitle style</a:t>
            </a:r>
          </a:p>
        </p:txBody>
      </p:sp>
    </p:spTree>
    <p:extLst>
      <p:ext uri="{BB962C8B-B14F-4D97-AF65-F5344CB8AC3E}">
        <p14:creationId xmlns:p14="http://schemas.microsoft.com/office/powerpoint/2010/main" val="24816096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Tree>
    <p:extLst>
      <p:ext uri="{BB962C8B-B14F-4D97-AF65-F5344CB8AC3E}">
        <p14:creationId xmlns:p14="http://schemas.microsoft.com/office/powerpoint/2010/main" val="3038191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AU"/>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AU"/>
              <a:t>Click to edit Master text styles</a:t>
            </a:r>
          </a:p>
        </p:txBody>
      </p:sp>
    </p:spTree>
    <p:extLst>
      <p:ext uri="{BB962C8B-B14F-4D97-AF65-F5344CB8AC3E}">
        <p14:creationId xmlns:p14="http://schemas.microsoft.com/office/powerpoint/2010/main" val="15630372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685800" y="1219200"/>
            <a:ext cx="38100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4648200" y="1219200"/>
            <a:ext cx="38100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Tree>
    <p:extLst>
      <p:ext uri="{BB962C8B-B14F-4D97-AF65-F5344CB8AC3E}">
        <p14:creationId xmlns:p14="http://schemas.microsoft.com/office/powerpoint/2010/main" val="4904788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Tree>
    <p:extLst>
      <p:ext uri="{BB962C8B-B14F-4D97-AF65-F5344CB8AC3E}">
        <p14:creationId xmlns:p14="http://schemas.microsoft.com/office/powerpoint/2010/main" val="9217302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Tree>
    <p:extLst>
      <p:ext uri="{BB962C8B-B14F-4D97-AF65-F5344CB8AC3E}">
        <p14:creationId xmlns:p14="http://schemas.microsoft.com/office/powerpoint/2010/main" val="42909918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0726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AU"/>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AU"/>
              <a:t>Click to edit Master text styles</a:t>
            </a:r>
          </a:p>
        </p:txBody>
      </p:sp>
    </p:spTree>
    <p:extLst>
      <p:ext uri="{BB962C8B-B14F-4D97-AF65-F5344CB8AC3E}">
        <p14:creationId xmlns:p14="http://schemas.microsoft.com/office/powerpoint/2010/main" val="2265086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B403B4-6546-42ED-8991-85F2B6423DAB}" type="datetimeFigureOut">
              <a:rPr lang="en-AU" smtClean="0"/>
              <a:t>3/05/2020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70E4941-B860-47C3-BAAF-E02D413E5525}" type="slidenum">
              <a:rPr lang="en-AU" smtClean="0"/>
              <a:t>‹#›</a:t>
            </a:fld>
            <a:endParaRPr lang="en-AU"/>
          </a:p>
        </p:txBody>
      </p:sp>
    </p:spTree>
    <p:extLst>
      <p:ext uri="{BB962C8B-B14F-4D97-AF65-F5344CB8AC3E}">
        <p14:creationId xmlns:p14="http://schemas.microsoft.com/office/powerpoint/2010/main" val="33773922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AU"/>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AU"/>
              <a:t>Click to edit Master text styles</a:t>
            </a:r>
          </a:p>
        </p:txBody>
      </p:sp>
    </p:spTree>
    <p:extLst>
      <p:ext uri="{BB962C8B-B14F-4D97-AF65-F5344CB8AC3E}">
        <p14:creationId xmlns:p14="http://schemas.microsoft.com/office/powerpoint/2010/main" val="21125377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Tree>
    <p:extLst>
      <p:ext uri="{BB962C8B-B14F-4D97-AF65-F5344CB8AC3E}">
        <p14:creationId xmlns:p14="http://schemas.microsoft.com/office/powerpoint/2010/main" val="34046024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76200"/>
            <a:ext cx="2019300" cy="6019800"/>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685800" y="76200"/>
            <a:ext cx="5905500" cy="6019800"/>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Tree>
    <p:extLst>
      <p:ext uri="{BB962C8B-B14F-4D97-AF65-F5344CB8AC3E}">
        <p14:creationId xmlns:p14="http://schemas.microsoft.com/office/powerpoint/2010/main" val="27846204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600200" y="914400"/>
            <a:ext cx="6781800" cy="1295400"/>
          </a:xfrm>
        </p:spPr>
        <p:txBody>
          <a:bodyPr/>
          <a:lstStyle/>
          <a:p>
            <a:r>
              <a:rPr lang="en-US"/>
              <a:t>Click to edit Master title style</a:t>
            </a:r>
          </a:p>
        </p:txBody>
      </p:sp>
      <p:sp>
        <p:nvSpPr>
          <p:cNvPr id="3" name="Table Placeholder 2"/>
          <p:cNvSpPr>
            <a:spLocks noGrp="1"/>
          </p:cNvSpPr>
          <p:nvPr>
            <p:ph type="tbl" idx="1"/>
          </p:nvPr>
        </p:nvSpPr>
        <p:spPr>
          <a:xfrm>
            <a:off x="685800" y="2590800"/>
            <a:ext cx="7772400" cy="3505200"/>
          </a:xfrm>
        </p:spPr>
        <p:txBody>
          <a:bodyPr/>
          <a:lstStyle/>
          <a:p>
            <a:endParaRPr lang="en-US"/>
          </a:p>
        </p:txBody>
      </p:sp>
    </p:spTree>
    <p:extLst>
      <p:ext uri="{BB962C8B-B14F-4D97-AF65-F5344CB8AC3E}">
        <p14:creationId xmlns:p14="http://schemas.microsoft.com/office/powerpoint/2010/main" val="1336905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CB403B4-6546-42ED-8991-85F2B6423DAB}" type="datetimeFigureOut">
              <a:rPr lang="en-AU" smtClean="0"/>
              <a:t>3/05/2020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70E4941-B860-47C3-BAAF-E02D413E5525}" type="slidenum">
              <a:rPr lang="en-AU" smtClean="0"/>
              <a:t>‹#›</a:t>
            </a:fld>
            <a:endParaRPr lang="en-AU"/>
          </a:p>
        </p:txBody>
      </p:sp>
    </p:spTree>
    <p:extLst>
      <p:ext uri="{BB962C8B-B14F-4D97-AF65-F5344CB8AC3E}">
        <p14:creationId xmlns:p14="http://schemas.microsoft.com/office/powerpoint/2010/main" val="3558110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B403B4-6546-42ED-8991-85F2B6423DAB}" type="datetimeFigureOut">
              <a:rPr lang="en-AU" smtClean="0"/>
              <a:t>3/05/2020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C70E4941-B860-47C3-BAAF-E02D413E5525}" type="slidenum">
              <a:rPr lang="en-AU" smtClean="0"/>
              <a:t>‹#›</a:t>
            </a:fld>
            <a:endParaRPr lang="en-AU"/>
          </a:p>
        </p:txBody>
      </p:sp>
    </p:spTree>
    <p:extLst>
      <p:ext uri="{BB962C8B-B14F-4D97-AF65-F5344CB8AC3E}">
        <p14:creationId xmlns:p14="http://schemas.microsoft.com/office/powerpoint/2010/main" val="3113695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CB403B4-6546-42ED-8991-85F2B6423DAB}" type="datetimeFigureOut">
              <a:rPr lang="en-AU" smtClean="0"/>
              <a:t>3/05/2020</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C70E4941-B860-47C3-BAAF-E02D413E5525}" type="slidenum">
              <a:rPr lang="en-AU" smtClean="0"/>
              <a:t>‹#›</a:t>
            </a:fld>
            <a:endParaRPr lang="en-AU"/>
          </a:p>
        </p:txBody>
      </p:sp>
    </p:spTree>
    <p:extLst>
      <p:ext uri="{BB962C8B-B14F-4D97-AF65-F5344CB8AC3E}">
        <p14:creationId xmlns:p14="http://schemas.microsoft.com/office/powerpoint/2010/main" val="1036111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B403B4-6546-42ED-8991-85F2B6423DAB}" type="datetimeFigureOut">
              <a:rPr lang="en-AU" smtClean="0"/>
              <a:t>3/05/2020</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C70E4941-B860-47C3-BAAF-E02D413E5525}" type="slidenum">
              <a:rPr lang="en-AU" smtClean="0"/>
              <a:t>‹#›</a:t>
            </a:fld>
            <a:endParaRPr lang="en-AU"/>
          </a:p>
        </p:txBody>
      </p:sp>
    </p:spTree>
    <p:extLst>
      <p:ext uri="{BB962C8B-B14F-4D97-AF65-F5344CB8AC3E}">
        <p14:creationId xmlns:p14="http://schemas.microsoft.com/office/powerpoint/2010/main" val="637173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B403B4-6546-42ED-8991-85F2B6423DAB}" type="datetimeFigureOut">
              <a:rPr lang="en-AU" smtClean="0"/>
              <a:t>3/05/2020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70E4941-B860-47C3-BAAF-E02D413E5525}" type="slidenum">
              <a:rPr lang="en-AU" smtClean="0"/>
              <a:t>‹#›</a:t>
            </a:fld>
            <a:endParaRPr lang="en-AU"/>
          </a:p>
        </p:txBody>
      </p:sp>
    </p:spTree>
    <p:extLst>
      <p:ext uri="{BB962C8B-B14F-4D97-AF65-F5344CB8AC3E}">
        <p14:creationId xmlns:p14="http://schemas.microsoft.com/office/powerpoint/2010/main" val="3529398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B403B4-6546-42ED-8991-85F2B6423DAB}" type="datetimeFigureOut">
              <a:rPr lang="en-AU" smtClean="0"/>
              <a:t>3/05/2020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70E4941-B860-47C3-BAAF-E02D413E5525}" type="slidenum">
              <a:rPr lang="en-AU" smtClean="0"/>
              <a:t>‹#›</a:t>
            </a:fld>
            <a:endParaRPr lang="en-AU"/>
          </a:p>
        </p:txBody>
      </p:sp>
    </p:spTree>
    <p:extLst>
      <p:ext uri="{BB962C8B-B14F-4D97-AF65-F5344CB8AC3E}">
        <p14:creationId xmlns:p14="http://schemas.microsoft.com/office/powerpoint/2010/main" val="464258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7.png"/><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B403B4-6546-42ED-8991-85F2B6423DAB}" type="datetimeFigureOut">
              <a:rPr lang="en-AU" smtClean="0"/>
              <a:t>3/05/2020</a:t>
            </a:fld>
            <a:endParaRPr lang="en-A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0E4941-B860-47C3-BAAF-E02D413E5525}" type="slidenum">
              <a:rPr lang="en-AU" smtClean="0"/>
              <a:t>‹#›</a:t>
            </a:fld>
            <a:endParaRPr lang="en-AU"/>
          </a:p>
        </p:txBody>
      </p:sp>
    </p:spTree>
    <p:extLst>
      <p:ext uri="{BB962C8B-B14F-4D97-AF65-F5344CB8AC3E}">
        <p14:creationId xmlns:p14="http://schemas.microsoft.com/office/powerpoint/2010/main" val="8507595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 name="Rectangle 10"/>
          <p:cNvSpPr>
            <a:spLocks noChangeArrowheads="1"/>
          </p:cNvSpPr>
          <p:nvPr userDrawn="1"/>
        </p:nvSpPr>
        <p:spPr bwMode="auto">
          <a:xfrm>
            <a:off x="0" y="0"/>
            <a:ext cx="9144000" cy="838200"/>
          </a:xfrm>
          <a:prstGeom prst="rect">
            <a:avLst/>
          </a:prstGeom>
          <a:solidFill>
            <a:srgbClr val="003368"/>
          </a:solidFill>
          <a:ln w="9525">
            <a:noFill/>
            <a:miter lim="800000"/>
            <a:headEnd/>
            <a:tailEnd/>
          </a:ln>
          <a:effectLst/>
        </p:spPr>
        <p:txBody>
          <a:bodyPr wrap="none" anchor="ctr"/>
          <a:lstStyle/>
          <a:p>
            <a:pPr algn="ctr" eaLnBrk="0" hangingPunct="0"/>
            <a:endParaRPr lang="en-US"/>
          </a:p>
        </p:txBody>
      </p:sp>
      <p:pic>
        <p:nvPicPr>
          <p:cNvPr id="1027" name="Picture 13" descr="UOM-Rev3D_H_sm"/>
          <p:cNvPicPr>
            <a:picLocks noChangeAspect="1" noChangeArrowheads="1"/>
          </p:cNvPicPr>
          <p:nvPr userDrawn="1"/>
        </p:nvPicPr>
        <p:blipFill>
          <a:blip r:embed="rId12" cstate="print"/>
          <a:srcRect/>
          <a:stretch>
            <a:fillRect/>
          </a:stretch>
        </p:blipFill>
        <p:spPr bwMode="auto">
          <a:xfrm>
            <a:off x="152400" y="107950"/>
            <a:ext cx="2362200" cy="612775"/>
          </a:xfrm>
          <a:prstGeom prst="rect">
            <a:avLst/>
          </a:prstGeom>
          <a:noFill/>
          <a:ln w="9525">
            <a:noFill/>
            <a:miter lim="800000"/>
            <a:headEnd/>
            <a:tailEnd/>
          </a:ln>
        </p:spPr>
      </p:pic>
      <p:sp>
        <p:nvSpPr>
          <p:cNvPr id="1038" name="Line 14"/>
          <p:cNvSpPr>
            <a:spLocks noChangeShapeType="1"/>
          </p:cNvSpPr>
          <p:nvPr userDrawn="1"/>
        </p:nvSpPr>
        <p:spPr bwMode="auto">
          <a:xfrm>
            <a:off x="0" y="6400800"/>
            <a:ext cx="9144000" cy="0"/>
          </a:xfrm>
          <a:prstGeom prst="line">
            <a:avLst/>
          </a:prstGeom>
          <a:noFill/>
          <a:ln w="9525">
            <a:solidFill>
              <a:srgbClr val="003368"/>
            </a:solidFill>
            <a:round/>
            <a:headEnd/>
            <a:tailEnd/>
          </a:ln>
        </p:spPr>
        <p:txBody>
          <a:bodyPr wrap="none" anchor="ctr"/>
          <a:lstStyle/>
          <a:p>
            <a:pPr eaLnBrk="0" hangingPunct="0">
              <a:defRPr/>
            </a:pPr>
            <a:endParaRPr lang="en-US">
              <a:ea typeface="ＭＳ Ｐゴシック" pitchFamily="48" charset="-128"/>
            </a:endParaRPr>
          </a:p>
        </p:txBody>
      </p:sp>
      <p:pic>
        <p:nvPicPr>
          <p:cNvPr id="1029" name="Picture 15" descr="5011_Evolution text"/>
          <p:cNvPicPr>
            <a:picLocks noChangeAspect="1" noChangeArrowheads="1"/>
          </p:cNvPicPr>
          <p:nvPr userDrawn="1"/>
        </p:nvPicPr>
        <p:blipFill>
          <a:blip r:embed="rId13" cstate="print"/>
          <a:srcRect/>
          <a:stretch>
            <a:fillRect/>
          </a:stretch>
        </p:blipFill>
        <p:spPr bwMode="auto">
          <a:xfrm>
            <a:off x="5811838" y="6477000"/>
            <a:ext cx="3103562" cy="255588"/>
          </a:xfrm>
          <a:prstGeom prst="rect">
            <a:avLst/>
          </a:prstGeom>
          <a:noFill/>
          <a:ln w="9525">
            <a:noFill/>
            <a:miter lim="800000"/>
            <a:headEnd/>
            <a:tailEnd/>
          </a:ln>
        </p:spPr>
      </p:pic>
      <p:sp>
        <p:nvSpPr>
          <p:cNvPr id="1040" name="Rectangle 16"/>
          <p:cNvSpPr>
            <a:spLocks noChangeArrowheads="1"/>
          </p:cNvSpPr>
          <p:nvPr userDrawn="1"/>
        </p:nvSpPr>
        <p:spPr bwMode="auto">
          <a:xfrm>
            <a:off x="0" y="838200"/>
            <a:ext cx="9144000" cy="76200"/>
          </a:xfrm>
          <a:prstGeom prst="rect">
            <a:avLst/>
          </a:prstGeom>
          <a:solidFill>
            <a:srgbClr val="759FB8"/>
          </a:solidFill>
          <a:ln w="9525">
            <a:noFill/>
            <a:miter lim="800000"/>
            <a:headEnd/>
            <a:tailEnd/>
          </a:ln>
          <a:effectLst>
            <a:outerShdw algn="ctr" rotWithShape="0">
              <a:srgbClr val="808080">
                <a:alpha val="45000"/>
              </a:srgbClr>
            </a:outerShdw>
          </a:effectLst>
        </p:spPr>
        <p:txBody>
          <a:bodyPr wrap="none" anchor="ctr"/>
          <a:lstStyle/>
          <a:p>
            <a:pPr algn="ctr" eaLnBrk="0" hangingPunct="0"/>
            <a:endParaRPr lang="en-US"/>
          </a:p>
        </p:txBody>
      </p:sp>
      <p:sp>
        <p:nvSpPr>
          <p:cNvPr id="1031" name="Rectangle 18"/>
          <p:cNvSpPr>
            <a:spLocks noGrp="1" noChangeArrowheads="1"/>
          </p:cNvSpPr>
          <p:nvPr>
            <p:ph type="title"/>
          </p:nvPr>
        </p:nvSpPr>
        <p:spPr bwMode="auto">
          <a:xfrm>
            <a:off x="2971800" y="0"/>
            <a:ext cx="60198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2" name="Rectangle 19"/>
          <p:cNvSpPr>
            <a:spLocks noGrp="1" noChangeArrowheads="1"/>
          </p:cNvSpPr>
          <p:nvPr>
            <p:ph type="body" idx="1"/>
          </p:nvPr>
        </p:nvSpPr>
        <p:spPr bwMode="auto">
          <a:xfrm>
            <a:off x="457200" y="13716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3" name="Picture 22" descr="Picture2"/>
          <p:cNvPicPr>
            <a:picLocks noChangeAspect="1" noChangeArrowheads="1"/>
          </p:cNvPicPr>
          <p:nvPr userDrawn="1"/>
        </p:nvPicPr>
        <p:blipFill>
          <a:blip r:embed="rId14" cstate="print"/>
          <a:srcRect/>
          <a:stretch>
            <a:fillRect/>
          </a:stretch>
        </p:blipFill>
        <p:spPr bwMode="auto">
          <a:xfrm>
            <a:off x="152400" y="107950"/>
            <a:ext cx="2365375" cy="615950"/>
          </a:xfrm>
          <a:prstGeom prst="rect">
            <a:avLst/>
          </a:prstGeom>
          <a:noFill/>
          <a:ln w="9525">
            <a:noFill/>
            <a:miter lim="800000"/>
            <a:headEnd/>
            <a:tailEnd/>
          </a:ln>
        </p:spPr>
      </p:pic>
    </p:spTree>
    <p:extLst>
      <p:ext uri="{BB962C8B-B14F-4D97-AF65-F5344CB8AC3E}">
        <p14:creationId xmlns:p14="http://schemas.microsoft.com/office/powerpoint/2010/main" val="18236377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xStyles>
    <p:titleStyle>
      <a:lvl1pPr algn="l" rtl="0" eaLnBrk="0" fontAlgn="base" hangingPunct="0">
        <a:spcBef>
          <a:spcPct val="0"/>
        </a:spcBef>
        <a:spcAft>
          <a:spcPct val="0"/>
        </a:spcAft>
        <a:defRPr sz="2000" b="1">
          <a:solidFill>
            <a:schemeClr val="bg1"/>
          </a:solidFill>
          <a:latin typeface="+mj-lt"/>
          <a:ea typeface="+mj-ea"/>
          <a:cs typeface="+mj-cs"/>
        </a:defRPr>
      </a:lvl1pPr>
      <a:lvl2pPr algn="l" rtl="0" eaLnBrk="0" fontAlgn="base" hangingPunct="0">
        <a:spcBef>
          <a:spcPct val="0"/>
        </a:spcBef>
        <a:spcAft>
          <a:spcPct val="0"/>
        </a:spcAft>
        <a:defRPr sz="2000" b="1">
          <a:solidFill>
            <a:schemeClr val="bg1"/>
          </a:solidFill>
          <a:latin typeface="Arial" charset="0"/>
          <a:ea typeface="ＭＳ Ｐゴシック" pitchFamily="48" charset="-128"/>
        </a:defRPr>
      </a:lvl2pPr>
      <a:lvl3pPr algn="l" rtl="0" eaLnBrk="0" fontAlgn="base" hangingPunct="0">
        <a:spcBef>
          <a:spcPct val="0"/>
        </a:spcBef>
        <a:spcAft>
          <a:spcPct val="0"/>
        </a:spcAft>
        <a:defRPr sz="2000" b="1">
          <a:solidFill>
            <a:schemeClr val="bg1"/>
          </a:solidFill>
          <a:latin typeface="Arial" charset="0"/>
          <a:ea typeface="ＭＳ Ｐゴシック" pitchFamily="48" charset="-128"/>
        </a:defRPr>
      </a:lvl3pPr>
      <a:lvl4pPr algn="l" rtl="0" eaLnBrk="0" fontAlgn="base" hangingPunct="0">
        <a:spcBef>
          <a:spcPct val="0"/>
        </a:spcBef>
        <a:spcAft>
          <a:spcPct val="0"/>
        </a:spcAft>
        <a:defRPr sz="2000" b="1">
          <a:solidFill>
            <a:schemeClr val="bg1"/>
          </a:solidFill>
          <a:latin typeface="Arial" charset="0"/>
          <a:ea typeface="ＭＳ Ｐゴシック" pitchFamily="48" charset="-128"/>
        </a:defRPr>
      </a:lvl4pPr>
      <a:lvl5pPr algn="l" rtl="0" eaLnBrk="0" fontAlgn="base" hangingPunct="0">
        <a:spcBef>
          <a:spcPct val="0"/>
        </a:spcBef>
        <a:spcAft>
          <a:spcPct val="0"/>
        </a:spcAft>
        <a:defRPr sz="2000" b="1">
          <a:solidFill>
            <a:schemeClr val="bg1"/>
          </a:solidFill>
          <a:latin typeface="Arial" charset="0"/>
          <a:ea typeface="ＭＳ Ｐゴシック" pitchFamily="48" charset="-128"/>
        </a:defRPr>
      </a:lvl5pPr>
      <a:lvl6pPr marL="457200" algn="l" rtl="0" fontAlgn="base">
        <a:spcBef>
          <a:spcPct val="0"/>
        </a:spcBef>
        <a:spcAft>
          <a:spcPct val="0"/>
        </a:spcAft>
        <a:defRPr sz="2000" b="1">
          <a:solidFill>
            <a:schemeClr val="bg1"/>
          </a:solidFill>
          <a:latin typeface="Arial" charset="0"/>
          <a:ea typeface="ＭＳ Ｐゴシック" pitchFamily="48" charset="-128"/>
        </a:defRPr>
      </a:lvl6pPr>
      <a:lvl7pPr marL="914400" algn="l" rtl="0" fontAlgn="base">
        <a:spcBef>
          <a:spcPct val="0"/>
        </a:spcBef>
        <a:spcAft>
          <a:spcPct val="0"/>
        </a:spcAft>
        <a:defRPr sz="2000" b="1">
          <a:solidFill>
            <a:schemeClr val="bg1"/>
          </a:solidFill>
          <a:latin typeface="Arial" charset="0"/>
          <a:ea typeface="ＭＳ Ｐゴシック" pitchFamily="48" charset="-128"/>
        </a:defRPr>
      </a:lvl7pPr>
      <a:lvl8pPr marL="1371600" algn="l" rtl="0" fontAlgn="base">
        <a:spcBef>
          <a:spcPct val="0"/>
        </a:spcBef>
        <a:spcAft>
          <a:spcPct val="0"/>
        </a:spcAft>
        <a:defRPr sz="2000" b="1">
          <a:solidFill>
            <a:schemeClr val="bg1"/>
          </a:solidFill>
          <a:latin typeface="Arial" charset="0"/>
          <a:ea typeface="ＭＳ Ｐゴシック" pitchFamily="48" charset="-128"/>
        </a:defRPr>
      </a:lvl8pPr>
      <a:lvl9pPr marL="1828800" algn="l" rtl="0" fontAlgn="base">
        <a:spcBef>
          <a:spcPct val="0"/>
        </a:spcBef>
        <a:spcAft>
          <a:spcPct val="0"/>
        </a:spcAft>
        <a:defRPr sz="2000" b="1">
          <a:solidFill>
            <a:schemeClr val="bg1"/>
          </a:solidFill>
          <a:latin typeface="Arial" charset="0"/>
          <a:ea typeface="ＭＳ Ｐゴシック" pitchFamily="48" charset="-128"/>
        </a:defRPr>
      </a:lvl9pPr>
    </p:titleStyle>
    <p:bodyStyle>
      <a:lvl1pPr marL="261938" indent="-261938" algn="l" rtl="0" eaLnBrk="0" fontAlgn="base" hangingPunct="0">
        <a:spcBef>
          <a:spcPct val="25000"/>
        </a:spcBef>
        <a:spcAft>
          <a:spcPct val="0"/>
        </a:spcAft>
        <a:buClr>
          <a:schemeClr val="accent2"/>
        </a:buClr>
        <a:buSzPct val="120000"/>
        <a:buFont typeface="Arial" charset="0"/>
        <a:buChar char="•"/>
        <a:defRPr sz="2400">
          <a:solidFill>
            <a:srgbClr val="000000"/>
          </a:solidFill>
          <a:latin typeface="+mn-lt"/>
          <a:ea typeface="ＭＳ Ｐゴシック" charset="-128"/>
          <a:cs typeface="+mn-cs"/>
        </a:defRPr>
      </a:lvl1pPr>
      <a:lvl2pPr marL="722313" indent="-265113" algn="l" rtl="0" eaLnBrk="0" fontAlgn="base" hangingPunct="0">
        <a:spcBef>
          <a:spcPct val="20000"/>
        </a:spcBef>
        <a:spcAft>
          <a:spcPct val="0"/>
        </a:spcAft>
        <a:buClr>
          <a:schemeClr val="accent2"/>
        </a:buClr>
        <a:buFont typeface="Arial" charset="0"/>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accent2"/>
        </a:buClr>
        <a:buSzPct val="120000"/>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accent2"/>
        </a:buClr>
        <a:buFont typeface="Arial" charset="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2"/>
        </a:buClr>
        <a:buFont typeface="Arial" charset="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accent2"/>
        </a:buClr>
        <a:buFont typeface="Arial" charset="0"/>
        <a:buChar char="»"/>
        <a:defRPr sz="2000">
          <a:solidFill>
            <a:schemeClr val="tx1"/>
          </a:solidFill>
          <a:latin typeface="+mn-lt"/>
        </a:defRPr>
      </a:lvl6pPr>
      <a:lvl7pPr marL="2971800" indent="-228600" algn="l" rtl="0" fontAlgn="base">
        <a:spcBef>
          <a:spcPct val="20000"/>
        </a:spcBef>
        <a:spcAft>
          <a:spcPct val="0"/>
        </a:spcAft>
        <a:buClr>
          <a:schemeClr val="accent2"/>
        </a:buClr>
        <a:buFont typeface="Arial" charset="0"/>
        <a:buChar char="»"/>
        <a:defRPr sz="2000">
          <a:solidFill>
            <a:schemeClr val="tx1"/>
          </a:solidFill>
          <a:latin typeface="+mn-lt"/>
        </a:defRPr>
      </a:lvl7pPr>
      <a:lvl8pPr marL="3429000" indent="-228600" algn="l" rtl="0" fontAlgn="base">
        <a:spcBef>
          <a:spcPct val="20000"/>
        </a:spcBef>
        <a:spcAft>
          <a:spcPct val="0"/>
        </a:spcAft>
        <a:buClr>
          <a:schemeClr val="accent2"/>
        </a:buClr>
        <a:buFont typeface="Arial" charset="0"/>
        <a:buChar char="»"/>
        <a:defRPr sz="2000">
          <a:solidFill>
            <a:schemeClr val="tx1"/>
          </a:solidFill>
          <a:latin typeface="+mn-lt"/>
        </a:defRPr>
      </a:lvl8pPr>
      <a:lvl9pPr marL="3886200" indent="-228600" algn="l" rtl="0" fontAlgn="base">
        <a:spcBef>
          <a:spcPct val="20000"/>
        </a:spcBef>
        <a:spcAft>
          <a:spcPct val="0"/>
        </a:spcAft>
        <a:buClr>
          <a:schemeClr val="accent2"/>
        </a:buClr>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Line 8"/>
          <p:cNvSpPr>
            <a:spLocks noChangeShapeType="1"/>
          </p:cNvSpPr>
          <p:nvPr userDrawn="1"/>
        </p:nvSpPr>
        <p:spPr bwMode="auto">
          <a:xfrm>
            <a:off x="1812925" y="107952"/>
            <a:ext cx="0" cy="862013"/>
          </a:xfrm>
          <a:prstGeom prst="line">
            <a:avLst/>
          </a:prstGeom>
          <a:noFill/>
          <a:ln w="9525">
            <a:solidFill>
              <a:schemeClr val="bg1"/>
            </a:solidFill>
            <a:round/>
            <a:headEnd/>
            <a:tailEnd/>
          </a:ln>
        </p:spPr>
        <p:txBody>
          <a:bodyPr wrap="none" anchor="ctr"/>
          <a:lstStyle/>
          <a:p>
            <a:pPr>
              <a:defRPr/>
            </a:pPr>
            <a:endParaRPr lang="en-US" sz="1350">
              <a:latin typeface="Arial" pitchFamily="-107" charset="0"/>
            </a:endParaRPr>
          </a:p>
        </p:txBody>
      </p:sp>
      <p:pic>
        <p:nvPicPr>
          <p:cNvPr id="1027" name="Picture 9" descr="UOM-Rev3D_S_sm"/>
          <p:cNvPicPr>
            <a:picLocks noChangeAspect="1" noChangeArrowheads="1"/>
          </p:cNvPicPr>
          <p:nvPr userDrawn="1"/>
        </p:nvPicPr>
        <p:blipFill>
          <a:blip r:embed="rId14"/>
          <a:srcRect/>
          <a:stretch>
            <a:fillRect/>
          </a:stretch>
        </p:blipFill>
        <p:spPr bwMode="auto">
          <a:xfrm>
            <a:off x="533401" y="119065"/>
            <a:ext cx="860425" cy="871537"/>
          </a:xfrm>
          <a:prstGeom prst="rect">
            <a:avLst/>
          </a:prstGeom>
          <a:noFill/>
          <a:ln w="9525">
            <a:noFill/>
            <a:miter lim="800000"/>
            <a:headEnd/>
            <a:tailEnd/>
          </a:ln>
        </p:spPr>
      </p:pic>
      <p:sp>
        <p:nvSpPr>
          <p:cNvPr id="1034" name="Rectangle 10"/>
          <p:cNvSpPr>
            <a:spLocks noChangeArrowheads="1"/>
          </p:cNvSpPr>
          <p:nvPr userDrawn="1"/>
        </p:nvSpPr>
        <p:spPr bwMode="auto">
          <a:xfrm>
            <a:off x="0" y="0"/>
            <a:ext cx="9144000" cy="838200"/>
          </a:xfrm>
          <a:prstGeom prst="rect">
            <a:avLst/>
          </a:prstGeom>
          <a:solidFill>
            <a:srgbClr val="003368"/>
          </a:solidFill>
          <a:ln w="9525">
            <a:noFill/>
            <a:miter lim="800000"/>
            <a:headEnd/>
            <a:tailEnd/>
          </a:ln>
          <a:effectLst/>
        </p:spPr>
        <p:txBody>
          <a:bodyPr wrap="none" anchor="ctr"/>
          <a:lstStyle/>
          <a:p>
            <a:pPr algn="ctr">
              <a:defRPr/>
            </a:pPr>
            <a:endParaRPr lang="en-AU" sz="1350"/>
          </a:p>
        </p:txBody>
      </p:sp>
      <p:sp>
        <p:nvSpPr>
          <p:cNvPr id="1035" name="Line 11"/>
          <p:cNvSpPr>
            <a:spLocks noChangeShapeType="1"/>
          </p:cNvSpPr>
          <p:nvPr userDrawn="1"/>
        </p:nvSpPr>
        <p:spPr bwMode="auto">
          <a:xfrm>
            <a:off x="2743200" y="107952"/>
            <a:ext cx="1588" cy="519113"/>
          </a:xfrm>
          <a:prstGeom prst="line">
            <a:avLst/>
          </a:prstGeom>
          <a:noFill/>
          <a:ln w="9525">
            <a:solidFill>
              <a:schemeClr val="bg1"/>
            </a:solidFill>
            <a:round/>
            <a:headEnd/>
            <a:tailEnd/>
          </a:ln>
        </p:spPr>
        <p:txBody>
          <a:bodyPr wrap="none" anchor="ctr"/>
          <a:lstStyle/>
          <a:p>
            <a:pPr>
              <a:defRPr/>
            </a:pPr>
            <a:endParaRPr lang="en-US" sz="1350">
              <a:latin typeface="Arial" pitchFamily="-107" charset="0"/>
            </a:endParaRPr>
          </a:p>
        </p:txBody>
      </p:sp>
      <p:pic>
        <p:nvPicPr>
          <p:cNvPr id="1030" name="Picture 13" descr="UOM-Rev3D_H_sm"/>
          <p:cNvPicPr>
            <a:picLocks noChangeAspect="1" noChangeArrowheads="1"/>
          </p:cNvPicPr>
          <p:nvPr userDrawn="1"/>
        </p:nvPicPr>
        <p:blipFill>
          <a:blip r:embed="rId15"/>
          <a:srcRect/>
          <a:stretch>
            <a:fillRect/>
          </a:stretch>
        </p:blipFill>
        <p:spPr bwMode="auto">
          <a:xfrm>
            <a:off x="152400" y="107952"/>
            <a:ext cx="2362200" cy="612775"/>
          </a:xfrm>
          <a:prstGeom prst="rect">
            <a:avLst/>
          </a:prstGeom>
          <a:noFill/>
          <a:ln w="9525">
            <a:noFill/>
            <a:miter lim="800000"/>
            <a:headEnd/>
            <a:tailEnd/>
          </a:ln>
        </p:spPr>
      </p:pic>
      <p:sp>
        <p:nvSpPr>
          <p:cNvPr id="1038" name="Line 14"/>
          <p:cNvSpPr>
            <a:spLocks noChangeShapeType="1"/>
          </p:cNvSpPr>
          <p:nvPr userDrawn="1"/>
        </p:nvSpPr>
        <p:spPr bwMode="auto">
          <a:xfrm>
            <a:off x="0" y="6400800"/>
            <a:ext cx="9144000" cy="0"/>
          </a:xfrm>
          <a:prstGeom prst="line">
            <a:avLst/>
          </a:prstGeom>
          <a:noFill/>
          <a:ln w="9525">
            <a:solidFill>
              <a:srgbClr val="003368"/>
            </a:solidFill>
            <a:round/>
            <a:headEnd/>
            <a:tailEnd/>
          </a:ln>
        </p:spPr>
        <p:txBody>
          <a:bodyPr wrap="none" anchor="ctr"/>
          <a:lstStyle/>
          <a:p>
            <a:pPr>
              <a:defRPr/>
            </a:pPr>
            <a:endParaRPr lang="en-US" sz="1350">
              <a:latin typeface="Arial" pitchFamily="-107" charset="0"/>
            </a:endParaRPr>
          </a:p>
        </p:txBody>
      </p:sp>
      <p:sp>
        <p:nvSpPr>
          <p:cNvPr id="1040" name="Rectangle 16"/>
          <p:cNvSpPr>
            <a:spLocks noChangeArrowheads="1"/>
          </p:cNvSpPr>
          <p:nvPr userDrawn="1"/>
        </p:nvSpPr>
        <p:spPr bwMode="auto">
          <a:xfrm>
            <a:off x="0" y="838200"/>
            <a:ext cx="9144000" cy="76200"/>
          </a:xfrm>
          <a:prstGeom prst="rect">
            <a:avLst/>
          </a:prstGeom>
          <a:solidFill>
            <a:srgbClr val="759FB8"/>
          </a:solidFill>
          <a:ln w="9525">
            <a:noFill/>
            <a:miter lim="800000"/>
            <a:headEnd/>
            <a:tailEnd/>
          </a:ln>
          <a:effectLst>
            <a:outerShdw algn="ctr" rotWithShape="0">
              <a:srgbClr val="808080">
                <a:alpha val="45000"/>
              </a:srgbClr>
            </a:outerShdw>
          </a:effectLst>
        </p:spPr>
        <p:txBody>
          <a:bodyPr wrap="none" anchor="ctr"/>
          <a:lstStyle/>
          <a:p>
            <a:pPr algn="ctr">
              <a:defRPr/>
            </a:pPr>
            <a:endParaRPr lang="en-AU" sz="1350"/>
          </a:p>
        </p:txBody>
      </p:sp>
      <p:sp>
        <p:nvSpPr>
          <p:cNvPr id="1033" name="Rectangle 18"/>
          <p:cNvSpPr>
            <a:spLocks noGrp="1" noChangeArrowheads="1"/>
          </p:cNvSpPr>
          <p:nvPr>
            <p:ph type="title"/>
          </p:nvPr>
        </p:nvSpPr>
        <p:spPr bwMode="auto">
          <a:xfrm>
            <a:off x="2971800" y="76200"/>
            <a:ext cx="57912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 name="Rectangle 19"/>
          <p:cNvSpPr>
            <a:spLocks noGrp="1" noChangeArrowheads="1"/>
          </p:cNvSpPr>
          <p:nvPr>
            <p:ph type="body" idx="1"/>
          </p:nvPr>
        </p:nvSpPr>
        <p:spPr bwMode="auto">
          <a:xfrm>
            <a:off x="685800" y="1219200"/>
            <a:ext cx="7772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051534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txStyles>
    <p:titleStyle>
      <a:lvl1pPr algn="l" rtl="0" eaLnBrk="0" fontAlgn="base" hangingPunct="0">
        <a:spcBef>
          <a:spcPct val="0"/>
        </a:spcBef>
        <a:spcAft>
          <a:spcPct val="0"/>
        </a:spcAft>
        <a:defRPr sz="1500" b="1">
          <a:solidFill>
            <a:schemeClr val="bg1"/>
          </a:solidFill>
          <a:latin typeface="+mj-lt"/>
          <a:ea typeface="+mj-ea"/>
          <a:cs typeface="+mj-cs"/>
        </a:defRPr>
      </a:lvl1pPr>
      <a:lvl2pPr algn="l" rtl="0" eaLnBrk="0" fontAlgn="base" hangingPunct="0">
        <a:spcBef>
          <a:spcPct val="0"/>
        </a:spcBef>
        <a:spcAft>
          <a:spcPct val="0"/>
        </a:spcAft>
        <a:defRPr sz="1500" b="1">
          <a:solidFill>
            <a:schemeClr val="bg1"/>
          </a:solidFill>
          <a:latin typeface="Arial"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1500" b="1">
          <a:solidFill>
            <a:schemeClr val="bg1"/>
          </a:solidFill>
          <a:latin typeface="Arial"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1500" b="1">
          <a:solidFill>
            <a:schemeClr val="bg1"/>
          </a:solidFill>
          <a:latin typeface="Arial"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1500" b="1">
          <a:solidFill>
            <a:schemeClr val="bg1"/>
          </a:solidFill>
          <a:latin typeface="Arial" pitchFamily="-107" charset="0"/>
          <a:ea typeface="ＭＳ Ｐゴシック" pitchFamily="-107" charset="-128"/>
          <a:cs typeface="ＭＳ Ｐゴシック" pitchFamily="-107" charset="-128"/>
        </a:defRPr>
      </a:lvl5pPr>
      <a:lvl6pPr marL="342900" algn="l" rtl="0" fontAlgn="base">
        <a:spcBef>
          <a:spcPct val="0"/>
        </a:spcBef>
        <a:spcAft>
          <a:spcPct val="0"/>
        </a:spcAft>
        <a:defRPr sz="1500" b="1">
          <a:solidFill>
            <a:schemeClr val="bg1"/>
          </a:solidFill>
          <a:latin typeface="Arial" pitchFamily="-107" charset="0"/>
          <a:ea typeface="ＭＳ Ｐゴシック" pitchFamily="-107" charset="-128"/>
          <a:cs typeface="ＭＳ Ｐゴシック" pitchFamily="-107" charset="-128"/>
        </a:defRPr>
      </a:lvl6pPr>
      <a:lvl7pPr marL="685800" algn="l" rtl="0" fontAlgn="base">
        <a:spcBef>
          <a:spcPct val="0"/>
        </a:spcBef>
        <a:spcAft>
          <a:spcPct val="0"/>
        </a:spcAft>
        <a:defRPr sz="1500" b="1">
          <a:solidFill>
            <a:schemeClr val="bg1"/>
          </a:solidFill>
          <a:latin typeface="Arial" pitchFamily="-107" charset="0"/>
          <a:ea typeface="ＭＳ Ｐゴシック" pitchFamily="-107" charset="-128"/>
          <a:cs typeface="ＭＳ Ｐゴシック" pitchFamily="-107" charset="-128"/>
        </a:defRPr>
      </a:lvl7pPr>
      <a:lvl8pPr marL="1028700" algn="l" rtl="0" fontAlgn="base">
        <a:spcBef>
          <a:spcPct val="0"/>
        </a:spcBef>
        <a:spcAft>
          <a:spcPct val="0"/>
        </a:spcAft>
        <a:defRPr sz="1500" b="1">
          <a:solidFill>
            <a:schemeClr val="bg1"/>
          </a:solidFill>
          <a:latin typeface="Arial" pitchFamily="-107" charset="0"/>
          <a:ea typeface="ＭＳ Ｐゴシック" pitchFamily="-107" charset="-128"/>
          <a:cs typeface="ＭＳ Ｐゴシック" pitchFamily="-107" charset="-128"/>
        </a:defRPr>
      </a:lvl8pPr>
      <a:lvl9pPr marL="1371600" algn="l" rtl="0" fontAlgn="base">
        <a:spcBef>
          <a:spcPct val="0"/>
        </a:spcBef>
        <a:spcAft>
          <a:spcPct val="0"/>
        </a:spcAft>
        <a:defRPr sz="1500" b="1">
          <a:solidFill>
            <a:schemeClr val="bg1"/>
          </a:solidFill>
          <a:latin typeface="Arial" pitchFamily="-107" charset="0"/>
          <a:ea typeface="ＭＳ Ｐゴシック" pitchFamily="-107" charset="-128"/>
          <a:cs typeface="ＭＳ Ｐゴシック" pitchFamily="-107" charset="-128"/>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ea typeface="+mn-ea"/>
        </a:defRPr>
      </a:lvl2pPr>
      <a:lvl3pPr marL="857250" indent="-171450" algn="l" rtl="0" eaLnBrk="0" fontAlgn="base" hangingPunct="0">
        <a:spcBef>
          <a:spcPct val="20000"/>
        </a:spcBef>
        <a:spcAft>
          <a:spcPct val="0"/>
        </a:spcAft>
        <a:buChar char="•"/>
        <a:defRPr sz="1800">
          <a:solidFill>
            <a:schemeClr val="tx1"/>
          </a:solidFill>
          <a:latin typeface="+mn-lt"/>
          <a:ea typeface="+mn-ea"/>
        </a:defRPr>
      </a:lvl3pPr>
      <a:lvl4pPr marL="1200150" indent="-171450" algn="l" rtl="0" eaLnBrk="0" fontAlgn="base" hangingPunct="0">
        <a:spcBef>
          <a:spcPct val="20000"/>
        </a:spcBef>
        <a:spcAft>
          <a:spcPct val="0"/>
        </a:spcAft>
        <a:buChar char="–"/>
        <a:defRPr sz="1500">
          <a:solidFill>
            <a:schemeClr val="tx1"/>
          </a:solidFill>
          <a:latin typeface="+mn-lt"/>
          <a:ea typeface="+mn-ea"/>
        </a:defRPr>
      </a:lvl4pPr>
      <a:lvl5pPr marL="1543050" indent="-171450" algn="l" rtl="0" eaLnBrk="0" fontAlgn="base" hangingPunct="0">
        <a:spcBef>
          <a:spcPct val="20000"/>
        </a:spcBef>
        <a:spcAft>
          <a:spcPct val="0"/>
        </a:spcAft>
        <a:buChar char="»"/>
        <a:defRPr sz="1500">
          <a:solidFill>
            <a:schemeClr val="tx1"/>
          </a:solidFill>
          <a:latin typeface="+mn-lt"/>
          <a:ea typeface="+mn-ea"/>
        </a:defRPr>
      </a:lvl5pPr>
      <a:lvl6pPr marL="1885950" indent="-171450" algn="l" rtl="0" fontAlgn="base">
        <a:spcBef>
          <a:spcPct val="20000"/>
        </a:spcBef>
        <a:spcAft>
          <a:spcPct val="0"/>
        </a:spcAft>
        <a:buChar char="»"/>
        <a:defRPr sz="1500">
          <a:solidFill>
            <a:schemeClr val="tx1"/>
          </a:solidFill>
          <a:latin typeface="+mn-lt"/>
          <a:ea typeface="+mn-ea"/>
        </a:defRPr>
      </a:lvl6pPr>
      <a:lvl7pPr marL="2228850" indent="-171450" algn="l" rtl="0" fontAlgn="base">
        <a:spcBef>
          <a:spcPct val="20000"/>
        </a:spcBef>
        <a:spcAft>
          <a:spcPct val="0"/>
        </a:spcAft>
        <a:buChar char="»"/>
        <a:defRPr sz="1500">
          <a:solidFill>
            <a:schemeClr val="tx1"/>
          </a:solidFill>
          <a:latin typeface="+mn-lt"/>
          <a:ea typeface="+mn-ea"/>
        </a:defRPr>
      </a:lvl7pPr>
      <a:lvl8pPr marL="2571750" indent="-171450" algn="l" rtl="0" fontAlgn="base">
        <a:spcBef>
          <a:spcPct val="20000"/>
        </a:spcBef>
        <a:spcAft>
          <a:spcPct val="0"/>
        </a:spcAft>
        <a:buChar char="»"/>
        <a:defRPr sz="1500">
          <a:solidFill>
            <a:schemeClr val="tx1"/>
          </a:solidFill>
          <a:latin typeface="+mn-lt"/>
          <a:ea typeface="+mn-ea"/>
        </a:defRPr>
      </a:lvl8pPr>
      <a:lvl9pPr marL="2914650" indent="-171450" algn="l" rtl="0" fontAlgn="base">
        <a:spcBef>
          <a:spcPct val="20000"/>
        </a:spcBef>
        <a:spcAft>
          <a:spcPct val="0"/>
        </a:spcAft>
        <a:buChar char="»"/>
        <a:defRPr sz="1500">
          <a:solidFill>
            <a:schemeClr val="tx1"/>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3.xml"/><Relationship Id="rId5" Type="http://schemas.openxmlformats.org/officeDocument/2006/relationships/image" Target="../media/image16.jpe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7.jpeg"/><Relationship Id="rId11" Type="http://schemas.openxmlformats.org/officeDocument/2006/relationships/image" Target="../media/image31.JPG"/><Relationship Id="rId5" Type="http://schemas.openxmlformats.org/officeDocument/2006/relationships/image" Target="../media/image26.jpeg"/><Relationship Id="rId10" Type="http://schemas.openxmlformats.org/officeDocument/2006/relationships/image" Target="../media/image30.png"/><Relationship Id="rId4" Type="http://schemas.openxmlformats.org/officeDocument/2006/relationships/image" Target="../media/image25.jpeg"/><Relationship Id="rId9"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8"/>
          <p:cNvSpPr>
            <a:spLocks noChangeArrowheads="1"/>
          </p:cNvSpPr>
          <p:nvPr/>
        </p:nvSpPr>
        <p:spPr bwMode="auto">
          <a:xfrm>
            <a:off x="5960269" y="-277416"/>
            <a:ext cx="184731" cy="369332"/>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a:endParaRPr>
          </a:p>
        </p:txBody>
      </p:sp>
      <p:sp>
        <p:nvSpPr>
          <p:cNvPr id="3075" name="Rectangle 21"/>
          <p:cNvSpPr>
            <a:spLocks noGrp="1" noChangeArrowheads="1"/>
          </p:cNvSpPr>
          <p:nvPr>
            <p:ph type="ctrTitle" sz="quarter"/>
          </p:nvPr>
        </p:nvSpPr>
        <p:spPr>
          <a:xfrm>
            <a:off x="3293814" y="540845"/>
            <a:ext cx="5069136" cy="2000250"/>
          </a:xfrm>
        </p:spPr>
        <p:txBody>
          <a:bodyPr/>
          <a:lstStyle/>
          <a:p>
            <a:pPr eaLnBrk="1" hangingPunct="1"/>
            <a:r>
              <a:rPr lang="en-AU" sz="2700" dirty="0">
                <a:latin typeface="Times New Roman" panose="02020603050405020304" pitchFamily="18" charset="0"/>
                <a:cs typeface="Times New Roman" panose="02020603050405020304" pitchFamily="18" charset="0"/>
              </a:rPr>
              <a:t>High Frequency Fire Drives Forest Species Change: Impacts on Ecohydrology and Ecosystem Functioning</a:t>
            </a:r>
            <a:br>
              <a:rPr lang="en-AU" sz="2700" dirty="0">
                <a:latin typeface="Times New Roman" panose="02020603050405020304" pitchFamily="18" charset="0"/>
                <a:cs typeface="Times New Roman" panose="02020603050405020304" pitchFamily="18" charset="0"/>
              </a:rPr>
            </a:br>
            <a:br>
              <a:rPr lang="en-AU" sz="3000" dirty="0"/>
            </a:br>
            <a:endParaRPr lang="en-US" sz="3000" dirty="0"/>
          </a:p>
        </p:txBody>
      </p:sp>
      <p:sp>
        <p:nvSpPr>
          <p:cNvPr id="4" name="Rectangle 3"/>
          <p:cNvSpPr/>
          <p:nvPr/>
        </p:nvSpPr>
        <p:spPr>
          <a:xfrm>
            <a:off x="1216139" y="5716990"/>
            <a:ext cx="7765936" cy="92333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a:cs typeface="Times New Roman" panose="02020603050405020304" pitchFamily="18" charset="0"/>
              </a:rPr>
              <a:t>Patrick Lane, Shyanika Lakmali, Richard Benyon, Assaf Inbar, Gary Sheridan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8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a:cs typeface="Times New Roman" panose="02020603050405020304" pitchFamily="18" charset="0"/>
              </a:rPr>
              <a:t>School of Ecosystem and </a:t>
            </a:r>
            <a:r>
              <a:rPr kumimoji="0" lang="x-none" sz="18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a:cs typeface="Times New Roman" panose="02020603050405020304" pitchFamily="18" charset="0"/>
              </a:rPr>
              <a:t>Forest </a:t>
            </a:r>
            <a:r>
              <a:rPr kumimoji="0" lang="en-AU" sz="18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a:cs typeface="Times New Roman" panose="02020603050405020304" pitchFamily="18" charset="0"/>
              </a:rPr>
              <a:t>Sciences, Faculty of Science </a:t>
            </a:r>
            <a:r>
              <a:rPr kumimoji="0" lang="x-none" sz="18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a:cs typeface="Times New Roman" panose="02020603050405020304" pitchFamily="18" charset="0"/>
              </a:rPr>
              <a:t> </a:t>
            </a:r>
            <a:endParaRPr kumimoji="0" lang="en-AU" sz="18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a:cs typeface="Times New Roman" panose="02020603050405020304" pitchFamily="18" charset="0"/>
            </a:endParaRPr>
          </a:p>
        </p:txBody>
      </p:sp>
      <p:pic>
        <p:nvPicPr>
          <p:cNvPr id="5" name="Picture 4">
            <a:extLst>
              <a:ext uri="{FF2B5EF4-FFF2-40B4-BE49-F238E27FC236}">
                <a16:creationId xmlns:a16="http://schemas.microsoft.com/office/drawing/2014/main" id="{1670D767-E658-451B-8A11-1F30F0DF34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4832" y="2151504"/>
            <a:ext cx="2980519" cy="1677039"/>
          </a:xfrm>
          <a:prstGeom prst="rect">
            <a:avLst/>
          </a:prstGeom>
        </p:spPr>
      </p:pic>
      <p:pic>
        <p:nvPicPr>
          <p:cNvPr id="6" name="Picture 5">
            <a:extLst>
              <a:ext uri="{FF2B5EF4-FFF2-40B4-BE49-F238E27FC236}">
                <a16:creationId xmlns:a16="http://schemas.microsoft.com/office/drawing/2014/main" id="{6851AF38-CAAD-454D-9D90-6152118C303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24832" y="3883371"/>
            <a:ext cx="2980519" cy="1677039"/>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70329C-553A-4413-A5AF-B74C7917AD39}"/>
              </a:ext>
            </a:extLst>
          </p:cNvPr>
          <p:cNvSpPr txBox="1"/>
          <p:nvPr/>
        </p:nvSpPr>
        <p:spPr>
          <a:xfrm>
            <a:off x="3068168" y="100765"/>
            <a:ext cx="41157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FFFFFF"/>
                </a:solidFill>
                <a:effectLst/>
                <a:uLnTx/>
                <a:uFillTx/>
                <a:latin typeface="Arial"/>
                <a:ea typeface="+mn-ea"/>
                <a:cs typeface="+mn-cs"/>
              </a:rPr>
              <a:t>Results – plot level ET</a:t>
            </a:r>
          </a:p>
        </p:txBody>
      </p:sp>
      <p:pic>
        <p:nvPicPr>
          <p:cNvPr id="25" name="Picture 24">
            <a:extLst>
              <a:ext uri="{FF2B5EF4-FFF2-40B4-BE49-F238E27FC236}">
                <a16:creationId xmlns:a16="http://schemas.microsoft.com/office/drawing/2014/main" id="{7C406D33-0572-432E-BF11-2F478F08960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20418" y="1158081"/>
            <a:ext cx="7723505" cy="4541837"/>
          </a:xfrm>
          <a:prstGeom prst="rect">
            <a:avLst/>
          </a:prstGeom>
          <a:noFill/>
          <a:ln>
            <a:noFill/>
          </a:ln>
        </p:spPr>
      </p:pic>
      <p:sp>
        <p:nvSpPr>
          <p:cNvPr id="4" name="TextBox 3">
            <a:extLst>
              <a:ext uri="{FF2B5EF4-FFF2-40B4-BE49-F238E27FC236}">
                <a16:creationId xmlns:a16="http://schemas.microsoft.com/office/drawing/2014/main" id="{8195BB25-2640-4516-AA55-8B11FBBADDB9}"/>
              </a:ext>
            </a:extLst>
          </p:cNvPr>
          <p:cNvSpPr txBox="1"/>
          <p:nvPr/>
        </p:nvSpPr>
        <p:spPr>
          <a:xfrm>
            <a:off x="2287596" y="5787737"/>
            <a:ext cx="2838450" cy="646331"/>
          </a:xfrm>
          <a:prstGeom prst="rect">
            <a:avLst/>
          </a:prstGeom>
          <a:noFill/>
        </p:spPr>
        <p:txBody>
          <a:bodyPr wrap="square" rtlCol="0">
            <a:spAutoFit/>
          </a:bodyPr>
          <a:lstStyle/>
          <a:p>
            <a:r>
              <a:rPr lang="en-AU" dirty="0"/>
              <a:t>AD = </a:t>
            </a:r>
            <a:r>
              <a:rPr lang="en-AU" i="1" dirty="0"/>
              <a:t>Acacia </a:t>
            </a:r>
            <a:r>
              <a:rPr lang="en-AU" i="1" dirty="0" err="1"/>
              <a:t>dealbata</a:t>
            </a:r>
            <a:endParaRPr lang="en-AU" i="1" dirty="0"/>
          </a:p>
          <a:p>
            <a:r>
              <a:rPr lang="en-AU" dirty="0"/>
              <a:t>ER = </a:t>
            </a:r>
            <a:r>
              <a:rPr lang="en-AU" i="1" dirty="0"/>
              <a:t>Eucalyptus </a:t>
            </a:r>
            <a:r>
              <a:rPr lang="en-AU" i="1" dirty="0" err="1"/>
              <a:t>regnans</a:t>
            </a:r>
            <a:endParaRPr lang="en-AU" i="1" dirty="0"/>
          </a:p>
        </p:txBody>
      </p:sp>
      <p:sp>
        <p:nvSpPr>
          <p:cNvPr id="5" name="TextBox 4">
            <a:extLst>
              <a:ext uri="{FF2B5EF4-FFF2-40B4-BE49-F238E27FC236}">
                <a16:creationId xmlns:a16="http://schemas.microsoft.com/office/drawing/2014/main" id="{BAD56B04-CF0B-45DD-9B9D-2F921A01EB54}"/>
              </a:ext>
            </a:extLst>
          </p:cNvPr>
          <p:cNvSpPr txBox="1"/>
          <p:nvPr/>
        </p:nvSpPr>
        <p:spPr>
          <a:xfrm>
            <a:off x="5895975" y="5699918"/>
            <a:ext cx="2933700" cy="646331"/>
          </a:xfrm>
          <a:prstGeom prst="rect">
            <a:avLst/>
          </a:prstGeom>
          <a:noFill/>
        </p:spPr>
        <p:txBody>
          <a:bodyPr wrap="square" rtlCol="0">
            <a:spAutoFit/>
          </a:bodyPr>
          <a:lstStyle/>
          <a:p>
            <a:r>
              <a:rPr lang="en-AU" dirty="0"/>
              <a:t>Shyanika Lakmali, (unpublished PhD data)</a:t>
            </a:r>
          </a:p>
        </p:txBody>
      </p:sp>
    </p:spTree>
    <p:extLst>
      <p:ext uri="{BB962C8B-B14F-4D97-AF65-F5344CB8AC3E}">
        <p14:creationId xmlns:p14="http://schemas.microsoft.com/office/powerpoint/2010/main" val="798507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03CD5-0D7C-1847-A4B7-E49F1E4F2927}"/>
              </a:ext>
            </a:extLst>
          </p:cNvPr>
          <p:cNvSpPr>
            <a:spLocks noGrp="1"/>
          </p:cNvSpPr>
          <p:nvPr>
            <p:ph type="title"/>
          </p:nvPr>
        </p:nvSpPr>
        <p:spPr>
          <a:xfrm>
            <a:off x="2623930" y="76200"/>
            <a:ext cx="6520070" cy="685800"/>
          </a:xfrm>
        </p:spPr>
        <p:txBody>
          <a:bodyPr/>
          <a:lstStyle/>
          <a:p>
            <a:r>
              <a:rPr lang="en-US" sz="2400" b="0" dirty="0">
                <a:latin typeface="Times New Roman" panose="02020603050405020304" pitchFamily="18" charset="0"/>
                <a:cs typeface="Times New Roman" panose="02020603050405020304" pitchFamily="18" charset="0"/>
              </a:rPr>
              <a:t>Decisions…what should we/could we/might we make to preserve water resources?</a:t>
            </a:r>
          </a:p>
        </p:txBody>
      </p:sp>
      <p:sp>
        <p:nvSpPr>
          <p:cNvPr id="4" name="TextBox 3">
            <a:extLst>
              <a:ext uri="{FF2B5EF4-FFF2-40B4-BE49-F238E27FC236}">
                <a16:creationId xmlns:a16="http://schemas.microsoft.com/office/drawing/2014/main" id="{5DD1485E-79E3-C24C-B9F6-BB21E14BFFBC}"/>
              </a:ext>
            </a:extLst>
          </p:cNvPr>
          <p:cNvSpPr txBox="1"/>
          <p:nvPr/>
        </p:nvSpPr>
        <p:spPr>
          <a:xfrm>
            <a:off x="152400" y="1371600"/>
            <a:ext cx="8839200" cy="4708981"/>
          </a:xfrm>
          <a:prstGeom prst="rect">
            <a:avLst/>
          </a:prstGeom>
          <a:noFill/>
        </p:spPr>
        <p:txBody>
          <a:bodyPr wrap="square" rtlCol="0">
            <a:spAutoFit/>
          </a:bodyPr>
          <a:lstStyle/>
          <a:p>
            <a:r>
              <a:rPr lang="en-AU" sz="2000" dirty="0">
                <a:latin typeface="Calibri" panose="020F0502020204030204" pitchFamily="34" charset="0"/>
                <a:cs typeface="Calibri" panose="020F0502020204030204" pitchFamily="34" charset="0"/>
              </a:rPr>
              <a:t>The plot scale results demonstrated a clear reduction of ET with age in both species, but with a greater relative reduction in Acacia </a:t>
            </a:r>
            <a:r>
              <a:rPr lang="en-AU" sz="2000" dirty="0" err="1">
                <a:latin typeface="Calibri" panose="020F0502020204030204" pitchFamily="34" charset="0"/>
                <a:cs typeface="Calibri" panose="020F0502020204030204" pitchFamily="34" charset="0"/>
              </a:rPr>
              <a:t>dealbata</a:t>
            </a:r>
            <a:r>
              <a:rPr lang="en-AU" sz="2000" dirty="0">
                <a:latin typeface="Calibri" panose="020F0502020204030204" pitchFamily="34" charset="0"/>
                <a:cs typeface="Calibri" panose="020F0502020204030204" pitchFamily="34" charset="0"/>
              </a:rPr>
              <a:t> ET</a:t>
            </a:r>
          </a:p>
          <a:p>
            <a:endParaRPr lang="en-AU" sz="2000" dirty="0">
              <a:latin typeface="Calibri" panose="020F0502020204030204" pitchFamily="34" charset="0"/>
              <a:cs typeface="Calibri" panose="020F0502020204030204" pitchFamily="34" charset="0"/>
            </a:endParaRPr>
          </a:p>
          <a:p>
            <a:r>
              <a:rPr lang="en-AU" sz="2000" dirty="0">
                <a:latin typeface="Calibri" panose="020F0502020204030204" pitchFamily="34" charset="0"/>
                <a:cs typeface="Calibri" panose="020F0502020204030204" pitchFamily="34" charset="0"/>
              </a:rPr>
              <a:t>This was driven largely by changes in structural attributes – stem density and basal area, which results in a large reduction in sapwood area</a:t>
            </a:r>
          </a:p>
          <a:p>
            <a:endParaRPr lang="en-AU" sz="2000" dirty="0">
              <a:latin typeface="Calibri" panose="020F0502020204030204" pitchFamily="34" charset="0"/>
              <a:cs typeface="Calibri" panose="020F0502020204030204" pitchFamily="34" charset="0"/>
            </a:endParaRPr>
          </a:p>
          <a:p>
            <a:r>
              <a:rPr lang="en-AU" sz="2000" dirty="0">
                <a:latin typeface="Calibri" panose="020F0502020204030204" pitchFamily="34" charset="0"/>
                <a:cs typeface="Calibri" panose="020F0502020204030204" pitchFamily="34" charset="0"/>
              </a:rPr>
              <a:t>Sapwood area proved to be the strongest predictor of Et</a:t>
            </a:r>
          </a:p>
          <a:p>
            <a:endParaRPr lang="en-AU" sz="2000" dirty="0">
              <a:latin typeface="Calibri" panose="020F0502020204030204" pitchFamily="34" charset="0"/>
              <a:cs typeface="Calibri" panose="020F0502020204030204" pitchFamily="34" charset="0"/>
            </a:endParaRPr>
          </a:p>
          <a:p>
            <a:r>
              <a:rPr lang="en-AU" sz="2000" dirty="0">
                <a:latin typeface="Calibri" panose="020F0502020204030204" pitchFamily="34" charset="0"/>
                <a:cs typeface="Calibri" panose="020F0502020204030204" pitchFamily="34" charset="0"/>
              </a:rPr>
              <a:t>A model with sapwood area and sap velocity as a function of vapour pressure deficit was used to develop ET and then streamflow curves over time for both species</a:t>
            </a:r>
          </a:p>
          <a:p>
            <a:endParaRPr lang="en-AU" sz="2000" dirty="0">
              <a:latin typeface="Calibri" panose="020F0502020204030204" pitchFamily="34" charset="0"/>
              <a:cs typeface="Calibri" panose="020F0502020204030204" pitchFamily="34" charset="0"/>
            </a:endParaRPr>
          </a:p>
          <a:p>
            <a:r>
              <a:rPr lang="en-AU" sz="2000" dirty="0">
                <a:latin typeface="Calibri" panose="020F0502020204030204" pitchFamily="34" charset="0"/>
                <a:cs typeface="Calibri" panose="020F0502020204030204" pitchFamily="34" charset="0"/>
              </a:rPr>
              <a:t>The results show a clear reduction in ET, and increase in streamflow with age</a:t>
            </a:r>
          </a:p>
          <a:p>
            <a:endParaRPr lang="en-AU" sz="2000" dirty="0">
              <a:latin typeface="Calibri" panose="020F0502020204030204" pitchFamily="34" charset="0"/>
              <a:cs typeface="Calibri" panose="020F0502020204030204" pitchFamily="34" charset="0"/>
            </a:endParaRPr>
          </a:p>
          <a:p>
            <a:endParaRPr lang="en-A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3220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70329C-553A-4413-A5AF-B74C7917AD39}"/>
              </a:ext>
            </a:extLst>
          </p:cNvPr>
          <p:cNvSpPr txBox="1"/>
          <p:nvPr/>
        </p:nvSpPr>
        <p:spPr>
          <a:xfrm>
            <a:off x="2752725" y="61378"/>
            <a:ext cx="600885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FFFFFF"/>
                </a:solidFill>
                <a:effectLst/>
                <a:uLnTx/>
                <a:uFillTx/>
                <a:latin typeface="Arial"/>
                <a:ea typeface="+mn-ea"/>
                <a:cs typeface="+mn-cs"/>
              </a:rPr>
              <a:t>Long-term implications for streamflow of species replacement</a:t>
            </a:r>
          </a:p>
        </p:txBody>
      </p:sp>
      <p:pic>
        <p:nvPicPr>
          <p:cNvPr id="4" name="Picture 3">
            <a:extLst>
              <a:ext uri="{FF2B5EF4-FFF2-40B4-BE49-F238E27FC236}">
                <a16:creationId xmlns:a16="http://schemas.microsoft.com/office/drawing/2014/main" id="{181747FC-806F-46F1-BDA1-803084490BF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706245" y="850820"/>
            <a:ext cx="5731510" cy="2830830"/>
          </a:xfrm>
          <a:prstGeom prst="rect">
            <a:avLst/>
          </a:prstGeom>
          <a:noFill/>
          <a:ln>
            <a:noFill/>
          </a:ln>
        </p:spPr>
      </p:pic>
      <p:pic>
        <p:nvPicPr>
          <p:cNvPr id="5" name="Picture 4">
            <a:extLst>
              <a:ext uri="{FF2B5EF4-FFF2-40B4-BE49-F238E27FC236}">
                <a16:creationId xmlns:a16="http://schemas.microsoft.com/office/drawing/2014/main" id="{5F24FFD5-90E5-4907-A391-295D003F213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706245" y="3505200"/>
            <a:ext cx="5731510" cy="3157855"/>
          </a:xfrm>
          <a:prstGeom prst="rect">
            <a:avLst/>
          </a:prstGeom>
          <a:noFill/>
          <a:ln>
            <a:noFill/>
          </a:ln>
        </p:spPr>
      </p:pic>
      <p:sp>
        <p:nvSpPr>
          <p:cNvPr id="3" name="TextBox 2">
            <a:extLst>
              <a:ext uri="{FF2B5EF4-FFF2-40B4-BE49-F238E27FC236}">
                <a16:creationId xmlns:a16="http://schemas.microsoft.com/office/drawing/2014/main" id="{8467400B-AB6A-41D4-88DF-A543414F56FE}"/>
              </a:ext>
            </a:extLst>
          </p:cNvPr>
          <p:cNvSpPr txBox="1"/>
          <p:nvPr/>
        </p:nvSpPr>
        <p:spPr>
          <a:xfrm>
            <a:off x="7098199" y="1397675"/>
            <a:ext cx="1569551" cy="2031325"/>
          </a:xfrm>
          <a:prstGeom prst="rect">
            <a:avLst/>
          </a:prstGeom>
          <a:noFill/>
        </p:spPr>
        <p:txBody>
          <a:bodyPr wrap="square" rtlCol="0">
            <a:spAutoFit/>
          </a:bodyPr>
          <a:lstStyle/>
          <a:p>
            <a:r>
              <a:rPr lang="en-AU" dirty="0"/>
              <a:t>Both AD and ER curves extrapolated from plot data in Lakmali PhD study</a:t>
            </a:r>
          </a:p>
        </p:txBody>
      </p:sp>
      <p:sp>
        <p:nvSpPr>
          <p:cNvPr id="7" name="TextBox 6">
            <a:extLst>
              <a:ext uri="{FF2B5EF4-FFF2-40B4-BE49-F238E27FC236}">
                <a16:creationId xmlns:a16="http://schemas.microsoft.com/office/drawing/2014/main" id="{F0860FC2-ABBE-4A3C-BDDC-0B2CBC1267B5}"/>
              </a:ext>
            </a:extLst>
          </p:cNvPr>
          <p:cNvSpPr txBox="1"/>
          <p:nvPr/>
        </p:nvSpPr>
        <p:spPr>
          <a:xfrm>
            <a:off x="7098199" y="3934300"/>
            <a:ext cx="1569551" cy="1754326"/>
          </a:xfrm>
          <a:prstGeom prst="rect">
            <a:avLst/>
          </a:prstGeom>
          <a:noFill/>
        </p:spPr>
        <p:txBody>
          <a:bodyPr wrap="square" rtlCol="0">
            <a:spAutoFit/>
          </a:bodyPr>
          <a:lstStyle/>
          <a:p>
            <a:r>
              <a:rPr lang="en-AU" dirty="0"/>
              <a:t>ER curves are the “Kuczera curve” (Kuczera, 1987)</a:t>
            </a:r>
          </a:p>
        </p:txBody>
      </p:sp>
    </p:spTree>
    <p:extLst>
      <p:ext uri="{BB962C8B-B14F-4D97-AF65-F5344CB8AC3E}">
        <p14:creationId xmlns:p14="http://schemas.microsoft.com/office/powerpoint/2010/main" val="1195361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03CD5-0D7C-1847-A4B7-E49F1E4F2927}"/>
              </a:ext>
            </a:extLst>
          </p:cNvPr>
          <p:cNvSpPr>
            <a:spLocks noGrp="1"/>
          </p:cNvSpPr>
          <p:nvPr>
            <p:ph type="title"/>
          </p:nvPr>
        </p:nvSpPr>
        <p:spPr>
          <a:xfrm>
            <a:off x="3452605" y="72569"/>
            <a:ext cx="2633870" cy="685800"/>
          </a:xfrm>
        </p:spPr>
        <p:txBody>
          <a:bodyPr/>
          <a:lstStyle/>
          <a:p>
            <a:r>
              <a:rPr lang="en-US" sz="3200" b="0" dirty="0">
                <a:latin typeface="Calibri" panose="020F0502020204030204" pitchFamily="34" charset="0"/>
                <a:cs typeface="Calibri" panose="020F0502020204030204" pitchFamily="34" charset="0"/>
              </a:rPr>
              <a:t>Conclusions</a:t>
            </a:r>
          </a:p>
        </p:txBody>
      </p:sp>
      <p:sp>
        <p:nvSpPr>
          <p:cNvPr id="4" name="TextBox 3">
            <a:extLst>
              <a:ext uri="{FF2B5EF4-FFF2-40B4-BE49-F238E27FC236}">
                <a16:creationId xmlns:a16="http://schemas.microsoft.com/office/drawing/2014/main" id="{5DD1485E-79E3-C24C-B9F6-BB21E14BFFBC}"/>
              </a:ext>
            </a:extLst>
          </p:cNvPr>
          <p:cNvSpPr txBox="1"/>
          <p:nvPr/>
        </p:nvSpPr>
        <p:spPr>
          <a:xfrm>
            <a:off x="152400" y="1371600"/>
            <a:ext cx="8839200" cy="5016758"/>
          </a:xfrm>
          <a:prstGeom prst="rect">
            <a:avLst/>
          </a:prstGeom>
          <a:noFill/>
        </p:spPr>
        <p:txBody>
          <a:bodyPr wrap="square" rtlCol="0">
            <a:spAutoFit/>
          </a:bodyPr>
          <a:lstStyle/>
          <a:p>
            <a:r>
              <a:rPr lang="en-AU" sz="2000" dirty="0">
                <a:latin typeface="Calibri" panose="020F0502020204030204" pitchFamily="34" charset="0"/>
                <a:cs typeface="Calibri" panose="020F0502020204030204" pitchFamily="34" charset="0"/>
              </a:rPr>
              <a:t>Increased fire frequency is predicted for SE Australia due to warming and drying climate – we are seeing the conditions under which wet forests will burn increasing</a:t>
            </a:r>
          </a:p>
          <a:p>
            <a:endParaRPr lang="en-AU" sz="2000" dirty="0">
              <a:latin typeface="Calibri" panose="020F0502020204030204" pitchFamily="34" charset="0"/>
              <a:cs typeface="Calibri" panose="020F0502020204030204" pitchFamily="34" charset="0"/>
            </a:endParaRPr>
          </a:p>
          <a:p>
            <a:r>
              <a:rPr lang="en-AU" sz="2000" dirty="0">
                <a:latin typeface="Calibri" panose="020F0502020204030204" pitchFamily="34" charset="0"/>
                <a:cs typeface="Calibri" panose="020F0502020204030204" pitchFamily="34" charset="0"/>
              </a:rPr>
              <a:t>Multiple short interval fires in obligate </a:t>
            </a:r>
            <a:r>
              <a:rPr lang="en-AU" sz="2000" dirty="0" err="1">
                <a:latin typeface="Calibri" panose="020F0502020204030204" pitchFamily="34" charset="0"/>
                <a:cs typeface="Calibri" panose="020F0502020204030204" pitchFamily="34" charset="0"/>
              </a:rPr>
              <a:t>seeder</a:t>
            </a:r>
            <a:r>
              <a:rPr lang="en-AU" sz="2000" dirty="0">
                <a:latin typeface="Calibri" panose="020F0502020204030204" pitchFamily="34" charset="0"/>
                <a:cs typeface="Calibri" panose="020F0502020204030204" pitchFamily="34" charset="0"/>
              </a:rPr>
              <a:t> forests have been shown to lead to species replacement, with eco-hydrologic equilibrium disrupted</a:t>
            </a:r>
          </a:p>
          <a:p>
            <a:endParaRPr lang="en-AU" sz="2000" dirty="0">
              <a:latin typeface="Calibri" panose="020F0502020204030204" pitchFamily="34" charset="0"/>
              <a:cs typeface="Calibri" panose="020F0502020204030204" pitchFamily="34" charset="0"/>
            </a:endParaRPr>
          </a:p>
          <a:p>
            <a:r>
              <a:rPr lang="en-AU" sz="2000" dirty="0">
                <a:latin typeface="Calibri" panose="020F0502020204030204" pitchFamily="34" charset="0"/>
                <a:cs typeface="Calibri" panose="020F0502020204030204" pitchFamily="34" charset="0"/>
              </a:rPr>
              <a:t>When </a:t>
            </a:r>
            <a:r>
              <a:rPr lang="en-AU" sz="2000" i="1" dirty="0" err="1">
                <a:latin typeface="Calibri" panose="020F0502020204030204" pitchFamily="34" charset="0"/>
                <a:cs typeface="Calibri" panose="020F0502020204030204" pitchFamily="34" charset="0"/>
              </a:rPr>
              <a:t>E.regans</a:t>
            </a:r>
            <a:r>
              <a:rPr lang="en-AU" sz="2000" i="1" dirty="0">
                <a:latin typeface="Calibri" panose="020F0502020204030204" pitchFamily="34" charset="0"/>
                <a:cs typeface="Calibri" panose="020F0502020204030204" pitchFamily="34" charset="0"/>
              </a:rPr>
              <a:t> </a:t>
            </a:r>
            <a:r>
              <a:rPr lang="en-AU" sz="2000" dirty="0">
                <a:latin typeface="Calibri" panose="020F0502020204030204" pitchFamily="34" charset="0"/>
                <a:cs typeface="Calibri" panose="020F0502020204030204" pitchFamily="34" charset="0"/>
              </a:rPr>
              <a:t>is replaced by Acacia species we have observed a distinct change over time of stand structure, biomass and </a:t>
            </a:r>
            <a:r>
              <a:rPr lang="en-AU" sz="2000" dirty="0" err="1">
                <a:latin typeface="Calibri" panose="020F0502020204030204" pitchFamily="34" charset="0"/>
                <a:cs typeface="Calibri" panose="020F0502020204030204" pitchFamily="34" charset="0"/>
              </a:rPr>
              <a:t>evapotranspiriation</a:t>
            </a:r>
            <a:endParaRPr lang="en-AU" sz="2000" dirty="0">
              <a:latin typeface="Calibri" panose="020F0502020204030204" pitchFamily="34" charset="0"/>
              <a:cs typeface="Calibri" panose="020F0502020204030204" pitchFamily="34" charset="0"/>
            </a:endParaRPr>
          </a:p>
          <a:p>
            <a:endParaRPr lang="en-AU" sz="2000" dirty="0">
              <a:latin typeface="Calibri" panose="020F0502020204030204" pitchFamily="34" charset="0"/>
              <a:cs typeface="Calibri" panose="020F0502020204030204" pitchFamily="34" charset="0"/>
            </a:endParaRPr>
          </a:p>
          <a:p>
            <a:r>
              <a:rPr lang="en-AU" sz="2000" dirty="0">
                <a:latin typeface="Calibri" panose="020F0502020204030204" pitchFamily="34" charset="0"/>
                <a:cs typeface="Calibri" panose="020F0502020204030204" pitchFamily="34" charset="0"/>
              </a:rPr>
              <a:t>This leads to a predicted increase in streamflow over the 80 year life of the acacia species relative to the </a:t>
            </a:r>
            <a:r>
              <a:rPr lang="en-AU" sz="2000" i="1" dirty="0">
                <a:latin typeface="Calibri" panose="020F0502020204030204" pitchFamily="34" charset="0"/>
                <a:cs typeface="Calibri" panose="020F0502020204030204" pitchFamily="34" charset="0"/>
              </a:rPr>
              <a:t>E. </a:t>
            </a:r>
            <a:r>
              <a:rPr lang="en-AU" sz="2000" i="1" dirty="0" err="1">
                <a:latin typeface="Calibri" panose="020F0502020204030204" pitchFamily="34" charset="0"/>
                <a:cs typeface="Calibri" panose="020F0502020204030204" pitchFamily="34" charset="0"/>
              </a:rPr>
              <a:t>regnans</a:t>
            </a:r>
            <a:r>
              <a:rPr lang="en-AU" sz="2000" i="1" dirty="0">
                <a:latin typeface="Calibri" panose="020F0502020204030204" pitchFamily="34" charset="0"/>
                <a:cs typeface="Calibri" panose="020F0502020204030204" pitchFamily="34" charset="0"/>
              </a:rPr>
              <a:t> </a:t>
            </a:r>
            <a:r>
              <a:rPr lang="en-AU" sz="2000" dirty="0">
                <a:latin typeface="Calibri" panose="020F0502020204030204" pitchFamily="34" charset="0"/>
                <a:cs typeface="Calibri" panose="020F0502020204030204" pitchFamily="34" charset="0"/>
              </a:rPr>
              <a:t>stands they have replaced</a:t>
            </a:r>
          </a:p>
          <a:p>
            <a:endParaRPr lang="en-AU" sz="2000" dirty="0">
              <a:latin typeface="Calibri" panose="020F0502020204030204" pitchFamily="34" charset="0"/>
              <a:cs typeface="Calibri" panose="020F0502020204030204" pitchFamily="34" charset="0"/>
            </a:endParaRPr>
          </a:p>
          <a:p>
            <a:r>
              <a:rPr lang="en-AU" sz="2000" dirty="0">
                <a:latin typeface="Calibri" panose="020F0502020204030204" pitchFamily="34" charset="0"/>
                <a:cs typeface="Calibri" panose="020F0502020204030204" pitchFamily="34" charset="0"/>
              </a:rPr>
              <a:t>While this can be seen as a “good” outcome for water supplies, it represents a profound ecological shift – loss of iconic tall wet forests</a:t>
            </a:r>
          </a:p>
          <a:p>
            <a:endParaRPr lang="en-AU" sz="2000" dirty="0">
              <a:latin typeface="Calibri" panose="020F0502020204030204" pitchFamily="34" charset="0"/>
              <a:cs typeface="Calibri" panose="020F0502020204030204" pitchFamily="34" charset="0"/>
            </a:endParaRPr>
          </a:p>
          <a:p>
            <a:r>
              <a:rPr lang="en-AU" sz="2000" dirty="0">
                <a:latin typeface="Calibri" panose="020F0502020204030204" pitchFamily="34" charset="0"/>
                <a:cs typeface="Calibri" panose="020F0502020204030204" pitchFamily="34" charset="0"/>
              </a:rPr>
              <a:t>Such a shift may be emblematic of future </a:t>
            </a:r>
            <a:r>
              <a:rPr lang="en-AU" sz="2000" dirty="0" err="1">
                <a:latin typeface="Calibri" panose="020F0502020204030204" pitchFamily="34" charset="0"/>
                <a:cs typeface="Calibri" panose="020F0502020204030204" pitchFamily="34" charset="0"/>
              </a:rPr>
              <a:t>ecohydrologic</a:t>
            </a:r>
            <a:r>
              <a:rPr lang="en-AU" sz="2000" dirty="0">
                <a:latin typeface="Calibri" panose="020F0502020204030204" pitchFamily="34" charset="0"/>
                <a:cs typeface="Calibri" panose="020F0502020204030204" pitchFamily="34" charset="0"/>
              </a:rPr>
              <a:t> responses to climate</a:t>
            </a:r>
          </a:p>
        </p:txBody>
      </p:sp>
    </p:spTree>
    <p:extLst>
      <p:ext uri="{BB962C8B-B14F-4D97-AF65-F5344CB8AC3E}">
        <p14:creationId xmlns:p14="http://schemas.microsoft.com/office/powerpoint/2010/main" val="3891508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03CD5-0D7C-1847-A4B7-E49F1E4F2927}"/>
              </a:ext>
            </a:extLst>
          </p:cNvPr>
          <p:cNvSpPr>
            <a:spLocks noGrp="1"/>
          </p:cNvSpPr>
          <p:nvPr>
            <p:ph type="title"/>
          </p:nvPr>
        </p:nvSpPr>
        <p:spPr>
          <a:xfrm>
            <a:off x="3214480" y="123825"/>
            <a:ext cx="3052970" cy="685800"/>
          </a:xfrm>
        </p:spPr>
        <p:txBody>
          <a:bodyPr/>
          <a:lstStyle/>
          <a:p>
            <a:r>
              <a:rPr lang="en-US" sz="3200" b="0" dirty="0">
                <a:latin typeface="Calibri" panose="020F0502020204030204" pitchFamily="34" charset="0"/>
                <a:cs typeface="Calibri" panose="020F0502020204030204" pitchFamily="34" charset="0"/>
              </a:rPr>
              <a:t>Background</a:t>
            </a:r>
          </a:p>
        </p:txBody>
      </p:sp>
      <p:sp>
        <p:nvSpPr>
          <p:cNvPr id="4" name="TextBox 3">
            <a:extLst>
              <a:ext uri="{FF2B5EF4-FFF2-40B4-BE49-F238E27FC236}">
                <a16:creationId xmlns:a16="http://schemas.microsoft.com/office/drawing/2014/main" id="{5DD1485E-79E3-C24C-B9F6-BB21E14BFFBC}"/>
              </a:ext>
            </a:extLst>
          </p:cNvPr>
          <p:cNvSpPr txBox="1"/>
          <p:nvPr/>
        </p:nvSpPr>
        <p:spPr>
          <a:xfrm>
            <a:off x="152400" y="1371600"/>
            <a:ext cx="8839200" cy="4708981"/>
          </a:xfrm>
          <a:prstGeom prst="rect">
            <a:avLst/>
          </a:prstGeom>
          <a:noFill/>
        </p:spPr>
        <p:txBody>
          <a:bodyPr wrap="square" rtlCol="0">
            <a:spAutoFit/>
          </a:bodyPr>
          <a:lstStyle/>
          <a:p>
            <a:r>
              <a:rPr lang="en-AU" sz="2000" dirty="0"/>
              <a:t>Some eucalypt species (</a:t>
            </a:r>
            <a:r>
              <a:rPr lang="en-AU" sz="2000" i="1" dirty="0" err="1"/>
              <a:t>E.regans</a:t>
            </a:r>
            <a:r>
              <a:rPr lang="en-AU" sz="2000" dirty="0"/>
              <a:t>, </a:t>
            </a:r>
            <a:r>
              <a:rPr lang="en-AU" sz="2000" i="1" dirty="0"/>
              <a:t>E. </a:t>
            </a:r>
            <a:r>
              <a:rPr lang="en-AU" sz="2000" i="1" dirty="0" err="1"/>
              <a:t>delegatensis</a:t>
            </a:r>
            <a:r>
              <a:rPr lang="en-AU" sz="2000" i="1" dirty="0"/>
              <a:t> </a:t>
            </a:r>
            <a:r>
              <a:rPr lang="en-AU" sz="2000" dirty="0"/>
              <a:t>mainly), known as the “ash” have a distinct ecology. They are obligate </a:t>
            </a:r>
            <a:r>
              <a:rPr lang="en-AU" sz="2000" dirty="0" err="1"/>
              <a:t>seeders</a:t>
            </a:r>
            <a:r>
              <a:rPr lang="en-AU" sz="2000" dirty="0"/>
              <a:t> – killed by medium-hot fire, followed by dense fast growing high water using single aged stands</a:t>
            </a:r>
          </a:p>
          <a:p>
            <a:endParaRPr lang="en-AU" sz="2000" dirty="0"/>
          </a:p>
          <a:p>
            <a:endParaRPr lang="en-AU" sz="2000" dirty="0"/>
          </a:p>
          <a:p>
            <a:r>
              <a:rPr lang="en-AU" sz="2000" dirty="0"/>
              <a:t>These are wet eucalypt forests, and are iconic species (</a:t>
            </a:r>
            <a:r>
              <a:rPr lang="en-AU" sz="2000" i="1" dirty="0" err="1"/>
              <a:t>E.regnans</a:t>
            </a:r>
            <a:r>
              <a:rPr lang="en-AU" sz="2000" i="1" dirty="0"/>
              <a:t> </a:t>
            </a:r>
            <a:r>
              <a:rPr lang="en-AU" sz="2000" dirty="0"/>
              <a:t>is the tallest flowering plant on earth), and, crucially, vegetate crucial water supply catchments (</a:t>
            </a:r>
            <a:r>
              <a:rPr lang="en-AU" sz="2000" dirty="0" err="1"/>
              <a:t>ie</a:t>
            </a:r>
            <a:r>
              <a:rPr lang="en-AU" sz="2000" dirty="0"/>
              <a:t>. Melbourne, a city of &gt; 4 mill.)</a:t>
            </a:r>
          </a:p>
          <a:p>
            <a:endParaRPr lang="en-AU" sz="2000" dirty="0"/>
          </a:p>
          <a:p>
            <a:endParaRPr lang="en-AU" sz="2000" dirty="0"/>
          </a:p>
          <a:p>
            <a:r>
              <a:rPr lang="en-AU" sz="2000" dirty="0"/>
              <a:t>These forests cover around 3 million ha. of SE Australia (mainly Victoria)</a:t>
            </a:r>
          </a:p>
          <a:p>
            <a:endParaRPr lang="en-AU" sz="2000" dirty="0"/>
          </a:p>
          <a:p>
            <a:endParaRPr lang="en-AU" sz="2000" dirty="0"/>
          </a:p>
          <a:p>
            <a:r>
              <a:rPr lang="en-AU" sz="2000" dirty="0"/>
              <a:t>Disturbance of these forests have significant implications for water supply and ecosystem functioning</a:t>
            </a:r>
          </a:p>
        </p:txBody>
      </p:sp>
    </p:spTree>
    <p:extLst>
      <p:ext uri="{BB962C8B-B14F-4D97-AF65-F5344CB8AC3E}">
        <p14:creationId xmlns:p14="http://schemas.microsoft.com/office/powerpoint/2010/main" val="3729377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069" y="-162641"/>
            <a:ext cx="6066606" cy="1143000"/>
          </a:xfrm>
        </p:spPr>
        <p:txBody>
          <a:bodyPr>
            <a:normAutofit/>
          </a:bodyPr>
          <a:lstStyle/>
          <a:p>
            <a:r>
              <a:rPr lang="en-AU" sz="2800" dirty="0">
                <a:latin typeface="Times New Roman" panose="02020603050405020304" pitchFamily="18" charset="0"/>
                <a:cs typeface="Times New Roman" panose="02020603050405020304" pitchFamily="18" charset="0"/>
              </a:rPr>
              <a:t>Mountain Ash Fire Ecology</a:t>
            </a:r>
            <a:br>
              <a:rPr lang="en-AU" sz="2800" dirty="0">
                <a:latin typeface="Times New Roman" panose="02020603050405020304" pitchFamily="18" charset="0"/>
                <a:cs typeface="Times New Roman" panose="02020603050405020304" pitchFamily="18" charset="0"/>
              </a:rPr>
            </a:br>
            <a:r>
              <a:rPr lang="en-AU" altLang="en-US" sz="2000" i="1" dirty="0" err="1">
                <a:latin typeface="Times New Roman" panose="02020603050405020304" pitchFamily="18" charset="0"/>
                <a:cs typeface="Times New Roman" panose="02020603050405020304" pitchFamily="18" charset="0"/>
              </a:rPr>
              <a:t>E.regnans</a:t>
            </a:r>
            <a:r>
              <a:rPr lang="en-AU" altLang="en-US" sz="2000" dirty="0">
                <a:latin typeface="Times New Roman" panose="02020603050405020304" pitchFamily="18" charset="0"/>
                <a:cs typeface="Times New Roman" panose="02020603050405020304" pitchFamily="18" charset="0"/>
              </a:rPr>
              <a:t> are the tallest flowering plant on earth..!</a:t>
            </a:r>
            <a:endParaRPr lang="en-AU" sz="2000" dirty="0">
              <a:latin typeface="Times New Roman" panose="02020603050405020304" pitchFamily="18" charset="0"/>
              <a:cs typeface="Times New Roman" panose="02020603050405020304" pitchFamily="18"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3717032"/>
            <a:ext cx="6624736" cy="3064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124746"/>
            <a:ext cx="3960440" cy="247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descr="http://www.aqob.com.au/images/product/detail/72Crown%20fire%20%28c%29%20Neil%20Gourle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1097370"/>
            <a:ext cx="3888432" cy="24108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747262" y="3138864"/>
            <a:ext cx="2584938" cy="369332"/>
          </a:xfrm>
          <a:prstGeom prst="rect">
            <a:avLst/>
          </a:prstGeom>
        </p:spPr>
        <p:txBody>
          <a:bodyPr wrap="none">
            <a:spAutoFit/>
          </a:bodyPr>
          <a:lstStyle/>
          <a:p>
            <a:r>
              <a:rPr lang="en-AU" dirty="0">
                <a:solidFill>
                  <a:prstClr val="white"/>
                </a:solidFill>
              </a:rPr>
              <a:t>http://www.aqob.com.au</a:t>
            </a:r>
          </a:p>
        </p:txBody>
      </p:sp>
      <p:sp>
        <p:nvSpPr>
          <p:cNvPr id="5" name="Rectangle 4"/>
          <p:cNvSpPr/>
          <p:nvPr/>
        </p:nvSpPr>
        <p:spPr>
          <a:xfrm>
            <a:off x="2155178" y="3230687"/>
            <a:ext cx="2056782" cy="369332"/>
          </a:xfrm>
          <a:prstGeom prst="rect">
            <a:avLst/>
          </a:prstGeom>
        </p:spPr>
        <p:txBody>
          <a:bodyPr wrap="none">
            <a:spAutoFit/>
          </a:bodyPr>
          <a:lstStyle/>
          <a:p>
            <a:r>
              <a:rPr lang="en-AU" dirty="0">
                <a:solidFill>
                  <a:prstClr val="white"/>
                </a:solidFill>
              </a:rPr>
              <a:t>http://www.pbs.org</a:t>
            </a:r>
          </a:p>
        </p:txBody>
      </p:sp>
    </p:spTree>
    <p:extLst>
      <p:ext uri="{BB962C8B-B14F-4D97-AF65-F5344CB8AC3E}">
        <p14:creationId xmlns:p14="http://schemas.microsoft.com/office/powerpoint/2010/main" val="1038143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03CD5-0D7C-1847-A4B7-E49F1E4F2927}"/>
              </a:ext>
            </a:extLst>
          </p:cNvPr>
          <p:cNvSpPr>
            <a:spLocks noGrp="1"/>
          </p:cNvSpPr>
          <p:nvPr>
            <p:ph type="title"/>
          </p:nvPr>
        </p:nvSpPr>
        <p:spPr>
          <a:xfrm>
            <a:off x="2623930" y="76200"/>
            <a:ext cx="6520070" cy="685800"/>
          </a:xfrm>
        </p:spPr>
        <p:txBody>
          <a:bodyPr/>
          <a:lstStyle/>
          <a:p>
            <a:r>
              <a:rPr lang="en-US" sz="2400" b="0" dirty="0">
                <a:latin typeface="Times New Roman" panose="02020603050405020304" pitchFamily="18" charset="0"/>
                <a:cs typeface="Times New Roman" panose="02020603050405020304" pitchFamily="18" charset="0"/>
              </a:rPr>
              <a:t>Decisions…what should we/could we/might we make to preserve water resources?</a:t>
            </a:r>
          </a:p>
        </p:txBody>
      </p:sp>
      <p:sp>
        <p:nvSpPr>
          <p:cNvPr id="3" name="Rectangle 2">
            <a:extLst>
              <a:ext uri="{FF2B5EF4-FFF2-40B4-BE49-F238E27FC236}">
                <a16:creationId xmlns:a16="http://schemas.microsoft.com/office/drawing/2014/main" id="{05DA688E-1CF0-45BB-BDE5-AC014A3F91EE}"/>
              </a:ext>
            </a:extLst>
          </p:cNvPr>
          <p:cNvSpPr/>
          <p:nvPr/>
        </p:nvSpPr>
        <p:spPr>
          <a:xfrm>
            <a:off x="142876" y="1443840"/>
            <a:ext cx="9001124" cy="4708981"/>
          </a:xfrm>
          <a:prstGeom prst="rect">
            <a:avLst/>
          </a:prstGeom>
        </p:spPr>
        <p:txBody>
          <a:bodyPr wrap="square">
            <a:spAutoFit/>
          </a:bodyPr>
          <a:lstStyle/>
          <a:p>
            <a:r>
              <a:rPr lang="en-AU" sz="2000" dirty="0"/>
              <a:t>These species require 15-20 years to develop seed, meaning that fires of &lt; 15-20 years recurrence result in understorey species (frequently acacia species) </a:t>
            </a:r>
            <a:r>
              <a:rPr lang="en-AU" sz="2000" dirty="0" err="1"/>
              <a:t>colinising</a:t>
            </a:r>
            <a:r>
              <a:rPr lang="en-AU" sz="2000" dirty="0"/>
              <a:t> the site. Eventually (~80 years) acacias die and are replaced by “scrub”</a:t>
            </a:r>
          </a:p>
          <a:p>
            <a:endParaRPr lang="en-AU" sz="2000" dirty="0"/>
          </a:p>
          <a:p>
            <a:endParaRPr lang="en-AU" sz="2000" dirty="0"/>
          </a:p>
          <a:p>
            <a:r>
              <a:rPr lang="en-AU" sz="2000" dirty="0"/>
              <a:t>This signifies a radical shift from tall, wet forests to an understorey species to a scrub landscape  </a:t>
            </a:r>
          </a:p>
          <a:p>
            <a:endParaRPr lang="en-AU" sz="2000" dirty="0"/>
          </a:p>
          <a:p>
            <a:endParaRPr lang="en-AU" sz="2000" dirty="0"/>
          </a:p>
          <a:p>
            <a:endParaRPr lang="en-AU" sz="2000" dirty="0"/>
          </a:p>
          <a:p>
            <a:r>
              <a:rPr lang="en-AU" sz="2000" dirty="0"/>
              <a:t>The eco-hydrologic implications of this are potentially highly significant, and have not been explored until recent</a:t>
            </a:r>
          </a:p>
          <a:p>
            <a:endParaRPr lang="en-AU" sz="2000" dirty="0"/>
          </a:p>
          <a:p>
            <a:endParaRPr lang="en-AU" sz="2000" dirty="0"/>
          </a:p>
        </p:txBody>
      </p:sp>
    </p:spTree>
    <p:extLst>
      <p:ext uri="{BB962C8B-B14F-4D97-AF65-F5344CB8AC3E}">
        <p14:creationId xmlns:p14="http://schemas.microsoft.com/office/powerpoint/2010/main" val="1919127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371600" y="563727"/>
            <a:ext cx="7772400" cy="720080"/>
          </a:xfrm>
        </p:spPr>
        <p:txBody>
          <a:bodyPr/>
          <a:lstStyle/>
          <a:p>
            <a:pPr algn="ctr" eaLnBrk="1" hangingPunct="1"/>
            <a:r>
              <a:rPr lang="en-AU" altLang="en-US" sz="2800" b="0" dirty="0">
                <a:latin typeface="Times New Roman" panose="02020603050405020304" pitchFamily="18" charset="0"/>
                <a:cs typeface="Times New Roman" panose="02020603050405020304" pitchFamily="18" charset="0"/>
              </a:rPr>
              <a:t>Ash species eco-hydrologic response</a:t>
            </a:r>
            <a:br>
              <a:rPr lang="en-AU" altLang="en-US" sz="2800" b="0" dirty="0">
                <a:solidFill>
                  <a:schemeClr val="tx1"/>
                </a:solidFill>
                <a:latin typeface="Times New Roman" panose="02020603050405020304" pitchFamily="18" charset="0"/>
                <a:cs typeface="Times New Roman" panose="02020603050405020304" pitchFamily="18" charset="0"/>
              </a:rPr>
            </a:br>
            <a:br>
              <a:rPr lang="en-AU" altLang="en-US" sz="2400" b="0" dirty="0">
                <a:solidFill>
                  <a:schemeClr val="tx1"/>
                </a:solidFill>
                <a:latin typeface="Times New Roman" panose="02020603050405020304" pitchFamily="18" charset="0"/>
                <a:cs typeface="Times New Roman" panose="02020603050405020304" pitchFamily="18" charset="0"/>
              </a:rPr>
            </a:br>
            <a:br>
              <a:rPr lang="en-AU" altLang="en-US" sz="2400" b="0" dirty="0">
                <a:solidFill>
                  <a:schemeClr val="tx1"/>
                </a:solidFill>
                <a:latin typeface="Times New Roman" panose="02020603050405020304" pitchFamily="18" charset="0"/>
                <a:cs typeface="Times New Roman" panose="02020603050405020304" pitchFamily="18" charset="0"/>
              </a:rPr>
            </a:br>
            <a:endParaRPr lang="en-AU" altLang="en-US" sz="2400" b="0" dirty="0">
              <a:solidFill>
                <a:schemeClr val="tx1"/>
              </a:solidFill>
              <a:latin typeface="Times New Roman" panose="02020603050405020304" pitchFamily="18" charset="0"/>
              <a:cs typeface="Times New Roman" panose="02020603050405020304" pitchFamily="18" charset="0"/>
            </a:endParaRPr>
          </a:p>
        </p:txBody>
      </p:sp>
      <p:sp>
        <p:nvSpPr>
          <p:cNvPr id="10243" name="Rectangle 3"/>
          <p:cNvSpPr>
            <a:spLocks noGrp="1" noChangeArrowheads="1"/>
          </p:cNvSpPr>
          <p:nvPr>
            <p:ph type="body" idx="1"/>
          </p:nvPr>
        </p:nvSpPr>
        <p:spPr>
          <a:xfrm>
            <a:off x="539552" y="1124746"/>
            <a:ext cx="8424936" cy="5542235"/>
          </a:xfrm>
        </p:spPr>
        <p:txBody>
          <a:bodyPr/>
          <a:lstStyle/>
          <a:p>
            <a:pPr marL="609600" indent="-609600" eaLnBrk="1" hangingPunct="1">
              <a:lnSpc>
                <a:spcPct val="90000"/>
              </a:lnSpc>
              <a:buFontTx/>
              <a:buNone/>
            </a:pPr>
            <a:endParaRPr lang="en-AU" altLang="en-US" sz="2000" dirty="0">
              <a:solidFill>
                <a:srgbClr val="000099"/>
              </a:solidFill>
              <a:latin typeface="Times New Roman" panose="02020603050405020304" pitchFamily="18" charset="0"/>
              <a:cs typeface="Times New Roman" panose="02020603050405020304" pitchFamily="18" charset="0"/>
            </a:endParaRPr>
          </a:p>
          <a:p>
            <a:pPr marL="609600" indent="-609600" eaLnBrk="1" hangingPunct="1">
              <a:lnSpc>
                <a:spcPct val="90000"/>
              </a:lnSpc>
              <a:buFontTx/>
              <a:buNone/>
            </a:pPr>
            <a:endParaRPr lang="en-AU" altLang="en-US" sz="4800" dirty="0"/>
          </a:p>
        </p:txBody>
      </p:sp>
      <p:pic>
        <p:nvPicPr>
          <p:cNvPr id="6" name="Picture 2" descr="Ash forest at PT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2163" y="1333974"/>
            <a:ext cx="2609595" cy="1835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DSCN1630_ed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85951" y="1225080"/>
            <a:ext cx="2591883"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p:nvPr/>
        </p:nvPicPr>
        <p:blipFill>
          <a:blip r:embed="rId4" cstate="print"/>
          <a:srcRect/>
          <a:stretch>
            <a:fillRect/>
          </a:stretch>
        </p:blipFill>
        <p:spPr bwMode="auto">
          <a:xfrm>
            <a:off x="1739718" y="3311804"/>
            <a:ext cx="5404907" cy="3312368"/>
          </a:xfrm>
          <a:prstGeom prst="rect">
            <a:avLst/>
          </a:prstGeom>
          <a:noFill/>
          <a:ln w="9525">
            <a:noFill/>
            <a:miter lim="800000"/>
            <a:headEnd/>
            <a:tailEnd/>
          </a:ln>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000" y="1267254"/>
            <a:ext cx="2536056" cy="1902043"/>
          </a:xfrm>
          <a:prstGeom prst="rect">
            <a:avLst/>
          </a:prstGeom>
        </p:spPr>
      </p:pic>
      <p:sp>
        <p:nvSpPr>
          <p:cNvPr id="3" name="TextBox 2"/>
          <p:cNvSpPr txBox="1"/>
          <p:nvPr/>
        </p:nvSpPr>
        <p:spPr>
          <a:xfrm>
            <a:off x="7164290" y="4437115"/>
            <a:ext cx="1224137" cy="646331"/>
          </a:xfrm>
          <a:prstGeom prst="rect">
            <a:avLst/>
          </a:prstGeom>
          <a:noFill/>
        </p:spPr>
        <p:txBody>
          <a:bodyPr wrap="square" rtlCol="0">
            <a:spAutoFit/>
          </a:bodyPr>
          <a:lstStyle/>
          <a:p>
            <a:r>
              <a:rPr lang="en-AU" dirty="0"/>
              <a:t>Kuczera, JH, 1987</a:t>
            </a:r>
          </a:p>
        </p:txBody>
      </p:sp>
      <p:sp>
        <p:nvSpPr>
          <p:cNvPr id="4" name="TextBox 3">
            <a:extLst>
              <a:ext uri="{FF2B5EF4-FFF2-40B4-BE49-F238E27FC236}">
                <a16:creationId xmlns:a16="http://schemas.microsoft.com/office/drawing/2014/main" id="{3EC2A440-5100-4A79-B9E8-E2685C2B1E6A}"/>
              </a:ext>
            </a:extLst>
          </p:cNvPr>
          <p:cNvSpPr txBox="1"/>
          <p:nvPr/>
        </p:nvSpPr>
        <p:spPr>
          <a:xfrm>
            <a:off x="35639" y="3652285"/>
            <a:ext cx="1793161" cy="2308324"/>
          </a:xfrm>
          <a:prstGeom prst="rect">
            <a:avLst/>
          </a:prstGeom>
          <a:noFill/>
        </p:spPr>
        <p:txBody>
          <a:bodyPr wrap="square" rtlCol="0">
            <a:spAutoFit/>
          </a:bodyPr>
          <a:lstStyle/>
          <a:p>
            <a:r>
              <a:rPr lang="en-AU" dirty="0"/>
              <a:t>Kuczera curve – long term streamflow response to 100% mortality, relative to old growth condition</a:t>
            </a:r>
          </a:p>
        </p:txBody>
      </p:sp>
    </p:spTree>
    <p:extLst>
      <p:ext uri="{BB962C8B-B14F-4D97-AF65-F5344CB8AC3E}">
        <p14:creationId xmlns:p14="http://schemas.microsoft.com/office/powerpoint/2010/main" val="1976799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03CD5-0D7C-1847-A4B7-E49F1E4F2927}"/>
              </a:ext>
            </a:extLst>
          </p:cNvPr>
          <p:cNvSpPr>
            <a:spLocks noGrp="1"/>
          </p:cNvSpPr>
          <p:nvPr>
            <p:ph type="title"/>
          </p:nvPr>
        </p:nvSpPr>
        <p:spPr>
          <a:xfrm>
            <a:off x="3257550" y="914400"/>
            <a:ext cx="4343400" cy="514350"/>
          </a:xfrm>
        </p:spPr>
        <p:txBody>
          <a:bodyPr/>
          <a:lstStyle/>
          <a:p>
            <a:r>
              <a:rPr lang="en-AU" sz="1800" dirty="0">
                <a:latin typeface="Times New Roman" panose="02020603050405020304" pitchFamily="18" charset="0"/>
                <a:cs typeface="Times New Roman" panose="02020603050405020304" pitchFamily="18" charset="0"/>
              </a:rPr>
              <a:t>Victorian fires….there’s a lot of it about, and often!</a:t>
            </a:r>
            <a:endParaRPr lang="en-US" sz="1800" dirty="0">
              <a:latin typeface="Times New Roman" panose="02020603050405020304" pitchFamily="18" charset="0"/>
              <a:cs typeface="Times New Roman" panose="02020603050405020304" pitchFamily="18" charset="0"/>
            </a:endParaRPr>
          </a:p>
        </p:txBody>
      </p:sp>
      <p:pic>
        <p:nvPicPr>
          <p:cNvPr id="5" name="Picture 4" descr="A close up of a map&#10;&#10;Description automatically generated">
            <a:extLst>
              <a:ext uri="{FF2B5EF4-FFF2-40B4-BE49-F238E27FC236}">
                <a16:creationId xmlns:a16="http://schemas.microsoft.com/office/drawing/2014/main" id="{D0C376D6-150A-4BE6-8081-072C757126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208" y="1047750"/>
            <a:ext cx="7707233" cy="5450868"/>
          </a:xfrm>
          <a:prstGeom prst="rect">
            <a:avLst/>
          </a:prstGeom>
        </p:spPr>
      </p:pic>
      <p:sp>
        <p:nvSpPr>
          <p:cNvPr id="3" name="TextBox 2">
            <a:extLst>
              <a:ext uri="{FF2B5EF4-FFF2-40B4-BE49-F238E27FC236}">
                <a16:creationId xmlns:a16="http://schemas.microsoft.com/office/drawing/2014/main" id="{1C290AE9-FD11-4E97-A517-F1B5E6CEA480}"/>
              </a:ext>
            </a:extLst>
          </p:cNvPr>
          <p:cNvSpPr txBox="1"/>
          <p:nvPr/>
        </p:nvSpPr>
        <p:spPr>
          <a:xfrm>
            <a:off x="2871787" y="161924"/>
            <a:ext cx="5757863" cy="646331"/>
          </a:xfrm>
          <a:prstGeom prst="rect">
            <a:avLst/>
          </a:prstGeom>
          <a:noFill/>
        </p:spPr>
        <p:txBody>
          <a:bodyPr wrap="square" rtlCol="0">
            <a:spAutoFit/>
          </a:bodyPr>
          <a:lstStyle/>
          <a:p>
            <a:r>
              <a:rPr lang="en-AU" dirty="0">
                <a:solidFill>
                  <a:schemeClr val="bg1"/>
                </a:solidFill>
              </a:rPr>
              <a:t>High frequency fire events in Victoria since 2003 (excludes the 2009 catastrophic Black Saturday fire)</a:t>
            </a:r>
          </a:p>
        </p:txBody>
      </p:sp>
      <p:sp>
        <p:nvSpPr>
          <p:cNvPr id="6" name="TextBox 5">
            <a:extLst>
              <a:ext uri="{FF2B5EF4-FFF2-40B4-BE49-F238E27FC236}">
                <a16:creationId xmlns:a16="http://schemas.microsoft.com/office/drawing/2014/main" id="{B9083F94-B68B-4F7D-9500-DACEF0D14070}"/>
              </a:ext>
            </a:extLst>
          </p:cNvPr>
          <p:cNvSpPr txBox="1"/>
          <p:nvPr/>
        </p:nvSpPr>
        <p:spPr>
          <a:xfrm>
            <a:off x="3257550" y="5481935"/>
            <a:ext cx="4629150" cy="1200329"/>
          </a:xfrm>
          <a:prstGeom prst="rect">
            <a:avLst/>
          </a:prstGeom>
          <a:solidFill>
            <a:schemeClr val="bg1"/>
          </a:solidFill>
        </p:spPr>
        <p:txBody>
          <a:bodyPr wrap="square" rtlCol="0">
            <a:spAutoFit/>
          </a:bodyPr>
          <a:lstStyle/>
          <a:p>
            <a:r>
              <a:rPr lang="en-AU" dirty="0"/>
              <a:t>Fire frequency has increased markedly in the past 17 years in SE Australia, with significant areas experiencing multiple burns </a:t>
            </a:r>
          </a:p>
        </p:txBody>
      </p:sp>
    </p:spTree>
    <p:extLst>
      <p:ext uri="{BB962C8B-B14F-4D97-AF65-F5344CB8AC3E}">
        <p14:creationId xmlns:p14="http://schemas.microsoft.com/office/powerpoint/2010/main" val="3293117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03CD5-0D7C-1847-A4B7-E49F1E4F2927}"/>
              </a:ext>
            </a:extLst>
          </p:cNvPr>
          <p:cNvSpPr>
            <a:spLocks noGrp="1"/>
          </p:cNvSpPr>
          <p:nvPr>
            <p:ph type="title"/>
          </p:nvPr>
        </p:nvSpPr>
        <p:spPr>
          <a:xfrm>
            <a:off x="3257550" y="914400"/>
            <a:ext cx="4343400" cy="514350"/>
          </a:xfrm>
        </p:spPr>
        <p:txBody>
          <a:bodyPr/>
          <a:lstStyle/>
          <a:p>
            <a:r>
              <a:rPr lang="en-AU" sz="1800" dirty="0">
                <a:latin typeface="Times New Roman" panose="02020603050405020304" pitchFamily="18" charset="0"/>
                <a:cs typeface="Times New Roman" panose="02020603050405020304" pitchFamily="18" charset="0"/>
              </a:rPr>
              <a:t>Victorian fires….there’s a lot of it about, and often!</a:t>
            </a:r>
            <a:endParaRPr lang="en-US" sz="18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C290AE9-FD11-4E97-A517-F1B5E6CEA480}"/>
              </a:ext>
            </a:extLst>
          </p:cNvPr>
          <p:cNvSpPr txBox="1"/>
          <p:nvPr/>
        </p:nvSpPr>
        <p:spPr>
          <a:xfrm>
            <a:off x="2871786" y="38099"/>
            <a:ext cx="5757863" cy="830997"/>
          </a:xfrm>
          <a:prstGeom prst="rect">
            <a:avLst/>
          </a:prstGeom>
          <a:noFill/>
        </p:spPr>
        <p:txBody>
          <a:bodyPr wrap="square" rtlCol="0">
            <a:spAutoFit/>
          </a:bodyPr>
          <a:lstStyle/>
          <a:p>
            <a:r>
              <a:rPr lang="en-AU" sz="2400" dirty="0">
                <a:solidFill>
                  <a:schemeClr val="bg1"/>
                </a:solidFill>
              </a:rPr>
              <a:t>Incidence of large stand replacing fires in wet forests in central Victoria</a:t>
            </a:r>
          </a:p>
        </p:txBody>
      </p:sp>
      <p:pic>
        <p:nvPicPr>
          <p:cNvPr id="6" name="Picture 5">
            <a:extLst>
              <a:ext uri="{FF2B5EF4-FFF2-40B4-BE49-F238E27FC236}">
                <a16:creationId xmlns:a16="http://schemas.microsoft.com/office/drawing/2014/main" id="{ACA3D8D9-2441-472D-93A6-11F8F0DB259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28675" y="2558535"/>
            <a:ext cx="6981825" cy="3766065"/>
          </a:xfrm>
          <a:prstGeom prst="rect">
            <a:avLst/>
          </a:prstGeom>
          <a:noFill/>
          <a:ln>
            <a:noFill/>
          </a:ln>
        </p:spPr>
      </p:pic>
      <p:sp>
        <p:nvSpPr>
          <p:cNvPr id="4" name="TextBox 3">
            <a:extLst>
              <a:ext uri="{FF2B5EF4-FFF2-40B4-BE49-F238E27FC236}">
                <a16:creationId xmlns:a16="http://schemas.microsoft.com/office/drawing/2014/main" id="{E4E1D936-1817-409C-ACC0-BDE73F952897}"/>
              </a:ext>
            </a:extLst>
          </p:cNvPr>
          <p:cNvSpPr txBox="1"/>
          <p:nvPr/>
        </p:nvSpPr>
        <p:spPr>
          <a:xfrm>
            <a:off x="504825" y="985837"/>
            <a:ext cx="8305800" cy="1200329"/>
          </a:xfrm>
          <a:prstGeom prst="rect">
            <a:avLst/>
          </a:prstGeom>
          <a:noFill/>
        </p:spPr>
        <p:txBody>
          <a:bodyPr wrap="square" rtlCol="0">
            <a:spAutoFit/>
          </a:bodyPr>
          <a:lstStyle/>
          <a:p>
            <a:r>
              <a:rPr lang="en-AU" dirty="0"/>
              <a:t>Red dots depict fires, size of dot represents area burnt. Stand replacing fires occur when conditions in the top RH corner of the graph are satisfied – extreme VPD and high soil moisture deficit. Climate predictions suggest greater frequency of these conditions</a:t>
            </a:r>
          </a:p>
        </p:txBody>
      </p:sp>
    </p:spTree>
    <p:extLst>
      <p:ext uri="{BB962C8B-B14F-4D97-AF65-F5344CB8AC3E}">
        <p14:creationId xmlns:p14="http://schemas.microsoft.com/office/powerpoint/2010/main" val="4014698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 name="Group 142"/>
          <p:cNvGrpSpPr/>
          <p:nvPr/>
        </p:nvGrpSpPr>
        <p:grpSpPr>
          <a:xfrm>
            <a:off x="501822" y="1547635"/>
            <a:ext cx="7784868" cy="3779739"/>
            <a:chOff x="1576264" y="4017230"/>
            <a:chExt cx="6546745" cy="1897278"/>
          </a:xfrm>
        </p:grpSpPr>
        <p:grpSp>
          <p:nvGrpSpPr>
            <p:cNvPr id="30" name="Group 29"/>
            <p:cNvGrpSpPr/>
            <p:nvPr/>
          </p:nvGrpSpPr>
          <p:grpSpPr>
            <a:xfrm>
              <a:off x="2013583" y="4017230"/>
              <a:ext cx="6109426" cy="355331"/>
              <a:chOff x="1092271" y="4850996"/>
              <a:chExt cx="5012862" cy="381916"/>
            </a:xfrm>
          </p:grpSpPr>
          <p:sp>
            <p:nvSpPr>
              <p:cNvPr id="29" name="TextBox 28"/>
              <p:cNvSpPr txBox="1"/>
              <p:nvPr/>
            </p:nvSpPr>
            <p:spPr>
              <a:xfrm>
                <a:off x="1092271" y="4899397"/>
                <a:ext cx="2719133" cy="2158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Ash Forest Mature - Regrowth</a:t>
                </a:r>
              </a:p>
            </p:txBody>
          </p:sp>
          <p:sp>
            <p:nvSpPr>
              <p:cNvPr id="32" name="TextBox 31"/>
              <p:cNvSpPr txBox="1"/>
              <p:nvPr/>
            </p:nvSpPr>
            <p:spPr>
              <a:xfrm>
                <a:off x="4230074" y="4850996"/>
                <a:ext cx="1875059" cy="381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Acacia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dominated   -   Scrub</a:t>
                </a:r>
              </a:p>
            </p:txBody>
          </p:sp>
        </p:grpSp>
        <p:grpSp>
          <p:nvGrpSpPr>
            <p:cNvPr id="131" name="Group 130"/>
            <p:cNvGrpSpPr/>
            <p:nvPr/>
          </p:nvGrpSpPr>
          <p:grpSpPr>
            <a:xfrm>
              <a:off x="1576264" y="4471918"/>
              <a:ext cx="6456943" cy="1442590"/>
              <a:chOff x="422786" y="3657067"/>
              <a:chExt cx="6456943" cy="1442590"/>
            </a:xfrm>
          </p:grpSpPr>
          <p:pic>
            <p:nvPicPr>
              <p:cNvPr id="90" name="Picture 89"/>
              <p:cNvPicPr>
                <a:picLocks noChangeAspect="1"/>
              </p:cNvPicPr>
              <p:nvPr/>
            </p:nvPicPr>
            <p:blipFill rotWithShape="1">
              <a:blip r:embed="rId3" cstate="print">
                <a:extLst>
                  <a:ext uri="{28A0092B-C50C-407E-A947-70E740481C1C}">
                    <a14:useLocalDpi xmlns:a14="http://schemas.microsoft.com/office/drawing/2010/main" val="0"/>
                  </a:ext>
                </a:extLst>
              </a:blip>
              <a:srcRect l="14379" t="4593" r="55275" b="56960"/>
              <a:stretch/>
            </p:blipFill>
            <p:spPr>
              <a:xfrm>
                <a:off x="2871563" y="3704519"/>
                <a:ext cx="1440000" cy="1289342"/>
              </a:xfrm>
              <a:prstGeom prst="rect">
                <a:avLst/>
              </a:prstGeom>
            </p:spPr>
          </p:pic>
          <p:pic>
            <p:nvPicPr>
              <p:cNvPr id="91" name="Picture 90"/>
              <p:cNvPicPr>
                <a:picLocks noChangeAspect="1"/>
              </p:cNvPicPr>
              <p:nvPr/>
            </p:nvPicPr>
            <p:blipFill rotWithShape="1">
              <a:blip r:embed="rId4" cstate="print">
                <a:extLst>
                  <a:ext uri="{28A0092B-C50C-407E-A947-70E740481C1C}">
                    <a14:useLocalDpi xmlns:a14="http://schemas.microsoft.com/office/drawing/2010/main" val="0"/>
                  </a:ext>
                </a:extLst>
              </a:blip>
              <a:srcRect l="54608" r="8088" b="56857"/>
              <a:stretch/>
            </p:blipFill>
            <p:spPr>
              <a:xfrm>
                <a:off x="1076156" y="3806501"/>
                <a:ext cx="1440000" cy="1176946"/>
              </a:xfrm>
              <a:prstGeom prst="rect">
                <a:avLst/>
              </a:prstGeom>
            </p:spPr>
          </p:pic>
          <p:pic>
            <p:nvPicPr>
              <p:cNvPr id="92" name="Picture 91"/>
              <p:cNvPicPr>
                <a:picLocks noChangeAspect="1"/>
              </p:cNvPicPr>
              <p:nvPr/>
            </p:nvPicPr>
            <p:blipFill rotWithShape="1">
              <a:blip r:embed="rId5" cstate="print">
                <a:extLst>
                  <a:ext uri="{28A0092B-C50C-407E-A947-70E740481C1C}">
                    <a14:useLocalDpi xmlns:a14="http://schemas.microsoft.com/office/drawing/2010/main" val="0"/>
                  </a:ext>
                </a:extLst>
              </a:blip>
              <a:srcRect l="54859" t="60697" r="30460" b="22447"/>
              <a:stretch/>
            </p:blipFill>
            <p:spPr>
              <a:xfrm>
                <a:off x="4863585" y="4345789"/>
                <a:ext cx="720000" cy="584245"/>
              </a:xfrm>
              <a:prstGeom prst="rect">
                <a:avLst/>
              </a:prstGeom>
            </p:spPr>
          </p:pic>
          <p:pic>
            <p:nvPicPr>
              <p:cNvPr id="93" name="Picture 92"/>
              <p:cNvPicPr>
                <a:picLocks noChangeAspect="1"/>
              </p:cNvPicPr>
              <p:nvPr/>
            </p:nvPicPr>
            <p:blipFill rotWithShape="1">
              <a:blip r:embed="rId6" cstate="print">
                <a:extLst>
                  <a:ext uri="{28A0092B-C50C-407E-A947-70E740481C1C}">
                    <a14:useLocalDpi xmlns:a14="http://schemas.microsoft.com/office/drawing/2010/main" val="0"/>
                  </a:ext>
                </a:extLst>
              </a:blip>
              <a:srcRect l="15062" t="53585" r="61114" b="21233"/>
              <a:stretch/>
            </p:blipFill>
            <p:spPr>
              <a:xfrm>
                <a:off x="6159729" y="4363986"/>
                <a:ext cx="720000" cy="537834"/>
              </a:xfrm>
              <a:prstGeom prst="rect">
                <a:avLst/>
              </a:prstGeom>
            </p:spPr>
          </p:pic>
          <p:cxnSp>
            <p:nvCxnSpPr>
              <p:cNvPr id="97" name="Straight Connector 96"/>
              <p:cNvCxnSpPr/>
              <p:nvPr/>
            </p:nvCxnSpPr>
            <p:spPr>
              <a:xfrm>
                <a:off x="975073" y="3841733"/>
                <a:ext cx="0" cy="1080000"/>
              </a:xfrm>
              <a:prstGeom prst="line">
                <a:avLst/>
              </a:prstGeom>
              <a:ln>
                <a:solidFill>
                  <a:schemeClr val="tx1"/>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422786" y="3657067"/>
                <a:ext cx="714106" cy="4093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70m</a:t>
                </a:r>
              </a:p>
            </p:txBody>
          </p:sp>
          <p:sp>
            <p:nvSpPr>
              <p:cNvPr id="101" name="TextBox 100"/>
              <p:cNvSpPr txBox="1"/>
              <p:nvPr/>
            </p:nvSpPr>
            <p:spPr>
              <a:xfrm>
                <a:off x="516191" y="4690314"/>
                <a:ext cx="583943" cy="4093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0m</a:t>
                </a:r>
              </a:p>
            </p:txBody>
          </p:sp>
          <p:cxnSp>
            <p:nvCxnSpPr>
              <p:cNvPr id="108" name="Straight Arrow Connector 107"/>
              <p:cNvCxnSpPr/>
              <p:nvPr/>
            </p:nvCxnSpPr>
            <p:spPr>
              <a:xfrm>
                <a:off x="2437563" y="4524545"/>
                <a:ext cx="512594"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a:off x="4311563" y="4707098"/>
                <a:ext cx="512594"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a:off x="5583585" y="4687371"/>
                <a:ext cx="512594" cy="0"/>
              </a:xfrm>
              <a:prstGeom prst="straightConnector1">
                <a:avLst/>
              </a:prstGeom>
              <a:ln w="127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0" name="Curved Connector 109"/>
              <p:cNvCxnSpPr>
                <a:cxnSpLocks/>
                <a:stCxn id="90" idx="2"/>
                <a:endCxn id="91" idx="2"/>
              </p:cNvCxnSpPr>
              <p:nvPr/>
            </p:nvCxnSpPr>
            <p:spPr>
              <a:xfrm rot="5400000" flipH="1">
                <a:off x="2688653" y="4090951"/>
                <a:ext cx="10414" cy="1795407"/>
              </a:xfrm>
              <a:prstGeom prst="bentConnector3">
                <a:avLst>
                  <a:gd name="adj1" fmla="val -1408805"/>
                </a:avLst>
              </a:prstGeom>
              <a:ln w="127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15" name="Curved Connector 114"/>
              <p:cNvCxnSpPr>
                <a:cxnSpLocks/>
                <a:stCxn id="92" idx="2"/>
                <a:endCxn id="93" idx="2"/>
              </p:cNvCxnSpPr>
              <p:nvPr/>
            </p:nvCxnSpPr>
            <p:spPr>
              <a:xfrm rot="5400000" flipH="1" flipV="1">
                <a:off x="5857550" y="4267855"/>
                <a:ext cx="28214" cy="1296144"/>
              </a:xfrm>
              <a:prstGeom prst="bentConnector3">
                <a:avLst>
                  <a:gd name="adj1" fmla="val -810236"/>
                </a:avLst>
              </a:prstGeom>
              <a:ln w="127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116" name="Picture 1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16156" y="4087798"/>
                <a:ext cx="269662" cy="332405"/>
              </a:xfrm>
              <a:prstGeom prst="rect">
                <a:avLst/>
              </a:prstGeom>
            </p:spPr>
          </p:pic>
          <p:pic>
            <p:nvPicPr>
              <p:cNvPr id="119" name="Picture 1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14640" y="4259961"/>
                <a:ext cx="269662" cy="332405"/>
              </a:xfrm>
              <a:prstGeom prst="rect">
                <a:avLst/>
              </a:prstGeom>
            </p:spPr>
          </p:pic>
          <p:pic>
            <p:nvPicPr>
              <p:cNvPr id="120" name="Picture 1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36826" y="4286428"/>
                <a:ext cx="269662" cy="332405"/>
              </a:xfrm>
              <a:prstGeom prst="rect">
                <a:avLst/>
              </a:prstGeom>
            </p:spPr>
          </p:pic>
        </p:grpSp>
        <p:sp>
          <p:nvSpPr>
            <p:cNvPr id="139" name="TextBox 138"/>
            <p:cNvSpPr txBox="1"/>
            <p:nvPr/>
          </p:nvSpPr>
          <p:spPr>
            <a:xfrm>
              <a:off x="1600042" y="5011918"/>
              <a:ext cx="714106" cy="4093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35m</a:t>
              </a:r>
            </a:p>
          </p:txBody>
        </p:sp>
      </p:grpSp>
      <p:sp>
        <p:nvSpPr>
          <p:cNvPr id="2" name="TextBox 1">
            <a:extLst>
              <a:ext uri="{FF2B5EF4-FFF2-40B4-BE49-F238E27FC236}">
                <a16:creationId xmlns:a16="http://schemas.microsoft.com/office/drawing/2014/main" id="{1770329C-553A-4413-A5AF-B74C7917AD39}"/>
              </a:ext>
            </a:extLst>
          </p:cNvPr>
          <p:cNvSpPr txBox="1"/>
          <p:nvPr/>
        </p:nvSpPr>
        <p:spPr>
          <a:xfrm>
            <a:off x="3068168" y="100765"/>
            <a:ext cx="411575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FFFFFF"/>
                </a:solidFill>
                <a:effectLst/>
                <a:uLnTx/>
                <a:uFillTx/>
                <a:latin typeface="Arial"/>
                <a:ea typeface="+mn-ea"/>
                <a:cs typeface="+mn-cs"/>
              </a:rPr>
              <a:t>Double burn = alternate states – alternative Et and flammability?</a:t>
            </a:r>
          </a:p>
        </p:txBody>
      </p:sp>
      <p:sp>
        <p:nvSpPr>
          <p:cNvPr id="3" name="TextBox 2">
            <a:extLst>
              <a:ext uri="{FF2B5EF4-FFF2-40B4-BE49-F238E27FC236}">
                <a16:creationId xmlns:a16="http://schemas.microsoft.com/office/drawing/2014/main" id="{DADC6DB4-ABC9-44A9-8340-5AA42756B2EC}"/>
              </a:ext>
            </a:extLst>
          </p:cNvPr>
          <p:cNvSpPr txBox="1"/>
          <p:nvPr/>
        </p:nvSpPr>
        <p:spPr>
          <a:xfrm>
            <a:off x="1158558" y="5679494"/>
            <a:ext cx="637802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Arial"/>
                <a:ea typeface="+mn-ea"/>
                <a:cs typeface="+mn-cs"/>
              </a:rPr>
              <a:t>All of these states exist in the same ecotone – the Mountain Ash “habitat”. Their presence/absence is controlled by fire</a:t>
            </a:r>
          </a:p>
        </p:txBody>
      </p:sp>
    </p:spTree>
    <p:extLst>
      <p:ext uri="{BB962C8B-B14F-4D97-AF65-F5344CB8AC3E}">
        <p14:creationId xmlns:p14="http://schemas.microsoft.com/office/powerpoint/2010/main" val="2831511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Rounded Corners 38">
            <a:extLst>
              <a:ext uri="{FF2B5EF4-FFF2-40B4-BE49-F238E27FC236}">
                <a16:creationId xmlns:a16="http://schemas.microsoft.com/office/drawing/2014/main" id="{F1532FE8-DB13-44E1-8E66-F319315D643D}"/>
              </a:ext>
            </a:extLst>
          </p:cNvPr>
          <p:cNvSpPr/>
          <p:nvPr/>
        </p:nvSpPr>
        <p:spPr>
          <a:xfrm>
            <a:off x="2789350" y="3675502"/>
            <a:ext cx="3953798" cy="2190500"/>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7602C3B7-DE72-4068-817A-2817DF8AD5B8}"/>
              </a:ext>
            </a:extLst>
          </p:cNvPr>
          <p:cNvSpPr/>
          <p:nvPr/>
        </p:nvSpPr>
        <p:spPr>
          <a:xfrm>
            <a:off x="2834852" y="872151"/>
            <a:ext cx="3893568" cy="23705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8A384576-256D-4DAC-AA21-E8542DC205A6}"/>
              </a:ext>
            </a:extLst>
          </p:cNvPr>
          <p:cNvSpPr/>
          <p:nvPr/>
        </p:nvSpPr>
        <p:spPr>
          <a:xfrm>
            <a:off x="6841900" y="826851"/>
            <a:ext cx="2263140" cy="5143500"/>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Rounded Corners 25">
            <a:extLst>
              <a:ext uri="{FF2B5EF4-FFF2-40B4-BE49-F238E27FC236}">
                <a16:creationId xmlns:a16="http://schemas.microsoft.com/office/drawing/2014/main" id="{2EEE2E08-071F-4A0A-9E5B-D48656737235}"/>
              </a:ext>
            </a:extLst>
          </p:cNvPr>
          <p:cNvSpPr/>
          <p:nvPr/>
        </p:nvSpPr>
        <p:spPr>
          <a:xfrm>
            <a:off x="0" y="857250"/>
            <a:ext cx="2263140" cy="51435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6D6F415-78B8-4783-AB73-3DB69B2F8F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60" y="2454446"/>
            <a:ext cx="1960151" cy="1936875"/>
          </a:xfrm>
          <a:prstGeom prst="rect">
            <a:avLst/>
          </a:prstGeom>
        </p:spPr>
      </p:pic>
      <p:pic>
        <p:nvPicPr>
          <p:cNvPr id="4" name="Picture 3">
            <a:extLst>
              <a:ext uri="{FF2B5EF4-FFF2-40B4-BE49-F238E27FC236}">
                <a16:creationId xmlns:a16="http://schemas.microsoft.com/office/drawing/2014/main" id="{66326721-C446-4AF3-A91D-75C374FCA1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536" b="19355"/>
          <a:stretch/>
        </p:blipFill>
        <p:spPr>
          <a:xfrm>
            <a:off x="7008390" y="4290658"/>
            <a:ext cx="1983170" cy="1628129"/>
          </a:xfrm>
          <a:prstGeom prst="rect">
            <a:avLst/>
          </a:prstGeom>
        </p:spPr>
      </p:pic>
      <p:pic>
        <p:nvPicPr>
          <p:cNvPr id="5" name="Picture 4">
            <a:extLst>
              <a:ext uri="{FF2B5EF4-FFF2-40B4-BE49-F238E27FC236}">
                <a16:creationId xmlns:a16="http://schemas.microsoft.com/office/drawing/2014/main" id="{EC555633-A9F5-4E4C-85DB-14874E3C10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08390" y="2460078"/>
            <a:ext cx="2005648" cy="1842077"/>
          </a:xfrm>
          <a:prstGeom prst="rect">
            <a:avLst/>
          </a:prstGeom>
        </p:spPr>
      </p:pic>
      <p:pic>
        <p:nvPicPr>
          <p:cNvPr id="7" name="Picture 6" descr="F:\Field Photoes\Phd field work\Field\20181214_123026.jpg">
            <a:extLst>
              <a:ext uri="{FF2B5EF4-FFF2-40B4-BE49-F238E27FC236}">
                <a16:creationId xmlns:a16="http://schemas.microsoft.com/office/drawing/2014/main" id="{7B41B4C9-E080-43FA-A549-ACBEE3AD5C7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8062"/>
          <a:stretch/>
        </p:blipFill>
        <p:spPr bwMode="auto">
          <a:xfrm>
            <a:off x="38960" y="1059100"/>
            <a:ext cx="1964094" cy="1395331"/>
          </a:xfrm>
          <a:prstGeom prst="rect">
            <a:avLst/>
          </a:prstGeom>
          <a:noFill/>
          <a:ln>
            <a:noFill/>
          </a:ln>
          <a:extLst>
            <a:ext uri="{53640926-AAD7-44D8-BBD7-CCE9431645EC}">
              <a14:shadowObscured xmlns:a14="http://schemas.microsoft.com/office/drawing/2010/main"/>
            </a:ext>
          </a:extLst>
        </p:spPr>
      </p:pic>
      <p:pic>
        <p:nvPicPr>
          <p:cNvPr id="8" name="Picture 7" descr="F:\Field Photoes\Phd field work\Field\20171210_133335.jpg">
            <a:extLst>
              <a:ext uri="{FF2B5EF4-FFF2-40B4-BE49-F238E27FC236}">
                <a16:creationId xmlns:a16="http://schemas.microsoft.com/office/drawing/2014/main" id="{61C95331-1B02-4F8B-8D80-44F9933EFD6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474"/>
          <a:stretch/>
        </p:blipFill>
        <p:spPr bwMode="auto">
          <a:xfrm>
            <a:off x="7008389" y="1059099"/>
            <a:ext cx="2005649" cy="1395331"/>
          </a:xfrm>
          <a:prstGeom prst="rect">
            <a:avLst/>
          </a:prstGeom>
          <a:noFill/>
          <a:ln>
            <a:noFill/>
          </a:ln>
          <a:extLst>
            <a:ext uri="{53640926-AAD7-44D8-BBD7-CCE9431645EC}">
              <a14:shadowObscured xmlns:a14="http://schemas.microsoft.com/office/drawing/2010/main"/>
            </a:ext>
          </a:extLst>
        </p:spPr>
      </p:pic>
      <p:sp>
        <p:nvSpPr>
          <p:cNvPr id="15" name="TextBox 14">
            <a:extLst>
              <a:ext uri="{FF2B5EF4-FFF2-40B4-BE49-F238E27FC236}">
                <a16:creationId xmlns:a16="http://schemas.microsoft.com/office/drawing/2014/main" id="{439A1104-7EA0-4E9E-B8E0-F3E8FFC69C0F}"/>
              </a:ext>
            </a:extLst>
          </p:cNvPr>
          <p:cNvSpPr txBox="1"/>
          <p:nvPr/>
        </p:nvSpPr>
        <p:spPr>
          <a:xfrm>
            <a:off x="38959" y="2149181"/>
            <a:ext cx="1559054" cy="300082"/>
          </a:xfrm>
          <a:prstGeom prst="rect">
            <a:avLst/>
          </a:prstGeom>
          <a:solidFill>
            <a:schemeClr val="accent3">
              <a:lumMod val="60000"/>
              <a:lumOff val="4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350" b="1" i="0" u="none" strike="noStrike" kern="1200" cap="none" spc="0" normalizeH="0" baseline="0" noProof="0" dirty="0">
                <a:ln>
                  <a:noFill/>
                </a:ln>
                <a:solidFill>
                  <a:prstClr val="black"/>
                </a:solidFill>
                <a:effectLst/>
                <a:uLnTx/>
                <a:uFillTx/>
                <a:latin typeface="Calibri" panose="020F0502020204030204"/>
                <a:ea typeface="+mn-ea"/>
                <a:cs typeface="+mn-cs"/>
              </a:rPr>
              <a:t>10-Year old Forests</a:t>
            </a:r>
          </a:p>
        </p:txBody>
      </p:sp>
      <p:sp>
        <p:nvSpPr>
          <p:cNvPr id="17" name="TextBox 16">
            <a:extLst>
              <a:ext uri="{FF2B5EF4-FFF2-40B4-BE49-F238E27FC236}">
                <a16:creationId xmlns:a16="http://schemas.microsoft.com/office/drawing/2014/main" id="{7DD83401-7DB5-4330-B157-C4A3476FEDF0}"/>
              </a:ext>
            </a:extLst>
          </p:cNvPr>
          <p:cNvSpPr txBox="1"/>
          <p:nvPr/>
        </p:nvSpPr>
        <p:spPr>
          <a:xfrm>
            <a:off x="38959" y="4097136"/>
            <a:ext cx="1559054" cy="300082"/>
          </a:xfrm>
          <a:prstGeom prst="rect">
            <a:avLst/>
          </a:prstGeom>
          <a:solidFill>
            <a:schemeClr val="accent3">
              <a:lumMod val="60000"/>
              <a:lumOff val="4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350" b="1" i="0" u="none" strike="noStrike" kern="1200" cap="none" spc="0" normalizeH="0" baseline="0" noProof="0" dirty="0">
                <a:ln>
                  <a:noFill/>
                </a:ln>
                <a:solidFill>
                  <a:prstClr val="black"/>
                </a:solidFill>
                <a:effectLst/>
                <a:uLnTx/>
                <a:uFillTx/>
                <a:latin typeface="Calibri" panose="020F0502020204030204"/>
                <a:ea typeface="+mn-ea"/>
                <a:cs typeface="+mn-cs"/>
              </a:rPr>
              <a:t>35-Year old Forests</a:t>
            </a:r>
          </a:p>
        </p:txBody>
      </p:sp>
      <p:sp>
        <p:nvSpPr>
          <p:cNvPr id="20" name="TextBox 19">
            <a:extLst>
              <a:ext uri="{FF2B5EF4-FFF2-40B4-BE49-F238E27FC236}">
                <a16:creationId xmlns:a16="http://schemas.microsoft.com/office/drawing/2014/main" id="{962A105D-C283-4C97-AAEA-07F43421C1DE}"/>
              </a:ext>
            </a:extLst>
          </p:cNvPr>
          <p:cNvSpPr txBox="1"/>
          <p:nvPr/>
        </p:nvSpPr>
        <p:spPr>
          <a:xfrm>
            <a:off x="7454984" y="2161980"/>
            <a:ext cx="1559054" cy="300082"/>
          </a:xfrm>
          <a:prstGeom prst="rect">
            <a:avLst/>
          </a:prstGeom>
          <a:solidFill>
            <a:schemeClr val="accent3">
              <a:lumMod val="60000"/>
              <a:lumOff val="4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350" b="1" i="0" u="none" strike="noStrike" kern="1200" cap="none" spc="0" normalizeH="0" baseline="0" noProof="0" dirty="0">
                <a:ln>
                  <a:noFill/>
                </a:ln>
                <a:solidFill>
                  <a:prstClr val="black"/>
                </a:solidFill>
                <a:effectLst/>
                <a:uLnTx/>
                <a:uFillTx/>
                <a:latin typeface="Calibri" panose="020F0502020204030204"/>
                <a:ea typeface="+mn-ea"/>
                <a:cs typeface="+mn-cs"/>
              </a:rPr>
              <a:t>10-Year old Forests</a:t>
            </a:r>
          </a:p>
        </p:txBody>
      </p:sp>
      <p:sp>
        <p:nvSpPr>
          <p:cNvPr id="21" name="TextBox 20">
            <a:extLst>
              <a:ext uri="{FF2B5EF4-FFF2-40B4-BE49-F238E27FC236}">
                <a16:creationId xmlns:a16="http://schemas.microsoft.com/office/drawing/2014/main" id="{09A6C60B-8F47-48D3-A4DB-ADE7C319B49C}"/>
              </a:ext>
            </a:extLst>
          </p:cNvPr>
          <p:cNvSpPr txBox="1"/>
          <p:nvPr/>
        </p:nvSpPr>
        <p:spPr>
          <a:xfrm>
            <a:off x="7454984" y="4016583"/>
            <a:ext cx="1559054" cy="300082"/>
          </a:xfrm>
          <a:prstGeom prst="rect">
            <a:avLst/>
          </a:prstGeom>
          <a:solidFill>
            <a:schemeClr val="accent3">
              <a:lumMod val="60000"/>
              <a:lumOff val="4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350" b="1" i="0" u="none" strike="noStrike" kern="1200" cap="none" spc="0" normalizeH="0" baseline="0" noProof="0" dirty="0">
                <a:ln>
                  <a:noFill/>
                </a:ln>
                <a:solidFill>
                  <a:prstClr val="black"/>
                </a:solidFill>
                <a:effectLst/>
                <a:uLnTx/>
                <a:uFillTx/>
                <a:latin typeface="Calibri" panose="020F0502020204030204"/>
                <a:ea typeface="+mn-ea"/>
                <a:cs typeface="+mn-cs"/>
              </a:rPr>
              <a:t>35-Year old Forests</a:t>
            </a:r>
          </a:p>
        </p:txBody>
      </p:sp>
      <p:sp>
        <p:nvSpPr>
          <p:cNvPr id="22" name="TextBox 21">
            <a:extLst>
              <a:ext uri="{FF2B5EF4-FFF2-40B4-BE49-F238E27FC236}">
                <a16:creationId xmlns:a16="http://schemas.microsoft.com/office/drawing/2014/main" id="{9FC93E27-009D-4B34-B2D0-D302ECEE9377}"/>
              </a:ext>
            </a:extLst>
          </p:cNvPr>
          <p:cNvSpPr txBox="1"/>
          <p:nvPr/>
        </p:nvSpPr>
        <p:spPr>
          <a:xfrm>
            <a:off x="7454985" y="5641787"/>
            <a:ext cx="1528003" cy="300082"/>
          </a:xfrm>
          <a:prstGeom prst="rect">
            <a:avLst/>
          </a:prstGeom>
          <a:solidFill>
            <a:schemeClr val="accent3">
              <a:lumMod val="60000"/>
              <a:lumOff val="4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350" b="1" i="0" u="none" strike="noStrike" kern="1200" cap="none" spc="0" normalizeH="0" baseline="0" noProof="0" dirty="0">
                <a:ln>
                  <a:noFill/>
                </a:ln>
                <a:solidFill>
                  <a:prstClr val="black"/>
                </a:solidFill>
                <a:effectLst/>
                <a:uLnTx/>
                <a:uFillTx/>
                <a:latin typeface="Calibri" panose="020F0502020204030204"/>
                <a:ea typeface="+mn-ea"/>
                <a:cs typeface="+mn-cs"/>
              </a:rPr>
              <a:t>80-Year old Forests</a:t>
            </a:r>
          </a:p>
        </p:txBody>
      </p:sp>
      <p:sp>
        <p:nvSpPr>
          <p:cNvPr id="27" name="Arrow: Right 26">
            <a:extLst>
              <a:ext uri="{FF2B5EF4-FFF2-40B4-BE49-F238E27FC236}">
                <a16:creationId xmlns:a16="http://schemas.microsoft.com/office/drawing/2014/main" id="{E146F3FE-BFA2-46A5-9188-E1C40F3FBEB6}"/>
              </a:ext>
            </a:extLst>
          </p:cNvPr>
          <p:cNvSpPr/>
          <p:nvPr/>
        </p:nvSpPr>
        <p:spPr>
          <a:xfrm>
            <a:off x="2160270" y="1620202"/>
            <a:ext cx="629081" cy="387473"/>
          </a:xfrm>
          <a:prstGeom prst="rightArrow">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7" name="Group 36">
            <a:extLst>
              <a:ext uri="{FF2B5EF4-FFF2-40B4-BE49-F238E27FC236}">
                <a16:creationId xmlns:a16="http://schemas.microsoft.com/office/drawing/2014/main" id="{86702167-6E40-4532-8E02-027C44E15087}"/>
              </a:ext>
            </a:extLst>
          </p:cNvPr>
          <p:cNvGrpSpPr/>
          <p:nvPr/>
        </p:nvGrpSpPr>
        <p:grpSpPr>
          <a:xfrm>
            <a:off x="3168584" y="919547"/>
            <a:ext cx="3456608" cy="2088898"/>
            <a:chOff x="3623466" y="49506"/>
            <a:chExt cx="4909135" cy="2830146"/>
          </a:xfrm>
        </p:grpSpPr>
        <p:pic>
          <p:nvPicPr>
            <p:cNvPr id="19" name="Picture 18">
              <a:extLst>
                <a:ext uri="{FF2B5EF4-FFF2-40B4-BE49-F238E27FC236}">
                  <a16:creationId xmlns:a16="http://schemas.microsoft.com/office/drawing/2014/main" id="{2C378BB3-0F50-470D-93F2-637FFBFA6347}"/>
                </a:ext>
              </a:extLst>
            </p:cNvPr>
            <p:cNvPicPr/>
            <p:nvPr/>
          </p:nvPicPr>
          <p:blipFill>
            <a:blip r:embed="rId8" cstate="print"/>
            <a:srcRect/>
            <a:stretch>
              <a:fillRect/>
            </a:stretch>
          </p:blipFill>
          <p:spPr bwMode="auto">
            <a:xfrm>
              <a:off x="3719134" y="503388"/>
              <a:ext cx="4536504" cy="2376264"/>
            </a:xfrm>
            <a:prstGeom prst="rect">
              <a:avLst/>
            </a:prstGeom>
            <a:noFill/>
            <a:ln w="9525">
              <a:noFill/>
              <a:miter lim="800000"/>
              <a:headEnd/>
              <a:tailEnd/>
            </a:ln>
          </p:spPr>
        </p:pic>
        <p:sp>
          <p:nvSpPr>
            <p:cNvPr id="30" name="TextBox 29">
              <a:extLst>
                <a:ext uri="{FF2B5EF4-FFF2-40B4-BE49-F238E27FC236}">
                  <a16:creationId xmlns:a16="http://schemas.microsoft.com/office/drawing/2014/main" id="{33224C9D-0050-4516-9B11-74DBC046F7BB}"/>
                </a:ext>
              </a:extLst>
            </p:cNvPr>
            <p:cNvSpPr txBox="1"/>
            <p:nvPr/>
          </p:nvSpPr>
          <p:spPr>
            <a:xfrm>
              <a:off x="3623466" y="49506"/>
              <a:ext cx="4909135" cy="4065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350" b="1" i="0" u="none" strike="noStrike" kern="1200" cap="none" spc="0" normalizeH="0" baseline="0" noProof="0" dirty="0">
                  <a:ln>
                    <a:noFill/>
                  </a:ln>
                  <a:solidFill>
                    <a:prstClr val="black"/>
                  </a:solidFill>
                  <a:effectLst/>
                  <a:uLnTx/>
                  <a:uFillTx/>
                  <a:latin typeface="Calibri" panose="020F0502020204030204"/>
                  <a:ea typeface="+mn-ea"/>
                  <a:cs typeface="+mn-cs"/>
                </a:rPr>
                <a:t>Hydrological response of </a:t>
              </a:r>
              <a:r>
                <a:rPr kumimoji="0" lang="en-AU" sz="1350" b="1" i="1" u="none" strike="noStrike" kern="1200" cap="none" spc="0" normalizeH="0" baseline="0" noProof="0" dirty="0" err="1">
                  <a:ln>
                    <a:noFill/>
                  </a:ln>
                  <a:solidFill>
                    <a:prstClr val="black"/>
                  </a:solidFill>
                  <a:effectLst/>
                  <a:uLnTx/>
                  <a:uFillTx/>
                  <a:latin typeface="Calibri" panose="020F0502020204030204"/>
                  <a:ea typeface="+mn-ea"/>
                  <a:cs typeface="+mn-cs"/>
                </a:rPr>
                <a:t>E.reganas</a:t>
              </a:r>
              <a:r>
                <a:rPr kumimoji="0" lang="en-AU" sz="135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AU" sz="1350" b="1" i="0" u="none" strike="noStrike" kern="1200" cap="none" spc="0" normalizeH="0" baseline="0" noProof="0" dirty="0">
                  <a:ln>
                    <a:noFill/>
                  </a:ln>
                  <a:solidFill>
                    <a:prstClr val="black"/>
                  </a:solidFill>
                  <a:effectLst/>
                  <a:uLnTx/>
                  <a:uFillTx/>
                  <a:latin typeface="Calibri" panose="020F0502020204030204"/>
                  <a:ea typeface="+mn-ea"/>
                  <a:cs typeface="+mn-cs"/>
                </a:rPr>
                <a:t>forests </a:t>
              </a:r>
            </a:p>
          </p:txBody>
        </p:sp>
      </p:grpSp>
      <p:grpSp>
        <p:nvGrpSpPr>
          <p:cNvPr id="36" name="Group 35">
            <a:extLst>
              <a:ext uri="{FF2B5EF4-FFF2-40B4-BE49-F238E27FC236}">
                <a16:creationId xmlns:a16="http://schemas.microsoft.com/office/drawing/2014/main" id="{66B7C46F-D174-493F-B1E4-9A64D47A3B1D}"/>
              </a:ext>
            </a:extLst>
          </p:cNvPr>
          <p:cNvGrpSpPr/>
          <p:nvPr/>
        </p:nvGrpSpPr>
        <p:grpSpPr>
          <a:xfrm>
            <a:off x="3191608" y="3700048"/>
            <a:ext cx="3627815" cy="2048174"/>
            <a:chOff x="3833797" y="3633011"/>
            <a:chExt cx="4909776" cy="2802245"/>
          </a:xfrm>
        </p:grpSpPr>
        <p:pic>
          <p:nvPicPr>
            <p:cNvPr id="24" name="Picture 23">
              <a:extLst>
                <a:ext uri="{FF2B5EF4-FFF2-40B4-BE49-F238E27FC236}">
                  <a16:creationId xmlns:a16="http://schemas.microsoft.com/office/drawing/2014/main" id="{FD7D592A-06F2-46BE-ACB6-82D46BD33A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33797" y="4151957"/>
              <a:ext cx="4392633" cy="2283299"/>
            </a:xfrm>
            <a:prstGeom prst="rect">
              <a:avLst/>
            </a:prstGeom>
          </p:spPr>
        </p:pic>
        <p:sp>
          <p:nvSpPr>
            <p:cNvPr id="31" name="TextBox 30">
              <a:extLst>
                <a:ext uri="{FF2B5EF4-FFF2-40B4-BE49-F238E27FC236}">
                  <a16:creationId xmlns:a16="http://schemas.microsoft.com/office/drawing/2014/main" id="{2180A897-35FB-44D3-979C-E4E93F5EE920}"/>
                </a:ext>
              </a:extLst>
            </p:cNvPr>
            <p:cNvSpPr txBox="1"/>
            <p:nvPr/>
          </p:nvSpPr>
          <p:spPr>
            <a:xfrm>
              <a:off x="3834438" y="3633011"/>
              <a:ext cx="4909135" cy="41056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350" b="1" i="0" u="none" strike="noStrike" kern="1200" cap="none" spc="0" normalizeH="0" baseline="0" noProof="0" dirty="0">
                  <a:ln>
                    <a:noFill/>
                  </a:ln>
                  <a:solidFill>
                    <a:prstClr val="black"/>
                  </a:solidFill>
                  <a:effectLst/>
                  <a:uLnTx/>
                  <a:uFillTx/>
                  <a:latin typeface="Calibri" panose="020F0502020204030204"/>
                  <a:ea typeface="+mn-ea"/>
                  <a:cs typeface="+mn-cs"/>
                </a:rPr>
                <a:t>Hydrological response of </a:t>
              </a:r>
              <a:r>
                <a:rPr kumimoji="0" lang="en-AU" sz="1350" b="1" i="1" u="none" strike="noStrike" kern="1200" cap="none" spc="0" normalizeH="0" baseline="0" noProof="0" dirty="0">
                  <a:ln>
                    <a:noFill/>
                  </a:ln>
                  <a:solidFill>
                    <a:prstClr val="black"/>
                  </a:solidFill>
                  <a:effectLst/>
                  <a:uLnTx/>
                  <a:uFillTx/>
                  <a:latin typeface="Calibri" panose="020F0502020204030204"/>
                  <a:ea typeface="+mn-ea"/>
                  <a:cs typeface="+mn-cs"/>
                </a:rPr>
                <a:t>A.dealbata </a:t>
              </a:r>
              <a:r>
                <a:rPr kumimoji="0" lang="en-AU" sz="1350" b="1" i="0" u="none" strike="noStrike" kern="1200" cap="none" spc="0" normalizeH="0" baseline="0" noProof="0" dirty="0">
                  <a:ln>
                    <a:noFill/>
                  </a:ln>
                  <a:solidFill>
                    <a:prstClr val="black"/>
                  </a:solidFill>
                  <a:effectLst/>
                  <a:uLnTx/>
                  <a:uFillTx/>
                  <a:latin typeface="Calibri" panose="020F0502020204030204"/>
                  <a:ea typeface="+mn-ea"/>
                  <a:cs typeface="+mn-cs"/>
                </a:rPr>
                <a:t>forests </a:t>
              </a:r>
            </a:p>
          </p:txBody>
        </p:sp>
      </p:grpSp>
      <p:pic>
        <p:nvPicPr>
          <p:cNvPr id="33" name="Picture 32">
            <a:extLst>
              <a:ext uri="{FF2B5EF4-FFF2-40B4-BE49-F238E27FC236}">
                <a16:creationId xmlns:a16="http://schemas.microsoft.com/office/drawing/2014/main" id="{B6AE94C5-530B-4C3C-9781-B990D77EA9E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74324" y="1861405"/>
            <a:ext cx="733129" cy="677228"/>
          </a:xfrm>
          <a:prstGeom prst="rect">
            <a:avLst/>
          </a:prstGeom>
        </p:spPr>
      </p:pic>
      <p:sp>
        <p:nvSpPr>
          <p:cNvPr id="34" name="TextBox 33">
            <a:extLst>
              <a:ext uri="{FF2B5EF4-FFF2-40B4-BE49-F238E27FC236}">
                <a16:creationId xmlns:a16="http://schemas.microsoft.com/office/drawing/2014/main" id="{5B10E143-6F87-43F3-82D8-6E28C95B2A95}"/>
              </a:ext>
            </a:extLst>
          </p:cNvPr>
          <p:cNvSpPr txBox="1"/>
          <p:nvPr/>
        </p:nvSpPr>
        <p:spPr>
          <a:xfrm>
            <a:off x="38960" y="945070"/>
            <a:ext cx="1960151" cy="30008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350" b="1" i="1" u="none" strike="noStrike" kern="1200" cap="none" spc="0" normalizeH="0" baseline="0" noProof="0" dirty="0" err="1">
                <a:ln>
                  <a:noFill/>
                </a:ln>
                <a:solidFill>
                  <a:prstClr val="black"/>
                </a:solidFill>
                <a:effectLst/>
                <a:uLnTx/>
                <a:uFillTx/>
                <a:latin typeface="Calibri" panose="020F0502020204030204"/>
                <a:ea typeface="+mn-ea"/>
                <a:cs typeface="+mn-cs"/>
              </a:rPr>
              <a:t>E.reganas</a:t>
            </a:r>
            <a:r>
              <a:rPr kumimoji="0" lang="en-AU" sz="135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AU" sz="1350" b="1" i="0" u="none" strike="noStrike" kern="1200" cap="none" spc="0" normalizeH="0" baseline="0" noProof="0" dirty="0">
                <a:ln>
                  <a:noFill/>
                </a:ln>
                <a:solidFill>
                  <a:prstClr val="black"/>
                </a:solidFill>
                <a:effectLst/>
                <a:uLnTx/>
                <a:uFillTx/>
                <a:latin typeface="Calibri" panose="020F0502020204030204"/>
                <a:ea typeface="+mn-ea"/>
                <a:cs typeface="+mn-cs"/>
              </a:rPr>
              <a:t>forests</a:t>
            </a:r>
          </a:p>
        </p:txBody>
      </p:sp>
      <p:sp>
        <p:nvSpPr>
          <p:cNvPr id="35" name="TextBox 34">
            <a:extLst>
              <a:ext uri="{FF2B5EF4-FFF2-40B4-BE49-F238E27FC236}">
                <a16:creationId xmlns:a16="http://schemas.microsoft.com/office/drawing/2014/main" id="{649566A1-FC89-47BA-BAFA-4CE39A8F9F4F}"/>
              </a:ext>
            </a:extLst>
          </p:cNvPr>
          <p:cNvSpPr txBox="1"/>
          <p:nvPr/>
        </p:nvSpPr>
        <p:spPr>
          <a:xfrm>
            <a:off x="7008390" y="924618"/>
            <a:ext cx="2005648" cy="30008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350" b="1" i="1" u="none" strike="noStrike" kern="1200" cap="none" spc="0" normalizeH="0" baseline="0" noProof="0" dirty="0">
                <a:ln>
                  <a:noFill/>
                </a:ln>
                <a:solidFill>
                  <a:prstClr val="black"/>
                </a:solidFill>
                <a:effectLst/>
                <a:uLnTx/>
                <a:uFillTx/>
                <a:latin typeface="Calibri" panose="020F0502020204030204"/>
                <a:ea typeface="+mn-ea"/>
                <a:cs typeface="+mn-cs"/>
              </a:rPr>
              <a:t>A.dealbata </a:t>
            </a:r>
            <a:r>
              <a:rPr kumimoji="0" lang="en-AU" sz="1350" b="1" i="0" u="none" strike="noStrike" kern="1200" cap="none" spc="0" normalizeH="0" baseline="0" noProof="0" dirty="0">
                <a:ln>
                  <a:noFill/>
                </a:ln>
                <a:solidFill>
                  <a:prstClr val="black"/>
                </a:solidFill>
                <a:effectLst/>
                <a:uLnTx/>
                <a:uFillTx/>
                <a:latin typeface="Calibri" panose="020F0502020204030204"/>
                <a:ea typeface="+mn-ea"/>
                <a:cs typeface="+mn-cs"/>
              </a:rPr>
              <a:t>forests</a:t>
            </a:r>
          </a:p>
        </p:txBody>
      </p:sp>
      <p:sp>
        <p:nvSpPr>
          <p:cNvPr id="29" name="Arrow: Right 28">
            <a:extLst>
              <a:ext uri="{FF2B5EF4-FFF2-40B4-BE49-F238E27FC236}">
                <a16:creationId xmlns:a16="http://schemas.microsoft.com/office/drawing/2014/main" id="{92FD200A-DCD4-45B8-92D3-7D1BDC75923E}"/>
              </a:ext>
            </a:extLst>
          </p:cNvPr>
          <p:cNvSpPr/>
          <p:nvPr/>
        </p:nvSpPr>
        <p:spPr>
          <a:xfrm rot="10800000">
            <a:off x="6362086" y="4601528"/>
            <a:ext cx="526211" cy="368618"/>
          </a:xfrm>
          <a:prstGeom prst="rightArrow">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4171881D-4D2A-4C9F-B968-A032240A4881}"/>
              </a:ext>
            </a:extLst>
          </p:cNvPr>
          <p:cNvSpPr txBox="1"/>
          <p:nvPr/>
        </p:nvSpPr>
        <p:spPr>
          <a:xfrm>
            <a:off x="4489100" y="4391321"/>
            <a:ext cx="432048" cy="85408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950" b="0" i="0" u="none" strike="noStrike" kern="1200" cap="none" spc="0" normalizeH="0" baseline="0" noProof="0" dirty="0">
                <a:ln>
                  <a:noFill/>
                </a:ln>
                <a:solidFill>
                  <a:srgbClr val="000000"/>
                </a:solidFill>
                <a:effectLst/>
                <a:uLnTx/>
                <a:uFillTx/>
                <a:latin typeface="Arial"/>
                <a:ea typeface="ＭＳ Ｐゴシック"/>
                <a:cs typeface="+mn-cs"/>
              </a:rPr>
              <a:t>?</a:t>
            </a:r>
          </a:p>
        </p:txBody>
      </p:sp>
      <p:pic>
        <p:nvPicPr>
          <p:cNvPr id="9" name="Picture 8">
            <a:extLst>
              <a:ext uri="{FF2B5EF4-FFF2-40B4-BE49-F238E27FC236}">
                <a16:creationId xmlns:a16="http://schemas.microsoft.com/office/drawing/2014/main" id="{213672BB-3158-4A2F-B308-F9DC96BAD3A1}"/>
              </a:ext>
            </a:extLst>
          </p:cNvPr>
          <p:cNvPicPr>
            <a:picLocks noChangeAspect="1"/>
          </p:cNvPicPr>
          <p:nvPr/>
        </p:nvPicPr>
        <p:blipFill rotWithShape="1">
          <a:blip r:embed="rId11">
            <a:extLst>
              <a:ext uri="{28A0092B-C50C-407E-A947-70E740481C1C}">
                <a14:useLocalDpi xmlns:a14="http://schemas.microsoft.com/office/drawing/2010/main" val="0"/>
              </a:ext>
            </a:extLst>
          </a:blip>
          <a:srcRect b="29305"/>
          <a:stretch/>
        </p:blipFill>
        <p:spPr>
          <a:xfrm>
            <a:off x="30387" y="4374136"/>
            <a:ext cx="1968724" cy="1847636"/>
          </a:xfrm>
          <a:prstGeom prst="rect">
            <a:avLst/>
          </a:prstGeom>
        </p:spPr>
      </p:pic>
      <p:sp>
        <p:nvSpPr>
          <p:cNvPr id="16" name="TextBox 15">
            <a:extLst>
              <a:ext uri="{FF2B5EF4-FFF2-40B4-BE49-F238E27FC236}">
                <a16:creationId xmlns:a16="http://schemas.microsoft.com/office/drawing/2014/main" id="{83814A7B-5C10-4D0D-91B9-0CEAF7268377}"/>
              </a:ext>
            </a:extLst>
          </p:cNvPr>
          <p:cNvSpPr txBox="1"/>
          <p:nvPr/>
        </p:nvSpPr>
        <p:spPr>
          <a:xfrm>
            <a:off x="38959" y="5609722"/>
            <a:ext cx="1559054" cy="300082"/>
          </a:xfrm>
          <a:prstGeom prst="rect">
            <a:avLst/>
          </a:prstGeom>
          <a:solidFill>
            <a:schemeClr val="accent3">
              <a:lumMod val="60000"/>
              <a:lumOff val="4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350" b="1" i="0" u="none" strike="noStrike" kern="1200" cap="none" spc="0" normalizeH="0" baseline="0" noProof="0" dirty="0">
                <a:ln>
                  <a:noFill/>
                </a:ln>
                <a:solidFill>
                  <a:prstClr val="black"/>
                </a:solidFill>
                <a:effectLst/>
                <a:uLnTx/>
                <a:uFillTx/>
                <a:latin typeface="Calibri" panose="020F0502020204030204"/>
                <a:ea typeface="+mn-ea"/>
                <a:cs typeface="+mn-cs"/>
              </a:rPr>
              <a:t>80-Year old Forests</a:t>
            </a:r>
          </a:p>
        </p:txBody>
      </p:sp>
      <p:sp>
        <p:nvSpPr>
          <p:cNvPr id="2" name="TextBox 1">
            <a:extLst>
              <a:ext uri="{FF2B5EF4-FFF2-40B4-BE49-F238E27FC236}">
                <a16:creationId xmlns:a16="http://schemas.microsoft.com/office/drawing/2014/main" id="{FAAEF17E-DBAA-43F4-933A-ED158ABA7CBA}"/>
              </a:ext>
            </a:extLst>
          </p:cNvPr>
          <p:cNvSpPr txBox="1"/>
          <p:nvPr/>
        </p:nvSpPr>
        <p:spPr>
          <a:xfrm>
            <a:off x="419100" y="46097"/>
            <a:ext cx="8594938" cy="707886"/>
          </a:xfrm>
          <a:prstGeom prst="rect">
            <a:avLst/>
          </a:prstGeom>
          <a:noFill/>
        </p:spPr>
        <p:txBody>
          <a:bodyPr wrap="square" rtlCol="0">
            <a:spAutoFit/>
          </a:bodyPr>
          <a:lstStyle/>
          <a:p>
            <a:r>
              <a:rPr lang="en-AU" sz="2000" dirty="0"/>
              <a:t>Experimental design – water balance plots were established in these stands (</a:t>
            </a:r>
            <a:r>
              <a:rPr lang="en-AU" sz="2000" dirty="0" err="1"/>
              <a:t>sapflow</a:t>
            </a:r>
            <a:r>
              <a:rPr lang="en-AU" sz="2000" dirty="0"/>
              <a:t>, throughfall, soil evaporation, micrometeorology, stand inventory)</a:t>
            </a:r>
          </a:p>
        </p:txBody>
      </p:sp>
    </p:spTree>
    <p:extLst>
      <p:ext uri="{BB962C8B-B14F-4D97-AF65-F5344CB8AC3E}">
        <p14:creationId xmlns:p14="http://schemas.microsoft.com/office/powerpoint/2010/main" val="4308681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Blank Presentation">
  <a:themeElements>
    <a:clrScheme name="Blank Presentation 14">
      <a:dk1>
        <a:srgbClr val="000000"/>
      </a:dk1>
      <a:lt1>
        <a:srgbClr val="FFFFFF"/>
      </a:lt1>
      <a:dk2>
        <a:srgbClr val="FFFFFF"/>
      </a:dk2>
      <a:lt2>
        <a:srgbClr val="808080"/>
      </a:lt2>
      <a:accent1>
        <a:srgbClr val="BBE0E3"/>
      </a:accent1>
      <a:accent2>
        <a:srgbClr val="003368"/>
      </a:accent2>
      <a:accent3>
        <a:srgbClr val="FFFFFF"/>
      </a:accent3>
      <a:accent4>
        <a:srgbClr val="000000"/>
      </a:accent4>
      <a:accent5>
        <a:srgbClr val="DAEDEF"/>
      </a:accent5>
      <a:accent6>
        <a:srgbClr val="002D5E"/>
      </a:accent6>
      <a:hlink>
        <a:srgbClr val="009999"/>
      </a:hlink>
      <a:folHlink>
        <a:srgbClr val="99CC00"/>
      </a:folHlink>
    </a:clrScheme>
    <a:fontScheme name="Blank Presentatio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FFFFFF"/>
        </a:lt1>
        <a:dk2>
          <a:srgbClr val="FFFFFF"/>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14">
        <a:dk1>
          <a:srgbClr val="000000"/>
        </a:dk1>
        <a:lt1>
          <a:srgbClr val="FFFFFF"/>
        </a:lt1>
        <a:dk2>
          <a:srgbClr val="FFFFFF"/>
        </a:dk2>
        <a:lt2>
          <a:srgbClr val="808080"/>
        </a:lt2>
        <a:accent1>
          <a:srgbClr val="BBE0E3"/>
        </a:accent1>
        <a:accent2>
          <a:srgbClr val="003368"/>
        </a:accent2>
        <a:accent3>
          <a:srgbClr val="FFFFFF"/>
        </a:accent3>
        <a:accent4>
          <a:srgbClr val="000000"/>
        </a:accent4>
        <a:accent5>
          <a:srgbClr val="DAEDEF"/>
        </a:accent5>
        <a:accent6>
          <a:srgbClr val="002D5E"/>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1555</TotalTime>
  <Words>1315</Words>
  <Application>Microsoft Office PowerPoint</Application>
  <PresentationFormat>On-screen Show (4:3)</PresentationFormat>
  <Paragraphs>115</Paragraphs>
  <Slides>13</Slides>
  <Notes>11</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13</vt:i4>
      </vt:variant>
    </vt:vector>
  </HeadingPairs>
  <TitlesOfParts>
    <vt:vector size="20" baseType="lpstr">
      <vt:lpstr>Arial</vt:lpstr>
      <vt:lpstr>Calibri</vt:lpstr>
      <vt:lpstr>Calibri Light</vt:lpstr>
      <vt:lpstr>Times New Roman</vt:lpstr>
      <vt:lpstr>Office Theme</vt:lpstr>
      <vt:lpstr>3_Blank Presentation</vt:lpstr>
      <vt:lpstr>Blank Presentation</vt:lpstr>
      <vt:lpstr>High Frequency Fire Drives Forest Species Change: Impacts on Ecohydrology and Ecosystem Functioning  </vt:lpstr>
      <vt:lpstr>Background</vt:lpstr>
      <vt:lpstr>Mountain Ash Fire Ecology E.regnans are the tallest flowering plant on earth..!</vt:lpstr>
      <vt:lpstr>Decisions…what should we/could we/might we make to preserve water resources?</vt:lpstr>
      <vt:lpstr>Ash species eco-hydrologic response   </vt:lpstr>
      <vt:lpstr>Victorian fires….there’s a lot of it about, and often!</vt:lpstr>
      <vt:lpstr>Victorian fires….there’s a lot of it about, and often!</vt:lpstr>
      <vt:lpstr>PowerPoint Presentation</vt:lpstr>
      <vt:lpstr>PowerPoint Presentation</vt:lpstr>
      <vt:lpstr>PowerPoint Presentation</vt:lpstr>
      <vt:lpstr>Decisions…what should we/could we/might we make to preserve water resources?</vt:lpstr>
      <vt:lpstr>PowerPoint Presentation</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blah</dc:title>
  <dc:creator>Patrick Lane</dc:creator>
  <cp:lastModifiedBy>Patrick Lane</cp:lastModifiedBy>
  <cp:revision>46</cp:revision>
  <dcterms:created xsi:type="dcterms:W3CDTF">2020-05-03T04:10:03Z</dcterms:created>
  <dcterms:modified xsi:type="dcterms:W3CDTF">2020-05-04T06:05:25Z</dcterms:modified>
</cp:coreProperties>
</file>