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96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716" autoAdjust="0"/>
  </p:normalViewPr>
  <p:slideViewPr>
    <p:cSldViewPr snapToGrid="0" showGuides="1">
      <p:cViewPr varScale="1">
        <p:scale>
          <a:sx n="64" d="100"/>
          <a:sy n="64" d="100"/>
        </p:scale>
        <p:origin x="129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BB84D-893A-476A-9C18-04DA97870BF9}" type="datetimeFigureOut">
              <a:rPr lang="it-IT" smtClean="0"/>
              <a:t>29/04/2020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98E89-3689-4288-97A8-85CA97DA33E9}" type="slidenum">
              <a:rPr lang="it-IT" smtClean="0"/>
              <a:t>‹N›</a:t>
            </a:fld>
            <a:endParaRPr lang="it-IT"/>
          </a:p>
        </p:txBody>
      </p:sp>
    </p:spTree>
    <p:extLst>
      <p:ext uri="{BB962C8B-B14F-4D97-AF65-F5344CB8AC3E}">
        <p14:creationId xmlns:p14="http://schemas.microsoft.com/office/powerpoint/2010/main" val="353794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LAND-</a:t>
            </a:r>
            <a:r>
              <a:rPr lang="en-US" dirty="0" err="1"/>
              <a:t>deFeND</a:t>
            </a:r>
            <a:r>
              <a:rPr lang="en-US" dirty="0"/>
              <a:t> - </a:t>
            </a:r>
            <a:r>
              <a:rPr lang="en-US" dirty="0" err="1"/>
              <a:t>LANDslide</a:t>
            </a:r>
            <a:r>
              <a:rPr lang="en-US" dirty="0"/>
              <a:t> and Floods National Database, is a freely available database structure designed to register information about past geo-hydrological hazards: landslides and/or floods and/or sinkholes. The structure was first published by Napolitano et al in  2018 (</a:t>
            </a:r>
            <a:r>
              <a:rPr lang="en-US" sz="1200" i="1" dirty="0">
                <a:latin typeface="Arial Narrow" panose="020B0606020202030204" pitchFamily="34" charset="0"/>
              </a:rPr>
              <a:t>https://doi.org/10.1016/j.jenvman.2017.11.022). </a:t>
            </a:r>
            <a:r>
              <a:rPr lang="en-US" sz="1200" i="0" dirty="0">
                <a:latin typeface="Arial Narrow" panose="020B0606020202030204" pitchFamily="34" charset="0"/>
              </a:rPr>
              <a:t>The structure was then modified and updated to allow: (</a:t>
            </a:r>
            <a:r>
              <a:rPr lang="en-US" sz="1200" i="0" dirty="0" err="1">
                <a:latin typeface="Arial Narrow" panose="020B0606020202030204" pitchFamily="34" charset="0"/>
              </a:rPr>
              <a:t>i</a:t>
            </a:r>
            <a:r>
              <a:rPr lang="en-US" sz="1200" i="0" dirty="0">
                <a:latin typeface="Arial Narrow" panose="020B0606020202030204" pitchFamily="34" charset="0"/>
              </a:rPr>
              <a:t>) collect and store information on sinkholes, (ii) collect and store information on the rainfall event responsible for landslide occurrence, (iii) store the bounding box of individual meteorological triggers, (iv) manage information about the warning level issued by civil protection authorities before and during an emergency, and (v) produce reports and output / exchange data in formats compliant to the EC Flood Directive, and to the Italian Department for Civil Protection (DPC). </a:t>
            </a:r>
            <a:endParaRPr lang="it-IT" i="0"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2</a:t>
            </a:fld>
            <a:endParaRPr lang="it-IT"/>
          </a:p>
        </p:txBody>
      </p:sp>
    </p:spTree>
    <p:extLst>
      <p:ext uri="{BB962C8B-B14F-4D97-AF65-F5344CB8AC3E}">
        <p14:creationId xmlns:p14="http://schemas.microsoft.com/office/powerpoint/2010/main" val="143675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latin typeface="Arial Narrow" panose="020B0606020202030204" pitchFamily="34" charset="0"/>
              </a:rPr>
              <a:t>The Human-related Tables (HT) include fields describing the damaged public or private properties, goods and services, the related economic costs, the human impact (deaths, missing persons, injured people) and the mitigation actions designed to protect a given area, building, structure or infrastructure. In this context, the Damage table stores information on the effects of a specific geo-hydrological hazard on buildings, structures and infrastructures, and on the population</a:t>
            </a:r>
          </a:p>
          <a:p>
            <a:r>
              <a:rPr lang="en-US" dirty="0"/>
              <a:t>Human-related Tables it is possible collect data about the costs of the works necessary for restoring the damage and for mitigation of the risk. </a:t>
            </a:r>
            <a:r>
              <a:rPr lang="en-US" sz="1200" dirty="0">
                <a:latin typeface="Arial Narrow" panose="020B0606020202030204" pitchFamily="34" charset="0"/>
              </a:rPr>
              <a:t>The tables include fields describing the damaged public or private properties, goods and services, the related economic costs, the human impact - deaths, missing persons, injured people - and when present the mitigation actions.</a:t>
            </a:r>
            <a:endParaRPr lang="it-IT" dirty="0"/>
          </a:p>
          <a:p>
            <a:endParaRPr lang="it-IT"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3</a:t>
            </a:fld>
            <a:endParaRPr lang="it-IT"/>
          </a:p>
        </p:txBody>
      </p:sp>
    </p:spTree>
    <p:extLst>
      <p:ext uri="{BB962C8B-B14F-4D97-AF65-F5344CB8AC3E}">
        <p14:creationId xmlns:p14="http://schemas.microsoft.com/office/powerpoint/2010/main" val="428810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Arial Narrow" panose="020B0606020202030204" pitchFamily="34" charset="0"/>
              </a:rPr>
              <a:t>The Damage table stores information on the effects of a specific geo-hydrological hazard on buildings, structures and infrastructures, and on the population.</a:t>
            </a:r>
          </a:p>
          <a:p>
            <a:pPr marL="0" marR="0" lvl="0" indent="0" algn="l" defTabSz="457200" rtl="0" eaLnBrk="1" fontAlgn="base" latinLnBrk="0" hangingPunct="1">
              <a:lnSpc>
                <a:spcPct val="100000"/>
              </a:lnSpc>
              <a:spcBef>
                <a:spcPts val="600"/>
              </a:spcBef>
              <a:spcAft>
                <a:spcPts val="600"/>
              </a:spcAft>
              <a:buClrTx/>
              <a:buSzTx/>
              <a:buFontTx/>
              <a:buNone/>
              <a:tabLst/>
              <a:defRPr/>
            </a:pPr>
            <a:r>
              <a:rPr lang="en-GB" sz="1200" kern="1200" dirty="0">
                <a:solidFill>
                  <a:schemeClr val="tx1"/>
                </a:solidFill>
                <a:effectLst/>
                <a:latin typeface="Arial"/>
                <a:ea typeface="ＭＳ Ｐゴシック" charset="0"/>
                <a:cs typeface="ＭＳ Ｐゴシック" charset="0"/>
              </a:rPr>
              <a:t>The Cost table stores information on the economic value of the damage, of the construction works, and of the remediation and the mitigation measures. In addition to the monetary value, fields on the Cost table allow separating economic costs that are (</a:t>
            </a:r>
            <a:r>
              <a:rPr lang="en-GB" sz="1200" kern="1200" dirty="0" err="1">
                <a:solidFill>
                  <a:schemeClr val="tx1"/>
                </a:solidFill>
                <a:effectLst/>
                <a:latin typeface="Arial"/>
                <a:ea typeface="ＭＳ Ｐゴシック" charset="0"/>
                <a:cs typeface="ＭＳ Ｐゴシック" charset="0"/>
              </a:rPr>
              <a:t>i</a:t>
            </a:r>
            <a:r>
              <a:rPr lang="en-GB" sz="1200" kern="1200" dirty="0">
                <a:solidFill>
                  <a:schemeClr val="tx1"/>
                </a:solidFill>
                <a:effectLst/>
                <a:latin typeface="Arial"/>
                <a:ea typeface="ＭＳ Ｐゴシック" charset="0"/>
                <a:cs typeface="ＭＳ Ｐゴシック" charset="0"/>
              </a:rPr>
              <a:t>) estimated (ii) officially allocated but not yet spent, or (iii) spent. The distinction is important when attempting to determine the actual cost of a damaging event or trigger. In real cases, the information on the cost caused by a trigger, event or phenomenon is often generic e.g., it </a:t>
            </a:r>
            <a:r>
              <a:rPr lang="en-GB" sz="1200" kern="1200" noProof="0" dirty="0">
                <a:solidFill>
                  <a:schemeClr val="tx1"/>
                </a:solidFill>
                <a:effectLst/>
                <a:latin typeface="Arial"/>
                <a:ea typeface="ＭＳ Ｐゴシック" charset="0"/>
                <a:cs typeface="ＭＳ Ｐゴシック" charset="0"/>
              </a:rPr>
              <a:t>encompasses costs for damage remediation and for risk mitigation. To consider this possibility, the Damage and Mitigation tables include a foreign key to link them to the Cost table, so that information on multiple damage and mitigation works can be related to a single, cumulated monetary values in the Cost table.</a:t>
            </a:r>
          </a:p>
          <a:p>
            <a:endParaRPr lang="it-IT"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4</a:t>
            </a:fld>
            <a:endParaRPr lang="it-IT"/>
          </a:p>
        </p:txBody>
      </p:sp>
    </p:spTree>
    <p:extLst>
      <p:ext uri="{BB962C8B-B14F-4D97-AF65-F5344CB8AC3E}">
        <p14:creationId xmlns:p14="http://schemas.microsoft.com/office/powerpoint/2010/main" val="255039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noProof="0" dirty="0">
                <a:solidFill>
                  <a:schemeClr val="tx1"/>
                </a:solidFill>
                <a:effectLst/>
                <a:latin typeface="+mn-lt"/>
                <a:ea typeface="+mn-ea"/>
                <a:cs typeface="+mn-cs"/>
              </a:rPr>
              <a:t>The damage caused by geo-hydrological and other natural hazards in Italy has been, and is currently being fixed </a:t>
            </a:r>
            <a:r>
              <a:rPr lang="en-GB" sz="1200" kern="1200" noProof="0" dirty="0" err="1">
                <a:solidFill>
                  <a:schemeClr val="tx1"/>
                </a:solidFill>
                <a:effectLst/>
                <a:latin typeface="+mn-lt"/>
                <a:ea typeface="+mn-ea"/>
                <a:cs typeface="+mn-cs"/>
              </a:rPr>
              <a:t>primarely</a:t>
            </a:r>
            <a:r>
              <a:rPr lang="en-GB" sz="1200" kern="1200" noProof="0" dirty="0">
                <a:solidFill>
                  <a:schemeClr val="tx1"/>
                </a:solidFill>
                <a:effectLst/>
                <a:latin typeface="+mn-lt"/>
                <a:ea typeface="+mn-ea"/>
                <a:cs typeface="+mn-cs"/>
              </a:rPr>
              <a:t> using public resources, often following specific legislation. As a result, the few available cost estimates are given in reports and documents produced by local, regional, and national government administrations and authorities. Lack of a rigorous strategy, and of a single and accurate method to collect damage and cost information, combined with a complex network of agencies involved in reconstruction activities and cost reimbursement, make the collection of reliable costs data challenging. In addition, the long periods required to complete restoration activities following a geo-hydrological  event result in supplementary costs that are seldom accounted, making it even more difficult to obtain comprehensive cost estimates. </a:t>
            </a:r>
            <a:endParaRPr lang="en-GB" noProof="0"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5</a:t>
            </a:fld>
            <a:endParaRPr lang="it-IT"/>
          </a:p>
        </p:txBody>
      </p:sp>
    </p:spTree>
    <p:extLst>
      <p:ext uri="{BB962C8B-B14F-4D97-AF65-F5344CB8AC3E}">
        <p14:creationId xmlns:p14="http://schemas.microsoft.com/office/powerpoint/2010/main" val="5706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Arial"/>
                <a:ea typeface="ＭＳ Ｐゴシック" charset="0"/>
                <a:cs typeface="ＭＳ Ｐゴシック" charset="0"/>
              </a:rPr>
              <a:t>The LAND-</a:t>
            </a:r>
            <a:r>
              <a:rPr lang="en-GB" sz="1200" kern="1200" noProof="0" dirty="0" err="1">
                <a:solidFill>
                  <a:schemeClr val="tx1"/>
                </a:solidFill>
                <a:effectLst/>
                <a:latin typeface="Arial"/>
                <a:ea typeface="ＭＳ Ｐゴシック" charset="0"/>
                <a:cs typeface="ＭＳ Ｐゴシック" charset="0"/>
              </a:rPr>
              <a:t>deFeND</a:t>
            </a:r>
            <a:r>
              <a:rPr lang="en-GB" sz="1200" kern="1200" noProof="0" dirty="0">
                <a:solidFill>
                  <a:schemeClr val="tx1"/>
                </a:solidFill>
                <a:effectLst/>
                <a:latin typeface="Arial"/>
                <a:ea typeface="ＭＳ Ｐゴシック" charset="0"/>
                <a:cs typeface="ＭＳ Ｐゴシック" charset="0"/>
              </a:rPr>
              <a:t> database structure allowing for economic evaluations at different geographical (national, regional, municipal) and temporal (from days to decades) scales. This proves useful for the estimation of the total cost determined by a single entity i.e., a single “phenomenon”, “event” or “trigger”. </a:t>
            </a:r>
            <a:endParaRPr lang="en-GB" noProof="0" dirty="0"/>
          </a:p>
          <a:p>
            <a:endParaRPr lang="it-IT"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6</a:t>
            </a:fld>
            <a:endParaRPr lang="it-IT"/>
          </a:p>
        </p:txBody>
      </p:sp>
    </p:spTree>
    <p:extLst>
      <p:ext uri="{BB962C8B-B14F-4D97-AF65-F5344CB8AC3E}">
        <p14:creationId xmlns:p14="http://schemas.microsoft.com/office/powerpoint/2010/main" val="341936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perturbed meteorological conditions over Italy in the 6-day period 1–6 September 2014 resulted in torrential precipitation in the Gargano Promontory (Puglia region in southern Italy) , with cumulated rainfall exceeding 500 mm. The sequence of intense rainfall events resulted in a number of floods, flash floods, landslides and sinkholes, and caused two flood fatalities at </a:t>
            </a:r>
            <a:r>
              <a:rPr lang="en-GB" sz="1200" kern="1200" dirty="0" err="1">
                <a:solidFill>
                  <a:schemeClr val="tx1"/>
                </a:solidFill>
                <a:effectLst/>
                <a:latin typeface="+mn-lt"/>
                <a:ea typeface="+mn-ea"/>
                <a:cs typeface="+mn-cs"/>
              </a:rPr>
              <a:t>Peschici</a:t>
            </a:r>
            <a:r>
              <a:rPr lang="en-GB" sz="1200" kern="1200" dirty="0">
                <a:solidFill>
                  <a:schemeClr val="tx1"/>
                </a:solidFill>
                <a:effectLst/>
                <a:latin typeface="+mn-lt"/>
                <a:ea typeface="+mn-ea"/>
                <a:cs typeface="+mn-cs"/>
              </a:rPr>
              <a:t> and at Carpino (http://polaris.irpi.cnr.it/), and severe socio-economic damage. Throughout the Promontory, the road and railway networks were interrupted at several sites by inundations and landslides, and many road underpasses were clogged by debris and sediments. In several towns and dwellings the inhabitants were evacuated from their homes, and a number of touristic resorts were inundated by water, mud, and debris.</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7</a:t>
            </a:fld>
            <a:endParaRPr lang="it-IT"/>
          </a:p>
        </p:txBody>
      </p:sp>
    </p:spTree>
    <p:extLst>
      <p:ext uri="{BB962C8B-B14F-4D97-AF65-F5344CB8AC3E}">
        <p14:creationId xmlns:p14="http://schemas.microsoft.com/office/powerpoint/2010/main" val="379135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The figures shows the sites where flood and landslide damage were recorded in two different municipalities: </a:t>
            </a:r>
            <a:r>
              <a:rPr lang="en-US" noProof="0" dirty="0" err="1"/>
              <a:t>Peschici</a:t>
            </a:r>
            <a:r>
              <a:rPr lang="en-US" noProof="0" dirty="0"/>
              <a:t> in the left and San Marco in </a:t>
            </a:r>
            <a:r>
              <a:rPr lang="en-US" noProof="0" dirty="0" err="1"/>
              <a:t>Lamis</a:t>
            </a:r>
            <a:r>
              <a:rPr lang="en-US" noProof="0" dirty="0"/>
              <a:t> in the right. he types of damage recorded are listed in the red boxes.</a:t>
            </a:r>
          </a:p>
          <a:p>
            <a:endParaRPr lang="en-US" noProof="0"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8</a:t>
            </a:fld>
            <a:endParaRPr lang="it-IT"/>
          </a:p>
        </p:txBody>
      </p:sp>
    </p:spTree>
    <p:extLst>
      <p:ext uri="{BB962C8B-B14F-4D97-AF65-F5344CB8AC3E}">
        <p14:creationId xmlns:p14="http://schemas.microsoft.com/office/powerpoint/2010/main" val="75764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figures shows the sites where flood and landslide damage were recorded in two different municipalities: </a:t>
            </a:r>
            <a:r>
              <a:rPr lang="en-US" noProof="0" dirty="0" err="1"/>
              <a:t>Peschici</a:t>
            </a:r>
            <a:r>
              <a:rPr lang="en-US" noProof="0" dirty="0"/>
              <a:t> in the left and San Marco in </a:t>
            </a:r>
            <a:r>
              <a:rPr lang="en-US" noProof="0" dirty="0" err="1"/>
              <a:t>Lamis</a:t>
            </a:r>
            <a:r>
              <a:rPr lang="en-US" noProof="0" dirty="0"/>
              <a:t> in the right. The cost data available corresponding to the damage are listed in the light blue boxes. Only cumulative cost are available encompass the works necessary for the restoration of the 5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Cost data can be recorded separately if they concern a cumulative amount of money spent for many damage restorations or for many reimbursements or if they are a specific cost related to a unique damage.</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9</a:t>
            </a:fld>
            <a:endParaRPr lang="it-IT"/>
          </a:p>
        </p:txBody>
      </p:sp>
    </p:spTree>
    <p:extLst>
      <p:ext uri="{BB962C8B-B14F-4D97-AF65-F5344CB8AC3E}">
        <p14:creationId xmlns:p14="http://schemas.microsoft.com/office/powerpoint/2010/main" val="10029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For the same region data on 4 major triggers are available and of the geo-hydrological processes occurred. The slide shows some possible elaboration of the data.</a:t>
            </a:r>
          </a:p>
          <a:p>
            <a:r>
              <a:rPr lang="en-US" noProof="0" dirty="0"/>
              <a:t>The pie chart represents the amounts of money spent for landslides divided in 6 classes of cost. Most od the restoration costs consist in about 10-50 K€. The  two tables list the cost data information by type  of processes.</a:t>
            </a:r>
            <a:endParaRPr lang="en-GB" noProof="0" dirty="0"/>
          </a:p>
        </p:txBody>
      </p:sp>
      <p:sp>
        <p:nvSpPr>
          <p:cNvPr id="4" name="Segnaposto numero diapositiva 3"/>
          <p:cNvSpPr>
            <a:spLocks noGrp="1"/>
          </p:cNvSpPr>
          <p:nvPr>
            <p:ph type="sldNum" sz="quarter" idx="5"/>
          </p:nvPr>
        </p:nvSpPr>
        <p:spPr/>
        <p:txBody>
          <a:bodyPr/>
          <a:lstStyle/>
          <a:p>
            <a:fld id="{07898E89-3689-4288-97A8-85CA97DA33E9}" type="slidenum">
              <a:rPr lang="it-IT" smtClean="0"/>
              <a:t>10</a:t>
            </a:fld>
            <a:endParaRPr lang="it-IT"/>
          </a:p>
        </p:txBody>
      </p:sp>
    </p:spTree>
    <p:extLst>
      <p:ext uri="{BB962C8B-B14F-4D97-AF65-F5344CB8AC3E}">
        <p14:creationId xmlns:p14="http://schemas.microsoft.com/office/powerpoint/2010/main" val="329912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alidazione Previsioni (1)">
    <p:spTree>
      <p:nvGrpSpPr>
        <p:cNvPr id="1" name=""/>
        <p:cNvGrpSpPr/>
        <p:nvPr/>
      </p:nvGrpSpPr>
      <p:grpSpPr>
        <a:xfrm>
          <a:off x="0" y="0"/>
          <a:ext cx="0" cy="0"/>
          <a:chOff x="0" y="0"/>
          <a:chExt cx="0" cy="0"/>
        </a:xfrm>
      </p:grpSpPr>
      <p:sp>
        <p:nvSpPr>
          <p:cNvPr id="2" name="Title 1"/>
          <p:cNvSpPr>
            <a:spLocks noGrp="1"/>
          </p:cNvSpPr>
          <p:nvPr>
            <p:ph type="ctrTitle"/>
          </p:nvPr>
        </p:nvSpPr>
        <p:spPr>
          <a:xfrm>
            <a:off x="557209" y="1704487"/>
            <a:ext cx="10415596" cy="2593975"/>
          </a:xfrm>
          <a:prstGeom prst="rect">
            <a:avLst/>
          </a:prstGeom>
        </p:spPr>
        <p:txBody>
          <a:bodyPr wrap="square" anchor="b"/>
          <a:lstStyle>
            <a:lvl1pPr algn="r">
              <a:defRPr sz="5400">
                <a:ln>
                  <a:noFill/>
                </a:ln>
                <a:solidFill>
                  <a:srgbClr val="191919"/>
                </a:solidFill>
              </a:defRPr>
            </a:lvl1pPr>
          </a:lstStyle>
          <a:p>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 name="Subtitle 2"/>
          <p:cNvSpPr>
            <a:spLocks noGrp="1"/>
          </p:cNvSpPr>
          <p:nvPr>
            <p:ph type="subTitle" idx="1" hasCustomPrompt="1"/>
          </p:nvPr>
        </p:nvSpPr>
        <p:spPr>
          <a:xfrm>
            <a:off x="557209" y="4572000"/>
            <a:ext cx="10415596" cy="1066800"/>
          </a:xfrm>
          <a:prstGeom prst="rect">
            <a:avLst/>
          </a:prstGeom>
        </p:spPr>
        <p:txBody>
          <a:bodyPr anchor="b" anchorCtr="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dirty="0" err="1"/>
              <a:t>Authors</a:t>
            </a:r>
            <a:endParaRPr lang="it-IT" noProof="0" dirty="0"/>
          </a:p>
        </p:txBody>
      </p:sp>
      <p:sp>
        <p:nvSpPr>
          <p:cNvPr id="7" name="Slide Number Placeholder 5"/>
          <p:cNvSpPr txBox="1">
            <a:spLocks/>
          </p:cNvSpPr>
          <p:nvPr userDrawn="1"/>
        </p:nvSpPr>
        <p:spPr>
          <a:xfrm>
            <a:off x="11384172" y="6359205"/>
            <a:ext cx="73152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2000" b="1" kern="1200">
                <a:solidFill>
                  <a:srgbClr val="800000"/>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7AF16DE-A0D5-4438-950F-5B1E159C2C28}" type="slidenum">
              <a:rPr kumimoji="0" lang="en-US" sz="2000" b="1" i="0" u="none" strike="noStrike" kern="1200" cap="none" spc="0" normalizeH="0" baseline="0" noProof="0" smtClean="0">
                <a:ln>
                  <a:noFill/>
                </a:ln>
                <a:solidFill>
                  <a:srgbClr val="800000"/>
                </a:solidFill>
                <a:effectLst/>
                <a:uLnTx/>
                <a:uFillTx/>
                <a:latin typeface="Franklin Gothic Book"/>
                <a:ea typeface="+mn-ea"/>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2000" b="1" i="0" u="none" strike="noStrike" kern="1200" cap="none" spc="0" normalizeH="0" baseline="0" noProof="0" dirty="0">
              <a:ln>
                <a:noFill/>
              </a:ln>
              <a:solidFill>
                <a:srgbClr val="800000"/>
              </a:solidFill>
              <a:effectLst/>
              <a:uLnTx/>
              <a:uFillTx/>
              <a:latin typeface="Franklin Gothic Book"/>
              <a:ea typeface="+mn-ea"/>
            </a:endParaRPr>
          </a:p>
        </p:txBody>
      </p:sp>
    </p:spTree>
    <p:extLst>
      <p:ext uri="{BB962C8B-B14F-4D97-AF65-F5344CB8AC3E}">
        <p14:creationId xmlns:p14="http://schemas.microsoft.com/office/powerpoint/2010/main" val="3370886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alidazione Previsioni (2)">
    <p:spTree>
      <p:nvGrpSpPr>
        <p:cNvPr id="1" name=""/>
        <p:cNvGrpSpPr/>
        <p:nvPr/>
      </p:nvGrpSpPr>
      <p:grpSpPr>
        <a:xfrm>
          <a:off x="0" y="0"/>
          <a:ext cx="0" cy="0"/>
          <a:chOff x="0" y="0"/>
          <a:chExt cx="0" cy="0"/>
        </a:xfrm>
      </p:grpSpPr>
      <p:sp>
        <p:nvSpPr>
          <p:cNvPr id="2" name="Title 1"/>
          <p:cNvSpPr>
            <a:spLocks noGrp="1"/>
          </p:cNvSpPr>
          <p:nvPr>
            <p:ph type="title"/>
          </p:nvPr>
        </p:nvSpPr>
        <p:spPr>
          <a:xfrm>
            <a:off x="409966" y="274642"/>
            <a:ext cx="10748212" cy="714625"/>
          </a:xfrm>
          <a:prstGeom prst="rect">
            <a:avLst/>
          </a:prstGeom>
        </p:spPr>
        <p:txBody>
          <a:body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5" name="Slide Number Placeholder 5"/>
          <p:cNvSpPr txBox="1">
            <a:spLocks/>
          </p:cNvSpPr>
          <p:nvPr userDrawn="1"/>
        </p:nvSpPr>
        <p:spPr>
          <a:xfrm>
            <a:off x="11384172" y="6359205"/>
            <a:ext cx="73152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2000" b="1" kern="1200">
                <a:solidFill>
                  <a:srgbClr val="800000"/>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7AF16DE-A0D5-4438-950F-5B1E159C2C28}" type="slidenum">
              <a:rPr kumimoji="0" lang="en-US" sz="2000" b="1" i="0" u="none" strike="noStrike" kern="1200" cap="none" spc="0" normalizeH="0" baseline="0" noProof="0" smtClean="0">
                <a:ln>
                  <a:noFill/>
                </a:ln>
                <a:solidFill>
                  <a:srgbClr val="800000"/>
                </a:solidFill>
                <a:effectLst/>
                <a:uLnTx/>
                <a:uFillTx/>
                <a:latin typeface="Franklin Gothic Book"/>
                <a:ea typeface="+mn-ea"/>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2000" b="1" i="0" u="none" strike="noStrike" kern="1200" cap="none" spc="0" normalizeH="0" baseline="0" noProof="0" dirty="0">
              <a:ln>
                <a:noFill/>
              </a:ln>
              <a:solidFill>
                <a:srgbClr val="800000"/>
              </a:solidFill>
              <a:effectLst/>
              <a:uLnTx/>
              <a:uFillTx/>
              <a:latin typeface="Franklin Gothic Book"/>
              <a:ea typeface="+mn-ea"/>
            </a:endParaRPr>
          </a:p>
        </p:txBody>
      </p:sp>
    </p:spTree>
    <p:extLst>
      <p:ext uri="{BB962C8B-B14F-4D97-AF65-F5344CB8AC3E}">
        <p14:creationId xmlns:p14="http://schemas.microsoft.com/office/powerpoint/2010/main" val="4054491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alidazione Previsioni (2)">
    <p:spTree>
      <p:nvGrpSpPr>
        <p:cNvPr id="1" name=""/>
        <p:cNvGrpSpPr/>
        <p:nvPr/>
      </p:nvGrpSpPr>
      <p:grpSpPr>
        <a:xfrm>
          <a:off x="0" y="0"/>
          <a:ext cx="0" cy="0"/>
          <a:chOff x="0" y="0"/>
          <a:chExt cx="0" cy="0"/>
        </a:xfrm>
      </p:grpSpPr>
      <p:sp>
        <p:nvSpPr>
          <p:cNvPr id="2" name="Title 1"/>
          <p:cNvSpPr>
            <a:spLocks noGrp="1"/>
          </p:cNvSpPr>
          <p:nvPr>
            <p:ph type="title"/>
          </p:nvPr>
        </p:nvSpPr>
        <p:spPr>
          <a:xfrm>
            <a:off x="409966" y="274642"/>
            <a:ext cx="10748212" cy="714625"/>
          </a:xfrm>
          <a:prstGeom prst="rect">
            <a:avLst/>
          </a:prstGeom>
        </p:spPr>
        <p:txBody>
          <a:body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5" name="Slide Number Placeholder 5"/>
          <p:cNvSpPr txBox="1">
            <a:spLocks/>
          </p:cNvSpPr>
          <p:nvPr userDrawn="1"/>
        </p:nvSpPr>
        <p:spPr>
          <a:xfrm>
            <a:off x="11384172" y="6359205"/>
            <a:ext cx="73152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2000" b="1" kern="1200">
                <a:solidFill>
                  <a:srgbClr val="800000"/>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7AF16DE-A0D5-4438-950F-5B1E159C2C28}" type="slidenum">
              <a:rPr kumimoji="0" lang="en-US" sz="2000" b="1" i="0" u="none" strike="noStrike" kern="1200" cap="none" spc="0" normalizeH="0" baseline="0" noProof="0" smtClean="0">
                <a:ln>
                  <a:noFill/>
                </a:ln>
                <a:solidFill>
                  <a:srgbClr val="800000"/>
                </a:solidFill>
                <a:effectLst/>
                <a:uLnTx/>
                <a:uFillTx/>
                <a:latin typeface="Franklin Gothic Book"/>
                <a:ea typeface="+mn-ea"/>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en-US" sz="2000" b="1" i="0" u="none" strike="noStrike" kern="1200" cap="none" spc="0" normalizeH="0" baseline="0" noProof="0" dirty="0">
              <a:ln>
                <a:noFill/>
              </a:ln>
              <a:solidFill>
                <a:srgbClr val="800000"/>
              </a:solidFill>
              <a:effectLst/>
              <a:uLnTx/>
              <a:uFillTx/>
              <a:latin typeface="Franklin Gothic Book"/>
              <a:ea typeface="+mn-ea"/>
            </a:endParaRPr>
          </a:p>
        </p:txBody>
      </p:sp>
    </p:spTree>
    <p:extLst>
      <p:ext uri="{BB962C8B-B14F-4D97-AF65-F5344CB8AC3E}">
        <p14:creationId xmlns:p14="http://schemas.microsoft.com/office/powerpoint/2010/main" val="932710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09966" y="274642"/>
            <a:ext cx="10748212" cy="714625"/>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3283855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6357077"/>
            <a:ext cx="12192000" cy="50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409966" y="274642"/>
            <a:ext cx="10748212" cy="714625"/>
          </a:xfrm>
          <a:prstGeom prst="rect">
            <a:avLst/>
          </a:prstGeom>
        </p:spPr>
        <p:txBody>
          <a:bodyPr vert="horz" wrap="none" lIns="91440" tIns="45720" rIns="91440" bIns="45720" rtlCol="0" anchor="ctr">
            <a:normAutofit/>
          </a:bodyPr>
          <a:lstStyle/>
          <a:p>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6" name="TextBox 5"/>
          <p:cNvSpPr txBox="1"/>
          <p:nvPr userDrawn="1"/>
        </p:nvSpPr>
        <p:spPr>
          <a:xfrm>
            <a:off x="409967" y="6369298"/>
            <a:ext cx="3819134" cy="488702"/>
          </a:xfrm>
          <a:prstGeom prst="rect">
            <a:avLst/>
          </a:prstGeom>
          <a:noFill/>
        </p:spPr>
        <p:txBody>
          <a:bodyPr wrap="none" rtlCol="0">
            <a:normAutofit lnSpcReduction="10000"/>
          </a:bodyPr>
          <a:lstStyle/>
          <a:p>
            <a:pPr marL="0" marR="0" lvl="0" indent="0" algn="l" defTabSz="457200" rtl="0" eaLnBrk="1" fontAlgn="auto" latinLnBrk="0" hangingPunct="1">
              <a:lnSpc>
                <a:spcPct val="100000"/>
              </a:lnSpc>
              <a:spcBef>
                <a:spcPts val="1800"/>
              </a:spcBef>
              <a:spcAft>
                <a:spcPts val="1800"/>
              </a:spcAft>
              <a:buClr>
                <a:srgbClr val="7F1411"/>
              </a:buClr>
              <a:buSzPct val="100000"/>
              <a:buFontTx/>
              <a:buNone/>
              <a:tabLst/>
              <a:defRPr/>
            </a:pPr>
            <a:endParaRPr kumimoji="0" lang="it-IT" sz="2800" b="0" i="0" u="none" strike="noStrike" kern="1200" cap="small" spc="0" normalizeH="0" baseline="0" noProof="0" dirty="0">
              <a:ln>
                <a:noFill/>
              </a:ln>
              <a:solidFill>
                <a:prstClr val="white"/>
              </a:solidFill>
              <a:effectLst/>
              <a:uLnTx/>
              <a:uFillTx/>
              <a:latin typeface="Franklin Gothic Book"/>
              <a:ea typeface="ＭＳ Ｐゴシック" charset="0"/>
              <a:cs typeface="Franklin Gothic Book"/>
            </a:endParaRPr>
          </a:p>
        </p:txBody>
      </p:sp>
      <p:sp>
        <p:nvSpPr>
          <p:cNvPr id="3" name="CasellaDiTesto 2"/>
          <p:cNvSpPr txBox="1"/>
          <p:nvPr userDrawn="1"/>
        </p:nvSpPr>
        <p:spPr>
          <a:xfrm>
            <a:off x="254975" y="6444178"/>
            <a:ext cx="632247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1" i="1"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0"/>
              </a:rPr>
              <a:t>Paola Salvati CNR-IRPI (Paola.Salvati@irpi.cnr.it) </a:t>
            </a:r>
          </a:p>
        </p:txBody>
      </p:sp>
      <p:pic>
        <p:nvPicPr>
          <p:cNvPr id="4" name="Immagin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31511" y="6418918"/>
            <a:ext cx="1152512" cy="386243"/>
          </a:xfrm>
          <a:prstGeom prst="rect">
            <a:avLst/>
          </a:prstGeom>
        </p:spPr>
      </p:pic>
      <p:pic>
        <p:nvPicPr>
          <p:cNvPr id="7" name="Immagin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76607" y="6335048"/>
            <a:ext cx="494611" cy="476017"/>
          </a:xfrm>
          <a:prstGeom prst="rect">
            <a:avLst/>
          </a:prstGeom>
        </p:spPr>
      </p:pic>
      <p:pic>
        <p:nvPicPr>
          <p:cNvPr id="8" name="Immagin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58595" y="6366556"/>
            <a:ext cx="434401" cy="434401"/>
          </a:xfrm>
          <a:prstGeom prst="rect">
            <a:avLst/>
          </a:prstGeom>
        </p:spPr>
      </p:pic>
      <p:pic>
        <p:nvPicPr>
          <p:cNvPr id="9" name="Immagine 8">
            <a:extLst>
              <a:ext uri="{FF2B5EF4-FFF2-40B4-BE49-F238E27FC236}">
                <a16:creationId xmlns:a16="http://schemas.microsoft.com/office/drawing/2014/main" id="{863B0096-D7B2-40B5-8B75-FDD2A5582B2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93134" y="6421156"/>
            <a:ext cx="784969" cy="274642"/>
          </a:xfrm>
          <a:prstGeom prst="rect">
            <a:avLst/>
          </a:prstGeom>
        </p:spPr>
      </p:pic>
    </p:spTree>
    <p:extLst>
      <p:ext uri="{BB962C8B-B14F-4D97-AF65-F5344CB8AC3E}">
        <p14:creationId xmlns:p14="http://schemas.microsoft.com/office/powerpoint/2010/main" val="2885412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ftr="0" dt="0"/>
  <p:txStyles>
    <p:titleStyle>
      <a:lvl1pPr algn="l" defTabSz="914400" rtl="0" eaLnBrk="1" latinLnBrk="0" hangingPunct="1">
        <a:spcBef>
          <a:spcPct val="0"/>
        </a:spcBef>
        <a:buNone/>
        <a:defRPr sz="4000" b="1" kern="1200" cap="small" spc="-100" baseline="0">
          <a:ln>
            <a:noFill/>
          </a:ln>
          <a:solidFill>
            <a:srgbClr val="191919"/>
          </a:solidFill>
          <a:effectLst/>
          <a:latin typeface="Franklin Gothic Book"/>
          <a:ea typeface="+mj-ea"/>
          <a:cs typeface="Franklin Gothic Book"/>
        </a:defRPr>
      </a:lvl1pPr>
    </p:titleStyle>
    <p:bodyStyle>
      <a:lvl1pPr marL="360000" indent="-216000" algn="l" defTabSz="914400" rtl="0" eaLnBrk="1" latinLnBrk="0" hangingPunct="1">
        <a:lnSpc>
          <a:spcPct val="100000"/>
        </a:lnSpc>
        <a:spcBef>
          <a:spcPts val="1200"/>
        </a:spcBef>
        <a:spcAft>
          <a:spcPts val="1200"/>
        </a:spcAft>
        <a:buClr>
          <a:schemeClr val="tx1"/>
        </a:buClr>
        <a:buFont typeface="Arial" pitchFamily="34" charset="0"/>
        <a:buChar char="•"/>
        <a:defRPr sz="2800" kern="1200">
          <a:solidFill>
            <a:srgbClr val="191919"/>
          </a:solidFill>
          <a:latin typeface="Franklin Gothic Book"/>
          <a:ea typeface="+mn-ea"/>
          <a:cs typeface="Franklin Gothic Book"/>
        </a:defRPr>
      </a:lvl1pPr>
      <a:lvl2pPr marL="640080" indent="-228600" algn="l" defTabSz="914400" rtl="0" eaLnBrk="1" latinLnBrk="0" hangingPunct="1">
        <a:spcBef>
          <a:spcPct val="20000"/>
        </a:spcBef>
        <a:buClr>
          <a:schemeClr val="tx1"/>
        </a:buClr>
        <a:buFont typeface="Arial" pitchFamily="34" charset="0"/>
        <a:buChar char="•"/>
        <a:defRPr sz="2400" kern="1200">
          <a:solidFill>
            <a:srgbClr val="191919"/>
          </a:solidFill>
          <a:latin typeface="Franklin Gothic Book"/>
          <a:ea typeface="+mn-ea"/>
          <a:cs typeface="Franklin Gothic Book"/>
        </a:defRPr>
      </a:lvl2pPr>
      <a:lvl3pPr marL="1005840" indent="-228600" algn="l" defTabSz="914400" rtl="0" eaLnBrk="1" latinLnBrk="0" hangingPunct="1">
        <a:spcBef>
          <a:spcPct val="20000"/>
        </a:spcBef>
        <a:buClr>
          <a:schemeClr val="tx1"/>
        </a:buClr>
        <a:buFont typeface="Lucida Grande"/>
        <a:buChar char="-"/>
        <a:defRPr sz="2000" kern="1200">
          <a:solidFill>
            <a:srgbClr val="191919"/>
          </a:solidFill>
          <a:latin typeface="Franklin Gothic Book"/>
          <a:ea typeface="+mn-ea"/>
          <a:cs typeface="Franklin Gothic Book"/>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Franklin Gothic Book"/>
          <a:ea typeface="+mn-ea"/>
          <a:cs typeface="Franklin Gothic Book"/>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Franklin Gothic Book"/>
          <a:ea typeface="+mn-ea"/>
          <a:cs typeface="Franklin Gothic Book"/>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9685369-B43E-4179-BF89-503FDC5C6967}"/>
              </a:ext>
            </a:extLst>
          </p:cNvPr>
          <p:cNvSpPr txBox="1"/>
          <p:nvPr/>
        </p:nvSpPr>
        <p:spPr>
          <a:xfrm>
            <a:off x="688622" y="2053754"/>
            <a:ext cx="11169453" cy="2092881"/>
          </a:xfrm>
          <a:prstGeom prst="rect">
            <a:avLst/>
          </a:prstGeom>
          <a:noFill/>
        </p:spPr>
        <p:txBody>
          <a:bodyPr wrap="square" rtlCol="0">
            <a:spAutoFit/>
          </a:bodyPr>
          <a:lstStyle/>
          <a:p>
            <a:pPr algn="just"/>
            <a:r>
              <a:rPr lang="en-US" sz="2600" dirty="0">
                <a:latin typeface="Arial Narrow" panose="020B0606020202030204" pitchFamily="34" charset="0"/>
              </a:rPr>
              <a:t>Geo-hydrological processes - i.e., landslides, floods, sinkholes - can occur as a consequence of a single trigger e.g., a single intense or prolonged rainfall. Multiple phenomena occurring as a result of a given trigger </a:t>
            </a:r>
            <a:r>
              <a:rPr lang="en-US" sz="2600" dirty="0">
                <a:solidFill>
                  <a:srgbClr val="CC1517"/>
                </a:solidFill>
                <a:latin typeface="Arial Narrow" panose="020B0606020202030204" pitchFamily="34" charset="0"/>
              </a:rPr>
              <a:t>can cause </a:t>
            </a:r>
            <a:r>
              <a:rPr lang="en-US" sz="2600" dirty="0">
                <a:latin typeface="Arial Narrow" panose="020B0606020202030204" pitchFamily="34" charset="0"/>
              </a:rPr>
              <a:t>a cumulated </a:t>
            </a:r>
            <a:r>
              <a:rPr lang="en-US" sz="2600" dirty="0">
                <a:solidFill>
                  <a:srgbClr val="CC1517"/>
                </a:solidFill>
                <a:latin typeface="Arial Narrow" panose="020B0606020202030204" pitchFamily="34" charset="0"/>
              </a:rPr>
              <a:t>socio-economic</a:t>
            </a:r>
            <a:r>
              <a:rPr lang="en-US" sz="2600" dirty="0">
                <a:latin typeface="Arial Narrow" panose="020B0606020202030204" pitchFamily="34" charset="0"/>
              </a:rPr>
              <a:t> impact which is often difficult to separate and to attribute to each single damaging phenomenon e.g., a single landslide, a group of nearby landslides, a single inundation.  </a:t>
            </a:r>
          </a:p>
        </p:txBody>
      </p:sp>
      <p:sp>
        <p:nvSpPr>
          <p:cNvPr id="16" name="Titolo 1">
            <a:extLst>
              <a:ext uri="{FF2B5EF4-FFF2-40B4-BE49-F238E27FC236}">
                <a16:creationId xmlns:a16="http://schemas.microsoft.com/office/drawing/2014/main" id="{140719D7-AB8F-4DA6-90AE-CC377E5BC962}"/>
              </a:ext>
            </a:extLst>
          </p:cNvPr>
          <p:cNvSpPr>
            <a:spLocks noGrp="1"/>
          </p:cNvSpPr>
          <p:nvPr>
            <p:ph type="title"/>
          </p:nvPr>
        </p:nvSpPr>
        <p:spPr>
          <a:xfrm>
            <a:off x="333925" y="132193"/>
            <a:ext cx="11479665" cy="1210256"/>
          </a:xfrm>
        </p:spPr>
        <p:txBody>
          <a:bodyPr>
            <a:normAutofit/>
          </a:bodyPr>
          <a:lstStyle/>
          <a:p>
            <a:pPr algn="ctr">
              <a:lnSpc>
                <a:spcPts val="3800"/>
              </a:lnSpc>
            </a:pPr>
            <a:r>
              <a:rPr lang="en-US" dirty="0">
                <a:ln w="3175">
                  <a:solidFill>
                    <a:schemeClr val="tx1"/>
                  </a:solidFill>
                </a:ln>
                <a:solidFill>
                  <a:srgbClr val="FF6600"/>
                </a:solidFill>
              </a:rPr>
              <a:t>An approach to organize loss data related </a:t>
            </a:r>
            <a:br>
              <a:rPr lang="en-US" dirty="0">
                <a:ln w="3175">
                  <a:solidFill>
                    <a:schemeClr val="tx1"/>
                  </a:solidFill>
                </a:ln>
                <a:solidFill>
                  <a:srgbClr val="FF6600"/>
                </a:solidFill>
              </a:rPr>
            </a:br>
            <a:r>
              <a:rPr lang="en-US" dirty="0">
                <a:ln w="3175">
                  <a:solidFill>
                    <a:schemeClr val="tx1"/>
                  </a:solidFill>
                </a:ln>
                <a:solidFill>
                  <a:srgbClr val="FF6600"/>
                </a:solidFill>
              </a:rPr>
              <a:t>to geo-hydrological </a:t>
            </a:r>
            <a:r>
              <a:rPr lang="it-IT" dirty="0">
                <a:ln w="3175">
                  <a:solidFill>
                    <a:schemeClr val="tx1"/>
                  </a:solidFill>
                </a:ln>
                <a:solidFill>
                  <a:srgbClr val="FF6600"/>
                </a:solidFill>
              </a:rPr>
              <a:t>hazards</a:t>
            </a:r>
          </a:p>
        </p:txBody>
      </p:sp>
      <p:sp>
        <p:nvSpPr>
          <p:cNvPr id="17" name="Titolo 1">
            <a:extLst>
              <a:ext uri="{FF2B5EF4-FFF2-40B4-BE49-F238E27FC236}">
                <a16:creationId xmlns:a16="http://schemas.microsoft.com/office/drawing/2014/main" id="{76F3CBA3-BEFC-42BC-A6D4-B7A4B2A1A265}"/>
              </a:ext>
            </a:extLst>
          </p:cNvPr>
          <p:cNvSpPr txBox="1">
            <a:spLocks/>
          </p:cNvSpPr>
          <p:nvPr/>
        </p:nvSpPr>
        <p:spPr>
          <a:xfrm>
            <a:off x="378410" y="1205749"/>
            <a:ext cx="11479665" cy="825163"/>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sz="4000" b="1" kern="1200" cap="small" spc="-100" baseline="0">
                <a:ln>
                  <a:noFill/>
                </a:ln>
                <a:solidFill>
                  <a:srgbClr val="191919"/>
                </a:solidFill>
                <a:effectLst/>
                <a:latin typeface="Franklin Gothic Book"/>
                <a:ea typeface="+mj-ea"/>
                <a:cs typeface="Franklin Gothic Book"/>
              </a:defRPr>
            </a:lvl1pPr>
          </a:lstStyle>
          <a:p>
            <a:pPr algn="ctr">
              <a:lnSpc>
                <a:spcPts val="2300"/>
              </a:lnSpc>
            </a:pPr>
            <a:r>
              <a:rPr lang="it-IT" sz="2200" dirty="0">
                <a:latin typeface="Arial Narrow" panose="020B0606020202030204" pitchFamily="34" charset="0"/>
              </a:rPr>
              <a:t>Paola Salvati</a:t>
            </a:r>
            <a:r>
              <a:rPr lang="it-IT" sz="2200" b="0" dirty="0">
                <a:latin typeface="Arial Narrow" panose="020B0606020202030204" pitchFamily="34" charset="0"/>
              </a:rPr>
              <a:t>, Ivan Marchesini, M. Elena </a:t>
            </a:r>
            <a:r>
              <a:rPr lang="it-IT" sz="2200" b="0" dirty="0" err="1">
                <a:latin typeface="Arial Narrow" panose="020B0606020202030204" pitchFamily="34" charset="0"/>
              </a:rPr>
              <a:t>Martinotti</a:t>
            </a:r>
            <a:r>
              <a:rPr lang="it-IT" sz="2200" b="0" dirty="0">
                <a:latin typeface="Arial Narrow" panose="020B0606020202030204" pitchFamily="34" charset="0"/>
              </a:rPr>
              <a:t>, Carmela </a:t>
            </a:r>
            <a:r>
              <a:rPr lang="it-IT" sz="2200" b="0" dirty="0" err="1">
                <a:latin typeface="Arial Narrow" panose="020B0606020202030204" pitchFamily="34" charset="0"/>
              </a:rPr>
              <a:t>Vennari</a:t>
            </a:r>
            <a:r>
              <a:rPr lang="it-IT" sz="2200" b="0" dirty="0">
                <a:latin typeface="Arial Narrow" panose="020B0606020202030204" pitchFamily="34" charset="0"/>
              </a:rPr>
              <a:t>, Marco Donnini, </a:t>
            </a:r>
          </a:p>
          <a:p>
            <a:pPr algn="ctr">
              <a:lnSpc>
                <a:spcPts val="2300"/>
              </a:lnSpc>
            </a:pPr>
            <a:r>
              <a:rPr lang="it-IT" sz="2200" b="0" dirty="0">
                <a:latin typeface="Arial Narrow" panose="020B0606020202030204" pitchFamily="34" charset="0"/>
              </a:rPr>
              <a:t>Cinzia Bianchi, Alessandro </a:t>
            </a:r>
            <a:r>
              <a:rPr lang="it-IT" sz="2200" b="0" dirty="0" err="1">
                <a:latin typeface="Arial Narrow" panose="020B0606020202030204" pitchFamily="34" charset="0"/>
              </a:rPr>
              <a:t>Sarretta</a:t>
            </a:r>
            <a:r>
              <a:rPr lang="it-IT" sz="2200" b="0" dirty="0">
                <a:latin typeface="Arial Narrow" panose="020B0606020202030204" pitchFamily="34" charset="0"/>
              </a:rPr>
              <a:t>, And Domenico Casarano</a:t>
            </a:r>
            <a:endParaRPr lang="it-IT" sz="2200" dirty="0">
              <a:latin typeface="Arial Narrow" panose="020B0606020202030204" pitchFamily="34" charset="0"/>
            </a:endParaRPr>
          </a:p>
        </p:txBody>
      </p:sp>
      <p:pic>
        <p:nvPicPr>
          <p:cNvPr id="3" name="Immagine 2">
            <a:extLst>
              <a:ext uri="{FF2B5EF4-FFF2-40B4-BE49-F238E27FC236}">
                <a16:creationId xmlns:a16="http://schemas.microsoft.com/office/drawing/2014/main" id="{79D9B71C-A608-420C-BDCC-1363AA8FF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4029" y="231863"/>
            <a:ext cx="979781" cy="979781"/>
          </a:xfrm>
          <a:prstGeom prst="rect">
            <a:avLst/>
          </a:prstGeom>
        </p:spPr>
      </p:pic>
      <p:pic>
        <p:nvPicPr>
          <p:cNvPr id="5" name="Immagine 4">
            <a:extLst>
              <a:ext uri="{FF2B5EF4-FFF2-40B4-BE49-F238E27FC236}">
                <a16:creationId xmlns:a16="http://schemas.microsoft.com/office/drawing/2014/main" id="{D26DFE7C-B182-4C6C-BB8F-D4D33793F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25" y="711173"/>
            <a:ext cx="1492203" cy="500471"/>
          </a:xfrm>
          <a:prstGeom prst="rect">
            <a:avLst/>
          </a:prstGeom>
        </p:spPr>
      </p:pic>
      <p:pic>
        <p:nvPicPr>
          <p:cNvPr id="7" name="Immagine 6">
            <a:extLst>
              <a:ext uri="{FF2B5EF4-FFF2-40B4-BE49-F238E27FC236}">
                <a16:creationId xmlns:a16="http://schemas.microsoft.com/office/drawing/2014/main" id="{9E45F4F5-FE23-4F26-966B-ADF7E579A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10" y="139317"/>
            <a:ext cx="525202" cy="505458"/>
          </a:xfrm>
          <a:prstGeom prst="rect">
            <a:avLst/>
          </a:prstGeom>
        </p:spPr>
      </p:pic>
      <p:pic>
        <p:nvPicPr>
          <p:cNvPr id="4" name="Immagine 3">
            <a:extLst>
              <a:ext uri="{FF2B5EF4-FFF2-40B4-BE49-F238E27FC236}">
                <a16:creationId xmlns:a16="http://schemas.microsoft.com/office/drawing/2014/main" id="{DE7E1197-EFA0-4E11-BB31-3189561E4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824" y="4146635"/>
            <a:ext cx="10803048" cy="2158172"/>
          </a:xfrm>
          <a:prstGeom prst="rect">
            <a:avLst/>
          </a:prstGeom>
        </p:spPr>
      </p:pic>
    </p:spTree>
    <p:extLst>
      <p:ext uri="{BB962C8B-B14F-4D97-AF65-F5344CB8AC3E}">
        <p14:creationId xmlns:p14="http://schemas.microsoft.com/office/powerpoint/2010/main" val="88568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C27DA141-423F-45CC-A6B9-BC0D36CE74DD}"/>
              </a:ext>
            </a:extLst>
          </p:cNvPr>
          <p:cNvSpPr txBox="1">
            <a:spLocks/>
          </p:cNvSpPr>
          <p:nvPr/>
        </p:nvSpPr>
        <p:spPr>
          <a:xfrm>
            <a:off x="409966" y="351642"/>
            <a:ext cx="10588960" cy="714625"/>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sz="4000" b="1" kern="1200" cap="small" spc="-100" baseline="0">
                <a:ln>
                  <a:noFill/>
                </a:ln>
                <a:solidFill>
                  <a:srgbClr val="191919"/>
                </a:solidFill>
                <a:effectLst/>
                <a:latin typeface="Franklin Gothic Book"/>
                <a:ea typeface="+mj-ea"/>
                <a:cs typeface="Franklin Gothic Book"/>
              </a:defRPr>
            </a:lvl1pPr>
          </a:lstStyle>
          <a:p>
            <a:r>
              <a:rPr lang="it-IT"/>
              <a:t>Example for 4 different triggers</a:t>
            </a:r>
            <a:endParaRPr lang="it-IT" sz="3200" dirty="0"/>
          </a:p>
        </p:txBody>
      </p:sp>
      <p:sp>
        <p:nvSpPr>
          <p:cNvPr id="28" name="Rettangolo 27">
            <a:extLst>
              <a:ext uri="{FF2B5EF4-FFF2-40B4-BE49-F238E27FC236}">
                <a16:creationId xmlns:a16="http://schemas.microsoft.com/office/drawing/2014/main" id="{94F048CD-5269-461F-9A8E-6D54ACF65394}"/>
              </a:ext>
            </a:extLst>
          </p:cNvPr>
          <p:cNvSpPr/>
          <p:nvPr/>
        </p:nvSpPr>
        <p:spPr>
          <a:xfrm>
            <a:off x="1740695" y="1246592"/>
            <a:ext cx="3616751" cy="1323439"/>
          </a:xfrm>
          <a:prstGeom prst="rect">
            <a:avLst/>
          </a:prstGeom>
        </p:spPr>
        <p:txBody>
          <a:bodyPr wrap="square">
            <a:spAutoFit/>
          </a:bodyPr>
          <a:lstStyle/>
          <a:p>
            <a:pPr marL="342900" indent="-342900">
              <a:spcAft>
                <a:spcPts val="0"/>
              </a:spcAft>
              <a:buFont typeface="Symbol" panose="05050102010706020507" pitchFamily="18"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07 - 08 October 2013</a:t>
            </a:r>
          </a:p>
          <a:p>
            <a:pPr marL="342900" lvl="0" indent="-342900">
              <a:spcAft>
                <a:spcPts val="0"/>
              </a:spcAft>
              <a:buFont typeface="Symbol" panose="05050102010706020507" pitchFamily="18"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30 November - 3 December 2013</a:t>
            </a:r>
          </a:p>
          <a:p>
            <a:pPr marL="342900" indent="-342900">
              <a:spcAft>
                <a:spcPts val="0"/>
              </a:spcAft>
              <a:buFont typeface="Symbol" panose="05050102010706020507" pitchFamily="18"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March – April 2016</a:t>
            </a:r>
          </a:p>
          <a:p>
            <a:pPr marL="342900" lvl="0" indent="-342900">
              <a:spcAft>
                <a:spcPts val="0"/>
              </a:spcAft>
              <a:buFont typeface="Symbol" panose="05050102010706020507" pitchFamily="18"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01 - 06 September 2014</a:t>
            </a:r>
          </a:p>
        </p:txBody>
      </p:sp>
      <p:sp>
        <p:nvSpPr>
          <p:cNvPr id="29" name="CasellaDiTesto 28">
            <a:extLst>
              <a:ext uri="{FF2B5EF4-FFF2-40B4-BE49-F238E27FC236}">
                <a16:creationId xmlns:a16="http://schemas.microsoft.com/office/drawing/2014/main" id="{AB9DA35F-9EF9-4CAD-8D40-17B5B10CD527}"/>
              </a:ext>
            </a:extLst>
          </p:cNvPr>
          <p:cNvSpPr txBox="1"/>
          <p:nvPr/>
        </p:nvSpPr>
        <p:spPr>
          <a:xfrm>
            <a:off x="116753" y="1116627"/>
            <a:ext cx="1834232" cy="523220"/>
          </a:xfrm>
          <a:prstGeom prst="rect">
            <a:avLst/>
          </a:prstGeom>
          <a:noFill/>
        </p:spPr>
        <p:txBody>
          <a:bodyPr wrap="square" rtlCol="0">
            <a:spAutoFit/>
          </a:bodyPr>
          <a:lstStyle/>
          <a:p>
            <a:r>
              <a:rPr lang="it-IT" sz="2800" b="1" dirty="0">
                <a:latin typeface="Arial Narrow" panose="020B0606020202030204" pitchFamily="34" charset="0"/>
              </a:rPr>
              <a:t>TRIGGERS</a:t>
            </a:r>
          </a:p>
        </p:txBody>
      </p:sp>
      <p:sp>
        <p:nvSpPr>
          <p:cNvPr id="31" name="CasellaDiTesto 30">
            <a:extLst>
              <a:ext uri="{FF2B5EF4-FFF2-40B4-BE49-F238E27FC236}">
                <a16:creationId xmlns:a16="http://schemas.microsoft.com/office/drawing/2014/main" id="{63D28B4F-3DA3-45DF-A6E5-5A554331EB4A}"/>
              </a:ext>
            </a:extLst>
          </p:cNvPr>
          <p:cNvSpPr txBox="1"/>
          <p:nvPr/>
        </p:nvSpPr>
        <p:spPr>
          <a:xfrm rot="16200000">
            <a:off x="3370598" y="4715081"/>
            <a:ext cx="2588363" cy="615553"/>
          </a:xfrm>
          <a:prstGeom prst="rect">
            <a:avLst/>
          </a:prstGeom>
          <a:noFill/>
        </p:spPr>
        <p:txBody>
          <a:bodyPr wrap="square" rtlCol="0">
            <a:spAutoFit/>
          </a:bodyPr>
          <a:lstStyle/>
          <a:p>
            <a:r>
              <a:rPr lang="it-IT" sz="1700" dirty="0">
                <a:latin typeface="Arial Narrow" panose="020B0606020202030204" pitchFamily="34" charset="0"/>
              </a:rPr>
              <a:t>COST INFORMATION PER </a:t>
            </a:r>
          </a:p>
          <a:p>
            <a:r>
              <a:rPr lang="it-IT" sz="1700" dirty="0">
                <a:latin typeface="Arial Narrow" panose="020B0606020202030204" pitchFamily="34" charset="0"/>
              </a:rPr>
              <a:t>TYPE OF LANDSLIDE</a:t>
            </a:r>
          </a:p>
        </p:txBody>
      </p:sp>
      <p:sp>
        <p:nvSpPr>
          <p:cNvPr id="32" name="Freccia a gallone 31">
            <a:extLst>
              <a:ext uri="{FF2B5EF4-FFF2-40B4-BE49-F238E27FC236}">
                <a16:creationId xmlns:a16="http://schemas.microsoft.com/office/drawing/2014/main" id="{BB5B9272-11AC-43B0-8548-8BD9821240A5}"/>
              </a:ext>
            </a:extLst>
          </p:cNvPr>
          <p:cNvSpPr>
            <a:spLocks noChangeAspect="1"/>
          </p:cNvSpPr>
          <p:nvPr/>
        </p:nvSpPr>
        <p:spPr>
          <a:xfrm>
            <a:off x="1264595" y="1707353"/>
            <a:ext cx="481052" cy="350396"/>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Freccia a gallone 32">
            <a:extLst>
              <a:ext uri="{FF2B5EF4-FFF2-40B4-BE49-F238E27FC236}">
                <a16:creationId xmlns:a16="http://schemas.microsoft.com/office/drawing/2014/main" id="{AB23D929-8112-4437-AADD-BD44F610B3BA}"/>
              </a:ext>
            </a:extLst>
          </p:cNvPr>
          <p:cNvSpPr/>
          <p:nvPr/>
        </p:nvSpPr>
        <p:spPr>
          <a:xfrm>
            <a:off x="786480" y="1667627"/>
            <a:ext cx="536901" cy="406459"/>
          </a:xfrm>
          <a:prstGeom prst="chevron">
            <a:avLst/>
          </a:prstGeom>
          <a:solidFill>
            <a:srgbClr val="9CB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Freccia a gallone 33">
            <a:extLst>
              <a:ext uri="{FF2B5EF4-FFF2-40B4-BE49-F238E27FC236}">
                <a16:creationId xmlns:a16="http://schemas.microsoft.com/office/drawing/2014/main" id="{4CD61881-7595-4852-AB00-4157A1B6AAFB}"/>
              </a:ext>
            </a:extLst>
          </p:cNvPr>
          <p:cNvSpPr>
            <a:spLocks noChangeAspect="1"/>
          </p:cNvSpPr>
          <p:nvPr/>
        </p:nvSpPr>
        <p:spPr>
          <a:xfrm>
            <a:off x="260484" y="1656184"/>
            <a:ext cx="630181" cy="459018"/>
          </a:xfrm>
          <a:prstGeom prst="chevron">
            <a:avLst/>
          </a:prstGeom>
          <a:solidFill>
            <a:srgbClr val="3E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36" name="Tabella 35">
            <a:extLst>
              <a:ext uri="{FF2B5EF4-FFF2-40B4-BE49-F238E27FC236}">
                <a16:creationId xmlns:a16="http://schemas.microsoft.com/office/drawing/2014/main" id="{9346E0D6-9689-467F-A3E7-4DED15DF81A0}"/>
              </a:ext>
            </a:extLst>
          </p:cNvPr>
          <p:cNvGraphicFramePr>
            <a:graphicFrameLocks noGrp="1"/>
          </p:cNvGraphicFramePr>
          <p:nvPr>
            <p:extLst>
              <p:ext uri="{D42A27DB-BD31-4B8C-83A1-F6EECF244321}">
                <p14:modId xmlns:p14="http://schemas.microsoft.com/office/powerpoint/2010/main" val="1160523227"/>
              </p:ext>
            </p:extLst>
          </p:nvPr>
        </p:nvGraphicFramePr>
        <p:xfrm>
          <a:off x="8261052" y="5138572"/>
          <a:ext cx="3617866" cy="1112520"/>
        </p:xfrm>
        <a:graphic>
          <a:graphicData uri="http://schemas.openxmlformats.org/drawingml/2006/table">
            <a:tbl>
              <a:tblPr firstRow="1" bandRow="1">
                <a:tableStyleId>{5C22544A-7EE6-4342-B048-85BDC9FD1C3A}</a:tableStyleId>
              </a:tblPr>
              <a:tblGrid>
                <a:gridCol w="1808933">
                  <a:extLst>
                    <a:ext uri="{9D8B030D-6E8A-4147-A177-3AD203B41FA5}">
                      <a16:colId xmlns:a16="http://schemas.microsoft.com/office/drawing/2014/main" val="2384783898"/>
                    </a:ext>
                  </a:extLst>
                </a:gridCol>
                <a:gridCol w="1808933">
                  <a:extLst>
                    <a:ext uri="{9D8B030D-6E8A-4147-A177-3AD203B41FA5}">
                      <a16:colId xmlns:a16="http://schemas.microsoft.com/office/drawing/2014/main" val="272787481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chemeClr val="bg1"/>
                          </a:solidFill>
                          <a:latin typeface="Arial Narrow" panose="020B0606020202030204" pitchFamily="34" charset="0"/>
                        </a:rPr>
                        <a:t>TYPE OF FLOOD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latin typeface="Arial Narrow" panose="020B0606020202030204" pitchFamily="34" charset="0"/>
                        </a:rPr>
                        <a:t># COST DATA</a:t>
                      </a:r>
                    </a:p>
                  </a:txBody>
                  <a:tcPr/>
                </a:tc>
                <a:extLst>
                  <a:ext uri="{0D108BD9-81ED-4DB2-BD59-A6C34878D82A}">
                    <a16:rowId xmlns:a16="http://schemas.microsoft.com/office/drawing/2014/main" val="1984369240"/>
                  </a:ext>
                </a:extLst>
              </a:tr>
              <a:tr h="370840">
                <a:tc>
                  <a:txBody>
                    <a:bodyPr/>
                    <a:lstStyle/>
                    <a:p>
                      <a:r>
                        <a:rPr lang="it-IT" dirty="0"/>
                        <a:t>PLUVIAL</a:t>
                      </a:r>
                    </a:p>
                  </a:txBody>
                  <a:tcPr/>
                </a:tc>
                <a:tc>
                  <a:txBody>
                    <a:bodyPr/>
                    <a:lstStyle/>
                    <a:p>
                      <a:r>
                        <a:rPr lang="it-IT" dirty="0"/>
                        <a:t>4</a:t>
                      </a:r>
                    </a:p>
                  </a:txBody>
                  <a:tcPr/>
                </a:tc>
                <a:extLst>
                  <a:ext uri="{0D108BD9-81ED-4DB2-BD59-A6C34878D82A}">
                    <a16:rowId xmlns:a16="http://schemas.microsoft.com/office/drawing/2014/main" val="1858640522"/>
                  </a:ext>
                </a:extLst>
              </a:tr>
              <a:tr h="370840">
                <a:tc>
                  <a:txBody>
                    <a:bodyPr/>
                    <a:lstStyle/>
                    <a:p>
                      <a:r>
                        <a:rPr lang="it-IT" dirty="0"/>
                        <a:t>FLUVIAL</a:t>
                      </a:r>
                    </a:p>
                  </a:txBody>
                  <a:tcPr/>
                </a:tc>
                <a:tc>
                  <a:txBody>
                    <a:bodyPr/>
                    <a:lstStyle/>
                    <a:p>
                      <a:r>
                        <a:rPr lang="it-IT" dirty="0"/>
                        <a:t>4</a:t>
                      </a:r>
                    </a:p>
                  </a:txBody>
                  <a:tcPr/>
                </a:tc>
                <a:extLst>
                  <a:ext uri="{0D108BD9-81ED-4DB2-BD59-A6C34878D82A}">
                    <a16:rowId xmlns:a16="http://schemas.microsoft.com/office/drawing/2014/main" val="2602077721"/>
                  </a:ext>
                </a:extLst>
              </a:tr>
            </a:tbl>
          </a:graphicData>
        </a:graphic>
      </p:graphicFrame>
      <p:sp>
        <p:nvSpPr>
          <p:cNvPr id="40" name="CasellaDiTesto 39">
            <a:extLst>
              <a:ext uri="{FF2B5EF4-FFF2-40B4-BE49-F238E27FC236}">
                <a16:creationId xmlns:a16="http://schemas.microsoft.com/office/drawing/2014/main" id="{C94763F6-2B18-40DD-8CF6-7128B7F49CC4}"/>
              </a:ext>
            </a:extLst>
          </p:cNvPr>
          <p:cNvSpPr txBox="1"/>
          <p:nvPr/>
        </p:nvSpPr>
        <p:spPr>
          <a:xfrm>
            <a:off x="8142319" y="4805831"/>
            <a:ext cx="3933412" cy="353943"/>
          </a:xfrm>
          <a:prstGeom prst="rect">
            <a:avLst/>
          </a:prstGeom>
          <a:noFill/>
        </p:spPr>
        <p:txBody>
          <a:bodyPr wrap="square" rtlCol="0">
            <a:spAutoFit/>
          </a:bodyPr>
          <a:lstStyle/>
          <a:p>
            <a:r>
              <a:rPr lang="it-IT" sz="1700" dirty="0">
                <a:latin typeface="Arial Narrow" panose="020B0606020202030204" pitchFamily="34" charset="0"/>
              </a:rPr>
              <a:t>COST INFORMATION PER TYPE OF FLOOD</a:t>
            </a:r>
          </a:p>
        </p:txBody>
      </p:sp>
      <p:pic>
        <p:nvPicPr>
          <p:cNvPr id="41" name="Immagine 40">
            <a:extLst>
              <a:ext uri="{FF2B5EF4-FFF2-40B4-BE49-F238E27FC236}">
                <a16:creationId xmlns:a16="http://schemas.microsoft.com/office/drawing/2014/main" id="{3A2945AE-E924-419F-AB9B-6CB6C2FBEF13}"/>
              </a:ext>
            </a:extLst>
          </p:cNvPr>
          <p:cNvPicPr>
            <a:picLocks noChangeAspect="1"/>
          </p:cNvPicPr>
          <p:nvPr/>
        </p:nvPicPr>
        <p:blipFill>
          <a:blip r:embed="rId3"/>
          <a:stretch>
            <a:fillRect/>
          </a:stretch>
        </p:blipFill>
        <p:spPr>
          <a:xfrm rot="5400000">
            <a:off x="562582" y="3285419"/>
            <a:ext cx="2588364" cy="2509450"/>
          </a:xfrm>
          <a:prstGeom prst="rect">
            <a:avLst/>
          </a:prstGeom>
        </p:spPr>
      </p:pic>
      <p:grpSp>
        <p:nvGrpSpPr>
          <p:cNvPr id="42" name="Gruppo 41">
            <a:extLst>
              <a:ext uri="{FF2B5EF4-FFF2-40B4-BE49-F238E27FC236}">
                <a16:creationId xmlns:a16="http://schemas.microsoft.com/office/drawing/2014/main" id="{6550326E-E0B5-4961-BAA9-635C84F2A4FF}"/>
              </a:ext>
            </a:extLst>
          </p:cNvPr>
          <p:cNvGrpSpPr/>
          <p:nvPr/>
        </p:nvGrpSpPr>
        <p:grpSpPr>
          <a:xfrm>
            <a:off x="263986" y="5827371"/>
            <a:ext cx="3717193" cy="510713"/>
            <a:chOff x="263986" y="5827371"/>
            <a:chExt cx="3717193" cy="510713"/>
          </a:xfrm>
        </p:grpSpPr>
        <p:sp>
          <p:nvSpPr>
            <p:cNvPr id="43" name="Rettangolo 42">
              <a:extLst>
                <a:ext uri="{FF2B5EF4-FFF2-40B4-BE49-F238E27FC236}">
                  <a16:creationId xmlns:a16="http://schemas.microsoft.com/office/drawing/2014/main" id="{8C89AC75-0358-4149-B918-72B046356892}"/>
                </a:ext>
              </a:extLst>
            </p:cNvPr>
            <p:cNvSpPr/>
            <p:nvPr/>
          </p:nvSpPr>
          <p:spPr>
            <a:xfrm>
              <a:off x="407063" y="5827371"/>
              <a:ext cx="376514" cy="213707"/>
            </a:xfrm>
            <a:prstGeom prst="rect">
              <a:avLst/>
            </a:prstGeom>
            <a:solidFill>
              <a:srgbClr val="457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243FF9F5-BB42-418F-902A-873FE19D7560}"/>
                </a:ext>
              </a:extLst>
            </p:cNvPr>
            <p:cNvSpPr/>
            <p:nvPr/>
          </p:nvSpPr>
          <p:spPr>
            <a:xfrm>
              <a:off x="1001971" y="5827371"/>
              <a:ext cx="376514" cy="213707"/>
            </a:xfrm>
            <a:prstGeom prst="rect">
              <a:avLst/>
            </a:prstGeom>
            <a:solidFill>
              <a:srgbClr val="AA4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6D517A18-634C-4B3C-8482-9D864A945E7A}"/>
                </a:ext>
              </a:extLst>
            </p:cNvPr>
            <p:cNvSpPr/>
            <p:nvPr/>
          </p:nvSpPr>
          <p:spPr>
            <a:xfrm>
              <a:off x="1528950" y="5827371"/>
              <a:ext cx="376514" cy="213707"/>
            </a:xfrm>
            <a:prstGeom prst="rect">
              <a:avLst/>
            </a:prstGeom>
            <a:solidFill>
              <a:srgbClr val="89A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CA46E623-1C82-450A-A9E1-9432DDA2D198}"/>
                </a:ext>
              </a:extLst>
            </p:cNvPr>
            <p:cNvSpPr/>
            <p:nvPr/>
          </p:nvSpPr>
          <p:spPr>
            <a:xfrm>
              <a:off x="2136871" y="5827371"/>
              <a:ext cx="376514" cy="213707"/>
            </a:xfrm>
            <a:prstGeom prst="rect">
              <a:avLst/>
            </a:prstGeom>
            <a:solidFill>
              <a:srgbClr val="71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55B26CF1-D8E8-44EC-A11A-1C387C387CD5}"/>
                </a:ext>
              </a:extLst>
            </p:cNvPr>
            <p:cNvSpPr/>
            <p:nvPr/>
          </p:nvSpPr>
          <p:spPr>
            <a:xfrm>
              <a:off x="2766948" y="5827371"/>
              <a:ext cx="376514" cy="213707"/>
            </a:xfrm>
            <a:prstGeom prst="rect">
              <a:avLst/>
            </a:prstGeom>
            <a:solidFill>
              <a:srgbClr val="419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A7B64D5A-BEC4-4434-ADA7-98E8B3308534}"/>
                </a:ext>
              </a:extLst>
            </p:cNvPr>
            <p:cNvSpPr/>
            <p:nvPr/>
          </p:nvSpPr>
          <p:spPr>
            <a:xfrm>
              <a:off x="3317373" y="5827371"/>
              <a:ext cx="376514" cy="213707"/>
            </a:xfrm>
            <a:prstGeom prst="rect">
              <a:avLst/>
            </a:prstGeom>
            <a:solidFill>
              <a:srgbClr val="DB8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a:extLst>
                <a:ext uri="{FF2B5EF4-FFF2-40B4-BE49-F238E27FC236}">
                  <a16:creationId xmlns:a16="http://schemas.microsoft.com/office/drawing/2014/main" id="{36FE1316-152C-45AF-A4E9-EA9AF355D35F}"/>
                </a:ext>
              </a:extLst>
            </p:cNvPr>
            <p:cNvSpPr txBox="1"/>
            <p:nvPr/>
          </p:nvSpPr>
          <p:spPr>
            <a:xfrm>
              <a:off x="263986" y="6055429"/>
              <a:ext cx="641574" cy="261610"/>
            </a:xfrm>
            <a:prstGeom prst="rect">
              <a:avLst/>
            </a:prstGeom>
            <a:noFill/>
          </p:spPr>
          <p:txBody>
            <a:bodyPr wrap="square" rtlCol="0">
              <a:spAutoFit/>
            </a:bodyPr>
            <a:lstStyle/>
            <a:p>
              <a:r>
                <a:rPr lang="en-GB" sz="1100" dirty="0">
                  <a:latin typeface="Arial Narrow" panose="020B0606020202030204" pitchFamily="34" charset="0"/>
                </a:rPr>
                <a:t>&lt;10 k€</a:t>
              </a:r>
            </a:p>
          </p:txBody>
        </p:sp>
        <p:sp>
          <p:nvSpPr>
            <p:cNvPr id="50" name="CasellaDiTesto 49">
              <a:extLst>
                <a:ext uri="{FF2B5EF4-FFF2-40B4-BE49-F238E27FC236}">
                  <a16:creationId xmlns:a16="http://schemas.microsoft.com/office/drawing/2014/main" id="{CA695E93-EB6E-4922-A6B9-32224DA95955}"/>
                </a:ext>
              </a:extLst>
            </p:cNvPr>
            <p:cNvSpPr txBox="1"/>
            <p:nvPr/>
          </p:nvSpPr>
          <p:spPr>
            <a:xfrm>
              <a:off x="856847" y="6056258"/>
              <a:ext cx="672103" cy="261610"/>
            </a:xfrm>
            <a:prstGeom prst="rect">
              <a:avLst/>
            </a:prstGeom>
            <a:noFill/>
          </p:spPr>
          <p:txBody>
            <a:bodyPr wrap="square" rtlCol="0">
              <a:spAutoFit/>
            </a:bodyPr>
            <a:lstStyle/>
            <a:p>
              <a:r>
                <a:rPr lang="en-GB" sz="1100" dirty="0">
                  <a:latin typeface="Arial Narrow" panose="020B0606020202030204" pitchFamily="34" charset="0"/>
                </a:rPr>
                <a:t>10-50 k€</a:t>
              </a:r>
            </a:p>
          </p:txBody>
        </p:sp>
        <p:sp>
          <p:nvSpPr>
            <p:cNvPr id="51" name="CasellaDiTesto 50">
              <a:extLst>
                <a:ext uri="{FF2B5EF4-FFF2-40B4-BE49-F238E27FC236}">
                  <a16:creationId xmlns:a16="http://schemas.microsoft.com/office/drawing/2014/main" id="{7955D65B-5A30-457F-A5B5-BA5CE9CC047F}"/>
                </a:ext>
              </a:extLst>
            </p:cNvPr>
            <p:cNvSpPr txBox="1"/>
            <p:nvPr/>
          </p:nvSpPr>
          <p:spPr>
            <a:xfrm>
              <a:off x="1413431" y="6071991"/>
              <a:ext cx="780866" cy="261610"/>
            </a:xfrm>
            <a:prstGeom prst="rect">
              <a:avLst/>
            </a:prstGeom>
            <a:noFill/>
          </p:spPr>
          <p:txBody>
            <a:bodyPr wrap="square" rtlCol="0">
              <a:spAutoFit/>
            </a:bodyPr>
            <a:lstStyle/>
            <a:p>
              <a:r>
                <a:rPr lang="en-GB" sz="1100" dirty="0">
                  <a:latin typeface="Arial Narrow" panose="020B0606020202030204" pitchFamily="34" charset="0"/>
                </a:rPr>
                <a:t>10-50 k€</a:t>
              </a:r>
            </a:p>
          </p:txBody>
        </p:sp>
        <p:sp>
          <p:nvSpPr>
            <p:cNvPr id="52" name="CasellaDiTesto 51">
              <a:extLst>
                <a:ext uri="{FF2B5EF4-FFF2-40B4-BE49-F238E27FC236}">
                  <a16:creationId xmlns:a16="http://schemas.microsoft.com/office/drawing/2014/main" id="{8417C7F4-CD05-4BEE-B41B-EAC42B2418AE}"/>
                </a:ext>
              </a:extLst>
            </p:cNvPr>
            <p:cNvSpPr txBox="1"/>
            <p:nvPr/>
          </p:nvSpPr>
          <p:spPr>
            <a:xfrm>
              <a:off x="1989523" y="6056259"/>
              <a:ext cx="780866" cy="261610"/>
            </a:xfrm>
            <a:prstGeom prst="rect">
              <a:avLst/>
            </a:prstGeom>
            <a:noFill/>
          </p:spPr>
          <p:txBody>
            <a:bodyPr wrap="square" rtlCol="0">
              <a:spAutoFit/>
            </a:bodyPr>
            <a:lstStyle/>
            <a:p>
              <a:r>
                <a:rPr lang="en-GB" sz="1100" dirty="0">
                  <a:latin typeface="Arial Narrow" panose="020B0606020202030204" pitchFamily="34" charset="0"/>
                </a:rPr>
                <a:t>10-50 k€</a:t>
              </a:r>
            </a:p>
          </p:txBody>
        </p:sp>
        <p:sp>
          <p:nvSpPr>
            <p:cNvPr id="53" name="CasellaDiTesto 52">
              <a:extLst>
                <a:ext uri="{FF2B5EF4-FFF2-40B4-BE49-F238E27FC236}">
                  <a16:creationId xmlns:a16="http://schemas.microsoft.com/office/drawing/2014/main" id="{739CE286-1DD8-4A3A-BDC2-9987CFE3C211}"/>
                </a:ext>
              </a:extLst>
            </p:cNvPr>
            <p:cNvSpPr txBox="1"/>
            <p:nvPr/>
          </p:nvSpPr>
          <p:spPr>
            <a:xfrm>
              <a:off x="2565615" y="6076474"/>
              <a:ext cx="942708" cy="261610"/>
            </a:xfrm>
            <a:prstGeom prst="rect">
              <a:avLst/>
            </a:prstGeom>
            <a:noFill/>
          </p:spPr>
          <p:txBody>
            <a:bodyPr wrap="square" rtlCol="0">
              <a:spAutoFit/>
            </a:bodyPr>
            <a:lstStyle/>
            <a:p>
              <a:r>
                <a:rPr lang="en-GB" sz="1100" dirty="0">
                  <a:latin typeface="Arial Narrow" panose="020B0606020202030204" pitchFamily="34" charset="0"/>
                </a:rPr>
                <a:t>250-500 k€</a:t>
              </a:r>
            </a:p>
          </p:txBody>
        </p:sp>
        <p:sp>
          <p:nvSpPr>
            <p:cNvPr id="54" name="CasellaDiTesto 53">
              <a:extLst>
                <a:ext uri="{FF2B5EF4-FFF2-40B4-BE49-F238E27FC236}">
                  <a16:creationId xmlns:a16="http://schemas.microsoft.com/office/drawing/2014/main" id="{468DE93F-A862-4515-AE5B-DC63D1BE187F}"/>
                </a:ext>
              </a:extLst>
            </p:cNvPr>
            <p:cNvSpPr txBox="1"/>
            <p:nvPr/>
          </p:nvSpPr>
          <p:spPr>
            <a:xfrm>
              <a:off x="3220854" y="6071991"/>
              <a:ext cx="760325" cy="261610"/>
            </a:xfrm>
            <a:prstGeom prst="rect">
              <a:avLst/>
            </a:prstGeom>
            <a:noFill/>
          </p:spPr>
          <p:txBody>
            <a:bodyPr wrap="square" rtlCol="0">
              <a:spAutoFit/>
            </a:bodyPr>
            <a:lstStyle/>
            <a:p>
              <a:r>
                <a:rPr lang="en-GB" sz="1100" dirty="0">
                  <a:latin typeface="Arial Narrow" panose="020B0606020202030204" pitchFamily="34" charset="0"/>
                </a:rPr>
                <a:t>&gt;500 k€</a:t>
              </a:r>
            </a:p>
          </p:txBody>
        </p:sp>
      </p:grpSp>
      <p:sp>
        <p:nvSpPr>
          <p:cNvPr id="55" name="CasellaDiTesto 54">
            <a:extLst>
              <a:ext uri="{FF2B5EF4-FFF2-40B4-BE49-F238E27FC236}">
                <a16:creationId xmlns:a16="http://schemas.microsoft.com/office/drawing/2014/main" id="{7C0EF398-A4AD-4795-A9E1-0EE239F41281}"/>
              </a:ext>
            </a:extLst>
          </p:cNvPr>
          <p:cNvSpPr txBox="1"/>
          <p:nvPr/>
        </p:nvSpPr>
        <p:spPr>
          <a:xfrm>
            <a:off x="563540" y="2955299"/>
            <a:ext cx="2851966" cy="353943"/>
          </a:xfrm>
          <a:prstGeom prst="rect">
            <a:avLst/>
          </a:prstGeom>
          <a:noFill/>
        </p:spPr>
        <p:txBody>
          <a:bodyPr wrap="square" rtlCol="0">
            <a:spAutoFit/>
          </a:bodyPr>
          <a:lstStyle/>
          <a:p>
            <a:r>
              <a:rPr lang="it-IT" sz="1700" dirty="0">
                <a:latin typeface="Arial Narrow" panose="020B0606020202030204" pitchFamily="34" charset="0"/>
              </a:rPr>
              <a:t>COST DATA FOR LANDSLIDES</a:t>
            </a:r>
          </a:p>
        </p:txBody>
      </p:sp>
      <p:pic>
        <p:nvPicPr>
          <p:cNvPr id="57" name="Immagine 56">
            <a:extLst>
              <a:ext uri="{FF2B5EF4-FFF2-40B4-BE49-F238E27FC236}">
                <a16:creationId xmlns:a16="http://schemas.microsoft.com/office/drawing/2014/main" id="{D1B81AD4-6B82-41F1-AF80-5E41EA3DA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672" y="721803"/>
            <a:ext cx="6005080" cy="4035902"/>
          </a:xfrm>
          <a:prstGeom prst="rect">
            <a:avLst/>
          </a:prstGeom>
        </p:spPr>
      </p:pic>
      <p:grpSp>
        <p:nvGrpSpPr>
          <p:cNvPr id="37" name="Gruppo 36">
            <a:extLst>
              <a:ext uri="{FF2B5EF4-FFF2-40B4-BE49-F238E27FC236}">
                <a16:creationId xmlns:a16="http://schemas.microsoft.com/office/drawing/2014/main" id="{5B586671-B6C1-474D-925C-CFEB152649D9}"/>
              </a:ext>
            </a:extLst>
          </p:cNvPr>
          <p:cNvGrpSpPr/>
          <p:nvPr/>
        </p:nvGrpSpPr>
        <p:grpSpPr>
          <a:xfrm>
            <a:off x="11113859" y="93617"/>
            <a:ext cx="914018" cy="1232788"/>
            <a:chOff x="11050359" y="4717"/>
            <a:chExt cx="914018" cy="1232788"/>
          </a:xfrm>
        </p:grpSpPr>
        <p:pic>
          <p:nvPicPr>
            <p:cNvPr id="38" name="Immagine 37">
              <a:extLst>
                <a:ext uri="{FF2B5EF4-FFF2-40B4-BE49-F238E27FC236}">
                  <a16:creationId xmlns:a16="http://schemas.microsoft.com/office/drawing/2014/main" id="{D23CF256-8A10-42B4-838B-200FEB0FFF52}"/>
                </a:ext>
              </a:extLst>
            </p:cNvPr>
            <p:cNvPicPr>
              <a:picLocks noChangeAspect="1"/>
            </p:cNvPicPr>
            <p:nvPr/>
          </p:nvPicPr>
          <p:blipFill>
            <a:blip r:embed="rId5"/>
            <a:stretch>
              <a:fillRect/>
            </a:stretch>
          </p:blipFill>
          <p:spPr>
            <a:xfrm>
              <a:off x="11050359" y="4717"/>
              <a:ext cx="914018" cy="1232788"/>
            </a:xfrm>
            <a:prstGeom prst="rect">
              <a:avLst/>
            </a:prstGeom>
          </p:spPr>
        </p:pic>
        <p:sp>
          <p:nvSpPr>
            <p:cNvPr id="39" name="Ovale 38">
              <a:extLst>
                <a:ext uri="{FF2B5EF4-FFF2-40B4-BE49-F238E27FC236}">
                  <a16:creationId xmlns:a16="http://schemas.microsoft.com/office/drawing/2014/main" id="{F31B107C-C74E-4AB4-B58F-53277ECFC6F4}"/>
                </a:ext>
              </a:extLst>
            </p:cNvPr>
            <p:cNvSpPr/>
            <p:nvPr/>
          </p:nvSpPr>
          <p:spPr>
            <a:xfrm>
              <a:off x="11718534" y="54911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aphicFrame>
        <p:nvGraphicFramePr>
          <p:cNvPr id="35" name="Tabella 34">
            <a:extLst>
              <a:ext uri="{FF2B5EF4-FFF2-40B4-BE49-F238E27FC236}">
                <a16:creationId xmlns:a16="http://schemas.microsoft.com/office/drawing/2014/main" id="{B6E88882-94C7-45AC-88FD-A0AB73ABF34B}"/>
              </a:ext>
            </a:extLst>
          </p:cNvPr>
          <p:cNvGraphicFramePr>
            <a:graphicFrameLocks noGrp="1"/>
          </p:cNvGraphicFramePr>
          <p:nvPr>
            <p:extLst>
              <p:ext uri="{D42A27DB-BD31-4B8C-83A1-F6EECF244321}">
                <p14:modId xmlns:p14="http://schemas.microsoft.com/office/powerpoint/2010/main" val="2019308913"/>
              </p:ext>
            </p:extLst>
          </p:nvPr>
        </p:nvGraphicFramePr>
        <p:xfrm>
          <a:off x="5005617" y="4038060"/>
          <a:ext cx="3136702" cy="2242883"/>
        </p:xfrm>
        <a:graphic>
          <a:graphicData uri="http://schemas.openxmlformats.org/drawingml/2006/table">
            <a:tbl>
              <a:tblPr firstRow="1" bandRow="1">
                <a:tableStyleId>{5C22544A-7EE6-4342-B048-85BDC9FD1C3A}</a:tableStyleId>
              </a:tblPr>
              <a:tblGrid>
                <a:gridCol w="1855447">
                  <a:extLst>
                    <a:ext uri="{9D8B030D-6E8A-4147-A177-3AD203B41FA5}">
                      <a16:colId xmlns:a16="http://schemas.microsoft.com/office/drawing/2014/main" val="2721254221"/>
                    </a:ext>
                  </a:extLst>
                </a:gridCol>
                <a:gridCol w="1281255">
                  <a:extLst>
                    <a:ext uri="{9D8B030D-6E8A-4147-A177-3AD203B41FA5}">
                      <a16:colId xmlns:a16="http://schemas.microsoft.com/office/drawing/2014/main" val="1436523968"/>
                    </a:ext>
                  </a:extLst>
                </a:gridCol>
              </a:tblGrid>
              <a:tr h="577618">
                <a:tc>
                  <a:txBody>
                    <a:bodyPr/>
                    <a:lstStyle/>
                    <a:p>
                      <a:r>
                        <a:rPr lang="it-IT" sz="1600" dirty="0">
                          <a:solidFill>
                            <a:schemeClr val="bg1"/>
                          </a:solidFill>
                          <a:latin typeface="Arial Narrow" panose="020B0606020202030204" pitchFamily="34" charset="0"/>
                        </a:rPr>
                        <a:t>TYPE OF LANDSLIDE</a:t>
                      </a:r>
                    </a:p>
                  </a:txBody>
                  <a:tcPr marL="88489" marR="88489" marT="44245" marB="44245"/>
                </a:tc>
                <a:tc>
                  <a:txBody>
                    <a:bodyPr/>
                    <a:lstStyle/>
                    <a:p>
                      <a:r>
                        <a:rPr lang="it-IT" sz="1600" dirty="0">
                          <a:latin typeface="Arial Narrow" panose="020B0606020202030204" pitchFamily="34" charset="0"/>
                        </a:rPr>
                        <a:t># COST DATA</a:t>
                      </a:r>
                    </a:p>
                  </a:txBody>
                  <a:tcPr marL="88489" marR="88489" marT="44245" marB="44245"/>
                </a:tc>
                <a:extLst>
                  <a:ext uri="{0D108BD9-81ED-4DB2-BD59-A6C34878D82A}">
                    <a16:rowId xmlns:a16="http://schemas.microsoft.com/office/drawing/2014/main" val="3284559307"/>
                  </a:ext>
                </a:extLst>
              </a:tr>
              <a:tr h="333053">
                <a:tc>
                  <a:txBody>
                    <a:bodyPr/>
                    <a:lstStyle/>
                    <a:p>
                      <a:r>
                        <a:rPr lang="it-IT" sz="1600" dirty="0">
                          <a:latin typeface="Arial Narrow" panose="020B0606020202030204" pitchFamily="34" charset="0"/>
                        </a:rPr>
                        <a:t>ROCKFALL</a:t>
                      </a:r>
                    </a:p>
                  </a:txBody>
                  <a:tcPr marL="88489" marR="88489" marT="44245" marB="44245"/>
                </a:tc>
                <a:tc>
                  <a:txBody>
                    <a:bodyPr/>
                    <a:lstStyle/>
                    <a:p>
                      <a:r>
                        <a:rPr lang="it-IT" sz="1600" dirty="0">
                          <a:latin typeface="Arial Narrow" panose="020B0606020202030204" pitchFamily="34" charset="0"/>
                        </a:rPr>
                        <a:t>1</a:t>
                      </a:r>
                    </a:p>
                  </a:txBody>
                  <a:tcPr marL="88489" marR="88489" marT="44245" marB="44245"/>
                </a:tc>
                <a:extLst>
                  <a:ext uri="{0D108BD9-81ED-4DB2-BD59-A6C34878D82A}">
                    <a16:rowId xmlns:a16="http://schemas.microsoft.com/office/drawing/2014/main" val="136254234"/>
                  </a:ext>
                </a:extLst>
              </a:tr>
              <a:tr h="333053">
                <a:tc>
                  <a:txBody>
                    <a:bodyPr/>
                    <a:lstStyle/>
                    <a:p>
                      <a:r>
                        <a:rPr lang="it-IT" sz="1600" dirty="0">
                          <a:latin typeface="Arial Narrow" panose="020B0606020202030204" pitchFamily="34" charset="0"/>
                        </a:rPr>
                        <a:t>MUDFLOW</a:t>
                      </a:r>
                    </a:p>
                  </a:txBody>
                  <a:tcPr marL="88489" marR="88489" marT="44245" marB="44245"/>
                </a:tc>
                <a:tc>
                  <a:txBody>
                    <a:bodyPr/>
                    <a:lstStyle/>
                    <a:p>
                      <a:r>
                        <a:rPr lang="it-IT" sz="1600" dirty="0">
                          <a:latin typeface="Arial Narrow" panose="020B0606020202030204" pitchFamily="34" charset="0"/>
                        </a:rPr>
                        <a:t>4</a:t>
                      </a:r>
                    </a:p>
                  </a:txBody>
                  <a:tcPr marL="88489" marR="88489" marT="44245" marB="44245"/>
                </a:tc>
                <a:extLst>
                  <a:ext uri="{0D108BD9-81ED-4DB2-BD59-A6C34878D82A}">
                    <a16:rowId xmlns:a16="http://schemas.microsoft.com/office/drawing/2014/main" val="1144640394"/>
                  </a:ext>
                </a:extLst>
              </a:tr>
              <a:tr h="333053">
                <a:tc>
                  <a:txBody>
                    <a:bodyPr/>
                    <a:lstStyle/>
                    <a:p>
                      <a:r>
                        <a:rPr lang="it-IT" sz="1600" dirty="0">
                          <a:latin typeface="Arial Narrow" panose="020B0606020202030204" pitchFamily="34" charset="0"/>
                        </a:rPr>
                        <a:t>EARTHFLOW</a:t>
                      </a:r>
                    </a:p>
                  </a:txBody>
                  <a:tcPr marL="88489" marR="88489" marT="44245" marB="44245"/>
                </a:tc>
                <a:tc>
                  <a:txBody>
                    <a:bodyPr/>
                    <a:lstStyle/>
                    <a:p>
                      <a:r>
                        <a:rPr lang="it-IT" sz="1600" dirty="0">
                          <a:latin typeface="Arial Narrow" panose="020B0606020202030204" pitchFamily="34" charset="0"/>
                        </a:rPr>
                        <a:t>1</a:t>
                      </a:r>
                    </a:p>
                  </a:txBody>
                  <a:tcPr marL="88489" marR="88489" marT="44245" marB="44245"/>
                </a:tc>
                <a:extLst>
                  <a:ext uri="{0D108BD9-81ED-4DB2-BD59-A6C34878D82A}">
                    <a16:rowId xmlns:a16="http://schemas.microsoft.com/office/drawing/2014/main" val="1268512207"/>
                  </a:ext>
                </a:extLst>
              </a:tr>
              <a:tr h="333053">
                <a:tc>
                  <a:txBody>
                    <a:bodyPr/>
                    <a:lstStyle/>
                    <a:p>
                      <a:r>
                        <a:rPr lang="it-IT" sz="1600" dirty="0">
                          <a:latin typeface="Arial Narrow" panose="020B0606020202030204" pitchFamily="34" charset="0"/>
                        </a:rPr>
                        <a:t>FLOW SLIDE</a:t>
                      </a:r>
                    </a:p>
                  </a:txBody>
                  <a:tcPr marL="88489" marR="88489" marT="44245" marB="44245"/>
                </a:tc>
                <a:tc>
                  <a:txBody>
                    <a:bodyPr/>
                    <a:lstStyle/>
                    <a:p>
                      <a:r>
                        <a:rPr lang="it-IT" sz="1600" dirty="0">
                          <a:latin typeface="Arial Narrow" panose="020B0606020202030204" pitchFamily="34" charset="0"/>
                        </a:rPr>
                        <a:t>1</a:t>
                      </a:r>
                    </a:p>
                  </a:txBody>
                  <a:tcPr marL="88489" marR="88489" marT="44245" marB="44245"/>
                </a:tc>
                <a:extLst>
                  <a:ext uri="{0D108BD9-81ED-4DB2-BD59-A6C34878D82A}">
                    <a16:rowId xmlns:a16="http://schemas.microsoft.com/office/drawing/2014/main" val="2881296418"/>
                  </a:ext>
                </a:extLst>
              </a:tr>
              <a:tr h="333053">
                <a:tc>
                  <a:txBody>
                    <a:bodyPr/>
                    <a:lstStyle/>
                    <a:p>
                      <a:r>
                        <a:rPr lang="it-IT" sz="1600" dirty="0">
                          <a:latin typeface="Arial Narrow" panose="020B0606020202030204" pitchFamily="34" charset="0"/>
                        </a:rPr>
                        <a:t>LANDSLIDE</a:t>
                      </a:r>
                    </a:p>
                  </a:txBody>
                  <a:tcPr marL="88489" marR="88489" marT="44245" marB="44245"/>
                </a:tc>
                <a:tc>
                  <a:txBody>
                    <a:bodyPr/>
                    <a:lstStyle/>
                    <a:p>
                      <a:r>
                        <a:rPr lang="it-IT" sz="1600" dirty="0">
                          <a:latin typeface="Arial Narrow" panose="020B0606020202030204" pitchFamily="34" charset="0"/>
                        </a:rPr>
                        <a:t>21</a:t>
                      </a:r>
                    </a:p>
                  </a:txBody>
                  <a:tcPr marL="88489" marR="88489" marT="44245" marB="44245"/>
                </a:tc>
                <a:extLst>
                  <a:ext uri="{0D108BD9-81ED-4DB2-BD59-A6C34878D82A}">
                    <a16:rowId xmlns:a16="http://schemas.microsoft.com/office/drawing/2014/main" val="993393248"/>
                  </a:ext>
                </a:extLst>
              </a:tr>
            </a:tbl>
          </a:graphicData>
        </a:graphic>
      </p:graphicFrame>
    </p:spTree>
    <p:extLst>
      <p:ext uri="{BB962C8B-B14F-4D97-AF65-F5344CB8AC3E}">
        <p14:creationId xmlns:p14="http://schemas.microsoft.com/office/powerpoint/2010/main" val="1932781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6B781B24-4BB1-420D-B7DA-2B43218E30D8}"/>
              </a:ext>
            </a:extLst>
          </p:cNvPr>
          <p:cNvSpPr>
            <a:spLocks noGrp="1"/>
          </p:cNvSpPr>
          <p:nvPr>
            <p:ph type="title"/>
          </p:nvPr>
        </p:nvSpPr>
        <p:spPr>
          <a:xfrm>
            <a:off x="409966" y="274642"/>
            <a:ext cx="5507127" cy="714625"/>
          </a:xfrm>
        </p:spPr>
        <p:txBody>
          <a:bodyPr/>
          <a:lstStyle/>
          <a:p>
            <a:r>
              <a:rPr lang="en-US" dirty="0">
                <a:latin typeface="Arial Narrow" panose="020B0606020202030204" pitchFamily="34" charset="0"/>
              </a:rPr>
              <a:t>LAND-</a:t>
            </a:r>
            <a:r>
              <a:rPr lang="en-US" dirty="0" err="1">
                <a:latin typeface="Arial Narrow" panose="020B0606020202030204" pitchFamily="34" charset="0"/>
              </a:rPr>
              <a:t>deFeND</a:t>
            </a:r>
            <a:endParaRPr lang="en-GB" dirty="0"/>
          </a:p>
        </p:txBody>
      </p:sp>
      <p:pic>
        <p:nvPicPr>
          <p:cNvPr id="8" name="Immagine 7">
            <a:extLst>
              <a:ext uri="{FF2B5EF4-FFF2-40B4-BE49-F238E27FC236}">
                <a16:creationId xmlns:a16="http://schemas.microsoft.com/office/drawing/2014/main" id="{713E3D02-EA0D-440A-8D31-66E7297853CD}"/>
              </a:ext>
            </a:extLst>
          </p:cNvPr>
          <p:cNvPicPr>
            <a:picLocks noChangeAspect="1"/>
          </p:cNvPicPr>
          <p:nvPr/>
        </p:nvPicPr>
        <p:blipFill>
          <a:blip r:embed="rId3"/>
          <a:stretch>
            <a:fillRect/>
          </a:stretch>
        </p:blipFill>
        <p:spPr>
          <a:xfrm>
            <a:off x="6096000" y="102935"/>
            <a:ext cx="5825790" cy="5751576"/>
          </a:xfrm>
          <a:prstGeom prst="rect">
            <a:avLst/>
          </a:prstGeom>
        </p:spPr>
      </p:pic>
      <p:sp>
        <p:nvSpPr>
          <p:cNvPr id="9" name="CasellaDiTesto 8">
            <a:extLst>
              <a:ext uri="{FF2B5EF4-FFF2-40B4-BE49-F238E27FC236}">
                <a16:creationId xmlns:a16="http://schemas.microsoft.com/office/drawing/2014/main" id="{ED31CA1C-D2F9-49CB-AE3B-B73D9EE53D53}"/>
              </a:ext>
            </a:extLst>
          </p:cNvPr>
          <p:cNvSpPr txBox="1"/>
          <p:nvPr/>
        </p:nvSpPr>
        <p:spPr>
          <a:xfrm>
            <a:off x="409966" y="1265246"/>
            <a:ext cx="5554883" cy="4693593"/>
          </a:xfrm>
          <a:prstGeom prst="rect">
            <a:avLst/>
          </a:prstGeom>
          <a:noFill/>
        </p:spPr>
        <p:txBody>
          <a:bodyPr wrap="square" rtlCol="0">
            <a:spAutoFit/>
          </a:bodyPr>
          <a:lstStyle/>
          <a:p>
            <a:pPr algn="just"/>
            <a:r>
              <a:rPr lang="en-US" sz="2300" b="1" dirty="0">
                <a:latin typeface="Arial Narrow" panose="020B0606020202030204" pitchFamily="34" charset="0"/>
              </a:rPr>
              <a:t>LAND-</a:t>
            </a:r>
            <a:r>
              <a:rPr lang="en-US" sz="2300" b="1" dirty="0" err="1">
                <a:latin typeface="Arial Narrow" panose="020B0606020202030204" pitchFamily="34" charset="0"/>
              </a:rPr>
              <a:t>deFeND</a:t>
            </a:r>
            <a:r>
              <a:rPr lang="en-US" sz="2300" dirty="0">
                <a:latin typeface="Arial Narrow" panose="020B0606020202030204" pitchFamily="34" charset="0"/>
              </a:rPr>
              <a:t> - </a:t>
            </a:r>
            <a:r>
              <a:rPr lang="en-US" sz="2300" dirty="0" err="1">
                <a:latin typeface="Arial Narrow" panose="020B0606020202030204" pitchFamily="34" charset="0"/>
              </a:rPr>
              <a:t>LANDslide</a:t>
            </a:r>
            <a:r>
              <a:rPr lang="en-US" sz="2300" dirty="0">
                <a:latin typeface="Arial Narrow" panose="020B0606020202030204" pitchFamily="34" charset="0"/>
              </a:rPr>
              <a:t> and Floods National Database, is a </a:t>
            </a:r>
            <a:r>
              <a:rPr lang="en-US" sz="2300" b="1" dirty="0">
                <a:solidFill>
                  <a:srgbClr val="CC1517"/>
                </a:solidFill>
                <a:latin typeface="Arial Narrow" panose="020B0606020202030204" pitchFamily="34" charset="0"/>
              </a:rPr>
              <a:t>freely available database structure </a:t>
            </a:r>
            <a:r>
              <a:rPr lang="en-US" sz="2300" dirty="0">
                <a:latin typeface="Arial Narrow" panose="020B0606020202030204" pitchFamily="34" charset="0"/>
              </a:rPr>
              <a:t>designed to register information about past geo-hydrological hazards: landslides and/or floods and/or sinkholes. </a:t>
            </a:r>
          </a:p>
          <a:p>
            <a:pPr algn="just"/>
            <a:r>
              <a:rPr lang="en-US" sz="2300" dirty="0">
                <a:latin typeface="Arial Narrow" panose="020B0606020202030204" pitchFamily="34" charset="0"/>
              </a:rPr>
              <a:t>The structure is </a:t>
            </a:r>
            <a:r>
              <a:rPr lang="en-US" sz="2300" b="1" dirty="0">
                <a:solidFill>
                  <a:srgbClr val="CC1517"/>
                </a:solidFill>
                <a:latin typeface="Arial Narrow" panose="020B0606020202030204" pitchFamily="34" charset="0"/>
              </a:rPr>
              <a:t>hierarchical</a:t>
            </a:r>
            <a:r>
              <a:rPr lang="en-US" sz="2300" dirty="0">
                <a:latin typeface="Arial Narrow" panose="020B0606020202030204" pitchFamily="34" charset="0"/>
              </a:rPr>
              <a:t> and is based on the definition of </a:t>
            </a:r>
            <a:r>
              <a:rPr lang="en-US" sz="2300" b="1" dirty="0">
                <a:solidFill>
                  <a:srgbClr val="CC1517"/>
                </a:solidFill>
                <a:latin typeface="Arial Narrow" panose="020B0606020202030204" pitchFamily="34" charset="0"/>
              </a:rPr>
              <a:t>four groups of tables </a:t>
            </a:r>
            <a:r>
              <a:rPr lang="en-US" sz="2300" dirty="0">
                <a:latin typeface="Arial Narrow" panose="020B0606020202030204" pitchFamily="34" charset="0"/>
              </a:rPr>
              <a:t>that collectively describe the </a:t>
            </a:r>
            <a:r>
              <a:rPr lang="en-US" sz="2300" b="1" dirty="0">
                <a:solidFill>
                  <a:srgbClr val="CC1517"/>
                </a:solidFill>
                <a:latin typeface="Arial Narrow" panose="020B0606020202030204" pitchFamily="34" charset="0"/>
              </a:rPr>
              <a:t>relevant characteristics of the geo-hydrological events and their socio-economic consequences </a:t>
            </a:r>
            <a:r>
              <a:rPr lang="en-US" sz="2300" dirty="0">
                <a:latin typeface="Arial Narrow" panose="020B0606020202030204" pitchFamily="34" charset="0"/>
              </a:rPr>
              <a:t>and</a:t>
            </a:r>
            <a:r>
              <a:rPr lang="en-US" sz="2300" b="1" dirty="0">
                <a:solidFill>
                  <a:srgbClr val="CC1517"/>
                </a:solidFill>
                <a:latin typeface="Arial Narrow" panose="020B0606020202030204" pitchFamily="34" charset="0"/>
              </a:rPr>
              <a:t> environmental impacts</a:t>
            </a:r>
            <a:r>
              <a:rPr lang="en-US" sz="2300" dirty="0">
                <a:latin typeface="Arial Narrow" panose="020B0606020202030204" pitchFamily="34" charset="0"/>
              </a:rPr>
              <a:t>: Nature-related Tables, Human-related Tables, </a:t>
            </a:r>
            <a:r>
              <a:rPr lang="en-US" sz="2300" dirty="0" err="1">
                <a:latin typeface="Arial Narrow" panose="020B0606020202030204" pitchFamily="34" charset="0"/>
              </a:rPr>
              <a:t>GeoSpatial</a:t>
            </a:r>
            <a:r>
              <a:rPr lang="en-US" sz="2300" dirty="0">
                <a:latin typeface="Arial Narrow" panose="020B0606020202030204" pitchFamily="34" charset="0"/>
              </a:rPr>
              <a:t>-related Tables, and Information Source-related Tables. </a:t>
            </a:r>
          </a:p>
        </p:txBody>
      </p:sp>
      <p:sp>
        <p:nvSpPr>
          <p:cNvPr id="10" name="CasellaDiTesto 9">
            <a:extLst>
              <a:ext uri="{FF2B5EF4-FFF2-40B4-BE49-F238E27FC236}">
                <a16:creationId xmlns:a16="http://schemas.microsoft.com/office/drawing/2014/main" id="{C564EF3D-3D8F-4081-8838-B13E1AF9C31E}"/>
              </a:ext>
            </a:extLst>
          </p:cNvPr>
          <p:cNvSpPr txBox="1"/>
          <p:nvPr/>
        </p:nvSpPr>
        <p:spPr>
          <a:xfrm>
            <a:off x="8780296" y="5850700"/>
            <a:ext cx="3320402" cy="523220"/>
          </a:xfrm>
          <a:prstGeom prst="rect">
            <a:avLst/>
          </a:prstGeom>
          <a:noFill/>
        </p:spPr>
        <p:txBody>
          <a:bodyPr wrap="square" rtlCol="0">
            <a:spAutoFit/>
          </a:bodyPr>
          <a:lstStyle/>
          <a:p>
            <a:pPr algn="r"/>
            <a:r>
              <a:rPr lang="en-US" sz="1400" i="1" dirty="0">
                <a:latin typeface="Arial Narrow" panose="020B0606020202030204" pitchFamily="34" charset="0"/>
              </a:rPr>
              <a:t>Modify by Napolitano et al., 2018 https://doi.org/10.1016/j.jenvman.2017.11.022</a:t>
            </a:r>
          </a:p>
        </p:txBody>
      </p:sp>
    </p:spTree>
    <p:extLst>
      <p:ext uri="{BB962C8B-B14F-4D97-AF65-F5344CB8AC3E}">
        <p14:creationId xmlns:p14="http://schemas.microsoft.com/office/powerpoint/2010/main" val="708440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5FCF054-DB29-4335-B130-A702D2058E79}"/>
              </a:ext>
            </a:extLst>
          </p:cNvPr>
          <p:cNvSpPr>
            <a:spLocks noGrp="1"/>
          </p:cNvSpPr>
          <p:nvPr>
            <p:ph type="title"/>
          </p:nvPr>
        </p:nvSpPr>
        <p:spPr>
          <a:xfrm>
            <a:off x="252882" y="65998"/>
            <a:ext cx="6909917" cy="714625"/>
          </a:xfrm>
        </p:spPr>
        <p:txBody>
          <a:bodyPr/>
          <a:lstStyle/>
          <a:p>
            <a:r>
              <a:rPr lang="en-US" dirty="0">
                <a:latin typeface="Arial Narrow" panose="020B0606020202030204" pitchFamily="34" charset="0"/>
              </a:rPr>
              <a:t>LAND-</a:t>
            </a:r>
            <a:r>
              <a:rPr lang="en-US" dirty="0" err="1">
                <a:latin typeface="Arial Narrow" panose="020B0606020202030204" pitchFamily="34" charset="0"/>
              </a:rPr>
              <a:t>deFeND</a:t>
            </a:r>
            <a:r>
              <a:rPr lang="en-US" dirty="0">
                <a:latin typeface="Arial Narrow" panose="020B0606020202030204" pitchFamily="34" charset="0"/>
              </a:rPr>
              <a:t> database structure </a:t>
            </a:r>
            <a:endParaRPr lang="en-GB" dirty="0"/>
          </a:p>
        </p:txBody>
      </p:sp>
      <p:sp>
        <p:nvSpPr>
          <p:cNvPr id="4" name="Freccia a gallone 3">
            <a:extLst>
              <a:ext uri="{FF2B5EF4-FFF2-40B4-BE49-F238E27FC236}">
                <a16:creationId xmlns:a16="http://schemas.microsoft.com/office/drawing/2014/main" id="{9C2100DB-C145-4635-B3EA-83712894FB7A}"/>
              </a:ext>
            </a:extLst>
          </p:cNvPr>
          <p:cNvSpPr>
            <a:spLocks noChangeAspect="1"/>
          </p:cNvSpPr>
          <p:nvPr/>
        </p:nvSpPr>
        <p:spPr>
          <a:xfrm>
            <a:off x="4814369" y="1182561"/>
            <a:ext cx="596179" cy="434254"/>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Freccia a gallone 4">
            <a:extLst>
              <a:ext uri="{FF2B5EF4-FFF2-40B4-BE49-F238E27FC236}">
                <a16:creationId xmlns:a16="http://schemas.microsoft.com/office/drawing/2014/main" id="{5D0835A1-E6FF-447B-8508-85654483F923}"/>
              </a:ext>
            </a:extLst>
          </p:cNvPr>
          <p:cNvSpPr/>
          <p:nvPr/>
        </p:nvSpPr>
        <p:spPr>
          <a:xfrm>
            <a:off x="4236782" y="1129419"/>
            <a:ext cx="691568" cy="503734"/>
          </a:xfrm>
          <a:prstGeom prst="chevron">
            <a:avLst/>
          </a:prstGeom>
          <a:solidFill>
            <a:srgbClr val="9CB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Freccia a gallone 5">
            <a:extLst>
              <a:ext uri="{FF2B5EF4-FFF2-40B4-BE49-F238E27FC236}">
                <a16:creationId xmlns:a16="http://schemas.microsoft.com/office/drawing/2014/main" id="{19A15175-100D-4588-880F-C9C9DAD10E95}"/>
              </a:ext>
            </a:extLst>
          </p:cNvPr>
          <p:cNvSpPr>
            <a:spLocks noChangeAspect="1"/>
          </p:cNvSpPr>
          <p:nvPr/>
        </p:nvSpPr>
        <p:spPr>
          <a:xfrm>
            <a:off x="3569764" y="1105396"/>
            <a:ext cx="780999" cy="568872"/>
          </a:xfrm>
          <a:prstGeom prst="chevron">
            <a:avLst/>
          </a:prstGeom>
          <a:solidFill>
            <a:srgbClr val="3E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CasellaDiTesto 6">
            <a:extLst>
              <a:ext uri="{FF2B5EF4-FFF2-40B4-BE49-F238E27FC236}">
                <a16:creationId xmlns:a16="http://schemas.microsoft.com/office/drawing/2014/main" id="{6A6F5E84-3E06-4D40-973D-94763F863CB8}"/>
              </a:ext>
            </a:extLst>
          </p:cNvPr>
          <p:cNvSpPr txBox="1"/>
          <p:nvPr/>
        </p:nvSpPr>
        <p:spPr>
          <a:xfrm>
            <a:off x="553727" y="1126853"/>
            <a:ext cx="3108997" cy="538609"/>
          </a:xfrm>
          <a:prstGeom prst="rect">
            <a:avLst/>
          </a:prstGeom>
          <a:noFill/>
        </p:spPr>
        <p:txBody>
          <a:bodyPr wrap="square" rtlCol="0">
            <a:spAutoFit/>
          </a:bodyPr>
          <a:lstStyle/>
          <a:p>
            <a:r>
              <a:rPr lang="en-GB" sz="2900" b="1" dirty="0">
                <a:latin typeface="Franklin Gothic Book" panose="020B0503020102020204" pitchFamily="34" charset="0"/>
              </a:rPr>
              <a:t>NATURAL ENTITIES</a:t>
            </a:r>
          </a:p>
        </p:txBody>
      </p:sp>
      <p:sp>
        <p:nvSpPr>
          <p:cNvPr id="8" name="CasellaDiTesto 7">
            <a:extLst>
              <a:ext uri="{FF2B5EF4-FFF2-40B4-BE49-F238E27FC236}">
                <a16:creationId xmlns:a16="http://schemas.microsoft.com/office/drawing/2014/main" id="{DE2AF40B-E0B0-4493-8C49-B6A419DD0D80}"/>
              </a:ext>
            </a:extLst>
          </p:cNvPr>
          <p:cNvSpPr txBox="1"/>
          <p:nvPr/>
        </p:nvSpPr>
        <p:spPr>
          <a:xfrm>
            <a:off x="565167" y="3174642"/>
            <a:ext cx="2904835" cy="984885"/>
          </a:xfrm>
          <a:prstGeom prst="rect">
            <a:avLst/>
          </a:prstGeom>
          <a:noFill/>
        </p:spPr>
        <p:txBody>
          <a:bodyPr wrap="square" rtlCol="0">
            <a:spAutoFit/>
          </a:bodyPr>
          <a:lstStyle/>
          <a:p>
            <a:r>
              <a:rPr lang="en-GB" sz="2900" b="1" dirty="0">
                <a:latin typeface="Franklin Gothic Book" panose="020B0503020102020204" pitchFamily="34" charset="0"/>
              </a:rPr>
              <a:t>HUMAN-RELATED </a:t>
            </a:r>
          </a:p>
          <a:p>
            <a:pPr algn="ctr"/>
            <a:r>
              <a:rPr lang="en-GB" sz="2900" b="1" dirty="0">
                <a:latin typeface="Franklin Gothic Book" panose="020B0503020102020204" pitchFamily="34" charset="0"/>
              </a:rPr>
              <a:t>ENTITIES</a:t>
            </a:r>
          </a:p>
        </p:txBody>
      </p:sp>
      <p:sp>
        <p:nvSpPr>
          <p:cNvPr id="9" name="Freccia a gallone 8">
            <a:extLst>
              <a:ext uri="{FF2B5EF4-FFF2-40B4-BE49-F238E27FC236}">
                <a16:creationId xmlns:a16="http://schemas.microsoft.com/office/drawing/2014/main" id="{B5FA0368-ABF9-4D95-8408-A300F496978D}"/>
              </a:ext>
            </a:extLst>
          </p:cNvPr>
          <p:cNvSpPr>
            <a:spLocks noChangeAspect="1"/>
          </p:cNvSpPr>
          <p:nvPr/>
        </p:nvSpPr>
        <p:spPr>
          <a:xfrm>
            <a:off x="4799269" y="3409321"/>
            <a:ext cx="596179" cy="497840"/>
          </a:xfrm>
          <a:prstGeom prst="chevron">
            <a:avLst/>
          </a:prstGeom>
          <a:solidFill>
            <a:srgbClr val="6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Freccia a gallone 9">
            <a:extLst>
              <a:ext uri="{FF2B5EF4-FFF2-40B4-BE49-F238E27FC236}">
                <a16:creationId xmlns:a16="http://schemas.microsoft.com/office/drawing/2014/main" id="{84A6DD3F-4B10-40C9-AE01-4FDA50D4CD05}"/>
              </a:ext>
            </a:extLst>
          </p:cNvPr>
          <p:cNvSpPr/>
          <p:nvPr/>
        </p:nvSpPr>
        <p:spPr>
          <a:xfrm>
            <a:off x="4221682" y="3356179"/>
            <a:ext cx="691568" cy="577494"/>
          </a:xfrm>
          <a:prstGeom prst="chevron">
            <a:avLst/>
          </a:prstGeom>
          <a:solidFill>
            <a:srgbClr val="B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Freccia a gallone 10">
            <a:extLst>
              <a:ext uri="{FF2B5EF4-FFF2-40B4-BE49-F238E27FC236}">
                <a16:creationId xmlns:a16="http://schemas.microsoft.com/office/drawing/2014/main" id="{29A1958C-B582-424B-A3A0-5BFBE6EC789F}"/>
              </a:ext>
            </a:extLst>
          </p:cNvPr>
          <p:cNvSpPr>
            <a:spLocks noChangeAspect="1"/>
          </p:cNvSpPr>
          <p:nvPr/>
        </p:nvSpPr>
        <p:spPr>
          <a:xfrm>
            <a:off x="3554664" y="3332156"/>
            <a:ext cx="780999" cy="65217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Freccia a gallone 11">
            <a:extLst>
              <a:ext uri="{FF2B5EF4-FFF2-40B4-BE49-F238E27FC236}">
                <a16:creationId xmlns:a16="http://schemas.microsoft.com/office/drawing/2014/main" id="{A03971C9-3E9E-4279-81C7-5901C9636891}"/>
              </a:ext>
            </a:extLst>
          </p:cNvPr>
          <p:cNvSpPr>
            <a:spLocks noChangeAspect="1"/>
          </p:cNvSpPr>
          <p:nvPr/>
        </p:nvSpPr>
        <p:spPr>
          <a:xfrm>
            <a:off x="8695572" y="3023063"/>
            <a:ext cx="732894" cy="61200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asellaDiTesto 12">
            <a:extLst>
              <a:ext uri="{FF2B5EF4-FFF2-40B4-BE49-F238E27FC236}">
                <a16:creationId xmlns:a16="http://schemas.microsoft.com/office/drawing/2014/main" id="{8D01710C-A431-44A9-8EDB-6FA805EE3CF0}"/>
              </a:ext>
            </a:extLst>
          </p:cNvPr>
          <p:cNvSpPr txBox="1"/>
          <p:nvPr/>
        </p:nvSpPr>
        <p:spPr>
          <a:xfrm>
            <a:off x="9759318" y="3138825"/>
            <a:ext cx="1550840" cy="461665"/>
          </a:xfrm>
          <a:prstGeom prst="rect">
            <a:avLst/>
          </a:prstGeom>
          <a:noFill/>
        </p:spPr>
        <p:txBody>
          <a:bodyPr wrap="square" rtlCol="0">
            <a:spAutoFit/>
          </a:bodyPr>
          <a:lstStyle/>
          <a:p>
            <a:r>
              <a:rPr lang="en-GB" sz="2400" dirty="0">
                <a:latin typeface="Franklin Gothic Book" panose="020B0503020102020204" pitchFamily="34" charset="0"/>
              </a:rPr>
              <a:t>DAMAGE</a:t>
            </a:r>
          </a:p>
        </p:txBody>
      </p:sp>
      <p:sp>
        <p:nvSpPr>
          <p:cNvPr id="14" name="Freccia a gallone 13">
            <a:extLst>
              <a:ext uri="{FF2B5EF4-FFF2-40B4-BE49-F238E27FC236}">
                <a16:creationId xmlns:a16="http://schemas.microsoft.com/office/drawing/2014/main" id="{F0AFD2F3-BB44-4DD7-9B1C-7D6E1943808E}"/>
              </a:ext>
            </a:extLst>
          </p:cNvPr>
          <p:cNvSpPr>
            <a:spLocks noChangeAspect="1"/>
          </p:cNvSpPr>
          <p:nvPr/>
        </p:nvSpPr>
        <p:spPr>
          <a:xfrm>
            <a:off x="8683457" y="3952852"/>
            <a:ext cx="732890" cy="612000"/>
          </a:xfrm>
          <a:prstGeom prst="chevron">
            <a:avLst/>
          </a:prstGeom>
          <a:solidFill>
            <a:srgbClr val="B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CasellaDiTesto 14">
            <a:extLst>
              <a:ext uri="{FF2B5EF4-FFF2-40B4-BE49-F238E27FC236}">
                <a16:creationId xmlns:a16="http://schemas.microsoft.com/office/drawing/2014/main" id="{A7A071C3-45B8-4C89-80EE-9BB70F57EC4C}"/>
              </a:ext>
            </a:extLst>
          </p:cNvPr>
          <p:cNvSpPr txBox="1"/>
          <p:nvPr/>
        </p:nvSpPr>
        <p:spPr>
          <a:xfrm>
            <a:off x="9706021" y="3932638"/>
            <a:ext cx="1131852" cy="523220"/>
          </a:xfrm>
          <a:prstGeom prst="rect">
            <a:avLst/>
          </a:prstGeom>
          <a:noFill/>
        </p:spPr>
        <p:txBody>
          <a:bodyPr wrap="square" rtlCol="0">
            <a:spAutoFit/>
          </a:bodyPr>
          <a:lstStyle/>
          <a:p>
            <a:r>
              <a:rPr lang="en-GB" sz="2800" b="1" dirty="0">
                <a:latin typeface="Franklin Gothic Book" panose="020B0503020102020204" pitchFamily="34" charset="0"/>
              </a:rPr>
              <a:t>COST</a:t>
            </a:r>
          </a:p>
        </p:txBody>
      </p:sp>
      <p:sp>
        <p:nvSpPr>
          <p:cNvPr id="16" name="Freccia a gallone 15">
            <a:extLst>
              <a:ext uri="{FF2B5EF4-FFF2-40B4-BE49-F238E27FC236}">
                <a16:creationId xmlns:a16="http://schemas.microsoft.com/office/drawing/2014/main" id="{1B38AA3B-4180-4817-8B7E-7E6409C1BB6D}"/>
              </a:ext>
            </a:extLst>
          </p:cNvPr>
          <p:cNvSpPr>
            <a:spLocks noChangeAspect="1"/>
          </p:cNvSpPr>
          <p:nvPr/>
        </p:nvSpPr>
        <p:spPr>
          <a:xfrm>
            <a:off x="8683457" y="4817529"/>
            <a:ext cx="732889" cy="612000"/>
          </a:xfrm>
          <a:prstGeom prst="chevron">
            <a:avLst/>
          </a:prstGeom>
          <a:solidFill>
            <a:srgbClr val="6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asellaDiTesto 16">
            <a:extLst>
              <a:ext uri="{FF2B5EF4-FFF2-40B4-BE49-F238E27FC236}">
                <a16:creationId xmlns:a16="http://schemas.microsoft.com/office/drawing/2014/main" id="{60262039-BCAD-4EF5-A24F-494B6686A547}"/>
              </a:ext>
            </a:extLst>
          </p:cNvPr>
          <p:cNvSpPr txBox="1"/>
          <p:nvPr/>
        </p:nvSpPr>
        <p:spPr>
          <a:xfrm>
            <a:off x="9534285" y="4861270"/>
            <a:ext cx="2000905" cy="461665"/>
          </a:xfrm>
          <a:prstGeom prst="rect">
            <a:avLst/>
          </a:prstGeom>
          <a:noFill/>
        </p:spPr>
        <p:txBody>
          <a:bodyPr wrap="square" rtlCol="0">
            <a:spAutoFit/>
          </a:bodyPr>
          <a:lstStyle/>
          <a:p>
            <a:r>
              <a:rPr lang="en-GB" sz="2400" dirty="0">
                <a:latin typeface="Franklin Gothic Book" panose="020B0503020102020204" pitchFamily="34" charset="0"/>
              </a:rPr>
              <a:t>MITIGATION</a:t>
            </a:r>
          </a:p>
        </p:txBody>
      </p:sp>
      <p:sp>
        <p:nvSpPr>
          <p:cNvPr id="18" name="Freccia a gallone 17">
            <a:extLst>
              <a:ext uri="{FF2B5EF4-FFF2-40B4-BE49-F238E27FC236}">
                <a16:creationId xmlns:a16="http://schemas.microsoft.com/office/drawing/2014/main" id="{1D2DE1AD-85B7-4D35-80AE-60264B8AEAC9}"/>
              </a:ext>
            </a:extLst>
          </p:cNvPr>
          <p:cNvSpPr>
            <a:spLocks noChangeAspect="1"/>
          </p:cNvSpPr>
          <p:nvPr/>
        </p:nvSpPr>
        <p:spPr>
          <a:xfrm>
            <a:off x="8860248" y="1179837"/>
            <a:ext cx="674037" cy="562855"/>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CasellaDiTesto 18">
            <a:extLst>
              <a:ext uri="{FF2B5EF4-FFF2-40B4-BE49-F238E27FC236}">
                <a16:creationId xmlns:a16="http://schemas.microsoft.com/office/drawing/2014/main" id="{C8198208-97C8-43B2-939E-88472D34C1A4}"/>
              </a:ext>
            </a:extLst>
          </p:cNvPr>
          <p:cNvSpPr txBox="1"/>
          <p:nvPr/>
        </p:nvSpPr>
        <p:spPr>
          <a:xfrm>
            <a:off x="9803002" y="835749"/>
            <a:ext cx="2147116" cy="461665"/>
          </a:xfrm>
          <a:prstGeom prst="rect">
            <a:avLst/>
          </a:prstGeom>
          <a:noFill/>
        </p:spPr>
        <p:txBody>
          <a:bodyPr wrap="square" rtlCol="0">
            <a:spAutoFit/>
          </a:bodyPr>
          <a:lstStyle/>
          <a:p>
            <a:r>
              <a:rPr lang="en-GB" sz="2400" dirty="0">
                <a:latin typeface="Franklin Gothic Book" panose="020B0503020102020204" pitchFamily="34" charset="0"/>
              </a:rPr>
              <a:t>LANDSLIDES</a:t>
            </a:r>
          </a:p>
        </p:txBody>
      </p:sp>
      <p:sp>
        <p:nvSpPr>
          <p:cNvPr id="20" name="CasellaDiTesto 19">
            <a:extLst>
              <a:ext uri="{FF2B5EF4-FFF2-40B4-BE49-F238E27FC236}">
                <a16:creationId xmlns:a16="http://schemas.microsoft.com/office/drawing/2014/main" id="{7AD2870A-0F4B-4FA2-84CE-06C8BFAD3CA5}"/>
              </a:ext>
            </a:extLst>
          </p:cNvPr>
          <p:cNvSpPr txBox="1"/>
          <p:nvPr/>
        </p:nvSpPr>
        <p:spPr>
          <a:xfrm>
            <a:off x="9803002" y="1228545"/>
            <a:ext cx="2000905" cy="461665"/>
          </a:xfrm>
          <a:prstGeom prst="rect">
            <a:avLst/>
          </a:prstGeom>
          <a:noFill/>
        </p:spPr>
        <p:txBody>
          <a:bodyPr wrap="square" rtlCol="0">
            <a:spAutoFit/>
          </a:bodyPr>
          <a:lstStyle/>
          <a:p>
            <a:r>
              <a:rPr lang="en-GB" sz="2400" dirty="0">
                <a:latin typeface="Franklin Gothic Book" panose="020B0503020102020204" pitchFamily="34" charset="0"/>
              </a:rPr>
              <a:t>FLOODS</a:t>
            </a:r>
          </a:p>
        </p:txBody>
      </p:sp>
      <p:sp>
        <p:nvSpPr>
          <p:cNvPr id="21" name="CasellaDiTesto 20">
            <a:extLst>
              <a:ext uri="{FF2B5EF4-FFF2-40B4-BE49-F238E27FC236}">
                <a16:creationId xmlns:a16="http://schemas.microsoft.com/office/drawing/2014/main" id="{BEBAA14A-B037-43C4-964C-C5E6D1E4B57D}"/>
              </a:ext>
            </a:extLst>
          </p:cNvPr>
          <p:cNvSpPr txBox="1"/>
          <p:nvPr/>
        </p:nvSpPr>
        <p:spPr>
          <a:xfrm>
            <a:off x="9803002" y="1621342"/>
            <a:ext cx="2000905" cy="461665"/>
          </a:xfrm>
          <a:prstGeom prst="rect">
            <a:avLst/>
          </a:prstGeom>
          <a:noFill/>
        </p:spPr>
        <p:txBody>
          <a:bodyPr wrap="square" rtlCol="0">
            <a:spAutoFit/>
          </a:bodyPr>
          <a:lstStyle/>
          <a:p>
            <a:r>
              <a:rPr lang="en-GB" sz="2400" dirty="0">
                <a:latin typeface="Franklin Gothic Book" panose="020B0503020102020204" pitchFamily="34" charset="0"/>
              </a:rPr>
              <a:t>SINKHOLES</a:t>
            </a:r>
          </a:p>
        </p:txBody>
      </p:sp>
      <p:sp>
        <p:nvSpPr>
          <p:cNvPr id="22" name="CasellaDiTesto 21">
            <a:extLst>
              <a:ext uri="{FF2B5EF4-FFF2-40B4-BE49-F238E27FC236}">
                <a16:creationId xmlns:a16="http://schemas.microsoft.com/office/drawing/2014/main" id="{7AA001E8-6885-49A1-8511-74E1ACCC7879}"/>
              </a:ext>
            </a:extLst>
          </p:cNvPr>
          <p:cNvSpPr txBox="1"/>
          <p:nvPr/>
        </p:nvSpPr>
        <p:spPr>
          <a:xfrm>
            <a:off x="5538943" y="985264"/>
            <a:ext cx="2615268" cy="1054135"/>
          </a:xfrm>
          <a:prstGeom prst="rect">
            <a:avLst/>
          </a:prstGeom>
          <a:noFill/>
        </p:spPr>
        <p:txBody>
          <a:bodyPr wrap="square" rtlCol="0">
            <a:spAutoFit/>
          </a:bodyPr>
          <a:lstStyle/>
          <a:p>
            <a:pPr algn="ctr">
              <a:lnSpc>
                <a:spcPts val="2500"/>
              </a:lnSpc>
            </a:pPr>
            <a:r>
              <a:rPr lang="en-GB" sz="2400" dirty="0">
                <a:latin typeface="Franklin Gothic Book" panose="020B0503020102020204" pitchFamily="34" charset="0"/>
              </a:rPr>
              <a:t>GEO-HYDROLOGICAL HAZARDS</a:t>
            </a:r>
          </a:p>
        </p:txBody>
      </p:sp>
      <p:sp>
        <p:nvSpPr>
          <p:cNvPr id="23" name="CasellaDiTesto 22">
            <a:extLst>
              <a:ext uri="{FF2B5EF4-FFF2-40B4-BE49-F238E27FC236}">
                <a16:creationId xmlns:a16="http://schemas.microsoft.com/office/drawing/2014/main" id="{6260ACA0-99DF-448E-9F50-6F95108244A8}"/>
              </a:ext>
            </a:extLst>
          </p:cNvPr>
          <p:cNvSpPr txBox="1"/>
          <p:nvPr/>
        </p:nvSpPr>
        <p:spPr>
          <a:xfrm>
            <a:off x="525203" y="4271630"/>
            <a:ext cx="7853434" cy="1631216"/>
          </a:xfrm>
          <a:prstGeom prst="rect">
            <a:avLst/>
          </a:prstGeom>
          <a:noFill/>
        </p:spPr>
        <p:txBody>
          <a:bodyPr wrap="square" rtlCol="0">
            <a:spAutoFit/>
          </a:bodyPr>
          <a:lstStyle/>
          <a:p>
            <a:pPr algn="just"/>
            <a:r>
              <a:rPr lang="en-US" sz="2000" dirty="0">
                <a:latin typeface="Arial Narrow" panose="020B0606020202030204" pitchFamily="34" charset="0"/>
              </a:rPr>
              <a:t>In the Human-related Tables it is possible collect data on the </a:t>
            </a:r>
            <a:r>
              <a:rPr lang="en-US" sz="2000" b="1" dirty="0">
                <a:solidFill>
                  <a:srgbClr val="CC1517"/>
                </a:solidFill>
                <a:latin typeface="Arial Narrow" panose="020B0606020202030204" pitchFamily="34" charset="0"/>
              </a:rPr>
              <a:t>costs</a:t>
            </a:r>
            <a:r>
              <a:rPr lang="en-US" sz="2000" dirty="0">
                <a:latin typeface="Arial Narrow" panose="020B0606020202030204" pitchFamily="34" charset="0"/>
              </a:rPr>
              <a:t> associated to </a:t>
            </a:r>
            <a:r>
              <a:rPr lang="en-US" sz="2000" b="1" dirty="0">
                <a:solidFill>
                  <a:srgbClr val="CC1517"/>
                </a:solidFill>
                <a:latin typeface="Arial Narrow" panose="020B0606020202030204" pitchFamily="34" charset="0"/>
              </a:rPr>
              <a:t>damage</a:t>
            </a:r>
            <a:r>
              <a:rPr lang="en-US" sz="2000" dirty="0">
                <a:latin typeface="Arial Narrow" panose="020B0606020202030204" pitchFamily="34" charset="0"/>
              </a:rPr>
              <a:t> and necessary for </a:t>
            </a:r>
            <a:r>
              <a:rPr lang="en-US" sz="2000" b="1" dirty="0">
                <a:solidFill>
                  <a:srgbClr val="CC1517"/>
                </a:solidFill>
                <a:latin typeface="Arial Narrow" panose="020B0606020202030204" pitchFamily="34" charset="0"/>
              </a:rPr>
              <a:t>mitigation</a:t>
            </a:r>
            <a:r>
              <a:rPr lang="en-US" sz="2000" dirty="0">
                <a:latin typeface="Arial Narrow" panose="020B0606020202030204" pitchFamily="34" charset="0"/>
              </a:rPr>
              <a:t>. The tables include fields describing the damaged public or private properties, goods and services, the related economic costs, the human impact - deaths, missing persons, injured people - and when present the mitigation actions. </a:t>
            </a:r>
          </a:p>
        </p:txBody>
      </p:sp>
      <p:sp>
        <p:nvSpPr>
          <p:cNvPr id="24" name="CasellaDiTesto 23">
            <a:extLst>
              <a:ext uri="{FF2B5EF4-FFF2-40B4-BE49-F238E27FC236}">
                <a16:creationId xmlns:a16="http://schemas.microsoft.com/office/drawing/2014/main" id="{AFEF6D6C-6BE7-4C71-9552-C0CBD7D7BC76}"/>
              </a:ext>
            </a:extLst>
          </p:cNvPr>
          <p:cNvSpPr txBox="1"/>
          <p:nvPr/>
        </p:nvSpPr>
        <p:spPr>
          <a:xfrm>
            <a:off x="8040884" y="308168"/>
            <a:ext cx="3909234" cy="538609"/>
          </a:xfrm>
          <a:prstGeom prst="rect">
            <a:avLst/>
          </a:prstGeom>
          <a:noFill/>
        </p:spPr>
        <p:txBody>
          <a:bodyPr wrap="square" rtlCol="0">
            <a:spAutoFit/>
          </a:bodyPr>
          <a:lstStyle/>
          <a:p>
            <a:r>
              <a:rPr lang="en-GB" sz="2900" b="1" dirty="0">
                <a:latin typeface="Franklin Gothic Book" panose="020B0503020102020204" pitchFamily="34" charset="0"/>
              </a:rPr>
              <a:t>Nature-related tables </a:t>
            </a:r>
          </a:p>
        </p:txBody>
      </p:sp>
      <p:sp>
        <p:nvSpPr>
          <p:cNvPr id="25" name="CasellaDiTesto 24">
            <a:extLst>
              <a:ext uri="{FF2B5EF4-FFF2-40B4-BE49-F238E27FC236}">
                <a16:creationId xmlns:a16="http://schemas.microsoft.com/office/drawing/2014/main" id="{32A29D62-2650-42E0-B31B-E052F04453D2}"/>
              </a:ext>
            </a:extLst>
          </p:cNvPr>
          <p:cNvSpPr txBox="1"/>
          <p:nvPr/>
        </p:nvSpPr>
        <p:spPr>
          <a:xfrm>
            <a:off x="5651943" y="3451774"/>
            <a:ext cx="2615268" cy="412934"/>
          </a:xfrm>
          <a:prstGeom prst="rect">
            <a:avLst/>
          </a:prstGeom>
          <a:noFill/>
        </p:spPr>
        <p:txBody>
          <a:bodyPr wrap="square" rtlCol="0">
            <a:spAutoFit/>
          </a:bodyPr>
          <a:lstStyle/>
          <a:p>
            <a:pPr algn="ctr">
              <a:lnSpc>
                <a:spcPts val="2500"/>
              </a:lnSpc>
            </a:pPr>
            <a:r>
              <a:rPr lang="en-GB" sz="2400" dirty="0">
                <a:latin typeface="Franklin Gothic Book" panose="020B0503020102020204" pitchFamily="34" charset="0"/>
              </a:rPr>
              <a:t>CONSEQUENCES </a:t>
            </a:r>
          </a:p>
        </p:txBody>
      </p:sp>
      <p:sp>
        <p:nvSpPr>
          <p:cNvPr id="26" name="CasellaDiTesto 25">
            <a:extLst>
              <a:ext uri="{FF2B5EF4-FFF2-40B4-BE49-F238E27FC236}">
                <a16:creationId xmlns:a16="http://schemas.microsoft.com/office/drawing/2014/main" id="{1D763704-8BE1-478F-8614-4C85805B5CBC}"/>
              </a:ext>
            </a:extLst>
          </p:cNvPr>
          <p:cNvSpPr txBox="1"/>
          <p:nvPr/>
        </p:nvSpPr>
        <p:spPr>
          <a:xfrm>
            <a:off x="8378637" y="2286244"/>
            <a:ext cx="3909234" cy="538609"/>
          </a:xfrm>
          <a:prstGeom prst="rect">
            <a:avLst/>
          </a:prstGeom>
          <a:noFill/>
        </p:spPr>
        <p:txBody>
          <a:bodyPr wrap="square" rtlCol="0">
            <a:spAutoFit/>
          </a:bodyPr>
          <a:lstStyle/>
          <a:p>
            <a:r>
              <a:rPr lang="en-GB" sz="2900" b="1" dirty="0">
                <a:latin typeface="Franklin Gothic Book" panose="020B0503020102020204" pitchFamily="34" charset="0"/>
              </a:rPr>
              <a:t>Human-related tables </a:t>
            </a:r>
          </a:p>
        </p:txBody>
      </p:sp>
      <p:sp>
        <p:nvSpPr>
          <p:cNvPr id="27" name="CasellaDiTesto 26">
            <a:extLst>
              <a:ext uri="{FF2B5EF4-FFF2-40B4-BE49-F238E27FC236}">
                <a16:creationId xmlns:a16="http://schemas.microsoft.com/office/drawing/2014/main" id="{F1746773-06A0-4256-8181-2E7E9CADDEB2}"/>
              </a:ext>
            </a:extLst>
          </p:cNvPr>
          <p:cNvSpPr txBox="1"/>
          <p:nvPr/>
        </p:nvSpPr>
        <p:spPr>
          <a:xfrm>
            <a:off x="565167" y="2149706"/>
            <a:ext cx="7684697" cy="1015663"/>
          </a:xfrm>
          <a:prstGeom prst="rect">
            <a:avLst/>
          </a:prstGeom>
          <a:noFill/>
        </p:spPr>
        <p:txBody>
          <a:bodyPr wrap="square" rtlCol="0">
            <a:spAutoFit/>
          </a:bodyPr>
          <a:lstStyle/>
          <a:p>
            <a:pPr algn="just"/>
            <a:r>
              <a:rPr lang="en-US" sz="2000" dirty="0">
                <a:latin typeface="Arial Narrow" panose="020B0606020202030204" pitchFamily="34" charset="0"/>
              </a:rPr>
              <a:t>In the Nature-related Tables it is possible collect data on the </a:t>
            </a:r>
            <a:r>
              <a:rPr lang="en-US" sz="2000" b="1" dirty="0">
                <a:solidFill>
                  <a:srgbClr val="CC1517"/>
                </a:solidFill>
                <a:latin typeface="Arial Narrow" panose="020B0606020202030204" pitchFamily="34" charset="0"/>
              </a:rPr>
              <a:t>single geo-hydrological processes</a:t>
            </a:r>
            <a:r>
              <a:rPr lang="en-US" sz="2000" dirty="0">
                <a:latin typeface="Arial Narrow" panose="020B0606020202030204" pitchFamily="34" charset="0"/>
              </a:rPr>
              <a:t> associated to  a </a:t>
            </a:r>
            <a:r>
              <a:rPr lang="en-US" sz="2000" b="1" dirty="0">
                <a:solidFill>
                  <a:srgbClr val="CC1517"/>
                </a:solidFill>
                <a:latin typeface="Arial Narrow" panose="020B0606020202030204" pitchFamily="34" charset="0"/>
              </a:rPr>
              <a:t>unique major trigger - </a:t>
            </a:r>
            <a:r>
              <a:rPr lang="en-US" sz="2000" dirty="0">
                <a:latin typeface="Arial Narrow" panose="020B0606020202030204" pitchFamily="34" charset="0"/>
              </a:rPr>
              <a:t>which is the </a:t>
            </a:r>
            <a:r>
              <a:rPr lang="en-US" sz="2000" dirty="0" err="1">
                <a:latin typeface="Arial Narrow" panose="020B0606020202030204" pitchFamily="34" charset="0"/>
              </a:rPr>
              <a:t>meteo</a:t>
            </a:r>
            <a:r>
              <a:rPr lang="en-US" sz="2000" dirty="0">
                <a:latin typeface="Arial Narrow" panose="020B0606020202030204" pitchFamily="34" charset="0"/>
              </a:rPr>
              <a:t>-climatic or seismic cause – </a:t>
            </a:r>
            <a:r>
              <a:rPr lang="en-US" sz="2000" b="1" dirty="0">
                <a:solidFill>
                  <a:srgbClr val="CC1517"/>
                </a:solidFill>
                <a:latin typeface="Arial Narrow" panose="020B0606020202030204" pitchFamily="34" charset="0"/>
              </a:rPr>
              <a:t>TRIGGER</a:t>
            </a:r>
            <a:r>
              <a:rPr lang="en-US" sz="2000" dirty="0">
                <a:latin typeface="Arial Narrow" panose="020B0606020202030204" pitchFamily="34" charset="0"/>
              </a:rPr>
              <a:t> - of the geo-hydrological hazards</a:t>
            </a:r>
          </a:p>
        </p:txBody>
      </p:sp>
    </p:spTree>
    <p:extLst>
      <p:ext uri="{BB962C8B-B14F-4D97-AF65-F5344CB8AC3E}">
        <p14:creationId xmlns:p14="http://schemas.microsoft.com/office/powerpoint/2010/main" val="863956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5FFF3B98-D8A0-4A5C-8BB7-0BFCDB19B1AA}"/>
              </a:ext>
            </a:extLst>
          </p:cNvPr>
          <p:cNvSpPr>
            <a:spLocks noGrp="1"/>
          </p:cNvSpPr>
          <p:nvPr>
            <p:ph type="title"/>
          </p:nvPr>
        </p:nvSpPr>
        <p:spPr>
          <a:xfrm>
            <a:off x="615924" y="251517"/>
            <a:ext cx="10748212" cy="714625"/>
          </a:xfrm>
        </p:spPr>
        <p:txBody>
          <a:bodyPr/>
          <a:lstStyle/>
          <a:p>
            <a:r>
              <a:rPr lang="en-GB">
                <a:latin typeface="Arial Narrow" panose="020B0606020202030204" pitchFamily="34" charset="0"/>
              </a:rPr>
              <a:t>Damage and cost relation</a:t>
            </a:r>
          </a:p>
        </p:txBody>
      </p:sp>
      <p:sp>
        <p:nvSpPr>
          <p:cNvPr id="4" name="Freccia a gallone 3">
            <a:extLst>
              <a:ext uri="{FF2B5EF4-FFF2-40B4-BE49-F238E27FC236}">
                <a16:creationId xmlns:a16="http://schemas.microsoft.com/office/drawing/2014/main" id="{604F7E60-1721-4C22-9654-482E0E51C4B2}"/>
              </a:ext>
            </a:extLst>
          </p:cNvPr>
          <p:cNvSpPr>
            <a:spLocks noChangeAspect="1"/>
          </p:cNvSpPr>
          <p:nvPr/>
        </p:nvSpPr>
        <p:spPr>
          <a:xfrm rot="5400000">
            <a:off x="8014564" y="1403780"/>
            <a:ext cx="958285" cy="800215"/>
          </a:xfrm>
          <a:prstGeom prst="chevron">
            <a:avLst/>
          </a:prstGeom>
          <a:solidFill>
            <a:srgbClr val="B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5" name="CasellaDiTesto 4">
            <a:extLst>
              <a:ext uri="{FF2B5EF4-FFF2-40B4-BE49-F238E27FC236}">
                <a16:creationId xmlns:a16="http://schemas.microsoft.com/office/drawing/2014/main" id="{D1ABC7BA-52B7-4A1E-9DDC-05E39EFEFC30}"/>
              </a:ext>
            </a:extLst>
          </p:cNvPr>
          <p:cNvSpPr txBox="1"/>
          <p:nvPr/>
        </p:nvSpPr>
        <p:spPr>
          <a:xfrm>
            <a:off x="10160219" y="2307167"/>
            <a:ext cx="1131852" cy="523220"/>
          </a:xfrm>
          <a:prstGeom prst="rect">
            <a:avLst/>
          </a:prstGeom>
          <a:noFill/>
        </p:spPr>
        <p:txBody>
          <a:bodyPr wrap="square" rtlCol="0">
            <a:spAutoFit/>
          </a:bodyPr>
          <a:lstStyle/>
          <a:p>
            <a:r>
              <a:rPr lang="en-GB" sz="2800" b="1">
                <a:latin typeface="Arial Narrow" panose="020B0606020202030204" pitchFamily="34" charset="0"/>
              </a:rPr>
              <a:t>COST</a:t>
            </a:r>
          </a:p>
        </p:txBody>
      </p:sp>
      <p:sp>
        <p:nvSpPr>
          <p:cNvPr id="6" name="CasellaDiTesto 5">
            <a:extLst>
              <a:ext uri="{FF2B5EF4-FFF2-40B4-BE49-F238E27FC236}">
                <a16:creationId xmlns:a16="http://schemas.microsoft.com/office/drawing/2014/main" id="{BF524B9D-4557-4877-866E-933F8678ED1C}"/>
              </a:ext>
            </a:extLst>
          </p:cNvPr>
          <p:cNvSpPr txBox="1"/>
          <p:nvPr/>
        </p:nvSpPr>
        <p:spPr>
          <a:xfrm>
            <a:off x="7813194" y="2813769"/>
            <a:ext cx="1726810" cy="461665"/>
          </a:xfrm>
          <a:prstGeom prst="rect">
            <a:avLst/>
          </a:prstGeom>
          <a:noFill/>
        </p:spPr>
        <p:txBody>
          <a:bodyPr wrap="square" rtlCol="0">
            <a:spAutoFit/>
          </a:bodyPr>
          <a:lstStyle/>
          <a:p>
            <a:r>
              <a:rPr lang="en-GB" sz="2400">
                <a:latin typeface="Arial Narrow" panose="020B0606020202030204" pitchFamily="34" charset="0"/>
              </a:rPr>
              <a:t>ESTIMATED</a:t>
            </a:r>
          </a:p>
        </p:txBody>
      </p:sp>
      <p:sp>
        <p:nvSpPr>
          <p:cNvPr id="7" name="CasellaDiTesto 6">
            <a:extLst>
              <a:ext uri="{FF2B5EF4-FFF2-40B4-BE49-F238E27FC236}">
                <a16:creationId xmlns:a16="http://schemas.microsoft.com/office/drawing/2014/main" id="{62954336-1138-43D2-BCE9-FC9497C6771A}"/>
              </a:ext>
            </a:extLst>
          </p:cNvPr>
          <p:cNvSpPr txBox="1"/>
          <p:nvPr/>
        </p:nvSpPr>
        <p:spPr>
          <a:xfrm>
            <a:off x="8038855" y="3724512"/>
            <a:ext cx="1207483" cy="461665"/>
          </a:xfrm>
          <a:prstGeom prst="rect">
            <a:avLst/>
          </a:prstGeom>
          <a:noFill/>
        </p:spPr>
        <p:txBody>
          <a:bodyPr wrap="square" rtlCol="0">
            <a:spAutoFit/>
          </a:bodyPr>
          <a:lstStyle/>
          <a:p>
            <a:r>
              <a:rPr lang="en-GB" sz="2400">
                <a:latin typeface="Arial Narrow" panose="020B0606020202030204" pitchFamily="34" charset="0"/>
              </a:rPr>
              <a:t>SPENT</a:t>
            </a:r>
          </a:p>
        </p:txBody>
      </p:sp>
      <p:sp>
        <p:nvSpPr>
          <p:cNvPr id="8" name="Freccia a gallone 7">
            <a:extLst>
              <a:ext uri="{FF2B5EF4-FFF2-40B4-BE49-F238E27FC236}">
                <a16:creationId xmlns:a16="http://schemas.microsoft.com/office/drawing/2014/main" id="{94F6C7D1-D0A3-493A-81B6-C4DA8522C3BB}"/>
              </a:ext>
            </a:extLst>
          </p:cNvPr>
          <p:cNvSpPr>
            <a:spLocks noChangeAspect="1"/>
          </p:cNvSpPr>
          <p:nvPr/>
        </p:nvSpPr>
        <p:spPr>
          <a:xfrm>
            <a:off x="3585105" y="1664694"/>
            <a:ext cx="732894" cy="61200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9" name="Freccia a gallone 8">
            <a:extLst>
              <a:ext uri="{FF2B5EF4-FFF2-40B4-BE49-F238E27FC236}">
                <a16:creationId xmlns:a16="http://schemas.microsoft.com/office/drawing/2014/main" id="{F7AFAFE9-20EF-4711-B5B4-78EE29FBEC44}"/>
              </a:ext>
            </a:extLst>
          </p:cNvPr>
          <p:cNvSpPr>
            <a:spLocks noChangeAspect="1"/>
          </p:cNvSpPr>
          <p:nvPr/>
        </p:nvSpPr>
        <p:spPr>
          <a:xfrm>
            <a:off x="3596109" y="3281073"/>
            <a:ext cx="732894" cy="61200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10" name="Freccia a gallone 9">
            <a:extLst>
              <a:ext uri="{FF2B5EF4-FFF2-40B4-BE49-F238E27FC236}">
                <a16:creationId xmlns:a16="http://schemas.microsoft.com/office/drawing/2014/main" id="{2DE9684A-E2E8-4426-A00C-99D73102837B}"/>
              </a:ext>
            </a:extLst>
          </p:cNvPr>
          <p:cNvSpPr>
            <a:spLocks noChangeAspect="1"/>
          </p:cNvSpPr>
          <p:nvPr/>
        </p:nvSpPr>
        <p:spPr>
          <a:xfrm>
            <a:off x="3643179" y="4990323"/>
            <a:ext cx="732894" cy="61200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grpSp>
        <p:nvGrpSpPr>
          <p:cNvPr id="11" name="Gruppo 10">
            <a:extLst>
              <a:ext uri="{FF2B5EF4-FFF2-40B4-BE49-F238E27FC236}">
                <a16:creationId xmlns:a16="http://schemas.microsoft.com/office/drawing/2014/main" id="{498996AC-A435-4AAF-B193-CD4A1A57ADD2}"/>
              </a:ext>
            </a:extLst>
          </p:cNvPr>
          <p:cNvGrpSpPr/>
          <p:nvPr/>
        </p:nvGrpSpPr>
        <p:grpSpPr>
          <a:xfrm>
            <a:off x="4201132" y="1068692"/>
            <a:ext cx="2793610" cy="1171825"/>
            <a:chOff x="4974225" y="1278607"/>
            <a:chExt cx="2793610" cy="1171825"/>
          </a:xfrm>
        </p:grpSpPr>
        <p:sp>
          <p:nvSpPr>
            <p:cNvPr id="12" name="Rettangolo con angoli arrotondati 11">
              <a:extLst>
                <a:ext uri="{FF2B5EF4-FFF2-40B4-BE49-F238E27FC236}">
                  <a16:creationId xmlns:a16="http://schemas.microsoft.com/office/drawing/2014/main" id="{4085DDE0-5969-41C1-B530-AB01F538C5B6}"/>
                </a:ext>
              </a:extLst>
            </p:cNvPr>
            <p:cNvSpPr/>
            <p:nvPr/>
          </p:nvSpPr>
          <p:spPr>
            <a:xfrm>
              <a:off x="4974225" y="1278607"/>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13" name="Rettangolo con angoli arrotondati 12">
              <a:extLst>
                <a:ext uri="{FF2B5EF4-FFF2-40B4-BE49-F238E27FC236}">
                  <a16:creationId xmlns:a16="http://schemas.microsoft.com/office/drawing/2014/main" id="{CBDE75DA-C9EC-44FF-8A21-3580FC38CA56}"/>
                </a:ext>
              </a:extLst>
            </p:cNvPr>
            <p:cNvSpPr/>
            <p:nvPr/>
          </p:nvSpPr>
          <p:spPr>
            <a:xfrm>
              <a:off x="5367925" y="1431007"/>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14" name="Rettangolo con angoli arrotondati 13">
              <a:extLst>
                <a:ext uri="{FF2B5EF4-FFF2-40B4-BE49-F238E27FC236}">
                  <a16:creationId xmlns:a16="http://schemas.microsoft.com/office/drawing/2014/main" id="{5966F425-FDE7-4D62-8EE9-A7BBEFB2B0DE}"/>
                </a:ext>
              </a:extLst>
            </p:cNvPr>
            <p:cNvSpPr/>
            <p:nvPr/>
          </p:nvSpPr>
          <p:spPr>
            <a:xfrm>
              <a:off x="5609225" y="1583407"/>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15" name="Rettangolo con angoli arrotondati 14">
              <a:extLst>
                <a:ext uri="{FF2B5EF4-FFF2-40B4-BE49-F238E27FC236}">
                  <a16:creationId xmlns:a16="http://schemas.microsoft.com/office/drawing/2014/main" id="{E0B08D41-5816-4656-8337-CA60A0B41CC4}"/>
                </a:ext>
              </a:extLst>
            </p:cNvPr>
            <p:cNvSpPr/>
            <p:nvPr/>
          </p:nvSpPr>
          <p:spPr>
            <a:xfrm>
              <a:off x="6041025" y="1735807"/>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16" name="Gruppo 15">
            <a:extLst>
              <a:ext uri="{FF2B5EF4-FFF2-40B4-BE49-F238E27FC236}">
                <a16:creationId xmlns:a16="http://schemas.microsoft.com/office/drawing/2014/main" id="{04288F70-159E-4A16-A94C-B9F95F41A400}"/>
              </a:ext>
            </a:extLst>
          </p:cNvPr>
          <p:cNvGrpSpPr/>
          <p:nvPr/>
        </p:nvGrpSpPr>
        <p:grpSpPr>
          <a:xfrm>
            <a:off x="4570783" y="2276694"/>
            <a:ext cx="2793610" cy="1026808"/>
            <a:chOff x="4974225" y="2551868"/>
            <a:chExt cx="2793610" cy="1026808"/>
          </a:xfrm>
        </p:grpSpPr>
        <p:sp>
          <p:nvSpPr>
            <p:cNvPr id="17" name="Rettangolo con angoli arrotondati 16">
              <a:extLst>
                <a:ext uri="{FF2B5EF4-FFF2-40B4-BE49-F238E27FC236}">
                  <a16:creationId xmlns:a16="http://schemas.microsoft.com/office/drawing/2014/main" id="{84D9018F-04EC-4F42-BF7C-B555086A7CBE}"/>
                </a:ext>
              </a:extLst>
            </p:cNvPr>
            <p:cNvSpPr/>
            <p:nvPr/>
          </p:nvSpPr>
          <p:spPr>
            <a:xfrm>
              <a:off x="4974225" y="2551868"/>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18" name="Rettangolo con angoli arrotondati 17">
              <a:extLst>
                <a:ext uri="{FF2B5EF4-FFF2-40B4-BE49-F238E27FC236}">
                  <a16:creationId xmlns:a16="http://schemas.microsoft.com/office/drawing/2014/main" id="{0BBE5AE0-D903-497D-A966-B1FFC738437A}"/>
                </a:ext>
              </a:extLst>
            </p:cNvPr>
            <p:cNvSpPr/>
            <p:nvPr/>
          </p:nvSpPr>
          <p:spPr>
            <a:xfrm>
              <a:off x="5367925" y="2660372"/>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19" name="Rettangolo con angoli arrotondati 18">
              <a:extLst>
                <a:ext uri="{FF2B5EF4-FFF2-40B4-BE49-F238E27FC236}">
                  <a16:creationId xmlns:a16="http://schemas.microsoft.com/office/drawing/2014/main" id="{28B7A3EA-0659-4DC8-859B-E62BBD413EA8}"/>
                </a:ext>
              </a:extLst>
            </p:cNvPr>
            <p:cNvSpPr/>
            <p:nvPr/>
          </p:nvSpPr>
          <p:spPr>
            <a:xfrm>
              <a:off x="5609225" y="2766575"/>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20" name="Rettangolo con angoli arrotondati 19">
              <a:extLst>
                <a:ext uri="{FF2B5EF4-FFF2-40B4-BE49-F238E27FC236}">
                  <a16:creationId xmlns:a16="http://schemas.microsoft.com/office/drawing/2014/main" id="{544A7859-DCC3-4A9D-8240-20E0AA420AEA}"/>
                </a:ext>
              </a:extLst>
            </p:cNvPr>
            <p:cNvSpPr/>
            <p:nvPr/>
          </p:nvSpPr>
          <p:spPr>
            <a:xfrm>
              <a:off x="6041025" y="2864051"/>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21" name="Gruppo 20">
            <a:extLst>
              <a:ext uri="{FF2B5EF4-FFF2-40B4-BE49-F238E27FC236}">
                <a16:creationId xmlns:a16="http://schemas.microsoft.com/office/drawing/2014/main" id="{804460DA-7EC3-48FD-9622-0A7D9CCD1243}"/>
              </a:ext>
            </a:extLst>
          </p:cNvPr>
          <p:cNvGrpSpPr/>
          <p:nvPr/>
        </p:nvGrpSpPr>
        <p:grpSpPr>
          <a:xfrm>
            <a:off x="4570783" y="3362293"/>
            <a:ext cx="2793610" cy="1021155"/>
            <a:chOff x="4974225" y="3509404"/>
            <a:chExt cx="2793610" cy="1021155"/>
          </a:xfrm>
        </p:grpSpPr>
        <p:sp>
          <p:nvSpPr>
            <p:cNvPr id="22" name="Rettangolo con angoli arrotondati 21">
              <a:extLst>
                <a:ext uri="{FF2B5EF4-FFF2-40B4-BE49-F238E27FC236}">
                  <a16:creationId xmlns:a16="http://schemas.microsoft.com/office/drawing/2014/main" id="{1196C082-E447-4766-8541-464CD9965F51}"/>
                </a:ext>
              </a:extLst>
            </p:cNvPr>
            <p:cNvSpPr/>
            <p:nvPr/>
          </p:nvSpPr>
          <p:spPr>
            <a:xfrm>
              <a:off x="4974225" y="3509404"/>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23" name="Rettangolo con angoli arrotondati 22">
              <a:extLst>
                <a:ext uri="{FF2B5EF4-FFF2-40B4-BE49-F238E27FC236}">
                  <a16:creationId xmlns:a16="http://schemas.microsoft.com/office/drawing/2014/main" id="{616E986B-DFC4-4DC4-ACA2-011C4B97BD12}"/>
                </a:ext>
              </a:extLst>
            </p:cNvPr>
            <p:cNvSpPr/>
            <p:nvPr/>
          </p:nvSpPr>
          <p:spPr>
            <a:xfrm>
              <a:off x="5367925" y="3640115"/>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24" name="Rettangolo con angoli arrotondati 23">
              <a:extLst>
                <a:ext uri="{FF2B5EF4-FFF2-40B4-BE49-F238E27FC236}">
                  <a16:creationId xmlns:a16="http://schemas.microsoft.com/office/drawing/2014/main" id="{BC68D344-EADD-413B-ABCB-80D4DB2F46ED}"/>
                </a:ext>
              </a:extLst>
            </p:cNvPr>
            <p:cNvSpPr/>
            <p:nvPr/>
          </p:nvSpPr>
          <p:spPr>
            <a:xfrm>
              <a:off x="5609225" y="3739734"/>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25" name="Rettangolo con angoli arrotondati 24">
              <a:extLst>
                <a:ext uri="{FF2B5EF4-FFF2-40B4-BE49-F238E27FC236}">
                  <a16:creationId xmlns:a16="http://schemas.microsoft.com/office/drawing/2014/main" id="{AB448A13-F189-4B41-99FD-3F1B7AD0CB2A}"/>
                </a:ext>
              </a:extLst>
            </p:cNvPr>
            <p:cNvSpPr/>
            <p:nvPr/>
          </p:nvSpPr>
          <p:spPr>
            <a:xfrm>
              <a:off x="6041025" y="3815934"/>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26" name="Gruppo 25">
            <a:extLst>
              <a:ext uri="{FF2B5EF4-FFF2-40B4-BE49-F238E27FC236}">
                <a16:creationId xmlns:a16="http://schemas.microsoft.com/office/drawing/2014/main" id="{EFAEEDE7-94B5-45EC-BB2B-E5AFC60E1354}"/>
              </a:ext>
            </a:extLst>
          </p:cNvPr>
          <p:cNvGrpSpPr/>
          <p:nvPr/>
        </p:nvGrpSpPr>
        <p:grpSpPr>
          <a:xfrm>
            <a:off x="4570783" y="4322899"/>
            <a:ext cx="2741666" cy="1070704"/>
            <a:chOff x="5026169" y="4467475"/>
            <a:chExt cx="2741666" cy="1070704"/>
          </a:xfrm>
        </p:grpSpPr>
        <p:sp>
          <p:nvSpPr>
            <p:cNvPr id="27" name="Rettangolo con angoli arrotondati 26">
              <a:extLst>
                <a:ext uri="{FF2B5EF4-FFF2-40B4-BE49-F238E27FC236}">
                  <a16:creationId xmlns:a16="http://schemas.microsoft.com/office/drawing/2014/main" id="{6288383F-8A09-4695-8953-B76A905FE226}"/>
                </a:ext>
              </a:extLst>
            </p:cNvPr>
            <p:cNvSpPr/>
            <p:nvPr/>
          </p:nvSpPr>
          <p:spPr>
            <a:xfrm>
              <a:off x="5367925" y="4588334"/>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28" name="Rettangolo con angoli arrotondati 27">
              <a:extLst>
                <a:ext uri="{FF2B5EF4-FFF2-40B4-BE49-F238E27FC236}">
                  <a16:creationId xmlns:a16="http://schemas.microsoft.com/office/drawing/2014/main" id="{338D6BC4-FB36-439F-860C-9737988B1816}"/>
                </a:ext>
              </a:extLst>
            </p:cNvPr>
            <p:cNvSpPr/>
            <p:nvPr/>
          </p:nvSpPr>
          <p:spPr>
            <a:xfrm>
              <a:off x="5026169" y="4467475"/>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29" name="Rettangolo con angoli arrotondati 28">
              <a:extLst>
                <a:ext uri="{FF2B5EF4-FFF2-40B4-BE49-F238E27FC236}">
                  <a16:creationId xmlns:a16="http://schemas.microsoft.com/office/drawing/2014/main" id="{3E1BE03B-1930-4C81-8C85-08CB4C8BB4C9}"/>
                </a:ext>
              </a:extLst>
            </p:cNvPr>
            <p:cNvSpPr/>
            <p:nvPr/>
          </p:nvSpPr>
          <p:spPr>
            <a:xfrm>
              <a:off x="5609225" y="4726078"/>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30" name="Rettangolo con angoli arrotondati 29">
              <a:extLst>
                <a:ext uri="{FF2B5EF4-FFF2-40B4-BE49-F238E27FC236}">
                  <a16:creationId xmlns:a16="http://schemas.microsoft.com/office/drawing/2014/main" id="{F47BA02B-ECD3-47FC-B2DC-517FBC035B21}"/>
                </a:ext>
              </a:extLst>
            </p:cNvPr>
            <p:cNvSpPr/>
            <p:nvPr/>
          </p:nvSpPr>
          <p:spPr>
            <a:xfrm>
              <a:off x="6041025" y="4823554"/>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1" name="Gruppo 30">
            <a:extLst>
              <a:ext uri="{FF2B5EF4-FFF2-40B4-BE49-F238E27FC236}">
                <a16:creationId xmlns:a16="http://schemas.microsoft.com/office/drawing/2014/main" id="{5F2E1CD3-0C55-410C-9FD8-79B3F964B8A7}"/>
              </a:ext>
            </a:extLst>
          </p:cNvPr>
          <p:cNvGrpSpPr/>
          <p:nvPr/>
        </p:nvGrpSpPr>
        <p:grpSpPr>
          <a:xfrm>
            <a:off x="4570783" y="5389165"/>
            <a:ext cx="2793610" cy="944955"/>
            <a:chOff x="4974225" y="5354607"/>
            <a:chExt cx="2793610" cy="944955"/>
          </a:xfrm>
        </p:grpSpPr>
        <p:sp>
          <p:nvSpPr>
            <p:cNvPr id="32" name="Rettangolo con angoli arrotondati 31">
              <a:extLst>
                <a:ext uri="{FF2B5EF4-FFF2-40B4-BE49-F238E27FC236}">
                  <a16:creationId xmlns:a16="http://schemas.microsoft.com/office/drawing/2014/main" id="{5549E549-7223-488B-8F3D-217DB1B6D8C0}"/>
                </a:ext>
              </a:extLst>
            </p:cNvPr>
            <p:cNvSpPr/>
            <p:nvPr/>
          </p:nvSpPr>
          <p:spPr>
            <a:xfrm>
              <a:off x="4974225" y="5354607"/>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33" name="Rettangolo con angoli arrotondati 32">
              <a:extLst>
                <a:ext uri="{FF2B5EF4-FFF2-40B4-BE49-F238E27FC236}">
                  <a16:creationId xmlns:a16="http://schemas.microsoft.com/office/drawing/2014/main" id="{D6ACC451-BD2B-437D-80F4-085394C7DE35}"/>
                </a:ext>
              </a:extLst>
            </p:cNvPr>
            <p:cNvSpPr/>
            <p:nvPr/>
          </p:nvSpPr>
          <p:spPr>
            <a:xfrm>
              <a:off x="5367925" y="5434518"/>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34" name="Rettangolo con angoli arrotondati 33">
              <a:extLst>
                <a:ext uri="{FF2B5EF4-FFF2-40B4-BE49-F238E27FC236}">
                  <a16:creationId xmlns:a16="http://schemas.microsoft.com/office/drawing/2014/main" id="{159DE88A-87FE-43DC-81C6-04C532211442}"/>
                </a:ext>
              </a:extLst>
            </p:cNvPr>
            <p:cNvSpPr/>
            <p:nvPr/>
          </p:nvSpPr>
          <p:spPr>
            <a:xfrm>
              <a:off x="5609225" y="5508334"/>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35" name="Rettangolo con angoli arrotondati 34">
              <a:extLst>
                <a:ext uri="{FF2B5EF4-FFF2-40B4-BE49-F238E27FC236}">
                  <a16:creationId xmlns:a16="http://schemas.microsoft.com/office/drawing/2014/main" id="{1A04B683-2A27-4275-BE64-B29C0C9866B3}"/>
                </a:ext>
              </a:extLst>
            </p:cNvPr>
            <p:cNvSpPr/>
            <p:nvPr/>
          </p:nvSpPr>
          <p:spPr>
            <a:xfrm>
              <a:off x="6041025" y="5584937"/>
              <a:ext cx="1726810" cy="714625"/>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grpSp>
      <p:sp>
        <p:nvSpPr>
          <p:cNvPr id="36" name="CasellaDiTesto 35">
            <a:extLst>
              <a:ext uri="{FF2B5EF4-FFF2-40B4-BE49-F238E27FC236}">
                <a16:creationId xmlns:a16="http://schemas.microsoft.com/office/drawing/2014/main" id="{FBAB9116-A219-4409-8362-8985CBA7F225}"/>
              </a:ext>
            </a:extLst>
          </p:cNvPr>
          <p:cNvSpPr txBox="1"/>
          <p:nvPr/>
        </p:nvSpPr>
        <p:spPr>
          <a:xfrm>
            <a:off x="4544667" y="2292160"/>
            <a:ext cx="916245" cy="400110"/>
          </a:xfrm>
          <a:prstGeom prst="rect">
            <a:avLst/>
          </a:prstGeom>
          <a:noFill/>
        </p:spPr>
        <p:txBody>
          <a:bodyPr wrap="square" rtlCol="0">
            <a:spAutoFit/>
          </a:bodyPr>
          <a:lstStyle/>
          <a:p>
            <a:r>
              <a:rPr lang="en-GB" sz="2000">
                <a:latin typeface="Arial Narrow" panose="020B0606020202030204" pitchFamily="34" charset="0"/>
              </a:rPr>
              <a:t>CARS</a:t>
            </a:r>
          </a:p>
        </p:txBody>
      </p:sp>
      <p:sp>
        <p:nvSpPr>
          <p:cNvPr id="37" name="CasellaDiTesto 36">
            <a:extLst>
              <a:ext uri="{FF2B5EF4-FFF2-40B4-BE49-F238E27FC236}">
                <a16:creationId xmlns:a16="http://schemas.microsoft.com/office/drawing/2014/main" id="{DB706AA9-79D3-4DD9-84B8-CB96CB8915F3}"/>
              </a:ext>
            </a:extLst>
          </p:cNvPr>
          <p:cNvSpPr txBox="1"/>
          <p:nvPr/>
        </p:nvSpPr>
        <p:spPr>
          <a:xfrm>
            <a:off x="4558431" y="3371292"/>
            <a:ext cx="1141682" cy="400110"/>
          </a:xfrm>
          <a:prstGeom prst="rect">
            <a:avLst/>
          </a:prstGeom>
          <a:noFill/>
        </p:spPr>
        <p:txBody>
          <a:bodyPr wrap="square" rtlCol="0">
            <a:spAutoFit/>
          </a:bodyPr>
          <a:lstStyle/>
          <a:p>
            <a:r>
              <a:rPr lang="en-GB" sz="2000">
                <a:latin typeface="Arial Narrow" panose="020B0606020202030204" pitchFamily="34" charset="0"/>
              </a:rPr>
              <a:t>ROADS</a:t>
            </a:r>
          </a:p>
        </p:txBody>
      </p:sp>
      <p:sp>
        <p:nvSpPr>
          <p:cNvPr id="38" name="CasellaDiTesto 37">
            <a:extLst>
              <a:ext uri="{FF2B5EF4-FFF2-40B4-BE49-F238E27FC236}">
                <a16:creationId xmlns:a16="http://schemas.microsoft.com/office/drawing/2014/main" id="{6000EBA5-19BE-436E-A20C-F4F739E34E21}"/>
              </a:ext>
            </a:extLst>
          </p:cNvPr>
          <p:cNvSpPr txBox="1"/>
          <p:nvPr/>
        </p:nvSpPr>
        <p:spPr>
          <a:xfrm>
            <a:off x="4657552" y="4366234"/>
            <a:ext cx="1726810" cy="400110"/>
          </a:xfrm>
          <a:prstGeom prst="rect">
            <a:avLst/>
          </a:prstGeom>
          <a:noFill/>
        </p:spPr>
        <p:txBody>
          <a:bodyPr wrap="square" rtlCol="0">
            <a:spAutoFit/>
          </a:bodyPr>
          <a:lstStyle/>
          <a:p>
            <a:r>
              <a:rPr lang="en-GB" sz="2000">
                <a:latin typeface="Arial Narrow" panose="020B0606020202030204" pitchFamily="34" charset="0"/>
              </a:rPr>
              <a:t>RIVER BANKS</a:t>
            </a:r>
          </a:p>
        </p:txBody>
      </p:sp>
      <p:sp>
        <p:nvSpPr>
          <p:cNvPr id="39" name="CasellaDiTesto 38">
            <a:extLst>
              <a:ext uri="{FF2B5EF4-FFF2-40B4-BE49-F238E27FC236}">
                <a16:creationId xmlns:a16="http://schemas.microsoft.com/office/drawing/2014/main" id="{8BB98F8A-8AFD-4488-B9DD-4193452D417A}"/>
              </a:ext>
            </a:extLst>
          </p:cNvPr>
          <p:cNvSpPr txBox="1"/>
          <p:nvPr/>
        </p:nvSpPr>
        <p:spPr>
          <a:xfrm>
            <a:off x="4650592" y="5415226"/>
            <a:ext cx="1252129" cy="400110"/>
          </a:xfrm>
          <a:prstGeom prst="rect">
            <a:avLst/>
          </a:prstGeom>
          <a:noFill/>
        </p:spPr>
        <p:txBody>
          <a:bodyPr wrap="square" rtlCol="0">
            <a:spAutoFit/>
          </a:bodyPr>
          <a:lstStyle/>
          <a:p>
            <a:r>
              <a:rPr lang="en-GB" sz="2000">
                <a:latin typeface="Arial Narrow" panose="020B0606020202030204" pitchFamily="34" charset="0"/>
              </a:rPr>
              <a:t>PIPELINE</a:t>
            </a:r>
          </a:p>
        </p:txBody>
      </p:sp>
      <p:sp>
        <p:nvSpPr>
          <p:cNvPr id="40" name="Freccia a gallone 39">
            <a:extLst>
              <a:ext uri="{FF2B5EF4-FFF2-40B4-BE49-F238E27FC236}">
                <a16:creationId xmlns:a16="http://schemas.microsoft.com/office/drawing/2014/main" id="{B5ECD124-34D4-4281-9A8E-4A62C2045509}"/>
              </a:ext>
            </a:extLst>
          </p:cNvPr>
          <p:cNvSpPr>
            <a:spLocks noChangeAspect="1"/>
          </p:cNvSpPr>
          <p:nvPr/>
        </p:nvSpPr>
        <p:spPr>
          <a:xfrm rot="5400000">
            <a:off x="10200920" y="1453009"/>
            <a:ext cx="958285" cy="800215"/>
          </a:xfrm>
          <a:prstGeom prst="chevron">
            <a:avLst/>
          </a:prstGeom>
          <a:solidFill>
            <a:srgbClr val="B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41" name="CasellaDiTesto 40">
            <a:extLst>
              <a:ext uri="{FF2B5EF4-FFF2-40B4-BE49-F238E27FC236}">
                <a16:creationId xmlns:a16="http://schemas.microsoft.com/office/drawing/2014/main" id="{DE7CCAA8-85A0-444E-BFBC-BC31DD60AA80}"/>
              </a:ext>
            </a:extLst>
          </p:cNvPr>
          <p:cNvSpPr txBox="1"/>
          <p:nvPr/>
        </p:nvSpPr>
        <p:spPr>
          <a:xfrm>
            <a:off x="8019221" y="2329641"/>
            <a:ext cx="1131852" cy="523220"/>
          </a:xfrm>
          <a:prstGeom prst="rect">
            <a:avLst/>
          </a:prstGeom>
          <a:noFill/>
        </p:spPr>
        <p:txBody>
          <a:bodyPr wrap="square" rtlCol="0">
            <a:spAutoFit/>
          </a:bodyPr>
          <a:lstStyle/>
          <a:p>
            <a:r>
              <a:rPr lang="en-GB" sz="2800" b="1">
                <a:latin typeface="Arial Narrow" panose="020B0606020202030204" pitchFamily="34" charset="0"/>
              </a:rPr>
              <a:t>COST</a:t>
            </a:r>
          </a:p>
        </p:txBody>
      </p:sp>
      <p:sp>
        <p:nvSpPr>
          <p:cNvPr id="42" name="CasellaDiTesto 41">
            <a:extLst>
              <a:ext uri="{FF2B5EF4-FFF2-40B4-BE49-F238E27FC236}">
                <a16:creationId xmlns:a16="http://schemas.microsoft.com/office/drawing/2014/main" id="{A1416090-7F09-48A4-B472-EBBE74F3C98C}"/>
              </a:ext>
            </a:extLst>
          </p:cNvPr>
          <p:cNvSpPr txBox="1"/>
          <p:nvPr/>
        </p:nvSpPr>
        <p:spPr>
          <a:xfrm>
            <a:off x="10010822" y="2813769"/>
            <a:ext cx="1243296" cy="461665"/>
          </a:xfrm>
          <a:prstGeom prst="rect">
            <a:avLst/>
          </a:prstGeom>
          <a:noFill/>
        </p:spPr>
        <p:txBody>
          <a:bodyPr wrap="square" rtlCol="0">
            <a:spAutoFit/>
          </a:bodyPr>
          <a:lstStyle/>
          <a:p>
            <a:r>
              <a:rPr lang="en-GB" sz="2400">
                <a:latin typeface="Arial Narrow" panose="020B0606020202030204" pitchFamily="34" charset="0"/>
              </a:rPr>
              <a:t>PUBLIC</a:t>
            </a:r>
          </a:p>
        </p:txBody>
      </p:sp>
      <p:sp>
        <p:nvSpPr>
          <p:cNvPr id="43" name="CasellaDiTesto 42">
            <a:extLst>
              <a:ext uri="{FF2B5EF4-FFF2-40B4-BE49-F238E27FC236}">
                <a16:creationId xmlns:a16="http://schemas.microsoft.com/office/drawing/2014/main" id="{C25FDBB3-FAF7-4B3F-9049-B717F0C0BE14}"/>
              </a:ext>
            </a:extLst>
          </p:cNvPr>
          <p:cNvSpPr txBox="1"/>
          <p:nvPr/>
        </p:nvSpPr>
        <p:spPr>
          <a:xfrm>
            <a:off x="10014281" y="3276222"/>
            <a:ext cx="1243296" cy="461665"/>
          </a:xfrm>
          <a:prstGeom prst="rect">
            <a:avLst/>
          </a:prstGeom>
          <a:noFill/>
        </p:spPr>
        <p:txBody>
          <a:bodyPr wrap="square" rtlCol="0">
            <a:spAutoFit/>
          </a:bodyPr>
          <a:lstStyle/>
          <a:p>
            <a:r>
              <a:rPr lang="en-GB" sz="2400">
                <a:latin typeface="Arial Narrow" panose="020B0606020202030204" pitchFamily="34" charset="0"/>
              </a:rPr>
              <a:t>PRIVATE</a:t>
            </a:r>
          </a:p>
        </p:txBody>
      </p:sp>
      <p:sp>
        <p:nvSpPr>
          <p:cNvPr id="44" name="CasellaDiTesto 43">
            <a:extLst>
              <a:ext uri="{FF2B5EF4-FFF2-40B4-BE49-F238E27FC236}">
                <a16:creationId xmlns:a16="http://schemas.microsoft.com/office/drawing/2014/main" id="{D28EB0B6-DE3F-4A33-9233-F2B4C7695808}"/>
              </a:ext>
            </a:extLst>
          </p:cNvPr>
          <p:cNvSpPr txBox="1"/>
          <p:nvPr/>
        </p:nvSpPr>
        <p:spPr>
          <a:xfrm>
            <a:off x="9828125" y="3724512"/>
            <a:ext cx="1726809" cy="461665"/>
          </a:xfrm>
          <a:prstGeom prst="rect">
            <a:avLst/>
          </a:prstGeom>
          <a:noFill/>
        </p:spPr>
        <p:txBody>
          <a:bodyPr wrap="square" rtlCol="0">
            <a:spAutoFit/>
          </a:bodyPr>
          <a:lstStyle/>
          <a:p>
            <a:r>
              <a:rPr lang="en-GB" sz="2400">
                <a:latin typeface="Arial Narrow" panose="020B0606020202030204" pitchFamily="34" charset="0"/>
              </a:rPr>
              <a:t>INSURANCE</a:t>
            </a:r>
          </a:p>
        </p:txBody>
      </p:sp>
      <p:sp>
        <p:nvSpPr>
          <p:cNvPr id="45" name="CasellaDiTesto 44">
            <a:extLst>
              <a:ext uri="{FF2B5EF4-FFF2-40B4-BE49-F238E27FC236}">
                <a16:creationId xmlns:a16="http://schemas.microsoft.com/office/drawing/2014/main" id="{D19E2ED0-9C3F-4297-A98C-951C113B3AE4}"/>
              </a:ext>
            </a:extLst>
          </p:cNvPr>
          <p:cNvSpPr txBox="1"/>
          <p:nvPr/>
        </p:nvSpPr>
        <p:spPr>
          <a:xfrm>
            <a:off x="7533381" y="938985"/>
            <a:ext cx="2025826" cy="461665"/>
          </a:xfrm>
          <a:prstGeom prst="rect">
            <a:avLst/>
          </a:prstGeom>
          <a:noFill/>
        </p:spPr>
        <p:txBody>
          <a:bodyPr wrap="square" rtlCol="0">
            <a:spAutoFit/>
          </a:bodyPr>
          <a:lstStyle/>
          <a:p>
            <a:r>
              <a:rPr lang="en-GB" sz="2400">
                <a:latin typeface="Arial Narrow" panose="020B0606020202030204" pitchFamily="34" charset="0"/>
              </a:rPr>
              <a:t>KIND OF DATA</a:t>
            </a:r>
          </a:p>
        </p:txBody>
      </p:sp>
      <p:sp>
        <p:nvSpPr>
          <p:cNvPr id="46" name="CasellaDiTesto 45">
            <a:extLst>
              <a:ext uri="{FF2B5EF4-FFF2-40B4-BE49-F238E27FC236}">
                <a16:creationId xmlns:a16="http://schemas.microsoft.com/office/drawing/2014/main" id="{7202E754-B9E4-4D15-A1BD-7C7BA1B54481}"/>
              </a:ext>
            </a:extLst>
          </p:cNvPr>
          <p:cNvSpPr txBox="1"/>
          <p:nvPr/>
        </p:nvSpPr>
        <p:spPr>
          <a:xfrm>
            <a:off x="9761798" y="941551"/>
            <a:ext cx="2068564" cy="461665"/>
          </a:xfrm>
          <a:prstGeom prst="rect">
            <a:avLst/>
          </a:prstGeom>
          <a:noFill/>
        </p:spPr>
        <p:txBody>
          <a:bodyPr wrap="square" rtlCol="0">
            <a:spAutoFit/>
          </a:bodyPr>
          <a:lstStyle/>
          <a:p>
            <a:r>
              <a:rPr lang="en-GB" sz="2400">
                <a:latin typeface="Arial Narrow" panose="020B0606020202030204" pitchFamily="34" charset="0"/>
              </a:rPr>
              <a:t>WHO PAY FOR</a:t>
            </a:r>
          </a:p>
        </p:txBody>
      </p:sp>
      <p:sp>
        <p:nvSpPr>
          <p:cNvPr id="47" name="CasellaDiTesto 46">
            <a:extLst>
              <a:ext uri="{FF2B5EF4-FFF2-40B4-BE49-F238E27FC236}">
                <a16:creationId xmlns:a16="http://schemas.microsoft.com/office/drawing/2014/main" id="{CA1DBFAC-C0EA-4C9F-B04F-86606F011522}"/>
              </a:ext>
            </a:extLst>
          </p:cNvPr>
          <p:cNvSpPr txBox="1"/>
          <p:nvPr/>
        </p:nvSpPr>
        <p:spPr>
          <a:xfrm>
            <a:off x="8272009" y="5096346"/>
            <a:ext cx="2068564" cy="523220"/>
          </a:xfrm>
          <a:prstGeom prst="rect">
            <a:avLst/>
          </a:prstGeom>
          <a:noFill/>
        </p:spPr>
        <p:txBody>
          <a:bodyPr wrap="square" rtlCol="0">
            <a:spAutoFit/>
          </a:bodyPr>
          <a:lstStyle/>
          <a:p>
            <a:r>
              <a:rPr lang="en-GB" sz="2800" b="1">
                <a:latin typeface="Arial Narrow" panose="020B0606020202030204" pitchFamily="34" charset="0"/>
              </a:rPr>
              <a:t>TOTAL COST</a:t>
            </a:r>
          </a:p>
        </p:txBody>
      </p:sp>
      <p:sp>
        <p:nvSpPr>
          <p:cNvPr id="48" name="CasellaDiTesto 47">
            <a:extLst>
              <a:ext uri="{FF2B5EF4-FFF2-40B4-BE49-F238E27FC236}">
                <a16:creationId xmlns:a16="http://schemas.microsoft.com/office/drawing/2014/main" id="{14F56DC2-EDC9-471D-8BCD-927E8582C758}"/>
              </a:ext>
            </a:extLst>
          </p:cNvPr>
          <p:cNvSpPr txBox="1"/>
          <p:nvPr/>
        </p:nvSpPr>
        <p:spPr>
          <a:xfrm>
            <a:off x="8264600" y="4233951"/>
            <a:ext cx="2426929" cy="523220"/>
          </a:xfrm>
          <a:prstGeom prst="rect">
            <a:avLst/>
          </a:prstGeom>
          <a:noFill/>
        </p:spPr>
        <p:txBody>
          <a:bodyPr wrap="square" rtlCol="0">
            <a:spAutoFit/>
          </a:bodyPr>
          <a:lstStyle/>
          <a:p>
            <a:r>
              <a:rPr lang="en-GB" sz="2800" b="1">
                <a:latin typeface="Arial Narrow" panose="020B0606020202030204" pitchFamily="34" charset="0"/>
              </a:rPr>
              <a:t>PARTIAL COST</a:t>
            </a:r>
          </a:p>
        </p:txBody>
      </p:sp>
      <p:sp>
        <p:nvSpPr>
          <p:cNvPr id="49" name="CasellaDiTesto 48">
            <a:extLst>
              <a:ext uri="{FF2B5EF4-FFF2-40B4-BE49-F238E27FC236}">
                <a16:creationId xmlns:a16="http://schemas.microsoft.com/office/drawing/2014/main" id="{C5C1D2BF-3BCB-4D1F-B10C-F062548AA46E}"/>
              </a:ext>
            </a:extLst>
          </p:cNvPr>
          <p:cNvSpPr txBox="1"/>
          <p:nvPr/>
        </p:nvSpPr>
        <p:spPr>
          <a:xfrm>
            <a:off x="4686940" y="1488144"/>
            <a:ext cx="1478444" cy="400110"/>
          </a:xfrm>
          <a:prstGeom prst="rect">
            <a:avLst/>
          </a:prstGeom>
          <a:noFill/>
        </p:spPr>
        <p:txBody>
          <a:bodyPr wrap="square" rtlCol="0">
            <a:spAutoFit/>
          </a:bodyPr>
          <a:lstStyle/>
          <a:p>
            <a:endParaRPr lang="en-GB" sz="2000">
              <a:latin typeface="Arial Narrow" panose="020B0606020202030204" pitchFamily="34" charset="0"/>
            </a:endParaRPr>
          </a:p>
        </p:txBody>
      </p:sp>
      <p:sp>
        <p:nvSpPr>
          <p:cNvPr id="59" name="CasellaDiTesto 58">
            <a:extLst>
              <a:ext uri="{FF2B5EF4-FFF2-40B4-BE49-F238E27FC236}">
                <a16:creationId xmlns:a16="http://schemas.microsoft.com/office/drawing/2014/main" id="{38D52814-DBEB-4A4B-83E8-558F956B9B15}"/>
              </a:ext>
            </a:extLst>
          </p:cNvPr>
          <p:cNvSpPr txBox="1"/>
          <p:nvPr/>
        </p:nvSpPr>
        <p:spPr>
          <a:xfrm>
            <a:off x="4154042" y="1119307"/>
            <a:ext cx="1478444" cy="369332"/>
          </a:xfrm>
          <a:prstGeom prst="rect">
            <a:avLst/>
          </a:prstGeom>
          <a:noFill/>
        </p:spPr>
        <p:txBody>
          <a:bodyPr wrap="square" rtlCol="0">
            <a:spAutoFit/>
          </a:bodyPr>
          <a:lstStyle/>
          <a:p>
            <a:r>
              <a:rPr lang="en-GB">
                <a:latin typeface="Arial Narrow" panose="020B0606020202030204" pitchFamily="34" charset="0"/>
              </a:rPr>
              <a:t>BUILDINGS</a:t>
            </a:r>
          </a:p>
        </p:txBody>
      </p:sp>
      <p:sp>
        <p:nvSpPr>
          <p:cNvPr id="60" name="CasellaDiTesto 59">
            <a:extLst>
              <a:ext uri="{FF2B5EF4-FFF2-40B4-BE49-F238E27FC236}">
                <a16:creationId xmlns:a16="http://schemas.microsoft.com/office/drawing/2014/main" id="{C80803AF-44C2-49E5-92F3-7EB3D3D1E182}"/>
              </a:ext>
            </a:extLst>
          </p:cNvPr>
          <p:cNvSpPr txBox="1"/>
          <p:nvPr/>
        </p:nvSpPr>
        <p:spPr>
          <a:xfrm>
            <a:off x="4331197" y="1376997"/>
            <a:ext cx="2550940" cy="369332"/>
          </a:xfrm>
          <a:prstGeom prst="rect">
            <a:avLst/>
          </a:prstGeom>
          <a:noFill/>
        </p:spPr>
        <p:txBody>
          <a:bodyPr wrap="square" rtlCol="0">
            <a:spAutoFit/>
          </a:bodyPr>
          <a:lstStyle/>
          <a:p>
            <a:r>
              <a:rPr lang="en-GB">
                <a:latin typeface="Arial Narrow" panose="020B0606020202030204" pitchFamily="34" charset="0"/>
              </a:rPr>
              <a:t>TOURISTIC FACILITIES</a:t>
            </a:r>
          </a:p>
        </p:txBody>
      </p:sp>
      <p:sp>
        <p:nvSpPr>
          <p:cNvPr id="61" name="CasellaDiTesto 60">
            <a:extLst>
              <a:ext uri="{FF2B5EF4-FFF2-40B4-BE49-F238E27FC236}">
                <a16:creationId xmlns:a16="http://schemas.microsoft.com/office/drawing/2014/main" id="{03D2B9B5-8E72-4940-BFAC-F3B01C8571B3}"/>
              </a:ext>
            </a:extLst>
          </p:cNvPr>
          <p:cNvSpPr txBox="1"/>
          <p:nvPr/>
        </p:nvSpPr>
        <p:spPr>
          <a:xfrm>
            <a:off x="4852589" y="1668716"/>
            <a:ext cx="2135982" cy="369332"/>
          </a:xfrm>
          <a:prstGeom prst="rect">
            <a:avLst/>
          </a:prstGeom>
          <a:noFill/>
        </p:spPr>
        <p:txBody>
          <a:bodyPr wrap="square" rtlCol="0">
            <a:spAutoFit/>
          </a:bodyPr>
          <a:lstStyle/>
          <a:p>
            <a:r>
              <a:rPr lang="en-GB">
                <a:latin typeface="Arial Narrow" panose="020B0606020202030204" pitchFamily="34" charset="0"/>
              </a:rPr>
              <a:t>CULTURALHERITAGE</a:t>
            </a:r>
          </a:p>
        </p:txBody>
      </p:sp>
      <p:sp>
        <p:nvSpPr>
          <p:cNvPr id="62" name="CasellaDiTesto 61">
            <a:extLst>
              <a:ext uri="{FF2B5EF4-FFF2-40B4-BE49-F238E27FC236}">
                <a16:creationId xmlns:a16="http://schemas.microsoft.com/office/drawing/2014/main" id="{ED0B6C2E-7E92-49B1-A7CD-7ABB23509573}"/>
              </a:ext>
            </a:extLst>
          </p:cNvPr>
          <p:cNvSpPr txBox="1"/>
          <p:nvPr/>
        </p:nvSpPr>
        <p:spPr>
          <a:xfrm>
            <a:off x="5954058" y="1771954"/>
            <a:ext cx="900677" cy="523220"/>
          </a:xfrm>
          <a:prstGeom prst="rect">
            <a:avLst/>
          </a:prstGeom>
          <a:noFill/>
        </p:spPr>
        <p:txBody>
          <a:bodyPr wrap="square" rtlCol="0">
            <a:spAutoFit/>
          </a:bodyPr>
          <a:lstStyle/>
          <a:p>
            <a:r>
              <a:rPr lang="en-GB" sz="2800">
                <a:latin typeface="Arial Narrow" panose="020B0606020202030204" pitchFamily="34" charset="0"/>
              </a:rPr>
              <a:t>…….</a:t>
            </a:r>
          </a:p>
        </p:txBody>
      </p:sp>
      <p:sp>
        <p:nvSpPr>
          <p:cNvPr id="63" name="CasellaDiTesto 62">
            <a:extLst>
              <a:ext uri="{FF2B5EF4-FFF2-40B4-BE49-F238E27FC236}">
                <a16:creationId xmlns:a16="http://schemas.microsoft.com/office/drawing/2014/main" id="{38393BA6-DA65-442D-B3E0-5E88F8AB3D6A}"/>
              </a:ext>
            </a:extLst>
          </p:cNvPr>
          <p:cNvSpPr txBox="1"/>
          <p:nvPr/>
        </p:nvSpPr>
        <p:spPr>
          <a:xfrm>
            <a:off x="5482493" y="2723245"/>
            <a:ext cx="1706475" cy="400110"/>
          </a:xfrm>
          <a:prstGeom prst="rect">
            <a:avLst/>
          </a:prstGeom>
          <a:noFill/>
        </p:spPr>
        <p:txBody>
          <a:bodyPr wrap="square" rtlCol="0">
            <a:spAutoFit/>
          </a:bodyPr>
          <a:lstStyle/>
          <a:p>
            <a:r>
              <a:rPr lang="en-GB" sz="2000">
                <a:latin typeface="Arial Narrow" panose="020B0606020202030204" pitchFamily="34" charset="0"/>
              </a:rPr>
              <a:t>EQUIPMENTS</a:t>
            </a:r>
          </a:p>
        </p:txBody>
      </p:sp>
      <p:sp>
        <p:nvSpPr>
          <p:cNvPr id="64" name="CasellaDiTesto 63">
            <a:extLst>
              <a:ext uri="{FF2B5EF4-FFF2-40B4-BE49-F238E27FC236}">
                <a16:creationId xmlns:a16="http://schemas.microsoft.com/office/drawing/2014/main" id="{B54EFB59-7031-480C-AA7B-CECA36C213A1}"/>
              </a:ext>
            </a:extLst>
          </p:cNvPr>
          <p:cNvSpPr txBox="1"/>
          <p:nvPr/>
        </p:nvSpPr>
        <p:spPr>
          <a:xfrm>
            <a:off x="4795070" y="2498030"/>
            <a:ext cx="2223659" cy="400110"/>
          </a:xfrm>
          <a:prstGeom prst="rect">
            <a:avLst/>
          </a:prstGeom>
          <a:noFill/>
        </p:spPr>
        <p:txBody>
          <a:bodyPr wrap="square" rtlCol="0">
            <a:spAutoFit/>
          </a:bodyPr>
          <a:lstStyle/>
          <a:p>
            <a:r>
              <a:rPr lang="en-GB" sz="2000">
                <a:latin typeface="Arial Narrow" panose="020B0606020202030204" pitchFamily="34" charset="0"/>
              </a:rPr>
              <a:t>INDUSTRIAL SITES</a:t>
            </a:r>
          </a:p>
        </p:txBody>
      </p:sp>
      <p:sp>
        <p:nvSpPr>
          <p:cNvPr id="65" name="CasellaDiTesto 64">
            <a:extLst>
              <a:ext uri="{FF2B5EF4-FFF2-40B4-BE49-F238E27FC236}">
                <a16:creationId xmlns:a16="http://schemas.microsoft.com/office/drawing/2014/main" id="{3992F3D2-065B-47C2-9AFE-275D5153D4A9}"/>
              </a:ext>
            </a:extLst>
          </p:cNvPr>
          <p:cNvSpPr txBox="1"/>
          <p:nvPr/>
        </p:nvSpPr>
        <p:spPr>
          <a:xfrm>
            <a:off x="6274038" y="2809076"/>
            <a:ext cx="900677" cy="523220"/>
          </a:xfrm>
          <a:prstGeom prst="rect">
            <a:avLst/>
          </a:prstGeom>
          <a:noFill/>
        </p:spPr>
        <p:txBody>
          <a:bodyPr wrap="square" rtlCol="0">
            <a:spAutoFit/>
          </a:bodyPr>
          <a:lstStyle/>
          <a:p>
            <a:r>
              <a:rPr lang="en-GB" sz="2800">
                <a:latin typeface="Arial Narrow" panose="020B0606020202030204" pitchFamily="34" charset="0"/>
              </a:rPr>
              <a:t>…….</a:t>
            </a:r>
          </a:p>
        </p:txBody>
      </p:sp>
      <p:sp>
        <p:nvSpPr>
          <p:cNvPr id="66" name="CasellaDiTesto 65">
            <a:extLst>
              <a:ext uri="{FF2B5EF4-FFF2-40B4-BE49-F238E27FC236}">
                <a16:creationId xmlns:a16="http://schemas.microsoft.com/office/drawing/2014/main" id="{851A6E1D-32FF-4922-8658-1B039B4F4783}"/>
              </a:ext>
            </a:extLst>
          </p:cNvPr>
          <p:cNvSpPr txBox="1"/>
          <p:nvPr/>
        </p:nvSpPr>
        <p:spPr>
          <a:xfrm>
            <a:off x="4997567" y="3601344"/>
            <a:ext cx="1260384" cy="400110"/>
          </a:xfrm>
          <a:prstGeom prst="rect">
            <a:avLst/>
          </a:prstGeom>
          <a:noFill/>
        </p:spPr>
        <p:txBody>
          <a:bodyPr wrap="square" rtlCol="0">
            <a:spAutoFit/>
          </a:bodyPr>
          <a:lstStyle/>
          <a:p>
            <a:r>
              <a:rPr lang="en-GB" sz="2000">
                <a:latin typeface="Arial Narrow" panose="020B0606020202030204" pitchFamily="34" charset="0"/>
              </a:rPr>
              <a:t>RAILWAYS</a:t>
            </a:r>
          </a:p>
        </p:txBody>
      </p:sp>
      <p:sp>
        <p:nvSpPr>
          <p:cNvPr id="67" name="CasellaDiTesto 66">
            <a:extLst>
              <a:ext uri="{FF2B5EF4-FFF2-40B4-BE49-F238E27FC236}">
                <a16:creationId xmlns:a16="http://schemas.microsoft.com/office/drawing/2014/main" id="{7627FC63-431D-43B5-BE9A-0D85D8110EEF}"/>
              </a:ext>
            </a:extLst>
          </p:cNvPr>
          <p:cNvSpPr txBox="1"/>
          <p:nvPr/>
        </p:nvSpPr>
        <p:spPr>
          <a:xfrm>
            <a:off x="5463993" y="3843518"/>
            <a:ext cx="1260384" cy="400110"/>
          </a:xfrm>
          <a:prstGeom prst="rect">
            <a:avLst/>
          </a:prstGeom>
          <a:noFill/>
        </p:spPr>
        <p:txBody>
          <a:bodyPr wrap="square" rtlCol="0">
            <a:spAutoFit/>
          </a:bodyPr>
          <a:lstStyle/>
          <a:p>
            <a:r>
              <a:rPr lang="en-GB" sz="2000">
                <a:latin typeface="Arial Narrow" panose="020B0606020202030204" pitchFamily="34" charset="0"/>
              </a:rPr>
              <a:t>HIGHWAY</a:t>
            </a:r>
          </a:p>
        </p:txBody>
      </p:sp>
      <p:sp>
        <p:nvSpPr>
          <p:cNvPr id="68" name="CasellaDiTesto 67">
            <a:extLst>
              <a:ext uri="{FF2B5EF4-FFF2-40B4-BE49-F238E27FC236}">
                <a16:creationId xmlns:a16="http://schemas.microsoft.com/office/drawing/2014/main" id="{D1DE4711-F058-4772-A553-5FE8E646EBFB}"/>
              </a:ext>
            </a:extLst>
          </p:cNvPr>
          <p:cNvSpPr txBox="1"/>
          <p:nvPr/>
        </p:nvSpPr>
        <p:spPr>
          <a:xfrm>
            <a:off x="6320459" y="3866715"/>
            <a:ext cx="900677" cy="523220"/>
          </a:xfrm>
          <a:prstGeom prst="rect">
            <a:avLst/>
          </a:prstGeom>
          <a:noFill/>
        </p:spPr>
        <p:txBody>
          <a:bodyPr wrap="square" rtlCol="0">
            <a:spAutoFit/>
          </a:bodyPr>
          <a:lstStyle/>
          <a:p>
            <a:r>
              <a:rPr lang="en-GB" sz="2800">
                <a:latin typeface="Arial Narrow" panose="020B0606020202030204" pitchFamily="34" charset="0"/>
              </a:rPr>
              <a:t>…….</a:t>
            </a:r>
          </a:p>
        </p:txBody>
      </p:sp>
      <p:sp>
        <p:nvSpPr>
          <p:cNvPr id="69" name="CasellaDiTesto 68">
            <a:extLst>
              <a:ext uri="{FF2B5EF4-FFF2-40B4-BE49-F238E27FC236}">
                <a16:creationId xmlns:a16="http://schemas.microsoft.com/office/drawing/2014/main" id="{C1AAC467-0AAD-4C54-980A-4A1887D892CC}"/>
              </a:ext>
            </a:extLst>
          </p:cNvPr>
          <p:cNvSpPr txBox="1"/>
          <p:nvPr/>
        </p:nvSpPr>
        <p:spPr>
          <a:xfrm>
            <a:off x="5706437" y="4950726"/>
            <a:ext cx="1329666" cy="400110"/>
          </a:xfrm>
          <a:prstGeom prst="rect">
            <a:avLst/>
          </a:prstGeom>
          <a:noFill/>
        </p:spPr>
        <p:txBody>
          <a:bodyPr wrap="square" rtlCol="0">
            <a:spAutoFit/>
          </a:bodyPr>
          <a:lstStyle/>
          <a:p>
            <a:r>
              <a:rPr lang="en-GB" sz="2000">
                <a:latin typeface="Arial Narrow" panose="020B0606020202030204" pitchFamily="34" charset="0"/>
              </a:rPr>
              <a:t>CHANNEL</a:t>
            </a:r>
          </a:p>
        </p:txBody>
      </p:sp>
      <p:sp>
        <p:nvSpPr>
          <p:cNvPr id="70" name="CasellaDiTesto 69">
            <a:extLst>
              <a:ext uri="{FF2B5EF4-FFF2-40B4-BE49-F238E27FC236}">
                <a16:creationId xmlns:a16="http://schemas.microsoft.com/office/drawing/2014/main" id="{ADF1E843-9DBF-404A-BDD9-08D883954D46}"/>
              </a:ext>
            </a:extLst>
          </p:cNvPr>
          <p:cNvSpPr txBox="1"/>
          <p:nvPr/>
        </p:nvSpPr>
        <p:spPr>
          <a:xfrm>
            <a:off x="7754293" y="3276222"/>
            <a:ext cx="1828188" cy="461665"/>
          </a:xfrm>
          <a:prstGeom prst="rect">
            <a:avLst/>
          </a:prstGeom>
          <a:noFill/>
        </p:spPr>
        <p:txBody>
          <a:bodyPr wrap="square" rtlCol="0">
            <a:spAutoFit/>
          </a:bodyPr>
          <a:lstStyle/>
          <a:p>
            <a:r>
              <a:rPr lang="en-GB" sz="2400">
                <a:latin typeface="Arial Narrow" panose="020B0606020202030204" pitchFamily="34" charset="0"/>
              </a:rPr>
              <a:t>ALLOCATED </a:t>
            </a:r>
          </a:p>
        </p:txBody>
      </p:sp>
      <p:sp>
        <p:nvSpPr>
          <p:cNvPr id="71" name="CasellaDiTesto 70">
            <a:extLst>
              <a:ext uri="{FF2B5EF4-FFF2-40B4-BE49-F238E27FC236}">
                <a16:creationId xmlns:a16="http://schemas.microsoft.com/office/drawing/2014/main" id="{0C884B72-3158-45C9-BB24-ABE2C638999A}"/>
              </a:ext>
            </a:extLst>
          </p:cNvPr>
          <p:cNvSpPr txBox="1"/>
          <p:nvPr/>
        </p:nvSpPr>
        <p:spPr>
          <a:xfrm>
            <a:off x="7385168" y="4682171"/>
            <a:ext cx="4610887" cy="361637"/>
          </a:xfrm>
          <a:prstGeom prst="rect">
            <a:avLst/>
          </a:prstGeom>
          <a:noFill/>
        </p:spPr>
        <p:txBody>
          <a:bodyPr wrap="square" rtlCol="0">
            <a:spAutoFit/>
          </a:bodyPr>
          <a:lstStyle/>
          <a:p>
            <a:pPr>
              <a:lnSpc>
                <a:spcPts val="2100"/>
              </a:lnSpc>
            </a:pPr>
            <a:r>
              <a:rPr lang="en-GB">
                <a:latin typeface="Arial Narrow" panose="020B0606020202030204" pitchFamily="34" charset="0"/>
              </a:rPr>
              <a:t>FOR A SINGLE DAMAGE OR GROUP OF DAMAGE</a:t>
            </a:r>
          </a:p>
        </p:txBody>
      </p:sp>
      <p:sp>
        <p:nvSpPr>
          <p:cNvPr id="72" name="CasellaDiTesto 71">
            <a:extLst>
              <a:ext uri="{FF2B5EF4-FFF2-40B4-BE49-F238E27FC236}">
                <a16:creationId xmlns:a16="http://schemas.microsoft.com/office/drawing/2014/main" id="{8F5AF821-191B-46E9-B5A4-4A5BFC45824B}"/>
              </a:ext>
            </a:extLst>
          </p:cNvPr>
          <p:cNvSpPr txBox="1"/>
          <p:nvPr/>
        </p:nvSpPr>
        <p:spPr>
          <a:xfrm>
            <a:off x="7286451" y="5528429"/>
            <a:ext cx="4610887" cy="630942"/>
          </a:xfrm>
          <a:prstGeom prst="rect">
            <a:avLst/>
          </a:prstGeom>
          <a:noFill/>
        </p:spPr>
        <p:txBody>
          <a:bodyPr wrap="square" rtlCol="0">
            <a:spAutoFit/>
          </a:bodyPr>
          <a:lstStyle/>
          <a:p>
            <a:pPr algn="ctr">
              <a:lnSpc>
                <a:spcPts val="2100"/>
              </a:lnSpc>
            </a:pPr>
            <a:r>
              <a:rPr lang="en-GB">
                <a:latin typeface="Arial Narrow" panose="020B0606020202030204" pitchFamily="34" charset="0"/>
              </a:rPr>
              <a:t>ENCOMPASSE ALL THE COSTS – TOTAL GOVERNAMENT FOUND</a:t>
            </a:r>
          </a:p>
        </p:txBody>
      </p:sp>
      <p:sp>
        <p:nvSpPr>
          <p:cNvPr id="73" name="CasellaDiTesto 72">
            <a:extLst>
              <a:ext uri="{FF2B5EF4-FFF2-40B4-BE49-F238E27FC236}">
                <a16:creationId xmlns:a16="http://schemas.microsoft.com/office/drawing/2014/main" id="{0EB38635-C2DB-44BB-BB66-C848645C81A1}"/>
              </a:ext>
            </a:extLst>
          </p:cNvPr>
          <p:cNvSpPr txBox="1"/>
          <p:nvPr/>
        </p:nvSpPr>
        <p:spPr>
          <a:xfrm>
            <a:off x="5151303" y="4657355"/>
            <a:ext cx="2212447" cy="400110"/>
          </a:xfrm>
          <a:prstGeom prst="rect">
            <a:avLst/>
          </a:prstGeom>
          <a:noFill/>
        </p:spPr>
        <p:txBody>
          <a:bodyPr wrap="square" rtlCol="0">
            <a:spAutoFit/>
          </a:bodyPr>
          <a:lstStyle/>
          <a:p>
            <a:r>
              <a:rPr lang="en-GB" sz="2000">
                <a:latin typeface="Arial Narrow" panose="020B0606020202030204" pitchFamily="34" charset="0"/>
              </a:rPr>
              <a:t>DRAINAGE SYSTEM</a:t>
            </a:r>
          </a:p>
        </p:txBody>
      </p:sp>
      <p:sp>
        <p:nvSpPr>
          <p:cNvPr id="74" name="CasellaDiTesto 73">
            <a:extLst>
              <a:ext uri="{FF2B5EF4-FFF2-40B4-BE49-F238E27FC236}">
                <a16:creationId xmlns:a16="http://schemas.microsoft.com/office/drawing/2014/main" id="{A6683958-D550-464E-9F62-D23AFA0CCD32}"/>
              </a:ext>
            </a:extLst>
          </p:cNvPr>
          <p:cNvSpPr txBox="1"/>
          <p:nvPr/>
        </p:nvSpPr>
        <p:spPr>
          <a:xfrm>
            <a:off x="5261364" y="5703362"/>
            <a:ext cx="1593371" cy="400110"/>
          </a:xfrm>
          <a:prstGeom prst="rect">
            <a:avLst/>
          </a:prstGeom>
          <a:noFill/>
        </p:spPr>
        <p:txBody>
          <a:bodyPr wrap="square" rtlCol="0">
            <a:spAutoFit/>
          </a:bodyPr>
          <a:lstStyle/>
          <a:p>
            <a:r>
              <a:rPr lang="en-GB" sz="2000">
                <a:latin typeface="Arial Narrow" panose="020B0606020202030204" pitchFamily="34" charset="0"/>
              </a:rPr>
              <a:t>WATER MAIN</a:t>
            </a:r>
          </a:p>
        </p:txBody>
      </p:sp>
      <p:sp>
        <p:nvSpPr>
          <p:cNvPr id="75" name="CasellaDiTesto 74">
            <a:extLst>
              <a:ext uri="{FF2B5EF4-FFF2-40B4-BE49-F238E27FC236}">
                <a16:creationId xmlns:a16="http://schemas.microsoft.com/office/drawing/2014/main" id="{FC29171F-7F7E-429F-A7D6-AA3040B05FB2}"/>
              </a:ext>
            </a:extLst>
          </p:cNvPr>
          <p:cNvSpPr txBox="1"/>
          <p:nvPr/>
        </p:nvSpPr>
        <p:spPr>
          <a:xfrm>
            <a:off x="6538232" y="4947187"/>
            <a:ext cx="900677" cy="523220"/>
          </a:xfrm>
          <a:prstGeom prst="rect">
            <a:avLst/>
          </a:prstGeom>
          <a:noFill/>
        </p:spPr>
        <p:txBody>
          <a:bodyPr wrap="square" rtlCol="0">
            <a:spAutoFit/>
          </a:bodyPr>
          <a:lstStyle/>
          <a:p>
            <a:r>
              <a:rPr lang="en-GB" sz="2800">
                <a:latin typeface="Arial Narrow" panose="020B0606020202030204" pitchFamily="34" charset="0"/>
              </a:rPr>
              <a:t>…….</a:t>
            </a:r>
          </a:p>
        </p:txBody>
      </p:sp>
      <p:sp>
        <p:nvSpPr>
          <p:cNvPr id="76" name="CasellaDiTesto 75">
            <a:extLst>
              <a:ext uri="{FF2B5EF4-FFF2-40B4-BE49-F238E27FC236}">
                <a16:creationId xmlns:a16="http://schemas.microsoft.com/office/drawing/2014/main" id="{42D3DAA2-AFB9-45C6-A650-FA77E4942CAF}"/>
              </a:ext>
            </a:extLst>
          </p:cNvPr>
          <p:cNvSpPr txBox="1"/>
          <p:nvPr/>
        </p:nvSpPr>
        <p:spPr>
          <a:xfrm>
            <a:off x="6418050" y="5887313"/>
            <a:ext cx="900677" cy="523220"/>
          </a:xfrm>
          <a:prstGeom prst="rect">
            <a:avLst/>
          </a:prstGeom>
          <a:noFill/>
        </p:spPr>
        <p:txBody>
          <a:bodyPr wrap="square" rtlCol="0">
            <a:spAutoFit/>
          </a:bodyPr>
          <a:lstStyle/>
          <a:p>
            <a:r>
              <a:rPr lang="en-GB" sz="2800">
                <a:latin typeface="Arial Narrow" panose="020B0606020202030204" pitchFamily="34" charset="0"/>
              </a:rPr>
              <a:t>…….</a:t>
            </a:r>
          </a:p>
        </p:txBody>
      </p:sp>
      <p:pic>
        <p:nvPicPr>
          <p:cNvPr id="77" name="Immagine 76">
            <a:extLst>
              <a:ext uri="{FF2B5EF4-FFF2-40B4-BE49-F238E27FC236}">
                <a16:creationId xmlns:a16="http://schemas.microsoft.com/office/drawing/2014/main" id="{36BB88D8-DCFF-4D2F-9340-263204FE6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87" y="1259429"/>
            <a:ext cx="3211218" cy="4778727"/>
          </a:xfrm>
          <a:prstGeom prst="rect">
            <a:avLst/>
          </a:prstGeom>
        </p:spPr>
      </p:pic>
    </p:spTree>
    <p:extLst>
      <p:ext uri="{BB962C8B-B14F-4D97-AF65-F5344CB8AC3E}">
        <p14:creationId xmlns:p14="http://schemas.microsoft.com/office/powerpoint/2010/main" val="3919084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A7E18A9A-0264-48C1-9CD0-3F78B5DF44AB}"/>
              </a:ext>
            </a:extLst>
          </p:cNvPr>
          <p:cNvSpPr/>
          <p:nvPr/>
        </p:nvSpPr>
        <p:spPr>
          <a:xfrm rot="16200000">
            <a:off x="5196600" y="914753"/>
            <a:ext cx="1113554" cy="460837"/>
          </a:xfrm>
          <a:prstGeom prst="roundRect">
            <a:avLst/>
          </a:prstGeom>
          <a:solidFill>
            <a:schemeClr val="accent1">
              <a:lumMod val="60000"/>
              <a:lumOff val="40000"/>
            </a:schemeClr>
          </a:solidFill>
          <a:ln w="12700">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600">
              <a:latin typeface="Arial Narrow" panose="020B0606020202030204" pitchFamily="34" charset="0"/>
            </a:endParaRPr>
          </a:p>
        </p:txBody>
      </p:sp>
      <p:sp>
        <p:nvSpPr>
          <p:cNvPr id="4" name="Rettangolo con angoli arrotondati 3">
            <a:extLst>
              <a:ext uri="{FF2B5EF4-FFF2-40B4-BE49-F238E27FC236}">
                <a16:creationId xmlns:a16="http://schemas.microsoft.com/office/drawing/2014/main" id="{D168C0B2-E535-41D6-B24E-6CE04968A9F1}"/>
              </a:ext>
            </a:extLst>
          </p:cNvPr>
          <p:cNvSpPr/>
          <p:nvPr/>
        </p:nvSpPr>
        <p:spPr>
          <a:xfrm rot="16200000">
            <a:off x="5199554" y="2268902"/>
            <a:ext cx="1113554" cy="460837"/>
          </a:xfrm>
          <a:prstGeom prst="roundRect">
            <a:avLst/>
          </a:prstGeom>
          <a:solidFill>
            <a:schemeClr val="accent1">
              <a:lumMod val="60000"/>
              <a:lumOff val="40000"/>
            </a:schemeClr>
          </a:solidFill>
          <a:ln w="12700">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600">
              <a:latin typeface="Arial Narrow" panose="020B0606020202030204" pitchFamily="34" charset="0"/>
            </a:endParaRPr>
          </a:p>
        </p:txBody>
      </p:sp>
      <p:sp>
        <p:nvSpPr>
          <p:cNvPr id="5" name="Rettangolo con angoli arrotondati 4">
            <a:extLst>
              <a:ext uri="{FF2B5EF4-FFF2-40B4-BE49-F238E27FC236}">
                <a16:creationId xmlns:a16="http://schemas.microsoft.com/office/drawing/2014/main" id="{E7A2D19E-98D2-4B41-9468-AA69E106A21C}"/>
              </a:ext>
            </a:extLst>
          </p:cNvPr>
          <p:cNvSpPr/>
          <p:nvPr/>
        </p:nvSpPr>
        <p:spPr>
          <a:xfrm rot="16200000">
            <a:off x="5187866" y="3605511"/>
            <a:ext cx="1113554" cy="460837"/>
          </a:xfrm>
          <a:prstGeom prst="roundRect">
            <a:avLst/>
          </a:prstGeom>
          <a:solidFill>
            <a:schemeClr val="accent1">
              <a:lumMod val="60000"/>
              <a:lumOff val="40000"/>
            </a:schemeClr>
          </a:solidFill>
          <a:ln w="12700">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600">
              <a:latin typeface="Arial Narrow" panose="020B0606020202030204" pitchFamily="34" charset="0"/>
            </a:endParaRPr>
          </a:p>
        </p:txBody>
      </p:sp>
      <p:sp>
        <p:nvSpPr>
          <p:cNvPr id="6" name="Rettangolo con angoli arrotondati 5">
            <a:extLst>
              <a:ext uri="{FF2B5EF4-FFF2-40B4-BE49-F238E27FC236}">
                <a16:creationId xmlns:a16="http://schemas.microsoft.com/office/drawing/2014/main" id="{43839B66-28D5-445B-AFA9-BCAF47969BCD}"/>
              </a:ext>
            </a:extLst>
          </p:cNvPr>
          <p:cNvSpPr/>
          <p:nvPr/>
        </p:nvSpPr>
        <p:spPr>
          <a:xfrm rot="16200000">
            <a:off x="5230357" y="4983738"/>
            <a:ext cx="1113554" cy="460837"/>
          </a:xfrm>
          <a:prstGeom prst="roundRect">
            <a:avLst/>
          </a:prstGeom>
          <a:solidFill>
            <a:schemeClr val="accent1">
              <a:lumMod val="60000"/>
              <a:lumOff val="40000"/>
            </a:schemeClr>
          </a:solidFill>
          <a:ln w="12700">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600">
              <a:latin typeface="Arial Narrow" panose="020B0606020202030204" pitchFamily="34" charset="0"/>
            </a:endParaRPr>
          </a:p>
        </p:txBody>
      </p:sp>
      <p:sp>
        <p:nvSpPr>
          <p:cNvPr id="7" name="Disco magnetico 6">
            <a:extLst>
              <a:ext uri="{FF2B5EF4-FFF2-40B4-BE49-F238E27FC236}">
                <a16:creationId xmlns:a16="http://schemas.microsoft.com/office/drawing/2014/main" id="{78796261-0EC7-40E4-80F8-39C76B9CCD6F}"/>
              </a:ext>
            </a:extLst>
          </p:cNvPr>
          <p:cNvSpPr>
            <a:spLocks noChangeAspect="1"/>
          </p:cNvSpPr>
          <p:nvPr/>
        </p:nvSpPr>
        <p:spPr>
          <a:xfrm>
            <a:off x="562330" y="2013831"/>
            <a:ext cx="928668" cy="384323"/>
          </a:xfrm>
          <a:prstGeom prst="flowChartMagneticDisk">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8" name="Disco magnetico 7">
            <a:extLst>
              <a:ext uri="{FF2B5EF4-FFF2-40B4-BE49-F238E27FC236}">
                <a16:creationId xmlns:a16="http://schemas.microsoft.com/office/drawing/2014/main" id="{41D9007E-B7A1-4C2E-8F70-57CBD5495610}"/>
              </a:ext>
            </a:extLst>
          </p:cNvPr>
          <p:cNvSpPr>
            <a:spLocks noChangeAspect="1"/>
          </p:cNvSpPr>
          <p:nvPr/>
        </p:nvSpPr>
        <p:spPr>
          <a:xfrm>
            <a:off x="562330" y="3056099"/>
            <a:ext cx="928668" cy="384323"/>
          </a:xfrm>
          <a:prstGeom prst="flowChartMagneticDisk">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9" name="Disco magnetico 8">
            <a:extLst>
              <a:ext uri="{FF2B5EF4-FFF2-40B4-BE49-F238E27FC236}">
                <a16:creationId xmlns:a16="http://schemas.microsoft.com/office/drawing/2014/main" id="{5C50B180-7C9A-4C3D-8764-762274F18CC3}"/>
              </a:ext>
            </a:extLst>
          </p:cNvPr>
          <p:cNvSpPr>
            <a:spLocks noChangeAspect="1"/>
          </p:cNvSpPr>
          <p:nvPr/>
        </p:nvSpPr>
        <p:spPr>
          <a:xfrm>
            <a:off x="562330" y="4388476"/>
            <a:ext cx="928668" cy="384323"/>
          </a:xfrm>
          <a:prstGeom prst="flowChartMagneticDisk">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10" name="Disco magnetico 9">
            <a:extLst>
              <a:ext uri="{FF2B5EF4-FFF2-40B4-BE49-F238E27FC236}">
                <a16:creationId xmlns:a16="http://schemas.microsoft.com/office/drawing/2014/main" id="{F888AD4D-F608-4C02-8703-9A13AD05DE32}"/>
              </a:ext>
            </a:extLst>
          </p:cNvPr>
          <p:cNvSpPr>
            <a:spLocks noChangeAspect="1"/>
          </p:cNvSpPr>
          <p:nvPr/>
        </p:nvSpPr>
        <p:spPr>
          <a:xfrm>
            <a:off x="562330" y="994804"/>
            <a:ext cx="928668" cy="384323"/>
          </a:xfrm>
          <a:prstGeom prst="flowChartMagneticDisk">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11" name="CasellaDiTesto 10">
            <a:extLst>
              <a:ext uri="{FF2B5EF4-FFF2-40B4-BE49-F238E27FC236}">
                <a16:creationId xmlns:a16="http://schemas.microsoft.com/office/drawing/2014/main" id="{8DAA8ADB-DF97-41D3-9141-0814C2915FCC}"/>
              </a:ext>
            </a:extLst>
          </p:cNvPr>
          <p:cNvSpPr txBox="1"/>
          <p:nvPr/>
        </p:nvSpPr>
        <p:spPr>
          <a:xfrm>
            <a:off x="278626" y="1673420"/>
            <a:ext cx="1496077" cy="338554"/>
          </a:xfrm>
          <a:prstGeom prst="rect">
            <a:avLst/>
          </a:prstGeom>
          <a:noFill/>
        </p:spPr>
        <p:txBody>
          <a:bodyPr wrap="square" rtlCol="0">
            <a:spAutoFit/>
          </a:bodyPr>
          <a:lstStyle/>
          <a:p>
            <a:r>
              <a:rPr lang="en-GB" sz="1600" dirty="0">
                <a:latin typeface="Arial Narrow" panose="020B0606020202030204" pitchFamily="34" charset="0"/>
              </a:rPr>
              <a:t>FIELD SURVEY</a:t>
            </a:r>
          </a:p>
        </p:txBody>
      </p:sp>
      <p:sp>
        <p:nvSpPr>
          <p:cNvPr id="12" name="CasellaDiTesto 11">
            <a:extLst>
              <a:ext uri="{FF2B5EF4-FFF2-40B4-BE49-F238E27FC236}">
                <a16:creationId xmlns:a16="http://schemas.microsoft.com/office/drawing/2014/main" id="{2EE10595-78BA-4E5C-AE32-F14C125BF97C}"/>
              </a:ext>
            </a:extLst>
          </p:cNvPr>
          <p:cNvSpPr txBox="1"/>
          <p:nvPr/>
        </p:nvSpPr>
        <p:spPr>
          <a:xfrm>
            <a:off x="117007" y="3859253"/>
            <a:ext cx="1819315" cy="557204"/>
          </a:xfrm>
          <a:prstGeom prst="rect">
            <a:avLst/>
          </a:prstGeom>
          <a:noFill/>
        </p:spPr>
        <p:txBody>
          <a:bodyPr wrap="square" rtlCol="0">
            <a:spAutoFit/>
          </a:bodyPr>
          <a:lstStyle/>
          <a:p>
            <a:pPr algn="ctr">
              <a:lnSpc>
                <a:spcPts val="1800"/>
              </a:lnSpc>
            </a:pPr>
            <a:r>
              <a:rPr lang="en-GB" sz="1600" dirty="0">
                <a:latin typeface="Arial Narrow" panose="020B0606020202030204" pitchFamily="34" charset="0"/>
              </a:rPr>
              <a:t>ADMINISTRATIVE </a:t>
            </a:r>
          </a:p>
          <a:p>
            <a:pPr algn="ctr">
              <a:lnSpc>
                <a:spcPts val="1800"/>
              </a:lnSpc>
            </a:pPr>
            <a:r>
              <a:rPr lang="en-GB" sz="1600" dirty="0">
                <a:latin typeface="Arial Narrow" panose="020B0606020202030204" pitchFamily="34" charset="0"/>
              </a:rPr>
              <a:t>DOCUMENTS</a:t>
            </a:r>
          </a:p>
        </p:txBody>
      </p:sp>
      <p:sp>
        <p:nvSpPr>
          <p:cNvPr id="13" name="CasellaDiTesto 12">
            <a:extLst>
              <a:ext uri="{FF2B5EF4-FFF2-40B4-BE49-F238E27FC236}">
                <a16:creationId xmlns:a16="http://schemas.microsoft.com/office/drawing/2014/main" id="{A5D44CBC-44D1-4B51-A9A3-6450CF85ACA7}"/>
              </a:ext>
            </a:extLst>
          </p:cNvPr>
          <p:cNvSpPr txBox="1"/>
          <p:nvPr/>
        </p:nvSpPr>
        <p:spPr>
          <a:xfrm>
            <a:off x="278626" y="653420"/>
            <a:ext cx="1496077" cy="338554"/>
          </a:xfrm>
          <a:prstGeom prst="rect">
            <a:avLst/>
          </a:prstGeom>
          <a:noFill/>
        </p:spPr>
        <p:txBody>
          <a:bodyPr wrap="square" rtlCol="0">
            <a:spAutoFit/>
          </a:bodyPr>
          <a:lstStyle/>
          <a:p>
            <a:r>
              <a:rPr lang="en-GB" sz="1600" dirty="0">
                <a:latin typeface="Arial Narrow" panose="020B0606020202030204" pitchFamily="34" charset="0"/>
              </a:rPr>
              <a:t>NEWSPAPERS</a:t>
            </a:r>
          </a:p>
        </p:txBody>
      </p:sp>
      <p:sp>
        <p:nvSpPr>
          <p:cNvPr id="14" name="CasellaDiTesto 13">
            <a:extLst>
              <a:ext uri="{FF2B5EF4-FFF2-40B4-BE49-F238E27FC236}">
                <a16:creationId xmlns:a16="http://schemas.microsoft.com/office/drawing/2014/main" id="{E048FE38-9C5F-4A65-8F96-689B8B8CE9BD}"/>
              </a:ext>
            </a:extLst>
          </p:cNvPr>
          <p:cNvSpPr txBox="1"/>
          <p:nvPr/>
        </p:nvSpPr>
        <p:spPr>
          <a:xfrm>
            <a:off x="462302" y="2563627"/>
            <a:ext cx="1128725" cy="477054"/>
          </a:xfrm>
          <a:prstGeom prst="rect">
            <a:avLst/>
          </a:prstGeom>
          <a:noFill/>
        </p:spPr>
        <p:txBody>
          <a:bodyPr wrap="square" rtlCol="0">
            <a:spAutoFit/>
          </a:bodyPr>
          <a:lstStyle/>
          <a:p>
            <a:pPr>
              <a:lnSpc>
                <a:spcPts val="1500"/>
              </a:lnSpc>
            </a:pPr>
            <a:r>
              <a:rPr lang="en-GB" sz="1600" dirty="0">
                <a:latin typeface="Arial Narrow" panose="020B0606020202030204" pitchFamily="34" charset="0"/>
              </a:rPr>
              <a:t>TECHNICAL</a:t>
            </a:r>
          </a:p>
          <a:p>
            <a:pPr>
              <a:lnSpc>
                <a:spcPts val="1500"/>
              </a:lnSpc>
            </a:pPr>
            <a:r>
              <a:rPr lang="en-GB" sz="1600" dirty="0">
                <a:latin typeface="Arial Narrow" panose="020B0606020202030204" pitchFamily="34" charset="0"/>
              </a:rPr>
              <a:t> REPORTS</a:t>
            </a:r>
          </a:p>
        </p:txBody>
      </p:sp>
      <p:sp>
        <p:nvSpPr>
          <p:cNvPr id="15" name="CasellaDiTesto 14">
            <a:extLst>
              <a:ext uri="{FF2B5EF4-FFF2-40B4-BE49-F238E27FC236}">
                <a16:creationId xmlns:a16="http://schemas.microsoft.com/office/drawing/2014/main" id="{1268E4C6-C1DD-4F5B-9912-18AA0ACB3366}"/>
              </a:ext>
            </a:extLst>
          </p:cNvPr>
          <p:cNvSpPr txBox="1"/>
          <p:nvPr/>
        </p:nvSpPr>
        <p:spPr>
          <a:xfrm>
            <a:off x="1670682" y="1775202"/>
            <a:ext cx="2876694" cy="323165"/>
          </a:xfrm>
          <a:prstGeom prst="rect">
            <a:avLst/>
          </a:prstGeom>
          <a:noFill/>
        </p:spPr>
        <p:txBody>
          <a:bodyPr wrap="square" rtlCol="0">
            <a:spAutoFit/>
          </a:bodyPr>
          <a:lstStyle/>
          <a:p>
            <a:r>
              <a:rPr lang="en-GB" sz="1500" dirty="0">
                <a:latin typeface="Arial Narrow" panose="020B0606020202030204" pitchFamily="34" charset="0"/>
              </a:rPr>
              <a:t>- CIVIL PROTECTION TECHNICIANS </a:t>
            </a:r>
          </a:p>
        </p:txBody>
      </p:sp>
      <p:sp>
        <p:nvSpPr>
          <p:cNvPr id="16" name="CasellaDiTesto 15">
            <a:extLst>
              <a:ext uri="{FF2B5EF4-FFF2-40B4-BE49-F238E27FC236}">
                <a16:creationId xmlns:a16="http://schemas.microsoft.com/office/drawing/2014/main" id="{890244EE-23E0-4A2F-B700-74A680F891CD}"/>
              </a:ext>
            </a:extLst>
          </p:cNvPr>
          <p:cNvSpPr txBox="1"/>
          <p:nvPr/>
        </p:nvSpPr>
        <p:spPr>
          <a:xfrm>
            <a:off x="1670682" y="2088610"/>
            <a:ext cx="2563701" cy="323165"/>
          </a:xfrm>
          <a:prstGeom prst="rect">
            <a:avLst/>
          </a:prstGeom>
          <a:noFill/>
        </p:spPr>
        <p:txBody>
          <a:bodyPr wrap="square" rtlCol="0">
            <a:spAutoFit/>
          </a:bodyPr>
          <a:lstStyle/>
          <a:p>
            <a:r>
              <a:rPr lang="en-GB" sz="1500">
                <a:latin typeface="Arial Narrow" panose="020B0606020202030204" pitchFamily="34" charset="0"/>
              </a:rPr>
              <a:t>- MUNICIPAL TECHNICIANS</a:t>
            </a:r>
          </a:p>
        </p:txBody>
      </p:sp>
      <p:sp>
        <p:nvSpPr>
          <p:cNvPr id="17" name="CasellaDiTesto 16">
            <a:extLst>
              <a:ext uri="{FF2B5EF4-FFF2-40B4-BE49-F238E27FC236}">
                <a16:creationId xmlns:a16="http://schemas.microsoft.com/office/drawing/2014/main" id="{FC059B76-0F91-445F-9991-A2961AA66F72}"/>
              </a:ext>
            </a:extLst>
          </p:cNvPr>
          <p:cNvSpPr txBox="1"/>
          <p:nvPr/>
        </p:nvSpPr>
        <p:spPr>
          <a:xfrm>
            <a:off x="1670682" y="2386587"/>
            <a:ext cx="1818038" cy="323165"/>
          </a:xfrm>
          <a:prstGeom prst="rect">
            <a:avLst/>
          </a:prstGeom>
          <a:noFill/>
        </p:spPr>
        <p:txBody>
          <a:bodyPr wrap="square" rtlCol="0">
            <a:spAutoFit/>
          </a:bodyPr>
          <a:lstStyle/>
          <a:p>
            <a:r>
              <a:rPr lang="en-GB" sz="1500">
                <a:latin typeface="Arial Narrow" panose="020B0606020202030204" pitchFamily="34" charset="0"/>
              </a:rPr>
              <a:t>- RESEARCHERS</a:t>
            </a:r>
          </a:p>
        </p:txBody>
      </p:sp>
      <p:sp>
        <p:nvSpPr>
          <p:cNvPr id="18" name="CasellaDiTesto 17">
            <a:extLst>
              <a:ext uri="{FF2B5EF4-FFF2-40B4-BE49-F238E27FC236}">
                <a16:creationId xmlns:a16="http://schemas.microsoft.com/office/drawing/2014/main" id="{0D67447E-55D5-498C-B2BC-2B492983E496}"/>
              </a:ext>
            </a:extLst>
          </p:cNvPr>
          <p:cNvSpPr txBox="1"/>
          <p:nvPr/>
        </p:nvSpPr>
        <p:spPr>
          <a:xfrm>
            <a:off x="1670682" y="2898251"/>
            <a:ext cx="2876695" cy="323165"/>
          </a:xfrm>
          <a:prstGeom prst="rect">
            <a:avLst/>
          </a:prstGeom>
          <a:noFill/>
        </p:spPr>
        <p:txBody>
          <a:bodyPr wrap="square" rtlCol="0">
            <a:spAutoFit/>
          </a:bodyPr>
          <a:lstStyle/>
          <a:p>
            <a:r>
              <a:rPr lang="en-GB" sz="1500" dirty="0">
                <a:latin typeface="Arial Narrow" panose="020B0606020202030204" pitchFamily="34" charset="0"/>
              </a:rPr>
              <a:t>- CIVIL PROTECTION AGENCIES</a:t>
            </a:r>
          </a:p>
        </p:txBody>
      </p:sp>
      <p:sp>
        <p:nvSpPr>
          <p:cNvPr id="19" name="CasellaDiTesto 18">
            <a:extLst>
              <a:ext uri="{FF2B5EF4-FFF2-40B4-BE49-F238E27FC236}">
                <a16:creationId xmlns:a16="http://schemas.microsoft.com/office/drawing/2014/main" id="{DD458332-C604-49CE-998F-5DAE035B085C}"/>
              </a:ext>
            </a:extLst>
          </p:cNvPr>
          <p:cNvSpPr txBox="1"/>
          <p:nvPr/>
        </p:nvSpPr>
        <p:spPr>
          <a:xfrm>
            <a:off x="1670682" y="3461315"/>
            <a:ext cx="2238268" cy="323165"/>
          </a:xfrm>
          <a:prstGeom prst="rect">
            <a:avLst/>
          </a:prstGeom>
          <a:noFill/>
        </p:spPr>
        <p:txBody>
          <a:bodyPr wrap="square" rtlCol="0">
            <a:spAutoFit/>
          </a:bodyPr>
          <a:lstStyle/>
          <a:p>
            <a:r>
              <a:rPr lang="en-GB" sz="1500" dirty="0">
                <a:latin typeface="Arial Narrow" panose="020B0606020202030204" pitchFamily="34" charset="0"/>
              </a:rPr>
              <a:t>- RESEARCH CENTERS</a:t>
            </a:r>
          </a:p>
        </p:txBody>
      </p:sp>
      <p:sp>
        <p:nvSpPr>
          <p:cNvPr id="20" name="CasellaDiTesto 19">
            <a:extLst>
              <a:ext uri="{FF2B5EF4-FFF2-40B4-BE49-F238E27FC236}">
                <a16:creationId xmlns:a16="http://schemas.microsoft.com/office/drawing/2014/main" id="{065B43A0-1E87-4AD0-B68D-5D83C8476862}"/>
              </a:ext>
            </a:extLst>
          </p:cNvPr>
          <p:cNvSpPr txBox="1"/>
          <p:nvPr/>
        </p:nvSpPr>
        <p:spPr>
          <a:xfrm>
            <a:off x="1670682" y="3216423"/>
            <a:ext cx="4141968" cy="297517"/>
          </a:xfrm>
          <a:prstGeom prst="rect">
            <a:avLst/>
          </a:prstGeom>
          <a:noFill/>
        </p:spPr>
        <p:txBody>
          <a:bodyPr wrap="square" rtlCol="0">
            <a:spAutoFit/>
          </a:bodyPr>
          <a:lstStyle/>
          <a:p>
            <a:pPr>
              <a:lnSpc>
                <a:spcPts val="1600"/>
              </a:lnSpc>
            </a:pPr>
            <a:r>
              <a:rPr lang="en-GB" sz="1500" dirty="0">
                <a:latin typeface="Arial Narrow" panose="020B0606020202030204" pitchFamily="34" charset="0"/>
              </a:rPr>
              <a:t>- REGIONAL OR OTHER GOVERMENT    OFFICES</a:t>
            </a:r>
          </a:p>
        </p:txBody>
      </p:sp>
      <p:sp>
        <p:nvSpPr>
          <p:cNvPr id="21" name="CasellaDiTesto 20">
            <a:extLst>
              <a:ext uri="{FF2B5EF4-FFF2-40B4-BE49-F238E27FC236}">
                <a16:creationId xmlns:a16="http://schemas.microsoft.com/office/drawing/2014/main" id="{3EE7401D-2D5B-4030-ABEB-324C9CD2A801}"/>
              </a:ext>
            </a:extLst>
          </p:cNvPr>
          <p:cNvSpPr txBox="1"/>
          <p:nvPr/>
        </p:nvSpPr>
        <p:spPr>
          <a:xfrm>
            <a:off x="1670682" y="4196738"/>
            <a:ext cx="3477428" cy="502702"/>
          </a:xfrm>
          <a:prstGeom prst="rect">
            <a:avLst/>
          </a:prstGeom>
          <a:noFill/>
        </p:spPr>
        <p:txBody>
          <a:bodyPr wrap="square" rtlCol="0">
            <a:spAutoFit/>
          </a:bodyPr>
          <a:lstStyle/>
          <a:p>
            <a:pPr>
              <a:lnSpc>
                <a:spcPts val="1600"/>
              </a:lnSpc>
            </a:pPr>
            <a:r>
              <a:rPr lang="en-GB" sz="1500" dirty="0">
                <a:latin typeface="Arial Narrow" panose="020B0606020202030204" pitchFamily="34" charset="0"/>
              </a:rPr>
              <a:t>- CIVIL PROTECTION REGIONAL AGENCIES        OR NATIONAL DEPARTMENT</a:t>
            </a:r>
          </a:p>
        </p:txBody>
      </p:sp>
      <p:sp>
        <p:nvSpPr>
          <p:cNvPr id="22" name="Disco magnetico 21">
            <a:extLst>
              <a:ext uri="{FF2B5EF4-FFF2-40B4-BE49-F238E27FC236}">
                <a16:creationId xmlns:a16="http://schemas.microsoft.com/office/drawing/2014/main" id="{392A05F9-DC1C-428E-9C00-CF4249E035CC}"/>
              </a:ext>
            </a:extLst>
          </p:cNvPr>
          <p:cNvSpPr>
            <a:spLocks noChangeAspect="1"/>
          </p:cNvSpPr>
          <p:nvPr/>
        </p:nvSpPr>
        <p:spPr>
          <a:xfrm>
            <a:off x="562330" y="5518842"/>
            <a:ext cx="928668" cy="384323"/>
          </a:xfrm>
          <a:prstGeom prst="flowChartMagneticDisk">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23" name="CasellaDiTesto 22">
            <a:extLst>
              <a:ext uri="{FF2B5EF4-FFF2-40B4-BE49-F238E27FC236}">
                <a16:creationId xmlns:a16="http://schemas.microsoft.com/office/drawing/2014/main" id="{FA5E0495-F5CD-4B1C-822F-DE1B683C3598}"/>
              </a:ext>
            </a:extLst>
          </p:cNvPr>
          <p:cNvSpPr txBox="1"/>
          <p:nvPr/>
        </p:nvSpPr>
        <p:spPr>
          <a:xfrm>
            <a:off x="117007" y="5002656"/>
            <a:ext cx="1819315" cy="477054"/>
          </a:xfrm>
          <a:prstGeom prst="rect">
            <a:avLst/>
          </a:prstGeom>
          <a:noFill/>
        </p:spPr>
        <p:txBody>
          <a:bodyPr wrap="square" rtlCol="0">
            <a:spAutoFit/>
          </a:bodyPr>
          <a:lstStyle/>
          <a:p>
            <a:pPr algn="ctr">
              <a:lnSpc>
                <a:spcPts val="1500"/>
              </a:lnSpc>
            </a:pPr>
            <a:r>
              <a:rPr lang="en-GB" sz="1600" dirty="0">
                <a:latin typeface="Arial Narrow" panose="020B0606020202030204" pitchFamily="34" charset="0"/>
              </a:rPr>
              <a:t>ACTS AND </a:t>
            </a:r>
          </a:p>
          <a:p>
            <a:pPr algn="ctr">
              <a:lnSpc>
                <a:spcPts val="1500"/>
              </a:lnSpc>
            </a:pPr>
            <a:r>
              <a:rPr lang="en-GB" sz="1600" dirty="0">
                <a:latin typeface="Arial Narrow" panose="020B0606020202030204" pitchFamily="34" charset="0"/>
              </a:rPr>
              <a:t>LAW DECREES</a:t>
            </a:r>
          </a:p>
        </p:txBody>
      </p:sp>
      <p:sp>
        <p:nvSpPr>
          <p:cNvPr id="24" name="CasellaDiTesto 23">
            <a:extLst>
              <a:ext uri="{FF2B5EF4-FFF2-40B4-BE49-F238E27FC236}">
                <a16:creationId xmlns:a16="http://schemas.microsoft.com/office/drawing/2014/main" id="{5AFF701D-6580-425F-A389-1543DE2E4B87}"/>
              </a:ext>
            </a:extLst>
          </p:cNvPr>
          <p:cNvSpPr txBox="1"/>
          <p:nvPr/>
        </p:nvSpPr>
        <p:spPr>
          <a:xfrm>
            <a:off x="1670682" y="5604138"/>
            <a:ext cx="3477428" cy="297517"/>
          </a:xfrm>
          <a:prstGeom prst="rect">
            <a:avLst/>
          </a:prstGeom>
          <a:noFill/>
        </p:spPr>
        <p:txBody>
          <a:bodyPr wrap="square" rtlCol="0">
            <a:spAutoFit/>
          </a:bodyPr>
          <a:lstStyle/>
          <a:p>
            <a:pPr>
              <a:lnSpc>
                <a:spcPts val="1600"/>
              </a:lnSpc>
            </a:pPr>
            <a:r>
              <a:rPr lang="en-GB" sz="1500" dirty="0">
                <a:latin typeface="Arial Narrow" panose="020B0606020202030204" pitchFamily="34" charset="0"/>
              </a:rPr>
              <a:t>- REGIONAL OR NATIONAL OFFICES</a:t>
            </a:r>
          </a:p>
        </p:txBody>
      </p:sp>
      <p:sp>
        <p:nvSpPr>
          <p:cNvPr id="25" name="CasellaDiTesto 24">
            <a:extLst>
              <a:ext uri="{FF2B5EF4-FFF2-40B4-BE49-F238E27FC236}">
                <a16:creationId xmlns:a16="http://schemas.microsoft.com/office/drawing/2014/main" id="{5BB4D04D-2017-4D88-859A-ECE43A050E6A}"/>
              </a:ext>
            </a:extLst>
          </p:cNvPr>
          <p:cNvSpPr txBox="1"/>
          <p:nvPr/>
        </p:nvSpPr>
        <p:spPr>
          <a:xfrm>
            <a:off x="6185506" y="1043915"/>
            <a:ext cx="5797770" cy="4708981"/>
          </a:xfrm>
          <a:prstGeom prst="rect">
            <a:avLst/>
          </a:prstGeom>
          <a:noFill/>
        </p:spPr>
        <p:txBody>
          <a:bodyPr wrap="square" rtlCol="0">
            <a:spAutoFit/>
          </a:bodyPr>
          <a:lstStyle/>
          <a:p>
            <a:r>
              <a:rPr lang="en-GB" sz="2200" dirty="0">
                <a:solidFill>
                  <a:srgbClr val="CC1517"/>
                </a:solidFill>
                <a:latin typeface="Arial Narrow" panose="020B0606020202030204" pitchFamily="34" charset="0"/>
              </a:rPr>
              <a:t>TOTAL</a:t>
            </a:r>
            <a:r>
              <a:rPr lang="en-GB" sz="2200" dirty="0">
                <a:latin typeface="Arial Narrow" panose="020B0606020202030204" pitchFamily="34" charset="0"/>
              </a:rPr>
              <a:t> COST ESTIMATES OR </a:t>
            </a:r>
            <a:r>
              <a:rPr lang="en-GB" sz="2200" dirty="0">
                <a:solidFill>
                  <a:srgbClr val="CC1517"/>
                </a:solidFill>
                <a:latin typeface="Arial Narrow" panose="020B0606020202030204" pitchFamily="34" charset="0"/>
              </a:rPr>
              <a:t>PARTIAL</a:t>
            </a:r>
            <a:r>
              <a:rPr lang="en-GB" sz="2200" dirty="0">
                <a:latin typeface="Arial Narrow" panose="020B0606020202030204" pitchFamily="34" charset="0"/>
              </a:rPr>
              <a:t> COST ESTIMATES - REFERRED TO EACH DAMAGE - MAY BE COMPILE  IMMEDIATELY AFTER THE EVENT </a:t>
            </a:r>
          </a:p>
          <a:p>
            <a:endParaRPr lang="en-GB" sz="1200" dirty="0">
              <a:latin typeface="Arial Narrow" panose="020B0606020202030204" pitchFamily="34" charset="0"/>
            </a:endParaRPr>
          </a:p>
          <a:p>
            <a:r>
              <a:rPr lang="en-GB" sz="2200" dirty="0">
                <a:latin typeface="Arial Narrow" panose="020B0606020202030204" pitchFamily="34" charset="0"/>
              </a:rPr>
              <a:t>MORE </a:t>
            </a:r>
            <a:r>
              <a:rPr lang="en-GB" sz="2200" dirty="0">
                <a:solidFill>
                  <a:srgbClr val="CC1517"/>
                </a:solidFill>
                <a:latin typeface="Arial Narrow" panose="020B0606020202030204" pitchFamily="34" charset="0"/>
              </a:rPr>
              <a:t>DETAILED</a:t>
            </a:r>
            <a:r>
              <a:rPr lang="en-GB" sz="2200" dirty="0">
                <a:latin typeface="Arial Narrow" panose="020B0606020202030204" pitchFamily="34" charset="0"/>
              </a:rPr>
              <a:t> </a:t>
            </a:r>
            <a:r>
              <a:rPr lang="en-GB" sz="2200" dirty="0">
                <a:solidFill>
                  <a:srgbClr val="CC1517"/>
                </a:solidFill>
                <a:latin typeface="Arial Narrow" panose="020B0606020202030204" pitchFamily="34" charset="0"/>
              </a:rPr>
              <a:t>ESTIMATES</a:t>
            </a:r>
            <a:r>
              <a:rPr lang="en-GB" sz="2200" dirty="0">
                <a:latin typeface="Arial Narrow" panose="020B0606020202030204" pitchFamily="34" charset="0"/>
              </a:rPr>
              <a:t> MAY BE ELABORATED </a:t>
            </a:r>
            <a:r>
              <a:rPr lang="en-GB" sz="2200" dirty="0">
                <a:solidFill>
                  <a:srgbClr val="CC1517"/>
                </a:solidFill>
                <a:latin typeface="Arial Narrow" panose="020B0606020202030204" pitchFamily="34" charset="0"/>
              </a:rPr>
              <a:t>AFTER</a:t>
            </a:r>
            <a:r>
              <a:rPr lang="en-GB" sz="2200" dirty="0">
                <a:latin typeface="Arial Narrow" panose="020B0606020202030204" pitchFamily="34" charset="0"/>
              </a:rPr>
              <a:t> THE </a:t>
            </a:r>
            <a:r>
              <a:rPr lang="en-GB" sz="2200" dirty="0">
                <a:solidFill>
                  <a:srgbClr val="CC1517"/>
                </a:solidFill>
                <a:latin typeface="Arial Narrow" panose="020B0606020202030204" pitchFamily="34" charset="0"/>
              </a:rPr>
              <a:t>EMERGENCY</a:t>
            </a:r>
            <a:r>
              <a:rPr lang="en-GB" sz="2200" dirty="0">
                <a:latin typeface="Arial Narrow" panose="020B0606020202030204" pitchFamily="34" charset="0"/>
              </a:rPr>
              <a:t> PHASE ON THE BASIS OF FIELD </a:t>
            </a:r>
            <a:r>
              <a:rPr lang="en-GB" sz="2200" dirty="0">
                <a:solidFill>
                  <a:srgbClr val="CC1517"/>
                </a:solidFill>
                <a:latin typeface="Arial Narrow" panose="020B0606020202030204" pitchFamily="34" charset="0"/>
              </a:rPr>
              <a:t>SURVEYS</a:t>
            </a:r>
            <a:r>
              <a:rPr lang="en-GB" sz="2200" dirty="0">
                <a:latin typeface="Arial Narrow" panose="020B0606020202030204" pitchFamily="34" charset="0"/>
              </a:rPr>
              <a:t> AND </a:t>
            </a:r>
            <a:r>
              <a:rPr lang="en-GB" sz="2200" dirty="0">
                <a:solidFill>
                  <a:srgbClr val="CC1517"/>
                </a:solidFill>
                <a:latin typeface="Arial Narrow" panose="020B0606020202030204" pitchFamily="34" charset="0"/>
              </a:rPr>
              <a:t>DATA</a:t>
            </a:r>
            <a:r>
              <a:rPr lang="en-GB" sz="2200" dirty="0">
                <a:latin typeface="Arial Narrow" panose="020B0606020202030204" pitchFamily="34" charset="0"/>
              </a:rPr>
              <a:t> </a:t>
            </a:r>
            <a:r>
              <a:rPr lang="en-GB" sz="2200" dirty="0">
                <a:solidFill>
                  <a:srgbClr val="CC1517"/>
                </a:solidFill>
                <a:latin typeface="Arial Narrow" panose="020B0606020202030204" pitchFamily="34" charset="0"/>
              </a:rPr>
              <a:t>COLLECTION</a:t>
            </a:r>
            <a:endParaRPr lang="en-GB" sz="2200" dirty="0">
              <a:latin typeface="Arial Narrow" panose="020B0606020202030204" pitchFamily="34" charset="0"/>
            </a:endParaRPr>
          </a:p>
          <a:p>
            <a:endParaRPr lang="en-GB" sz="1200" dirty="0">
              <a:latin typeface="Arial Narrow" panose="020B0606020202030204" pitchFamily="34" charset="0"/>
            </a:endParaRPr>
          </a:p>
          <a:p>
            <a:r>
              <a:rPr lang="en-GB" sz="2200" dirty="0">
                <a:latin typeface="Arial Narrow" panose="020B0606020202030204" pitchFamily="34" charset="0"/>
              </a:rPr>
              <a:t>REPORTS AND ADMINISTRATIVE DOCUMENST CAN PROVIDE </a:t>
            </a:r>
            <a:r>
              <a:rPr lang="en-GB" sz="2200" dirty="0">
                <a:solidFill>
                  <a:srgbClr val="CC1517"/>
                </a:solidFill>
                <a:latin typeface="Arial Narrow" panose="020B0606020202030204" pitchFamily="34" charset="0"/>
              </a:rPr>
              <a:t>CUMULATIVE</a:t>
            </a:r>
            <a:r>
              <a:rPr lang="en-GB" sz="2200" dirty="0">
                <a:latin typeface="Arial Narrow" panose="020B0606020202030204" pitchFamily="34" charset="0"/>
              </a:rPr>
              <a:t> MONETARY ESTIMATES</a:t>
            </a:r>
          </a:p>
          <a:p>
            <a:endParaRPr lang="en-GB" sz="1200" dirty="0">
              <a:latin typeface="Arial Narrow" panose="020B0606020202030204" pitchFamily="34" charset="0"/>
            </a:endParaRPr>
          </a:p>
          <a:p>
            <a:r>
              <a:rPr lang="en-GB" sz="2200" dirty="0">
                <a:solidFill>
                  <a:srgbClr val="CC1517"/>
                </a:solidFill>
                <a:latin typeface="Arial Narrow" panose="020B0606020202030204" pitchFamily="34" charset="0"/>
              </a:rPr>
              <a:t>ACTS</a:t>
            </a:r>
            <a:r>
              <a:rPr lang="en-GB" sz="2200" dirty="0">
                <a:latin typeface="Arial Narrow" panose="020B0606020202030204" pitchFamily="34" charset="0"/>
              </a:rPr>
              <a:t> AND </a:t>
            </a:r>
            <a:r>
              <a:rPr lang="en-GB" sz="2200" dirty="0">
                <a:solidFill>
                  <a:srgbClr val="CC1517"/>
                </a:solidFill>
                <a:latin typeface="Arial Narrow" panose="020B0606020202030204" pitchFamily="34" charset="0"/>
              </a:rPr>
              <a:t>LAW DECREES </a:t>
            </a:r>
            <a:r>
              <a:rPr lang="en-GB" sz="2200" dirty="0">
                <a:latin typeface="Arial Narrow" panose="020B0606020202030204" pitchFamily="34" charset="0"/>
              </a:rPr>
              <a:t>MADE AVAILABLE INFORMATION ABOUT </a:t>
            </a:r>
            <a:r>
              <a:rPr lang="en-GB" sz="2200" dirty="0">
                <a:solidFill>
                  <a:srgbClr val="CC1517"/>
                </a:solidFill>
                <a:latin typeface="Arial Narrow" panose="020B0606020202030204" pitchFamily="34" charset="0"/>
              </a:rPr>
              <a:t>GOVERNMENTAL</a:t>
            </a:r>
            <a:r>
              <a:rPr lang="en-GB" sz="2200" dirty="0">
                <a:latin typeface="Arial Narrow" panose="020B0606020202030204" pitchFamily="34" charset="0"/>
              </a:rPr>
              <a:t> FOUNDS</a:t>
            </a:r>
          </a:p>
        </p:txBody>
      </p:sp>
      <p:sp>
        <p:nvSpPr>
          <p:cNvPr id="26" name="CasellaDiTesto 25">
            <a:extLst>
              <a:ext uri="{FF2B5EF4-FFF2-40B4-BE49-F238E27FC236}">
                <a16:creationId xmlns:a16="http://schemas.microsoft.com/office/drawing/2014/main" id="{7BEBE984-6399-43A0-8EE5-1569C4FA7FF7}"/>
              </a:ext>
            </a:extLst>
          </p:cNvPr>
          <p:cNvSpPr txBox="1"/>
          <p:nvPr/>
        </p:nvSpPr>
        <p:spPr>
          <a:xfrm>
            <a:off x="6049532" y="99422"/>
            <a:ext cx="5843201" cy="553998"/>
          </a:xfrm>
          <a:prstGeom prst="rect">
            <a:avLst/>
          </a:prstGeom>
          <a:noFill/>
        </p:spPr>
        <p:txBody>
          <a:bodyPr wrap="square" rtlCol="0">
            <a:spAutoFit/>
          </a:bodyPr>
          <a:lstStyle/>
          <a:p>
            <a:r>
              <a:rPr lang="en-GB" sz="3000" b="1">
                <a:latin typeface="Arial Narrow" panose="020B0606020202030204" pitchFamily="34" charset="0"/>
              </a:rPr>
              <a:t>COST ESTIMATES MAY VARY A LOT</a:t>
            </a:r>
          </a:p>
        </p:txBody>
      </p:sp>
      <p:sp>
        <p:nvSpPr>
          <p:cNvPr id="27" name="CasellaDiTesto 26">
            <a:extLst>
              <a:ext uri="{FF2B5EF4-FFF2-40B4-BE49-F238E27FC236}">
                <a16:creationId xmlns:a16="http://schemas.microsoft.com/office/drawing/2014/main" id="{5A11C40B-C03E-4CA4-B107-6AD42615B25B}"/>
              </a:ext>
            </a:extLst>
          </p:cNvPr>
          <p:cNvSpPr txBox="1"/>
          <p:nvPr/>
        </p:nvSpPr>
        <p:spPr>
          <a:xfrm>
            <a:off x="1670682" y="696220"/>
            <a:ext cx="962386" cy="323165"/>
          </a:xfrm>
          <a:prstGeom prst="rect">
            <a:avLst/>
          </a:prstGeom>
          <a:noFill/>
        </p:spPr>
        <p:txBody>
          <a:bodyPr wrap="square" rtlCol="0">
            <a:spAutoFit/>
          </a:bodyPr>
          <a:lstStyle/>
          <a:p>
            <a:r>
              <a:rPr lang="en-GB" sz="1500" dirty="0">
                <a:latin typeface="Arial Narrow" panose="020B0606020202030204" pitchFamily="34" charset="0"/>
              </a:rPr>
              <a:t>- LOCAL</a:t>
            </a:r>
          </a:p>
        </p:txBody>
      </p:sp>
      <p:sp>
        <p:nvSpPr>
          <p:cNvPr id="28" name="CasellaDiTesto 27">
            <a:extLst>
              <a:ext uri="{FF2B5EF4-FFF2-40B4-BE49-F238E27FC236}">
                <a16:creationId xmlns:a16="http://schemas.microsoft.com/office/drawing/2014/main" id="{3D1E114B-50FF-4169-867B-B3FFDA0EAFA0}"/>
              </a:ext>
            </a:extLst>
          </p:cNvPr>
          <p:cNvSpPr txBox="1"/>
          <p:nvPr/>
        </p:nvSpPr>
        <p:spPr>
          <a:xfrm>
            <a:off x="1670682" y="974567"/>
            <a:ext cx="1200909" cy="323165"/>
          </a:xfrm>
          <a:prstGeom prst="rect">
            <a:avLst/>
          </a:prstGeom>
          <a:noFill/>
        </p:spPr>
        <p:txBody>
          <a:bodyPr wrap="square" rtlCol="0">
            <a:spAutoFit/>
          </a:bodyPr>
          <a:lstStyle/>
          <a:p>
            <a:r>
              <a:rPr lang="en-GB" sz="1500">
                <a:latin typeface="Arial Narrow" panose="020B0606020202030204" pitchFamily="34" charset="0"/>
              </a:rPr>
              <a:t>- NATIONAL</a:t>
            </a:r>
          </a:p>
        </p:txBody>
      </p:sp>
      <p:sp>
        <p:nvSpPr>
          <p:cNvPr id="29" name="CasellaDiTesto 28">
            <a:extLst>
              <a:ext uri="{FF2B5EF4-FFF2-40B4-BE49-F238E27FC236}">
                <a16:creationId xmlns:a16="http://schemas.microsoft.com/office/drawing/2014/main" id="{F7DA469F-5B79-4B9D-958C-9AE430384D54}"/>
              </a:ext>
            </a:extLst>
          </p:cNvPr>
          <p:cNvSpPr txBox="1"/>
          <p:nvPr/>
        </p:nvSpPr>
        <p:spPr>
          <a:xfrm>
            <a:off x="1670682" y="1277396"/>
            <a:ext cx="1653293" cy="323165"/>
          </a:xfrm>
          <a:prstGeom prst="rect">
            <a:avLst/>
          </a:prstGeom>
          <a:noFill/>
        </p:spPr>
        <p:txBody>
          <a:bodyPr wrap="square" rtlCol="0">
            <a:spAutoFit/>
          </a:bodyPr>
          <a:lstStyle/>
          <a:p>
            <a:r>
              <a:rPr lang="en-GB" sz="1500">
                <a:latin typeface="Arial Narrow" panose="020B0606020202030204" pitchFamily="34" charset="0"/>
              </a:rPr>
              <a:t>- NEWS ON LINE</a:t>
            </a:r>
          </a:p>
        </p:txBody>
      </p:sp>
      <p:sp>
        <p:nvSpPr>
          <p:cNvPr id="30" name="CasellaDiTesto 29">
            <a:extLst>
              <a:ext uri="{FF2B5EF4-FFF2-40B4-BE49-F238E27FC236}">
                <a16:creationId xmlns:a16="http://schemas.microsoft.com/office/drawing/2014/main" id="{7F637448-D1A5-430F-B40F-0B87B8EB7DA2}"/>
              </a:ext>
            </a:extLst>
          </p:cNvPr>
          <p:cNvSpPr txBox="1"/>
          <p:nvPr/>
        </p:nvSpPr>
        <p:spPr>
          <a:xfrm>
            <a:off x="425103" y="109581"/>
            <a:ext cx="3139357" cy="553998"/>
          </a:xfrm>
          <a:prstGeom prst="rect">
            <a:avLst/>
          </a:prstGeom>
          <a:noFill/>
        </p:spPr>
        <p:txBody>
          <a:bodyPr wrap="square" rtlCol="0">
            <a:spAutoFit/>
          </a:bodyPr>
          <a:lstStyle/>
          <a:p>
            <a:r>
              <a:rPr lang="en-GB" sz="3000" b="1">
                <a:latin typeface="Arial Narrow" panose="020B0606020202030204" pitchFamily="34" charset="0"/>
              </a:rPr>
              <a:t>DATA SOURCES</a:t>
            </a:r>
          </a:p>
        </p:txBody>
      </p:sp>
      <p:sp>
        <p:nvSpPr>
          <p:cNvPr id="31" name="CasellaDiTesto 30">
            <a:extLst>
              <a:ext uri="{FF2B5EF4-FFF2-40B4-BE49-F238E27FC236}">
                <a16:creationId xmlns:a16="http://schemas.microsoft.com/office/drawing/2014/main" id="{5951CF4A-9071-41B6-95ED-D05315086736}"/>
              </a:ext>
            </a:extLst>
          </p:cNvPr>
          <p:cNvSpPr txBox="1"/>
          <p:nvPr/>
        </p:nvSpPr>
        <p:spPr>
          <a:xfrm>
            <a:off x="1670682" y="4669449"/>
            <a:ext cx="2960651" cy="297517"/>
          </a:xfrm>
          <a:prstGeom prst="rect">
            <a:avLst/>
          </a:prstGeom>
          <a:noFill/>
        </p:spPr>
        <p:txBody>
          <a:bodyPr wrap="square" rtlCol="0">
            <a:spAutoFit/>
          </a:bodyPr>
          <a:lstStyle/>
          <a:p>
            <a:pPr>
              <a:lnSpc>
                <a:spcPts val="1600"/>
              </a:lnSpc>
            </a:pPr>
            <a:r>
              <a:rPr lang="en-GB" sz="1500" dirty="0">
                <a:latin typeface="Arial Narrow" panose="020B0606020202030204" pitchFamily="34" charset="0"/>
              </a:rPr>
              <a:t>- REGIONAL OR NATIONAL OFFICES</a:t>
            </a:r>
          </a:p>
        </p:txBody>
      </p:sp>
      <p:sp>
        <p:nvSpPr>
          <p:cNvPr id="32" name="CasellaDiTesto 31">
            <a:extLst>
              <a:ext uri="{FF2B5EF4-FFF2-40B4-BE49-F238E27FC236}">
                <a16:creationId xmlns:a16="http://schemas.microsoft.com/office/drawing/2014/main" id="{D6C3A691-F558-4D38-A35D-29FC76F7352D}"/>
              </a:ext>
            </a:extLst>
          </p:cNvPr>
          <p:cNvSpPr txBox="1"/>
          <p:nvPr/>
        </p:nvSpPr>
        <p:spPr>
          <a:xfrm>
            <a:off x="1670682" y="5286079"/>
            <a:ext cx="3804388" cy="297517"/>
          </a:xfrm>
          <a:prstGeom prst="rect">
            <a:avLst/>
          </a:prstGeom>
          <a:noFill/>
        </p:spPr>
        <p:txBody>
          <a:bodyPr wrap="square" rtlCol="0">
            <a:spAutoFit/>
          </a:bodyPr>
          <a:lstStyle/>
          <a:p>
            <a:pPr>
              <a:lnSpc>
                <a:spcPts val="1600"/>
              </a:lnSpc>
            </a:pPr>
            <a:r>
              <a:rPr lang="en-GB" sz="1500" dirty="0">
                <a:latin typeface="Arial Narrow" panose="020B0606020202030204" pitchFamily="34" charset="0"/>
              </a:rPr>
              <a:t>- CIVIL PROTECTION NATIONAL DEPARTMENT</a:t>
            </a:r>
          </a:p>
        </p:txBody>
      </p:sp>
      <p:sp>
        <p:nvSpPr>
          <p:cNvPr id="33" name="CasellaDiTesto 32">
            <a:extLst>
              <a:ext uri="{FF2B5EF4-FFF2-40B4-BE49-F238E27FC236}">
                <a16:creationId xmlns:a16="http://schemas.microsoft.com/office/drawing/2014/main" id="{01899458-2457-4CA2-B015-BD6CBDFDF695}"/>
              </a:ext>
            </a:extLst>
          </p:cNvPr>
          <p:cNvSpPr txBox="1"/>
          <p:nvPr/>
        </p:nvSpPr>
        <p:spPr>
          <a:xfrm>
            <a:off x="1670682" y="4922441"/>
            <a:ext cx="2960651" cy="297517"/>
          </a:xfrm>
          <a:prstGeom prst="rect">
            <a:avLst/>
          </a:prstGeom>
          <a:noFill/>
        </p:spPr>
        <p:txBody>
          <a:bodyPr wrap="square" rtlCol="0">
            <a:spAutoFit/>
          </a:bodyPr>
          <a:lstStyle/>
          <a:p>
            <a:pPr>
              <a:lnSpc>
                <a:spcPts val="1600"/>
              </a:lnSpc>
            </a:pPr>
            <a:r>
              <a:rPr lang="en-GB" sz="1500" dirty="0">
                <a:latin typeface="Arial Narrow" panose="020B0606020202030204" pitchFamily="34" charset="0"/>
              </a:rPr>
              <a:t>- MUNICIPAL OFFICES</a:t>
            </a:r>
          </a:p>
        </p:txBody>
      </p:sp>
      <p:sp>
        <p:nvSpPr>
          <p:cNvPr id="34" name="CasellaDiTesto 33">
            <a:extLst>
              <a:ext uri="{FF2B5EF4-FFF2-40B4-BE49-F238E27FC236}">
                <a16:creationId xmlns:a16="http://schemas.microsoft.com/office/drawing/2014/main" id="{A13B4F7D-48C5-4854-AEAA-CB535B5F2113}"/>
              </a:ext>
            </a:extLst>
          </p:cNvPr>
          <p:cNvSpPr txBox="1"/>
          <p:nvPr/>
        </p:nvSpPr>
        <p:spPr>
          <a:xfrm rot="16200000">
            <a:off x="5213896" y="5064497"/>
            <a:ext cx="1128651" cy="338554"/>
          </a:xfrm>
          <a:prstGeom prst="rect">
            <a:avLst/>
          </a:prstGeom>
          <a:noFill/>
        </p:spPr>
        <p:txBody>
          <a:bodyPr wrap="square" rtlCol="0">
            <a:spAutoFit/>
          </a:bodyPr>
          <a:lstStyle/>
          <a:p>
            <a:r>
              <a:rPr lang="en-GB" sz="1600">
                <a:latin typeface="Arial Narrow" panose="020B0606020202030204" pitchFamily="34" charset="0"/>
              </a:rPr>
              <a:t>COST DATA</a:t>
            </a:r>
          </a:p>
        </p:txBody>
      </p:sp>
      <p:sp>
        <p:nvSpPr>
          <p:cNvPr id="35" name="CasellaDiTesto 34">
            <a:extLst>
              <a:ext uri="{FF2B5EF4-FFF2-40B4-BE49-F238E27FC236}">
                <a16:creationId xmlns:a16="http://schemas.microsoft.com/office/drawing/2014/main" id="{DE136A88-3BE8-4A9E-9DA3-0602CA7C7D95}"/>
              </a:ext>
            </a:extLst>
          </p:cNvPr>
          <p:cNvSpPr txBox="1"/>
          <p:nvPr/>
        </p:nvSpPr>
        <p:spPr>
          <a:xfrm rot="16200000">
            <a:off x="5197019" y="3659104"/>
            <a:ext cx="1128651" cy="338554"/>
          </a:xfrm>
          <a:prstGeom prst="rect">
            <a:avLst/>
          </a:prstGeom>
          <a:noFill/>
        </p:spPr>
        <p:txBody>
          <a:bodyPr wrap="square" rtlCol="0">
            <a:spAutoFit/>
          </a:bodyPr>
          <a:lstStyle/>
          <a:p>
            <a:r>
              <a:rPr lang="en-GB" sz="1600">
                <a:latin typeface="Arial Narrow" panose="020B0606020202030204" pitchFamily="34" charset="0"/>
              </a:rPr>
              <a:t>COST DATA</a:t>
            </a:r>
          </a:p>
        </p:txBody>
      </p:sp>
      <p:sp>
        <p:nvSpPr>
          <p:cNvPr id="36" name="CasellaDiTesto 35">
            <a:extLst>
              <a:ext uri="{FF2B5EF4-FFF2-40B4-BE49-F238E27FC236}">
                <a16:creationId xmlns:a16="http://schemas.microsoft.com/office/drawing/2014/main" id="{5973D457-0BAC-481E-A481-88161891B4A6}"/>
              </a:ext>
            </a:extLst>
          </p:cNvPr>
          <p:cNvSpPr txBox="1"/>
          <p:nvPr/>
        </p:nvSpPr>
        <p:spPr>
          <a:xfrm rot="16200000">
            <a:off x="5185027" y="2343114"/>
            <a:ext cx="1128651" cy="338554"/>
          </a:xfrm>
          <a:prstGeom prst="rect">
            <a:avLst/>
          </a:prstGeom>
          <a:noFill/>
        </p:spPr>
        <p:txBody>
          <a:bodyPr wrap="square" rtlCol="0">
            <a:spAutoFit/>
          </a:bodyPr>
          <a:lstStyle/>
          <a:p>
            <a:r>
              <a:rPr lang="en-GB" sz="1600">
                <a:latin typeface="Arial Narrow" panose="020B0606020202030204" pitchFamily="34" charset="0"/>
              </a:rPr>
              <a:t>COST DATA</a:t>
            </a:r>
          </a:p>
        </p:txBody>
      </p:sp>
      <p:sp>
        <p:nvSpPr>
          <p:cNvPr id="37" name="CasellaDiTesto 36">
            <a:extLst>
              <a:ext uri="{FF2B5EF4-FFF2-40B4-BE49-F238E27FC236}">
                <a16:creationId xmlns:a16="http://schemas.microsoft.com/office/drawing/2014/main" id="{1396F045-7BEB-43BA-8575-87CE84906891}"/>
              </a:ext>
            </a:extLst>
          </p:cNvPr>
          <p:cNvSpPr txBox="1"/>
          <p:nvPr/>
        </p:nvSpPr>
        <p:spPr>
          <a:xfrm rot="16200000">
            <a:off x="5167133" y="995217"/>
            <a:ext cx="1128651" cy="338554"/>
          </a:xfrm>
          <a:prstGeom prst="rect">
            <a:avLst/>
          </a:prstGeom>
          <a:noFill/>
        </p:spPr>
        <p:txBody>
          <a:bodyPr wrap="square" rtlCol="0">
            <a:spAutoFit/>
          </a:bodyPr>
          <a:lstStyle/>
          <a:p>
            <a:r>
              <a:rPr lang="en-GB" sz="1600">
                <a:latin typeface="Arial Narrow" panose="020B0606020202030204" pitchFamily="34" charset="0"/>
              </a:rPr>
              <a:t>COST DATA</a:t>
            </a:r>
          </a:p>
        </p:txBody>
      </p:sp>
    </p:spTree>
    <p:extLst>
      <p:ext uri="{BB962C8B-B14F-4D97-AF65-F5344CB8AC3E}">
        <p14:creationId xmlns:p14="http://schemas.microsoft.com/office/powerpoint/2010/main" val="4077869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a destra 2">
            <a:extLst>
              <a:ext uri="{FF2B5EF4-FFF2-40B4-BE49-F238E27FC236}">
                <a16:creationId xmlns:a16="http://schemas.microsoft.com/office/drawing/2014/main" id="{0DF7F35B-8F2E-4AF0-9CA9-2128E9DE20CC}"/>
              </a:ext>
            </a:extLst>
          </p:cNvPr>
          <p:cNvSpPr/>
          <p:nvPr/>
        </p:nvSpPr>
        <p:spPr>
          <a:xfrm>
            <a:off x="1474470" y="1245959"/>
            <a:ext cx="10401091" cy="1365651"/>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splosione: 8 punte 3">
            <a:extLst>
              <a:ext uri="{FF2B5EF4-FFF2-40B4-BE49-F238E27FC236}">
                <a16:creationId xmlns:a16="http://schemas.microsoft.com/office/drawing/2014/main" id="{8EF7C9EC-FD4A-4B21-AE90-612BA9C4E333}"/>
              </a:ext>
            </a:extLst>
          </p:cNvPr>
          <p:cNvSpPr/>
          <p:nvPr/>
        </p:nvSpPr>
        <p:spPr>
          <a:xfrm>
            <a:off x="267209" y="1208589"/>
            <a:ext cx="1575828" cy="1531097"/>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bg1"/>
              </a:solidFill>
            </a:endParaRPr>
          </a:p>
        </p:txBody>
      </p:sp>
      <p:sp>
        <p:nvSpPr>
          <p:cNvPr id="5" name="Disco magnetico 4">
            <a:extLst>
              <a:ext uri="{FF2B5EF4-FFF2-40B4-BE49-F238E27FC236}">
                <a16:creationId xmlns:a16="http://schemas.microsoft.com/office/drawing/2014/main" id="{40857D5D-A3D9-4E63-AD33-B769AA17ED0E}"/>
              </a:ext>
            </a:extLst>
          </p:cNvPr>
          <p:cNvSpPr>
            <a:spLocks noChangeAspect="1"/>
          </p:cNvSpPr>
          <p:nvPr/>
        </p:nvSpPr>
        <p:spPr>
          <a:xfrm>
            <a:off x="1784503" y="2380499"/>
            <a:ext cx="1184898" cy="490361"/>
          </a:xfrm>
          <a:prstGeom prst="flowChartMagneticDisk">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a:extLst>
              <a:ext uri="{FF2B5EF4-FFF2-40B4-BE49-F238E27FC236}">
                <a16:creationId xmlns:a16="http://schemas.microsoft.com/office/drawing/2014/main" id="{FCD8029C-D7E3-4B11-97FC-0E03699875AE}"/>
              </a:ext>
            </a:extLst>
          </p:cNvPr>
          <p:cNvSpPr txBox="1"/>
          <p:nvPr/>
        </p:nvSpPr>
        <p:spPr>
          <a:xfrm>
            <a:off x="1761745" y="1727641"/>
            <a:ext cx="1277654" cy="477054"/>
          </a:xfrm>
          <a:prstGeom prst="rect">
            <a:avLst/>
          </a:prstGeom>
          <a:noFill/>
        </p:spPr>
        <p:txBody>
          <a:bodyPr wrap="square" rtlCol="0">
            <a:spAutoFit/>
          </a:bodyPr>
          <a:lstStyle/>
          <a:p>
            <a:pPr algn="ctr">
              <a:lnSpc>
                <a:spcPts val="1500"/>
              </a:lnSpc>
            </a:pPr>
            <a:r>
              <a:rPr lang="en-GB" sz="1400" dirty="0">
                <a:latin typeface="Arial Narrow" panose="020B0606020202030204" pitchFamily="34" charset="0"/>
              </a:rPr>
              <a:t>DAMAGE FIELD SURVEY</a:t>
            </a:r>
          </a:p>
        </p:txBody>
      </p:sp>
      <p:sp>
        <p:nvSpPr>
          <p:cNvPr id="7" name="Disco magnetico 6">
            <a:extLst>
              <a:ext uri="{FF2B5EF4-FFF2-40B4-BE49-F238E27FC236}">
                <a16:creationId xmlns:a16="http://schemas.microsoft.com/office/drawing/2014/main" id="{97F6EF6E-E2AF-42BF-9995-87F08BA7ACAB}"/>
              </a:ext>
            </a:extLst>
          </p:cNvPr>
          <p:cNvSpPr>
            <a:spLocks noChangeAspect="1"/>
          </p:cNvSpPr>
          <p:nvPr/>
        </p:nvSpPr>
        <p:spPr>
          <a:xfrm>
            <a:off x="3180081" y="2378067"/>
            <a:ext cx="1184898" cy="490361"/>
          </a:xfrm>
          <a:prstGeom prst="flowChartMagneticDisk">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a:extLst>
              <a:ext uri="{FF2B5EF4-FFF2-40B4-BE49-F238E27FC236}">
                <a16:creationId xmlns:a16="http://schemas.microsoft.com/office/drawing/2014/main" id="{38E08A94-8EE5-4DD3-8993-F7F7C09C3409}"/>
              </a:ext>
            </a:extLst>
          </p:cNvPr>
          <p:cNvSpPr txBox="1"/>
          <p:nvPr/>
        </p:nvSpPr>
        <p:spPr>
          <a:xfrm>
            <a:off x="3271014" y="1727641"/>
            <a:ext cx="1130610" cy="477054"/>
          </a:xfrm>
          <a:prstGeom prst="rect">
            <a:avLst/>
          </a:prstGeom>
          <a:noFill/>
        </p:spPr>
        <p:txBody>
          <a:bodyPr wrap="square" rtlCol="0">
            <a:spAutoFit/>
          </a:bodyPr>
          <a:lstStyle/>
          <a:p>
            <a:pPr>
              <a:lnSpc>
                <a:spcPts val="1500"/>
              </a:lnSpc>
            </a:pPr>
            <a:r>
              <a:rPr lang="en-GB" sz="1400" dirty="0">
                <a:latin typeface="Arial Narrow" panose="020B0606020202030204" pitchFamily="34" charset="0"/>
              </a:rPr>
              <a:t>TECHNICAL </a:t>
            </a:r>
          </a:p>
          <a:p>
            <a:pPr>
              <a:lnSpc>
                <a:spcPts val="1500"/>
              </a:lnSpc>
            </a:pPr>
            <a:r>
              <a:rPr lang="en-GB" sz="1400" dirty="0">
                <a:latin typeface="Arial Narrow" panose="020B0606020202030204" pitchFamily="34" charset="0"/>
              </a:rPr>
              <a:t>REPORTS</a:t>
            </a:r>
          </a:p>
        </p:txBody>
      </p:sp>
      <p:sp>
        <p:nvSpPr>
          <p:cNvPr id="9" name="Disco magnetico 8">
            <a:extLst>
              <a:ext uri="{FF2B5EF4-FFF2-40B4-BE49-F238E27FC236}">
                <a16:creationId xmlns:a16="http://schemas.microsoft.com/office/drawing/2014/main" id="{45BB980C-6C06-4A42-9552-A99A5C194335}"/>
              </a:ext>
            </a:extLst>
          </p:cNvPr>
          <p:cNvSpPr>
            <a:spLocks noChangeAspect="1"/>
          </p:cNvSpPr>
          <p:nvPr/>
        </p:nvSpPr>
        <p:spPr>
          <a:xfrm>
            <a:off x="5243898" y="2372905"/>
            <a:ext cx="1184898" cy="490361"/>
          </a:xfrm>
          <a:prstGeom prst="flowChartMagneticDisk">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10" name="CasellaDiTesto 9">
            <a:extLst>
              <a:ext uri="{FF2B5EF4-FFF2-40B4-BE49-F238E27FC236}">
                <a16:creationId xmlns:a16="http://schemas.microsoft.com/office/drawing/2014/main" id="{38079C3F-8D8C-42FE-B2C2-85C7A895A868}"/>
              </a:ext>
            </a:extLst>
          </p:cNvPr>
          <p:cNvSpPr txBox="1"/>
          <p:nvPr/>
        </p:nvSpPr>
        <p:spPr>
          <a:xfrm>
            <a:off x="4438685" y="1631461"/>
            <a:ext cx="2212064" cy="669414"/>
          </a:xfrm>
          <a:prstGeom prst="rect">
            <a:avLst/>
          </a:prstGeom>
          <a:noFill/>
        </p:spPr>
        <p:txBody>
          <a:bodyPr wrap="square" rtlCol="0">
            <a:spAutoFit/>
          </a:bodyPr>
          <a:lstStyle/>
          <a:p>
            <a:pPr algn="ctr">
              <a:lnSpc>
                <a:spcPts val="1500"/>
              </a:lnSpc>
            </a:pPr>
            <a:r>
              <a:rPr lang="en-GB" sz="1400" dirty="0">
                <a:latin typeface="Arial Narrow" panose="020B0606020202030204" pitchFamily="34" charset="0"/>
              </a:rPr>
              <a:t>TOTAL COST ESTIMATES FOR STATE OF EMERGENCY DECLARETION </a:t>
            </a:r>
          </a:p>
        </p:txBody>
      </p:sp>
      <p:sp>
        <p:nvSpPr>
          <p:cNvPr id="11" name="Parentesi graffa aperta 10">
            <a:extLst>
              <a:ext uri="{FF2B5EF4-FFF2-40B4-BE49-F238E27FC236}">
                <a16:creationId xmlns:a16="http://schemas.microsoft.com/office/drawing/2014/main" id="{64027988-8812-40CF-9416-6F9297EBF899}"/>
              </a:ext>
            </a:extLst>
          </p:cNvPr>
          <p:cNvSpPr/>
          <p:nvPr/>
        </p:nvSpPr>
        <p:spPr>
          <a:xfrm rot="5400000">
            <a:off x="2894315" y="-327004"/>
            <a:ext cx="463580" cy="3303270"/>
          </a:xfrm>
          <a:prstGeom prst="lef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Disco magnetico 11">
            <a:extLst>
              <a:ext uri="{FF2B5EF4-FFF2-40B4-BE49-F238E27FC236}">
                <a16:creationId xmlns:a16="http://schemas.microsoft.com/office/drawing/2014/main" id="{8A2CAFFD-816E-427B-BB8D-18B5AE207563}"/>
              </a:ext>
            </a:extLst>
          </p:cNvPr>
          <p:cNvSpPr>
            <a:spLocks noChangeAspect="1"/>
          </p:cNvSpPr>
          <p:nvPr/>
        </p:nvSpPr>
        <p:spPr>
          <a:xfrm>
            <a:off x="8546455" y="2353266"/>
            <a:ext cx="1184898" cy="490361"/>
          </a:xfrm>
          <a:prstGeom prst="flowChartMagneticDisk">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242CFE78-5F0F-4A01-9337-ED5CC156A14B}"/>
              </a:ext>
            </a:extLst>
          </p:cNvPr>
          <p:cNvSpPr txBox="1"/>
          <p:nvPr/>
        </p:nvSpPr>
        <p:spPr>
          <a:xfrm>
            <a:off x="9748527" y="1727641"/>
            <a:ext cx="1490922" cy="477054"/>
          </a:xfrm>
          <a:prstGeom prst="rect">
            <a:avLst/>
          </a:prstGeom>
          <a:noFill/>
        </p:spPr>
        <p:txBody>
          <a:bodyPr wrap="square" rtlCol="0">
            <a:spAutoFit/>
          </a:bodyPr>
          <a:lstStyle/>
          <a:p>
            <a:pPr algn="ctr">
              <a:lnSpc>
                <a:spcPts val="1500"/>
              </a:lnSpc>
            </a:pPr>
            <a:r>
              <a:rPr lang="en-GB" sz="1400" dirty="0">
                <a:latin typeface="Arial Narrow" panose="020B0606020202030204" pitchFamily="34" charset="0"/>
              </a:rPr>
              <a:t>GOVERNAMENT COMPENSATIONS</a:t>
            </a:r>
          </a:p>
        </p:txBody>
      </p:sp>
      <p:sp>
        <p:nvSpPr>
          <p:cNvPr id="14" name="CasellaDiTesto 13">
            <a:extLst>
              <a:ext uri="{FF2B5EF4-FFF2-40B4-BE49-F238E27FC236}">
                <a16:creationId xmlns:a16="http://schemas.microsoft.com/office/drawing/2014/main" id="{D037E001-D564-4E46-836B-5D5E4F8C5FC7}"/>
              </a:ext>
            </a:extLst>
          </p:cNvPr>
          <p:cNvSpPr txBox="1"/>
          <p:nvPr/>
        </p:nvSpPr>
        <p:spPr>
          <a:xfrm>
            <a:off x="371450" y="1717050"/>
            <a:ext cx="1404521" cy="338554"/>
          </a:xfrm>
          <a:prstGeom prst="rect">
            <a:avLst/>
          </a:prstGeom>
          <a:noFill/>
        </p:spPr>
        <p:txBody>
          <a:bodyPr wrap="square" rtlCol="0">
            <a:spAutoFit/>
          </a:bodyPr>
          <a:lstStyle/>
          <a:p>
            <a:r>
              <a:rPr lang="en-GB" sz="1600" b="1" dirty="0">
                <a:solidFill>
                  <a:schemeClr val="bg1"/>
                </a:solidFill>
                <a:latin typeface="Arial Narrow" panose="020B0606020202030204" pitchFamily="34" charset="0"/>
              </a:rPr>
              <a:t>EMERGENCY</a:t>
            </a:r>
          </a:p>
        </p:txBody>
      </p:sp>
      <p:sp>
        <p:nvSpPr>
          <p:cNvPr id="15" name="CasellaDiTesto 14">
            <a:extLst>
              <a:ext uri="{FF2B5EF4-FFF2-40B4-BE49-F238E27FC236}">
                <a16:creationId xmlns:a16="http://schemas.microsoft.com/office/drawing/2014/main" id="{3EFDB830-472A-4793-9325-3CC773213A68}"/>
              </a:ext>
            </a:extLst>
          </p:cNvPr>
          <p:cNvSpPr txBox="1"/>
          <p:nvPr/>
        </p:nvSpPr>
        <p:spPr>
          <a:xfrm>
            <a:off x="823435" y="180237"/>
            <a:ext cx="10939195" cy="461665"/>
          </a:xfrm>
          <a:prstGeom prst="rect">
            <a:avLst/>
          </a:prstGeom>
          <a:noFill/>
        </p:spPr>
        <p:txBody>
          <a:bodyPr wrap="square" rtlCol="0">
            <a:spAutoFit/>
          </a:bodyPr>
          <a:lstStyle/>
          <a:p>
            <a:r>
              <a:rPr lang="en-GB" sz="2400" b="1" dirty="0">
                <a:latin typeface="Arial Narrow" panose="020B0606020202030204" pitchFamily="34" charset="0"/>
              </a:rPr>
              <a:t>COST ESTIMATES MAY VARY DEPENDING ON THE TIME SPENT BY THE EMERGENCY</a:t>
            </a:r>
          </a:p>
        </p:txBody>
      </p:sp>
      <p:sp>
        <p:nvSpPr>
          <p:cNvPr id="16" name="Disco magnetico 15">
            <a:extLst>
              <a:ext uri="{FF2B5EF4-FFF2-40B4-BE49-F238E27FC236}">
                <a16:creationId xmlns:a16="http://schemas.microsoft.com/office/drawing/2014/main" id="{D0ACEC7D-FBDE-46F2-9004-E83D0F0E97B5}"/>
              </a:ext>
            </a:extLst>
          </p:cNvPr>
          <p:cNvSpPr>
            <a:spLocks noChangeAspect="1"/>
          </p:cNvSpPr>
          <p:nvPr/>
        </p:nvSpPr>
        <p:spPr>
          <a:xfrm>
            <a:off x="2487279" y="1060259"/>
            <a:ext cx="1221544" cy="505526"/>
          </a:xfrm>
          <a:prstGeom prst="flowChartMagneticDisk">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sellaDiTesto 16">
            <a:extLst>
              <a:ext uri="{FF2B5EF4-FFF2-40B4-BE49-F238E27FC236}">
                <a16:creationId xmlns:a16="http://schemas.microsoft.com/office/drawing/2014/main" id="{C1A57C9B-F035-44A0-82DB-FC26814D8CA1}"/>
              </a:ext>
            </a:extLst>
          </p:cNvPr>
          <p:cNvSpPr txBox="1"/>
          <p:nvPr/>
        </p:nvSpPr>
        <p:spPr>
          <a:xfrm>
            <a:off x="201102" y="3458667"/>
            <a:ext cx="11307134" cy="430887"/>
          </a:xfrm>
          <a:prstGeom prst="rect">
            <a:avLst/>
          </a:prstGeom>
          <a:noFill/>
        </p:spPr>
        <p:txBody>
          <a:bodyPr wrap="square" rtlCol="0">
            <a:spAutoFit/>
          </a:bodyPr>
          <a:lstStyle/>
          <a:p>
            <a:pPr lvl="0" algn="ctr">
              <a:spcBef>
                <a:spcPts val="600"/>
              </a:spcBef>
              <a:spcAft>
                <a:spcPts val="600"/>
              </a:spcAft>
              <a:defRPr/>
            </a:pPr>
            <a:r>
              <a:rPr lang="en-US" sz="2200" b="1" dirty="0">
                <a:latin typeface="Arial Narrow" panose="020B0606020202030204" pitchFamily="34" charset="0"/>
              </a:rPr>
              <a:t>In LAND-</a:t>
            </a:r>
            <a:r>
              <a:rPr lang="en-US" sz="2200" b="1" dirty="0" err="1">
                <a:latin typeface="Arial Narrow" panose="020B0606020202030204" pitchFamily="34" charset="0"/>
              </a:rPr>
              <a:t>deFeND</a:t>
            </a:r>
            <a:r>
              <a:rPr lang="en-GB" sz="2200" b="1" dirty="0">
                <a:latin typeface="Arial Narrow" panose="020B0606020202030204" pitchFamily="34" charset="0"/>
              </a:rPr>
              <a:t> DATABASE STRUCTURE:</a:t>
            </a:r>
            <a:endParaRPr lang="it-IT" sz="2200" b="1" dirty="0">
              <a:latin typeface="Arial Narrow" panose="020B0606020202030204" pitchFamily="34" charset="0"/>
            </a:endParaRPr>
          </a:p>
        </p:txBody>
      </p:sp>
      <p:sp>
        <p:nvSpPr>
          <p:cNvPr id="18" name="CasellaDiTesto 17">
            <a:extLst>
              <a:ext uri="{FF2B5EF4-FFF2-40B4-BE49-F238E27FC236}">
                <a16:creationId xmlns:a16="http://schemas.microsoft.com/office/drawing/2014/main" id="{163012E0-1468-4D4D-A20E-7F0D79CFCA02}"/>
              </a:ext>
            </a:extLst>
          </p:cNvPr>
          <p:cNvSpPr txBox="1"/>
          <p:nvPr/>
        </p:nvSpPr>
        <p:spPr>
          <a:xfrm>
            <a:off x="323282" y="4405301"/>
            <a:ext cx="9429476" cy="400110"/>
          </a:xfrm>
          <a:prstGeom prst="rect">
            <a:avLst/>
          </a:prstGeom>
          <a:noFill/>
        </p:spPr>
        <p:txBody>
          <a:bodyPr wrap="square" rtlCol="0">
            <a:spAutoFit/>
          </a:bodyPr>
          <a:lstStyle/>
          <a:p>
            <a:r>
              <a:rPr lang="en-GB" sz="2000" dirty="0">
                <a:latin typeface="Arial Narrow" panose="020B0606020202030204" pitchFamily="34" charset="0"/>
              </a:rPr>
              <a:t>COSTS CAN BE GROUPED BY TYPE, BY TYPE OF DAMAGE, BY PROCESSES, BY YEAR, …… </a:t>
            </a:r>
          </a:p>
        </p:txBody>
      </p:sp>
      <p:sp>
        <p:nvSpPr>
          <p:cNvPr id="19" name="CasellaDiTesto 18">
            <a:extLst>
              <a:ext uri="{FF2B5EF4-FFF2-40B4-BE49-F238E27FC236}">
                <a16:creationId xmlns:a16="http://schemas.microsoft.com/office/drawing/2014/main" id="{F477CE8E-239A-4EED-8FBF-A4F32264323E}"/>
              </a:ext>
            </a:extLst>
          </p:cNvPr>
          <p:cNvSpPr txBox="1"/>
          <p:nvPr/>
        </p:nvSpPr>
        <p:spPr>
          <a:xfrm>
            <a:off x="323282" y="4882759"/>
            <a:ext cx="10109537" cy="400110"/>
          </a:xfrm>
          <a:prstGeom prst="rect">
            <a:avLst/>
          </a:prstGeom>
          <a:noFill/>
        </p:spPr>
        <p:txBody>
          <a:bodyPr wrap="square" rtlCol="0">
            <a:spAutoFit/>
          </a:bodyPr>
          <a:lstStyle/>
          <a:p>
            <a:r>
              <a:rPr lang="en-GB" sz="2000" dirty="0">
                <a:latin typeface="Arial Narrow" panose="020B0606020202030204" pitchFamily="34" charset="0"/>
              </a:rPr>
              <a:t>COSTS CAN BE ADDED UP SEPARATELY DEPENDING THEY ARE ESTIMATED OR THEY ARE SPENT</a:t>
            </a:r>
          </a:p>
        </p:txBody>
      </p:sp>
      <p:sp>
        <p:nvSpPr>
          <p:cNvPr id="20" name="CasellaDiTesto 19">
            <a:extLst>
              <a:ext uri="{FF2B5EF4-FFF2-40B4-BE49-F238E27FC236}">
                <a16:creationId xmlns:a16="http://schemas.microsoft.com/office/drawing/2014/main" id="{B1B7B4D6-231F-4403-B6DE-7672B16C7D25}"/>
              </a:ext>
            </a:extLst>
          </p:cNvPr>
          <p:cNvSpPr txBox="1"/>
          <p:nvPr/>
        </p:nvSpPr>
        <p:spPr>
          <a:xfrm>
            <a:off x="323282" y="5360217"/>
            <a:ext cx="11868718" cy="400110"/>
          </a:xfrm>
          <a:prstGeom prst="rect">
            <a:avLst/>
          </a:prstGeom>
          <a:noFill/>
        </p:spPr>
        <p:txBody>
          <a:bodyPr wrap="square" rtlCol="0">
            <a:spAutoFit/>
          </a:bodyPr>
          <a:lstStyle/>
          <a:p>
            <a:r>
              <a:rPr lang="en-GB" sz="2000" dirty="0">
                <a:latin typeface="Arial Narrow" panose="020B0606020202030204" pitchFamily="34" charset="0"/>
              </a:rPr>
              <a:t>COSTS CAN BE ADDED UP SEPARATELY DEPENDING THEY REGARD PRIVATE PROPERTIES OR PUBLIC SECTOR </a:t>
            </a:r>
          </a:p>
        </p:txBody>
      </p:sp>
      <p:sp>
        <p:nvSpPr>
          <p:cNvPr id="21" name="CasellaDiTesto 20">
            <a:extLst>
              <a:ext uri="{FF2B5EF4-FFF2-40B4-BE49-F238E27FC236}">
                <a16:creationId xmlns:a16="http://schemas.microsoft.com/office/drawing/2014/main" id="{D49F47B5-4377-4191-A22D-A9180C061983}"/>
              </a:ext>
            </a:extLst>
          </p:cNvPr>
          <p:cNvSpPr txBox="1"/>
          <p:nvPr/>
        </p:nvSpPr>
        <p:spPr>
          <a:xfrm>
            <a:off x="267209" y="3017383"/>
            <a:ext cx="11608352" cy="425758"/>
          </a:xfrm>
          <a:prstGeom prst="rect">
            <a:avLst/>
          </a:prstGeom>
          <a:noFill/>
        </p:spPr>
        <p:txBody>
          <a:bodyPr wrap="square" rtlCol="0">
            <a:spAutoFit/>
          </a:bodyPr>
          <a:lstStyle/>
          <a:p>
            <a:pPr algn="ctr">
              <a:lnSpc>
                <a:spcPts val="2600"/>
              </a:lnSpc>
            </a:pPr>
            <a:r>
              <a:rPr lang="en-GB" sz="2200" b="1" dirty="0">
                <a:latin typeface="Arial Narrow" panose="020B0606020202030204" pitchFamily="34" charset="0"/>
              </a:rPr>
              <a:t>HOW DATA CAN BE RECORDED TO BE HELPFUL FOR E</a:t>
            </a:r>
            <a:r>
              <a:rPr lang="en-GB" sz="2200" b="1" i="1" dirty="0">
                <a:latin typeface="Arial Narrow" panose="020B0606020202030204" pitchFamily="34" charset="0"/>
              </a:rPr>
              <a:t>X POST </a:t>
            </a:r>
            <a:r>
              <a:rPr lang="en-GB" sz="2200" b="1" dirty="0">
                <a:latin typeface="Arial Narrow" panose="020B0606020202030204" pitchFamily="34" charset="0"/>
              </a:rPr>
              <a:t>OR </a:t>
            </a:r>
            <a:r>
              <a:rPr lang="en-GB" sz="2200" b="1" i="1" dirty="0">
                <a:latin typeface="Arial Narrow" panose="020B0606020202030204" pitchFamily="34" charset="0"/>
              </a:rPr>
              <a:t>EX ANTE </a:t>
            </a:r>
            <a:r>
              <a:rPr lang="en-GB" sz="2200" b="1" dirty="0">
                <a:latin typeface="Arial Narrow" panose="020B0606020202030204" pitchFamily="34" charset="0"/>
              </a:rPr>
              <a:t>ANALYSIS??</a:t>
            </a:r>
          </a:p>
        </p:txBody>
      </p:sp>
      <p:sp>
        <p:nvSpPr>
          <p:cNvPr id="22" name="Disco magnetico 21">
            <a:extLst>
              <a:ext uri="{FF2B5EF4-FFF2-40B4-BE49-F238E27FC236}">
                <a16:creationId xmlns:a16="http://schemas.microsoft.com/office/drawing/2014/main" id="{1BE4B0CB-4DD2-4159-9594-35D6D79ADC72}"/>
              </a:ext>
            </a:extLst>
          </p:cNvPr>
          <p:cNvSpPr>
            <a:spLocks noChangeAspect="1"/>
          </p:cNvSpPr>
          <p:nvPr/>
        </p:nvSpPr>
        <p:spPr>
          <a:xfrm>
            <a:off x="6508187" y="2372905"/>
            <a:ext cx="1184898" cy="490361"/>
          </a:xfrm>
          <a:prstGeom prst="flowChartMagneticDisk">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23" name="CasellaDiTesto 22">
            <a:extLst>
              <a:ext uri="{FF2B5EF4-FFF2-40B4-BE49-F238E27FC236}">
                <a16:creationId xmlns:a16="http://schemas.microsoft.com/office/drawing/2014/main" id="{93CF81EA-4AF0-4C86-94A4-DFC000E96F42}"/>
              </a:ext>
            </a:extLst>
          </p:cNvPr>
          <p:cNvSpPr txBox="1"/>
          <p:nvPr/>
        </p:nvSpPr>
        <p:spPr>
          <a:xfrm>
            <a:off x="6463867" y="1631461"/>
            <a:ext cx="1893134" cy="669414"/>
          </a:xfrm>
          <a:prstGeom prst="rect">
            <a:avLst/>
          </a:prstGeom>
          <a:noFill/>
        </p:spPr>
        <p:txBody>
          <a:bodyPr wrap="square" rtlCol="0">
            <a:spAutoFit/>
          </a:bodyPr>
          <a:lstStyle/>
          <a:p>
            <a:pPr algn="ctr">
              <a:lnSpc>
                <a:spcPts val="1500"/>
              </a:lnSpc>
            </a:pPr>
            <a:r>
              <a:rPr lang="en-GB" sz="1400" dirty="0">
                <a:latin typeface="Arial Narrow" panose="020B0606020202030204" pitchFamily="34" charset="0"/>
              </a:rPr>
              <a:t> REQUESTS AND EVALUATION INSURANCE CLAIMS </a:t>
            </a:r>
          </a:p>
        </p:txBody>
      </p:sp>
      <p:sp>
        <p:nvSpPr>
          <p:cNvPr id="24" name="Disco magnetico 23">
            <a:extLst>
              <a:ext uri="{FF2B5EF4-FFF2-40B4-BE49-F238E27FC236}">
                <a16:creationId xmlns:a16="http://schemas.microsoft.com/office/drawing/2014/main" id="{05AF6EF5-3944-4848-B32A-E845C42F51F2}"/>
              </a:ext>
            </a:extLst>
          </p:cNvPr>
          <p:cNvSpPr>
            <a:spLocks noChangeAspect="1"/>
          </p:cNvSpPr>
          <p:nvPr/>
        </p:nvSpPr>
        <p:spPr>
          <a:xfrm>
            <a:off x="9810744" y="2337662"/>
            <a:ext cx="1184898" cy="490361"/>
          </a:xfrm>
          <a:prstGeom prst="flowChartMagneticDisk">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asellaDiTesto 24">
            <a:extLst>
              <a:ext uri="{FF2B5EF4-FFF2-40B4-BE49-F238E27FC236}">
                <a16:creationId xmlns:a16="http://schemas.microsoft.com/office/drawing/2014/main" id="{CA6C6E15-EDCB-4CD7-B25D-137C51EB67D6}"/>
              </a:ext>
            </a:extLst>
          </p:cNvPr>
          <p:cNvSpPr txBox="1"/>
          <p:nvPr/>
        </p:nvSpPr>
        <p:spPr>
          <a:xfrm>
            <a:off x="8203781" y="1727641"/>
            <a:ext cx="1653667" cy="477054"/>
          </a:xfrm>
          <a:prstGeom prst="rect">
            <a:avLst/>
          </a:prstGeom>
          <a:noFill/>
        </p:spPr>
        <p:txBody>
          <a:bodyPr wrap="square" rtlCol="0">
            <a:spAutoFit/>
          </a:bodyPr>
          <a:lstStyle/>
          <a:p>
            <a:pPr algn="ctr">
              <a:lnSpc>
                <a:spcPts val="1500"/>
              </a:lnSpc>
            </a:pPr>
            <a:r>
              <a:rPr lang="en-GB" sz="1400" dirty="0">
                <a:latin typeface="Arial Narrow" panose="020B0606020202030204" pitchFamily="34" charset="0"/>
              </a:rPr>
              <a:t>INSURANCE REIMBORSEMENTS</a:t>
            </a:r>
          </a:p>
        </p:txBody>
      </p:sp>
      <p:sp>
        <p:nvSpPr>
          <p:cNvPr id="26" name="CasellaDiTesto 25">
            <a:extLst>
              <a:ext uri="{FF2B5EF4-FFF2-40B4-BE49-F238E27FC236}">
                <a16:creationId xmlns:a16="http://schemas.microsoft.com/office/drawing/2014/main" id="{925BADA3-B713-4D08-8768-FD39E014257D}"/>
              </a:ext>
            </a:extLst>
          </p:cNvPr>
          <p:cNvSpPr txBox="1"/>
          <p:nvPr/>
        </p:nvSpPr>
        <p:spPr>
          <a:xfrm>
            <a:off x="2432042" y="1222364"/>
            <a:ext cx="1496077" cy="338554"/>
          </a:xfrm>
          <a:prstGeom prst="rect">
            <a:avLst/>
          </a:prstGeom>
          <a:noFill/>
        </p:spPr>
        <p:txBody>
          <a:bodyPr wrap="square" rtlCol="0">
            <a:spAutoFit/>
          </a:bodyPr>
          <a:lstStyle/>
          <a:p>
            <a:r>
              <a:rPr lang="en-GB" sz="1600" dirty="0">
                <a:latin typeface="Arial Narrow" panose="020B0606020202030204" pitchFamily="34" charset="0"/>
              </a:rPr>
              <a:t>NEWSPAPERS</a:t>
            </a:r>
          </a:p>
        </p:txBody>
      </p:sp>
      <p:sp>
        <p:nvSpPr>
          <p:cNvPr id="27" name="CasellaDiTesto 26">
            <a:extLst>
              <a:ext uri="{FF2B5EF4-FFF2-40B4-BE49-F238E27FC236}">
                <a16:creationId xmlns:a16="http://schemas.microsoft.com/office/drawing/2014/main" id="{E5659E16-A40C-4752-A20A-03979109903E}"/>
              </a:ext>
            </a:extLst>
          </p:cNvPr>
          <p:cNvSpPr txBox="1"/>
          <p:nvPr/>
        </p:nvSpPr>
        <p:spPr>
          <a:xfrm>
            <a:off x="323282" y="3927843"/>
            <a:ext cx="11552279" cy="400110"/>
          </a:xfrm>
          <a:prstGeom prst="rect">
            <a:avLst/>
          </a:prstGeom>
          <a:noFill/>
        </p:spPr>
        <p:txBody>
          <a:bodyPr wrap="square" rtlCol="0">
            <a:spAutoFit/>
          </a:bodyPr>
          <a:lstStyle/>
          <a:p>
            <a:pPr lvl="0">
              <a:spcBef>
                <a:spcPts val="600"/>
              </a:spcBef>
              <a:spcAft>
                <a:spcPts val="600"/>
              </a:spcAft>
              <a:defRPr/>
            </a:pPr>
            <a:r>
              <a:rPr lang="en-GB" sz="2000" dirty="0">
                <a:latin typeface="Arial Narrow" panose="020B0606020202030204" pitchFamily="34" charset="0"/>
              </a:rPr>
              <a:t>COST DATA CAN BE RECORDED FROM MANY SOURCES OF INFORMATION IN DIFFERENT TIME</a:t>
            </a:r>
            <a:endParaRPr lang="it-IT" sz="2000" dirty="0"/>
          </a:p>
        </p:txBody>
      </p:sp>
      <p:sp>
        <p:nvSpPr>
          <p:cNvPr id="28" name="CasellaDiTesto 27">
            <a:extLst>
              <a:ext uri="{FF2B5EF4-FFF2-40B4-BE49-F238E27FC236}">
                <a16:creationId xmlns:a16="http://schemas.microsoft.com/office/drawing/2014/main" id="{C2C61D58-BFF4-45C5-A7E2-3D7C175FAD66}"/>
              </a:ext>
            </a:extLst>
          </p:cNvPr>
          <p:cNvSpPr txBox="1"/>
          <p:nvPr/>
        </p:nvSpPr>
        <p:spPr>
          <a:xfrm>
            <a:off x="323282" y="5837674"/>
            <a:ext cx="10826834" cy="430887"/>
          </a:xfrm>
          <a:prstGeom prst="rect">
            <a:avLst/>
          </a:prstGeom>
          <a:noFill/>
        </p:spPr>
        <p:txBody>
          <a:bodyPr wrap="square" rtlCol="0">
            <a:spAutoFit/>
          </a:bodyPr>
          <a:lstStyle/>
          <a:p>
            <a:pPr lvl="0">
              <a:spcBef>
                <a:spcPts val="600"/>
              </a:spcBef>
              <a:spcAft>
                <a:spcPts val="600"/>
              </a:spcAft>
              <a:defRPr/>
            </a:pPr>
            <a:r>
              <a:rPr lang="en-US" sz="2000" dirty="0">
                <a:latin typeface="Arial Narrow" panose="020B0606020202030204" pitchFamily="34" charset="0"/>
              </a:rPr>
              <a:t>ECONOMIC EVALUATIONS AT DIFFERENT GEOGRAPHICAL - NATIONAL, REGIONAL, MUNICIPAL - SCALE</a:t>
            </a:r>
            <a:r>
              <a:rPr lang="en-GB" sz="2200" b="1" dirty="0">
                <a:latin typeface="Arial Narrow" panose="020B0606020202030204" pitchFamily="34" charset="0"/>
              </a:rPr>
              <a:t> </a:t>
            </a:r>
            <a:endParaRPr lang="it-IT" sz="2200" b="1" dirty="0">
              <a:latin typeface="Arial Narrow" panose="020B0606020202030204" pitchFamily="34" charset="0"/>
            </a:endParaRPr>
          </a:p>
        </p:txBody>
      </p:sp>
    </p:spTree>
    <p:extLst>
      <p:ext uri="{BB962C8B-B14F-4D97-AF65-F5344CB8AC3E}">
        <p14:creationId xmlns:p14="http://schemas.microsoft.com/office/powerpoint/2010/main" val="4204706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86924B8-6585-4EAA-A7CB-F7B1F2BDE131}"/>
              </a:ext>
            </a:extLst>
          </p:cNvPr>
          <p:cNvPicPr>
            <a:picLocks noChangeAspect="1"/>
          </p:cNvPicPr>
          <p:nvPr/>
        </p:nvPicPr>
        <p:blipFill>
          <a:blip r:embed="rId3"/>
          <a:stretch>
            <a:fillRect/>
          </a:stretch>
        </p:blipFill>
        <p:spPr>
          <a:xfrm>
            <a:off x="181261" y="1758106"/>
            <a:ext cx="5782799" cy="4407431"/>
          </a:xfrm>
          <a:prstGeom prst="rect">
            <a:avLst/>
          </a:prstGeom>
        </p:spPr>
      </p:pic>
      <p:pic>
        <p:nvPicPr>
          <p:cNvPr id="4" name="Immagine 3">
            <a:extLst>
              <a:ext uri="{FF2B5EF4-FFF2-40B4-BE49-F238E27FC236}">
                <a16:creationId xmlns:a16="http://schemas.microsoft.com/office/drawing/2014/main" id="{84780378-C0EC-4AF9-973D-D820F8645970}"/>
              </a:ext>
            </a:extLst>
          </p:cNvPr>
          <p:cNvPicPr>
            <a:picLocks noChangeAspect="1"/>
          </p:cNvPicPr>
          <p:nvPr/>
        </p:nvPicPr>
        <p:blipFill>
          <a:blip r:embed="rId4"/>
          <a:stretch>
            <a:fillRect/>
          </a:stretch>
        </p:blipFill>
        <p:spPr>
          <a:xfrm>
            <a:off x="10274428" y="208596"/>
            <a:ext cx="1767499" cy="2216388"/>
          </a:xfrm>
          <a:prstGeom prst="rect">
            <a:avLst/>
          </a:prstGeom>
        </p:spPr>
      </p:pic>
      <p:sp>
        <p:nvSpPr>
          <p:cNvPr id="5" name="Ovale 4">
            <a:extLst>
              <a:ext uri="{FF2B5EF4-FFF2-40B4-BE49-F238E27FC236}">
                <a16:creationId xmlns:a16="http://schemas.microsoft.com/office/drawing/2014/main" id="{95399EC2-308C-4B1F-BA2C-B00E9D6DE86D}"/>
              </a:ext>
            </a:extLst>
          </p:cNvPr>
          <p:cNvSpPr/>
          <p:nvPr/>
        </p:nvSpPr>
        <p:spPr>
          <a:xfrm>
            <a:off x="11550464" y="1198205"/>
            <a:ext cx="239630" cy="2396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a:extLst>
              <a:ext uri="{FF2B5EF4-FFF2-40B4-BE49-F238E27FC236}">
                <a16:creationId xmlns:a16="http://schemas.microsoft.com/office/drawing/2014/main" id="{7E95D135-F9FB-423E-AB44-4AD44AF3E714}"/>
              </a:ext>
            </a:extLst>
          </p:cNvPr>
          <p:cNvSpPr>
            <a:spLocks noGrp="1"/>
          </p:cNvSpPr>
          <p:nvPr>
            <p:ph type="title"/>
          </p:nvPr>
        </p:nvSpPr>
        <p:spPr>
          <a:xfrm>
            <a:off x="409966" y="274642"/>
            <a:ext cx="10588960" cy="714625"/>
          </a:xfrm>
        </p:spPr>
        <p:txBody>
          <a:bodyPr/>
          <a:lstStyle/>
          <a:p>
            <a:r>
              <a:rPr lang="it-IT" dirty="0" err="1"/>
              <a:t>Example</a:t>
            </a:r>
            <a:r>
              <a:rPr lang="it-IT" dirty="0"/>
              <a:t> for Gargano Trigger </a:t>
            </a:r>
            <a:r>
              <a:rPr lang="it-IT" sz="3200" dirty="0"/>
              <a:t>1-6 </a:t>
            </a:r>
            <a:r>
              <a:rPr lang="it-IT" sz="3200" dirty="0" err="1"/>
              <a:t>September</a:t>
            </a:r>
            <a:r>
              <a:rPr lang="it-IT" sz="3200" dirty="0"/>
              <a:t> 2014</a:t>
            </a:r>
          </a:p>
        </p:txBody>
      </p:sp>
      <p:sp>
        <p:nvSpPr>
          <p:cNvPr id="10" name="CasellaDiTesto 9">
            <a:extLst>
              <a:ext uri="{FF2B5EF4-FFF2-40B4-BE49-F238E27FC236}">
                <a16:creationId xmlns:a16="http://schemas.microsoft.com/office/drawing/2014/main" id="{857AF146-77A3-4185-8463-F9F70B7C17B8}"/>
              </a:ext>
            </a:extLst>
          </p:cNvPr>
          <p:cNvSpPr txBox="1"/>
          <p:nvPr/>
        </p:nvSpPr>
        <p:spPr>
          <a:xfrm>
            <a:off x="319543" y="6011649"/>
            <a:ext cx="4776004" cy="307777"/>
          </a:xfrm>
          <a:prstGeom prst="rect">
            <a:avLst/>
          </a:prstGeom>
          <a:noFill/>
        </p:spPr>
        <p:txBody>
          <a:bodyPr wrap="square" rtlCol="0">
            <a:spAutoFit/>
          </a:bodyPr>
          <a:lstStyle/>
          <a:p>
            <a:r>
              <a:rPr lang="en-US" sz="1400" i="1" dirty="0">
                <a:latin typeface="Arial Narrow" panose="020B0606020202030204" pitchFamily="34" charset="0"/>
              </a:rPr>
              <a:t>Modify by </a:t>
            </a:r>
            <a:r>
              <a:rPr lang="en-US" sz="1400" i="1" dirty="0" err="1">
                <a:latin typeface="Arial Narrow" panose="020B0606020202030204" pitchFamily="34" charset="0"/>
              </a:rPr>
              <a:t>Martinotti</a:t>
            </a:r>
            <a:r>
              <a:rPr lang="en-US" sz="1400" i="1" dirty="0">
                <a:latin typeface="Arial Narrow" panose="020B0606020202030204" pitchFamily="34" charset="0"/>
              </a:rPr>
              <a:t> et al., 2018 doi:10.5194/nhess-17-467-2017</a:t>
            </a:r>
          </a:p>
        </p:txBody>
      </p:sp>
      <p:sp>
        <p:nvSpPr>
          <p:cNvPr id="11" name="Freccia a gallone 10">
            <a:extLst>
              <a:ext uri="{FF2B5EF4-FFF2-40B4-BE49-F238E27FC236}">
                <a16:creationId xmlns:a16="http://schemas.microsoft.com/office/drawing/2014/main" id="{0EBA8550-056E-45D4-B4DA-E7273F4B26A2}"/>
              </a:ext>
            </a:extLst>
          </p:cNvPr>
          <p:cNvSpPr>
            <a:spLocks noChangeAspect="1"/>
          </p:cNvSpPr>
          <p:nvPr/>
        </p:nvSpPr>
        <p:spPr>
          <a:xfrm>
            <a:off x="3203010" y="1187762"/>
            <a:ext cx="674037" cy="562855"/>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CasellaDiTesto 11">
            <a:extLst>
              <a:ext uri="{FF2B5EF4-FFF2-40B4-BE49-F238E27FC236}">
                <a16:creationId xmlns:a16="http://schemas.microsoft.com/office/drawing/2014/main" id="{07FA1C1E-EF1F-40BF-8790-86EB33B50F24}"/>
              </a:ext>
            </a:extLst>
          </p:cNvPr>
          <p:cNvSpPr txBox="1"/>
          <p:nvPr/>
        </p:nvSpPr>
        <p:spPr>
          <a:xfrm>
            <a:off x="4095095" y="997384"/>
            <a:ext cx="2147116" cy="400110"/>
          </a:xfrm>
          <a:prstGeom prst="rect">
            <a:avLst/>
          </a:prstGeom>
          <a:noFill/>
        </p:spPr>
        <p:txBody>
          <a:bodyPr wrap="square" rtlCol="0">
            <a:spAutoFit/>
          </a:bodyPr>
          <a:lstStyle/>
          <a:p>
            <a:r>
              <a:rPr lang="en-GB" sz="2000" b="1" dirty="0">
                <a:latin typeface="Arial Narrow" panose="020B0606020202030204" pitchFamily="34" charset="0"/>
              </a:rPr>
              <a:t>LANDSLIDES</a:t>
            </a:r>
          </a:p>
        </p:txBody>
      </p:sp>
      <p:sp>
        <p:nvSpPr>
          <p:cNvPr id="13" name="CasellaDiTesto 12">
            <a:extLst>
              <a:ext uri="{FF2B5EF4-FFF2-40B4-BE49-F238E27FC236}">
                <a16:creationId xmlns:a16="http://schemas.microsoft.com/office/drawing/2014/main" id="{A013B409-321C-45A2-B3DC-1CF48FE19C6F}"/>
              </a:ext>
            </a:extLst>
          </p:cNvPr>
          <p:cNvSpPr txBox="1"/>
          <p:nvPr/>
        </p:nvSpPr>
        <p:spPr>
          <a:xfrm>
            <a:off x="4095095" y="1390180"/>
            <a:ext cx="2000905" cy="400110"/>
          </a:xfrm>
          <a:prstGeom prst="rect">
            <a:avLst/>
          </a:prstGeom>
          <a:noFill/>
        </p:spPr>
        <p:txBody>
          <a:bodyPr wrap="square" rtlCol="0">
            <a:spAutoFit/>
          </a:bodyPr>
          <a:lstStyle/>
          <a:p>
            <a:r>
              <a:rPr lang="en-GB" sz="2000" b="1" dirty="0">
                <a:latin typeface="Arial Narrow" panose="020B0606020202030204" pitchFamily="34" charset="0"/>
              </a:rPr>
              <a:t>FLOODS</a:t>
            </a:r>
          </a:p>
        </p:txBody>
      </p:sp>
      <p:sp>
        <p:nvSpPr>
          <p:cNvPr id="15" name="CasellaDiTesto 14">
            <a:extLst>
              <a:ext uri="{FF2B5EF4-FFF2-40B4-BE49-F238E27FC236}">
                <a16:creationId xmlns:a16="http://schemas.microsoft.com/office/drawing/2014/main" id="{E9748433-6731-49FE-9F24-08C8AE0682C2}"/>
              </a:ext>
            </a:extLst>
          </p:cNvPr>
          <p:cNvSpPr txBox="1"/>
          <p:nvPr/>
        </p:nvSpPr>
        <p:spPr>
          <a:xfrm>
            <a:off x="0" y="1112685"/>
            <a:ext cx="3394290" cy="733534"/>
          </a:xfrm>
          <a:prstGeom prst="rect">
            <a:avLst/>
          </a:prstGeom>
          <a:noFill/>
        </p:spPr>
        <p:txBody>
          <a:bodyPr wrap="square" rtlCol="0">
            <a:spAutoFit/>
          </a:bodyPr>
          <a:lstStyle/>
          <a:p>
            <a:pPr algn="ctr">
              <a:lnSpc>
                <a:spcPts val="2500"/>
              </a:lnSpc>
            </a:pPr>
            <a:r>
              <a:rPr lang="en-GB" sz="2000" b="1" dirty="0">
                <a:latin typeface="Arial Narrow" panose="020B0606020202030204" pitchFamily="34" charset="0"/>
              </a:rPr>
              <a:t>GEO-HYDROLOGICAL HAZARDS</a:t>
            </a:r>
          </a:p>
        </p:txBody>
      </p:sp>
      <p:pic>
        <p:nvPicPr>
          <p:cNvPr id="16" name="Immagine 15">
            <a:extLst>
              <a:ext uri="{FF2B5EF4-FFF2-40B4-BE49-F238E27FC236}">
                <a16:creationId xmlns:a16="http://schemas.microsoft.com/office/drawing/2014/main" id="{5E48AEDD-505B-424C-82AE-6BC339C92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4677" y="1046051"/>
            <a:ext cx="5126069" cy="5291146"/>
          </a:xfrm>
          <a:prstGeom prst="rect">
            <a:avLst/>
          </a:prstGeom>
        </p:spPr>
      </p:pic>
    </p:spTree>
    <p:extLst>
      <p:ext uri="{BB962C8B-B14F-4D97-AF65-F5344CB8AC3E}">
        <p14:creationId xmlns:p14="http://schemas.microsoft.com/office/powerpoint/2010/main" val="3009775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FD55E479-8CFD-4E3D-BEC6-3574D8B3F82A}"/>
              </a:ext>
            </a:extLst>
          </p:cNvPr>
          <p:cNvSpPr/>
          <p:nvPr/>
        </p:nvSpPr>
        <p:spPr>
          <a:xfrm>
            <a:off x="7107192" y="4112889"/>
            <a:ext cx="4536000" cy="2124000"/>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Narrow" panose="020B0606020202030204" pitchFamily="34" charset="0"/>
            </a:endParaRPr>
          </a:p>
        </p:txBody>
      </p:sp>
      <p:sp>
        <p:nvSpPr>
          <p:cNvPr id="4" name="Rettangolo con angoli arrotondati 3">
            <a:extLst>
              <a:ext uri="{FF2B5EF4-FFF2-40B4-BE49-F238E27FC236}">
                <a16:creationId xmlns:a16="http://schemas.microsoft.com/office/drawing/2014/main" id="{17D2823C-F752-4579-9E9B-E2E56CD838DF}"/>
              </a:ext>
            </a:extLst>
          </p:cNvPr>
          <p:cNvSpPr/>
          <p:nvPr/>
        </p:nvSpPr>
        <p:spPr>
          <a:xfrm>
            <a:off x="1113138" y="4112889"/>
            <a:ext cx="4536000" cy="2124000"/>
          </a:xfrm>
          <a:prstGeom prst="roundRect">
            <a:avLst/>
          </a:prstGeom>
          <a:solidFill>
            <a:schemeClr val="accent2">
              <a:alpha val="33000"/>
            </a:schemeClr>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5" name="Titolo 1">
            <a:extLst>
              <a:ext uri="{FF2B5EF4-FFF2-40B4-BE49-F238E27FC236}">
                <a16:creationId xmlns:a16="http://schemas.microsoft.com/office/drawing/2014/main" id="{64B6001C-6821-42BC-AF94-5D96BDB04DA7}"/>
              </a:ext>
            </a:extLst>
          </p:cNvPr>
          <p:cNvSpPr>
            <a:spLocks noGrp="1"/>
          </p:cNvSpPr>
          <p:nvPr>
            <p:ph type="title"/>
          </p:nvPr>
        </p:nvSpPr>
        <p:spPr>
          <a:xfrm>
            <a:off x="409966" y="274642"/>
            <a:ext cx="10588960" cy="714625"/>
          </a:xfrm>
        </p:spPr>
        <p:txBody>
          <a:bodyPr/>
          <a:lstStyle/>
          <a:p>
            <a:r>
              <a:rPr lang="it-IT" dirty="0" err="1"/>
              <a:t>Example</a:t>
            </a:r>
            <a:r>
              <a:rPr lang="it-IT" dirty="0"/>
              <a:t> for Gargano Trigger </a:t>
            </a:r>
            <a:r>
              <a:rPr lang="it-IT" sz="3200" dirty="0"/>
              <a:t>1-6 </a:t>
            </a:r>
            <a:r>
              <a:rPr lang="it-IT" sz="3200" dirty="0" err="1"/>
              <a:t>September</a:t>
            </a:r>
            <a:r>
              <a:rPr lang="it-IT" sz="3200" dirty="0"/>
              <a:t> 2014</a:t>
            </a:r>
          </a:p>
        </p:txBody>
      </p:sp>
      <p:pic>
        <p:nvPicPr>
          <p:cNvPr id="6" name="Immagine 5">
            <a:extLst>
              <a:ext uri="{FF2B5EF4-FFF2-40B4-BE49-F238E27FC236}">
                <a16:creationId xmlns:a16="http://schemas.microsoft.com/office/drawing/2014/main" id="{30A1BA78-7682-41A2-BD85-468DF1798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47" y="989265"/>
            <a:ext cx="4320597" cy="3060000"/>
          </a:xfrm>
          <a:prstGeom prst="rect">
            <a:avLst/>
          </a:prstGeom>
        </p:spPr>
      </p:pic>
      <p:sp>
        <p:nvSpPr>
          <p:cNvPr id="7" name="Freccia a gallone 6">
            <a:extLst>
              <a:ext uri="{FF2B5EF4-FFF2-40B4-BE49-F238E27FC236}">
                <a16:creationId xmlns:a16="http://schemas.microsoft.com/office/drawing/2014/main" id="{418FC416-A019-4C24-909A-8C6F4AB06241}"/>
              </a:ext>
            </a:extLst>
          </p:cNvPr>
          <p:cNvSpPr>
            <a:spLocks noChangeAspect="1"/>
          </p:cNvSpPr>
          <p:nvPr/>
        </p:nvSpPr>
        <p:spPr>
          <a:xfrm>
            <a:off x="293287" y="3301641"/>
            <a:ext cx="806499" cy="673469"/>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asellaDiTesto 7">
            <a:extLst>
              <a:ext uri="{FF2B5EF4-FFF2-40B4-BE49-F238E27FC236}">
                <a16:creationId xmlns:a16="http://schemas.microsoft.com/office/drawing/2014/main" id="{DD43AAC5-44A4-40E3-B35D-5149D22D24EB}"/>
              </a:ext>
            </a:extLst>
          </p:cNvPr>
          <p:cNvSpPr txBox="1"/>
          <p:nvPr/>
        </p:nvSpPr>
        <p:spPr>
          <a:xfrm rot="16200000">
            <a:off x="5865554" y="1930775"/>
            <a:ext cx="2147116" cy="461665"/>
          </a:xfrm>
          <a:prstGeom prst="rect">
            <a:avLst/>
          </a:prstGeom>
          <a:noFill/>
        </p:spPr>
        <p:txBody>
          <a:bodyPr wrap="square" rtlCol="0">
            <a:spAutoFit/>
          </a:bodyPr>
          <a:lstStyle/>
          <a:p>
            <a:r>
              <a:rPr lang="en-GB" sz="2400" dirty="0">
                <a:latin typeface="Franklin Gothic Book" panose="020B0503020102020204" pitchFamily="34" charset="0"/>
              </a:rPr>
              <a:t>LANDSLIDES</a:t>
            </a:r>
          </a:p>
        </p:txBody>
      </p:sp>
      <p:sp>
        <p:nvSpPr>
          <p:cNvPr id="9" name="CasellaDiTesto 8">
            <a:extLst>
              <a:ext uri="{FF2B5EF4-FFF2-40B4-BE49-F238E27FC236}">
                <a16:creationId xmlns:a16="http://schemas.microsoft.com/office/drawing/2014/main" id="{86AB34D3-7195-4887-B979-A61DACCF87FA}"/>
              </a:ext>
            </a:extLst>
          </p:cNvPr>
          <p:cNvSpPr txBox="1"/>
          <p:nvPr/>
        </p:nvSpPr>
        <p:spPr>
          <a:xfrm rot="16200000">
            <a:off x="207586" y="2054536"/>
            <a:ext cx="1617492" cy="461665"/>
          </a:xfrm>
          <a:prstGeom prst="rect">
            <a:avLst/>
          </a:prstGeom>
          <a:noFill/>
        </p:spPr>
        <p:txBody>
          <a:bodyPr wrap="square" rtlCol="0">
            <a:spAutoFit/>
          </a:bodyPr>
          <a:lstStyle/>
          <a:p>
            <a:r>
              <a:rPr lang="en-GB" sz="2400" dirty="0">
                <a:latin typeface="Franklin Gothic Book" panose="020B0503020102020204" pitchFamily="34" charset="0"/>
              </a:rPr>
              <a:t>FLOODS</a:t>
            </a:r>
          </a:p>
        </p:txBody>
      </p:sp>
      <p:sp>
        <p:nvSpPr>
          <p:cNvPr id="10" name="Freccia a gallone 9">
            <a:extLst>
              <a:ext uri="{FF2B5EF4-FFF2-40B4-BE49-F238E27FC236}">
                <a16:creationId xmlns:a16="http://schemas.microsoft.com/office/drawing/2014/main" id="{44844974-03A1-4C20-A77B-58AF706C4FF2}"/>
              </a:ext>
            </a:extLst>
          </p:cNvPr>
          <p:cNvSpPr>
            <a:spLocks noChangeAspect="1"/>
          </p:cNvSpPr>
          <p:nvPr/>
        </p:nvSpPr>
        <p:spPr>
          <a:xfrm>
            <a:off x="6241917" y="3301641"/>
            <a:ext cx="806499" cy="673469"/>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Immagine 10">
            <a:extLst>
              <a:ext uri="{FF2B5EF4-FFF2-40B4-BE49-F238E27FC236}">
                <a16:creationId xmlns:a16="http://schemas.microsoft.com/office/drawing/2014/main" id="{DA0EB6BD-E78E-487A-BCC2-8D204074C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860" y="989544"/>
            <a:ext cx="4327186" cy="3059441"/>
          </a:xfrm>
          <a:prstGeom prst="rect">
            <a:avLst/>
          </a:prstGeom>
        </p:spPr>
      </p:pic>
      <p:sp>
        <p:nvSpPr>
          <p:cNvPr id="12" name="CasellaDiTesto 11">
            <a:extLst>
              <a:ext uri="{FF2B5EF4-FFF2-40B4-BE49-F238E27FC236}">
                <a16:creationId xmlns:a16="http://schemas.microsoft.com/office/drawing/2014/main" id="{FCF34EBD-012B-455C-BE53-D40C29538AAA}"/>
              </a:ext>
            </a:extLst>
          </p:cNvPr>
          <p:cNvSpPr txBox="1"/>
          <p:nvPr/>
        </p:nvSpPr>
        <p:spPr>
          <a:xfrm>
            <a:off x="2161634" y="4118239"/>
            <a:ext cx="2231432" cy="369332"/>
          </a:xfrm>
          <a:prstGeom prst="rect">
            <a:avLst/>
          </a:prstGeom>
          <a:noFill/>
        </p:spPr>
        <p:txBody>
          <a:bodyPr wrap="square" rtlCol="0">
            <a:spAutoFit/>
          </a:bodyPr>
          <a:lstStyle/>
          <a:p>
            <a:r>
              <a:rPr lang="en-GB" dirty="0">
                <a:latin typeface="Arial Narrow" panose="020B0606020202030204" pitchFamily="34" charset="0"/>
              </a:rPr>
              <a:t>MUNICIPAL ROAD</a:t>
            </a:r>
          </a:p>
        </p:txBody>
      </p:sp>
      <p:sp>
        <p:nvSpPr>
          <p:cNvPr id="13" name="CasellaDiTesto 12">
            <a:extLst>
              <a:ext uri="{FF2B5EF4-FFF2-40B4-BE49-F238E27FC236}">
                <a16:creationId xmlns:a16="http://schemas.microsoft.com/office/drawing/2014/main" id="{664B82D9-AEF5-4443-BAD2-07A2F86F53A7}"/>
              </a:ext>
            </a:extLst>
          </p:cNvPr>
          <p:cNvSpPr txBox="1"/>
          <p:nvPr/>
        </p:nvSpPr>
        <p:spPr>
          <a:xfrm>
            <a:off x="1155507" y="4934187"/>
            <a:ext cx="1374285" cy="369332"/>
          </a:xfrm>
          <a:prstGeom prst="rect">
            <a:avLst/>
          </a:prstGeom>
          <a:noFill/>
        </p:spPr>
        <p:txBody>
          <a:bodyPr wrap="square" rtlCol="0">
            <a:spAutoFit/>
          </a:bodyPr>
          <a:lstStyle/>
          <a:p>
            <a:r>
              <a:rPr lang="en-GB" dirty="0">
                <a:latin typeface="Arial Narrow" panose="020B0606020202030204" pitchFamily="34" charset="0"/>
              </a:rPr>
              <a:t>RAILWAY</a:t>
            </a:r>
          </a:p>
        </p:txBody>
      </p:sp>
      <p:sp>
        <p:nvSpPr>
          <p:cNvPr id="14" name="CasellaDiTesto 13">
            <a:extLst>
              <a:ext uri="{FF2B5EF4-FFF2-40B4-BE49-F238E27FC236}">
                <a16:creationId xmlns:a16="http://schemas.microsoft.com/office/drawing/2014/main" id="{B57D4354-49C0-4943-869D-93BD0C282D1A}"/>
              </a:ext>
            </a:extLst>
          </p:cNvPr>
          <p:cNvSpPr txBox="1"/>
          <p:nvPr/>
        </p:nvSpPr>
        <p:spPr>
          <a:xfrm>
            <a:off x="1155507" y="5342161"/>
            <a:ext cx="1598947" cy="369332"/>
          </a:xfrm>
          <a:prstGeom prst="rect">
            <a:avLst/>
          </a:prstGeom>
          <a:noFill/>
        </p:spPr>
        <p:txBody>
          <a:bodyPr wrap="square" rtlCol="0">
            <a:spAutoFit/>
          </a:bodyPr>
          <a:lstStyle/>
          <a:p>
            <a:r>
              <a:rPr lang="en-GB" dirty="0">
                <a:latin typeface="Arial Narrow" panose="020B0606020202030204" pitchFamily="34" charset="0"/>
              </a:rPr>
              <a:t>CAMPSITE</a:t>
            </a:r>
          </a:p>
        </p:txBody>
      </p:sp>
      <p:sp>
        <p:nvSpPr>
          <p:cNvPr id="15" name="CasellaDiTesto 14">
            <a:extLst>
              <a:ext uri="{FF2B5EF4-FFF2-40B4-BE49-F238E27FC236}">
                <a16:creationId xmlns:a16="http://schemas.microsoft.com/office/drawing/2014/main" id="{EBEF7BB8-AE9B-4433-A8F4-F1FE36C972B5}"/>
              </a:ext>
            </a:extLst>
          </p:cNvPr>
          <p:cNvSpPr txBox="1"/>
          <p:nvPr/>
        </p:nvSpPr>
        <p:spPr>
          <a:xfrm>
            <a:off x="3042127" y="5311256"/>
            <a:ext cx="2497782" cy="369332"/>
          </a:xfrm>
          <a:prstGeom prst="rect">
            <a:avLst/>
          </a:prstGeom>
          <a:noFill/>
        </p:spPr>
        <p:txBody>
          <a:bodyPr wrap="square" rtlCol="0">
            <a:spAutoFit/>
          </a:bodyPr>
          <a:lstStyle/>
          <a:p>
            <a:r>
              <a:rPr lang="en-GB" dirty="0">
                <a:latin typeface="Arial Narrow" panose="020B0606020202030204" pitchFamily="34" charset="0"/>
              </a:rPr>
              <a:t>TOURISTIC FACILITIES</a:t>
            </a:r>
          </a:p>
        </p:txBody>
      </p:sp>
      <p:sp>
        <p:nvSpPr>
          <p:cNvPr id="16" name="CasellaDiTesto 15">
            <a:extLst>
              <a:ext uri="{FF2B5EF4-FFF2-40B4-BE49-F238E27FC236}">
                <a16:creationId xmlns:a16="http://schemas.microsoft.com/office/drawing/2014/main" id="{D9D48958-CBCE-43F7-A8E9-0A0AA1ECADF1}"/>
              </a:ext>
            </a:extLst>
          </p:cNvPr>
          <p:cNvSpPr txBox="1"/>
          <p:nvPr/>
        </p:nvSpPr>
        <p:spPr>
          <a:xfrm>
            <a:off x="3052726" y="4921983"/>
            <a:ext cx="2607645" cy="369332"/>
          </a:xfrm>
          <a:prstGeom prst="rect">
            <a:avLst/>
          </a:prstGeom>
          <a:noFill/>
        </p:spPr>
        <p:txBody>
          <a:bodyPr wrap="square" rtlCol="0">
            <a:spAutoFit/>
          </a:bodyPr>
          <a:lstStyle/>
          <a:p>
            <a:r>
              <a:rPr lang="en-GB" dirty="0">
                <a:latin typeface="Arial Narrow" panose="020B0606020202030204" pitchFamily="34" charset="0"/>
              </a:rPr>
              <a:t>ARTIFICIAL CHANNELS</a:t>
            </a:r>
          </a:p>
        </p:txBody>
      </p:sp>
      <p:sp>
        <p:nvSpPr>
          <p:cNvPr id="17" name="CasellaDiTesto 16">
            <a:extLst>
              <a:ext uri="{FF2B5EF4-FFF2-40B4-BE49-F238E27FC236}">
                <a16:creationId xmlns:a16="http://schemas.microsoft.com/office/drawing/2014/main" id="{31177763-F3E7-4B06-8DBB-D3C138923625}"/>
              </a:ext>
            </a:extLst>
          </p:cNvPr>
          <p:cNvSpPr txBox="1"/>
          <p:nvPr/>
        </p:nvSpPr>
        <p:spPr>
          <a:xfrm>
            <a:off x="1785128" y="5779602"/>
            <a:ext cx="2984443" cy="369332"/>
          </a:xfrm>
          <a:prstGeom prst="rect">
            <a:avLst/>
          </a:prstGeom>
          <a:noFill/>
        </p:spPr>
        <p:txBody>
          <a:bodyPr wrap="square" rtlCol="0">
            <a:spAutoFit/>
          </a:bodyPr>
          <a:lstStyle/>
          <a:p>
            <a:r>
              <a:rPr lang="en-GB" dirty="0">
                <a:latin typeface="Arial Narrow" panose="020B0606020202030204" pitchFamily="34" charset="0"/>
              </a:rPr>
              <a:t>AGRICULTURAL LAND LOSS</a:t>
            </a:r>
          </a:p>
        </p:txBody>
      </p:sp>
      <p:sp>
        <p:nvSpPr>
          <p:cNvPr id="18" name="CasellaDiTesto 17">
            <a:extLst>
              <a:ext uri="{FF2B5EF4-FFF2-40B4-BE49-F238E27FC236}">
                <a16:creationId xmlns:a16="http://schemas.microsoft.com/office/drawing/2014/main" id="{7677A8D4-06A9-44F3-B0E0-D031F72304C0}"/>
              </a:ext>
            </a:extLst>
          </p:cNvPr>
          <p:cNvSpPr txBox="1"/>
          <p:nvPr/>
        </p:nvSpPr>
        <p:spPr>
          <a:xfrm>
            <a:off x="7153012" y="4248869"/>
            <a:ext cx="2497782" cy="369332"/>
          </a:xfrm>
          <a:prstGeom prst="rect">
            <a:avLst/>
          </a:prstGeom>
          <a:noFill/>
        </p:spPr>
        <p:txBody>
          <a:bodyPr wrap="square" rtlCol="0">
            <a:spAutoFit/>
          </a:bodyPr>
          <a:lstStyle/>
          <a:p>
            <a:r>
              <a:rPr lang="en-GB" dirty="0">
                <a:latin typeface="Arial Narrow" panose="020B0606020202030204" pitchFamily="34" charset="0"/>
              </a:rPr>
              <a:t>PROVINCIAL ROAD</a:t>
            </a:r>
          </a:p>
        </p:txBody>
      </p:sp>
      <p:sp>
        <p:nvSpPr>
          <p:cNvPr id="19" name="CasellaDiTesto 18">
            <a:extLst>
              <a:ext uri="{FF2B5EF4-FFF2-40B4-BE49-F238E27FC236}">
                <a16:creationId xmlns:a16="http://schemas.microsoft.com/office/drawing/2014/main" id="{CD42FC03-8EBE-47F5-B320-42EDB20A230A}"/>
              </a:ext>
            </a:extLst>
          </p:cNvPr>
          <p:cNvSpPr txBox="1"/>
          <p:nvPr/>
        </p:nvSpPr>
        <p:spPr>
          <a:xfrm>
            <a:off x="7153011" y="5491350"/>
            <a:ext cx="3140519" cy="369332"/>
          </a:xfrm>
          <a:prstGeom prst="rect">
            <a:avLst/>
          </a:prstGeom>
          <a:noFill/>
        </p:spPr>
        <p:txBody>
          <a:bodyPr wrap="square" rtlCol="0">
            <a:spAutoFit/>
          </a:bodyPr>
          <a:lstStyle/>
          <a:p>
            <a:r>
              <a:rPr lang="en-GB" dirty="0">
                <a:latin typeface="Arial Narrow" panose="020B0606020202030204" pitchFamily="34" charset="0"/>
              </a:rPr>
              <a:t>AGRICULTURAL LAND LOSS</a:t>
            </a:r>
          </a:p>
        </p:txBody>
      </p:sp>
      <p:sp>
        <p:nvSpPr>
          <p:cNvPr id="20" name="Freccia a gallone 19">
            <a:extLst>
              <a:ext uri="{FF2B5EF4-FFF2-40B4-BE49-F238E27FC236}">
                <a16:creationId xmlns:a16="http://schemas.microsoft.com/office/drawing/2014/main" id="{743CF308-321B-4634-B597-B52CC90DB3CF}"/>
              </a:ext>
            </a:extLst>
          </p:cNvPr>
          <p:cNvSpPr>
            <a:spLocks noChangeAspect="1"/>
          </p:cNvSpPr>
          <p:nvPr/>
        </p:nvSpPr>
        <p:spPr>
          <a:xfrm rot="2333117">
            <a:off x="329916" y="4283061"/>
            <a:ext cx="780999" cy="65217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CasellaDiTesto 20">
            <a:extLst>
              <a:ext uri="{FF2B5EF4-FFF2-40B4-BE49-F238E27FC236}">
                <a16:creationId xmlns:a16="http://schemas.microsoft.com/office/drawing/2014/main" id="{29729E45-8FB4-4AA7-A278-C463E6F9726C}"/>
              </a:ext>
            </a:extLst>
          </p:cNvPr>
          <p:cNvSpPr txBox="1"/>
          <p:nvPr/>
        </p:nvSpPr>
        <p:spPr>
          <a:xfrm>
            <a:off x="7153012" y="5080901"/>
            <a:ext cx="1462163" cy="369332"/>
          </a:xfrm>
          <a:prstGeom prst="rect">
            <a:avLst/>
          </a:prstGeom>
          <a:noFill/>
        </p:spPr>
        <p:txBody>
          <a:bodyPr wrap="square" rtlCol="0">
            <a:spAutoFit/>
          </a:bodyPr>
          <a:lstStyle/>
          <a:p>
            <a:r>
              <a:rPr lang="en-GB" dirty="0">
                <a:latin typeface="Arial Narrow" panose="020B0606020202030204" pitchFamily="34" charset="0"/>
              </a:rPr>
              <a:t>BUILDINGS</a:t>
            </a:r>
          </a:p>
        </p:txBody>
      </p:sp>
      <p:sp>
        <p:nvSpPr>
          <p:cNvPr id="22" name="CasellaDiTesto 21">
            <a:extLst>
              <a:ext uri="{FF2B5EF4-FFF2-40B4-BE49-F238E27FC236}">
                <a16:creationId xmlns:a16="http://schemas.microsoft.com/office/drawing/2014/main" id="{D8AB7227-1E1C-4901-BD7A-CF8E83E4DC9E}"/>
              </a:ext>
            </a:extLst>
          </p:cNvPr>
          <p:cNvSpPr txBox="1"/>
          <p:nvPr/>
        </p:nvSpPr>
        <p:spPr>
          <a:xfrm>
            <a:off x="7153012" y="4672927"/>
            <a:ext cx="2497782" cy="369332"/>
          </a:xfrm>
          <a:prstGeom prst="rect">
            <a:avLst/>
          </a:prstGeom>
          <a:noFill/>
        </p:spPr>
        <p:txBody>
          <a:bodyPr wrap="square" rtlCol="0">
            <a:spAutoFit/>
          </a:bodyPr>
          <a:lstStyle/>
          <a:p>
            <a:r>
              <a:rPr lang="en-GB" dirty="0">
                <a:latin typeface="Arial Narrow" panose="020B0606020202030204" pitchFamily="34" charset="0"/>
              </a:rPr>
              <a:t>MUNICIPAL ROAD</a:t>
            </a:r>
          </a:p>
        </p:txBody>
      </p:sp>
      <p:sp>
        <p:nvSpPr>
          <p:cNvPr id="23" name="CasellaDiTesto 22">
            <a:extLst>
              <a:ext uri="{FF2B5EF4-FFF2-40B4-BE49-F238E27FC236}">
                <a16:creationId xmlns:a16="http://schemas.microsoft.com/office/drawing/2014/main" id="{1EE7B2ED-688C-4787-A1AA-FD8219648606}"/>
              </a:ext>
            </a:extLst>
          </p:cNvPr>
          <p:cNvSpPr txBox="1"/>
          <p:nvPr/>
        </p:nvSpPr>
        <p:spPr>
          <a:xfrm>
            <a:off x="1614109" y="4542681"/>
            <a:ext cx="3963741" cy="369332"/>
          </a:xfrm>
          <a:prstGeom prst="rect">
            <a:avLst/>
          </a:prstGeom>
          <a:noFill/>
        </p:spPr>
        <p:txBody>
          <a:bodyPr wrap="square" rtlCol="0">
            <a:spAutoFit/>
          </a:bodyPr>
          <a:lstStyle/>
          <a:p>
            <a:r>
              <a:rPr lang="en-GB" dirty="0">
                <a:latin typeface="Arial Narrow" panose="020B0606020202030204" pitchFamily="34" charset="0"/>
              </a:rPr>
              <a:t>STORMWATER DRAINAGE SYSTEM</a:t>
            </a:r>
          </a:p>
        </p:txBody>
      </p:sp>
      <p:sp>
        <p:nvSpPr>
          <p:cNvPr id="24" name="Freccia a gallone 23">
            <a:extLst>
              <a:ext uri="{FF2B5EF4-FFF2-40B4-BE49-F238E27FC236}">
                <a16:creationId xmlns:a16="http://schemas.microsoft.com/office/drawing/2014/main" id="{3438AE86-BDAB-4D53-9894-42996808AF5C}"/>
              </a:ext>
            </a:extLst>
          </p:cNvPr>
          <p:cNvSpPr>
            <a:spLocks noChangeAspect="1"/>
          </p:cNvSpPr>
          <p:nvPr/>
        </p:nvSpPr>
        <p:spPr>
          <a:xfrm rot="1890601">
            <a:off x="6291145" y="4177128"/>
            <a:ext cx="780999" cy="652170"/>
          </a:xfrm>
          <a:prstGeom prst="chevron">
            <a:avLst/>
          </a:prstGeom>
          <a:solidFill>
            <a:srgbClr val="CC1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5" name="Gruppo 24">
            <a:extLst>
              <a:ext uri="{FF2B5EF4-FFF2-40B4-BE49-F238E27FC236}">
                <a16:creationId xmlns:a16="http://schemas.microsoft.com/office/drawing/2014/main" id="{814E81A5-A2D0-4BCD-8B66-1C66696BB4D3}"/>
              </a:ext>
            </a:extLst>
          </p:cNvPr>
          <p:cNvGrpSpPr/>
          <p:nvPr/>
        </p:nvGrpSpPr>
        <p:grpSpPr>
          <a:xfrm>
            <a:off x="11113859" y="93617"/>
            <a:ext cx="914018" cy="1232788"/>
            <a:chOff x="11050359" y="4717"/>
            <a:chExt cx="914018" cy="1232788"/>
          </a:xfrm>
        </p:grpSpPr>
        <p:pic>
          <p:nvPicPr>
            <p:cNvPr id="26" name="Immagine 25">
              <a:extLst>
                <a:ext uri="{FF2B5EF4-FFF2-40B4-BE49-F238E27FC236}">
                  <a16:creationId xmlns:a16="http://schemas.microsoft.com/office/drawing/2014/main" id="{B0CE05FF-3DC8-4ABF-AFAA-56039E3BC571}"/>
                </a:ext>
              </a:extLst>
            </p:cNvPr>
            <p:cNvPicPr>
              <a:picLocks noChangeAspect="1"/>
            </p:cNvPicPr>
            <p:nvPr/>
          </p:nvPicPr>
          <p:blipFill>
            <a:blip r:embed="rId5"/>
            <a:stretch>
              <a:fillRect/>
            </a:stretch>
          </p:blipFill>
          <p:spPr>
            <a:xfrm>
              <a:off x="11050359" y="4717"/>
              <a:ext cx="914018" cy="1232788"/>
            </a:xfrm>
            <a:prstGeom prst="rect">
              <a:avLst/>
            </a:prstGeom>
          </p:spPr>
        </p:pic>
        <p:sp>
          <p:nvSpPr>
            <p:cNvPr id="27" name="Ovale 26">
              <a:extLst>
                <a:ext uri="{FF2B5EF4-FFF2-40B4-BE49-F238E27FC236}">
                  <a16:creationId xmlns:a16="http://schemas.microsoft.com/office/drawing/2014/main" id="{88EB80C0-3D4B-41B5-BEA1-D187AC73BBE4}"/>
                </a:ext>
              </a:extLst>
            </p:cNvPr>
            <p:cNvSpPr/>
            <p:nvPr/>
          </p:nvSpPr>
          <p:spPr>
            <a:xfrm>
              <a:off x="11718534" y="54911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8" name="CasellaDiTesto 27">
            <a:extLst>
              <a:ext uri="{FF2B5EF4-FFF2-40B4-BE49-F238E27FC236}">
                <a16:creationId xmlns:a16="http://schemas.microsoft.com/office/drawing/2014/main" id="{320CDD09-FB95-464B-8106-317DBCCCD14D}"/>
              </a:ext>
            </a:extLst>
          </p:cNvPr>
          <p:cNvSpPr txBox="1"/>
          <p:nvPr/>
        </p:nvSpPr>
        <p:spPr>
          <a:xfrm rot="16200000">
            <a:off x="139127" y="5260517"/>
            <a:ext cx="1414635" cy="461665"/>
          </a:xfrm>
          <a:prstGeom prst="rect">
            <a:avLst/>
          </a:prstGeom>
          <a:noFill/>
        </p:spPr>
        <p:txBody>
          <a:bodyPr wrap="square" rtlCol="0">
            <a:spAutoFit/>
          </a:bodyPr>
          <a:lstStyle/>
          <a:p>
            <a:r>
              <a:rPr lang="en-GB" sz="2400" dirty="0">
                <a:latin typeface="Franklin Gothic Book" panose="020B0503020102020204" pitchFamily="34" charset="0"/>
              </a:rPr>
              <a:t>DAMAGE</a:t>
            </a:r>
          </a:p>
        </p:txBody>
      </p:sp>
      <p:sp>
        <p:nvSpPr>
          <p:cNvPr id="29" name="CasellaDiTesto 28">
            <a:extLst>
              <a:ext uri="{FF2B5EF4-FFF2-40B4-BE49-F238E27FC236}">
                <a16:creationId xmlns:a16="http://schemas.microsoft.com/office/drawing/2014/main" id="{3C6BF114-7C89-42AF-8E20-CDBEDFCD84AC}"/>
              </a:ext>
            </a:extLst>
          </p:cNvPr>
          <p:cNvSpPr txBox="1"/>
          <p:nvPr/>
        </p:nvSpPr>
        <p:spPr>
          <a:xfrm rot="16200000">
            <a:off x="6214862" y="5237544"/>
            <a:ext cx="1414635" cy="461665"/>
          </a:xfrm>
          <a:prstGeom prst="rect">
            <a:avLst/>
          </a:prstGeom>
          <a:noFill/>
        </p:spPr>
        <p:txBody>
          <a:bodyPr wrap="square" rtlCol="0">
            <a:spAutoFit/>
          </a:bodyPr>
          <a:lstStyle/>
          <a:p>
            <a:r>
              <a:rPr lang="en-GB" sz="2400" dirty="0">
                <a:latin typeface="Franklin Gothic Book" panose="020B0503020102020204" pitchFamily="34" charset="0"/>
              </a:rPr>
              <a:t>DAMAGE</a:t>
            </a:r>
          </a:p>
        </p:txBody>
      </p:sp>
    </p:spTree>
    <p:extLst>
      <p:ext uri="{BB962C8B-B14F-4D97-AF65-F5344CB8AC3E}">
        <p14:creationId xmlns:p14="http://schemas.microsoft.com/office/powerpoint/2010/main" val="846390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3A75C2D8-4F47-47DD-9144-79D892501EDB}"/>
              </a:ext>
            </a:extLst>
          </p:cNvPr>
          <p:cNvSpPr/>
          <p:nvPr/>
        </p:nvSpPr>
        <p:spPr>
          <a:xfrm>
            <a:off x="7107192" y="4112889"/>
            <a:ext cx="4536000" cy="2124000"/>
          </a:xfrm>
          <a:prstGeom prst="roundRect">
            <a:avLst/>
          </a:prstGeom>
          <a:solidFill>
            <a:srgbClr val="95B3D7">
              <a:alpha val="33000"/>
            </a:srgbClr>
          </a:solidFill>
          <a:ln w="12700">
            <a:solidFill>
              <a:srgbClr val="3E87C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Narrow" panose="020B0606020202030204" pitchFamily="34" charset="0"/>
            </a:endParaRPr>
          </a:p>
        </p:txBody>
      </p:sp>
      <p:sp>
        <p:nvSpPr>
          <p:cNvPr id="4" name="Rettangolo con angoli arrotondati 3">
            <a:extLst>
              <a:ext uri="{FF2B5EF4-FFF2-40B4-BE49-F238E27FC236}">
                <a16:creationId xmlns:a16="http://schemas.microsoft.com/office/drawing/2014/main" id="{2B3C0806-E2B1-4624-98EC-3F9A0948F6CC}"/>
              </a:ext>
            </a:extLst>
          </p:cNvPr>
          <p:cNvSpPr/>
          <p:nvPr/>
        </p:nvSpPr>
        <p:spPr>
          <a:xfrm>
            <a:off x="1113138" y="4112889"/>
            <a:ext cx="4536000" cy="2124000"/>
          </a:xfrm>
          <a:prstGeom prst="roundRect">
            <a:avLst/>
          </a:prstGeom>
          <a:solidFill>
            <a:srgbClr val="95B3D7">
              <a:alpha val="33000"/>
            </a:srgbClr>
          </a:solidFill>
          <a:ln w="12700">
            <a:solidFill>
              <a:srgbClr val="3E87C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Narrow" panose="020B0606020202030204" pitchFamily="34" charset="0"/>
            </a:endParaRPr>
          </a:p>
        </p:txBody>
      </p:sp>
      <p:sp>
        <p:nvSpPr>
          <p:cNvPr id="5" name="Titolo 1">
            <a:extLst>
              <a:ext uri="{FF2B5EF4-FFF2-40B4-BE49-F238E27FC236}">
                <a16:creationId xmlns:a16="http://schemas.microsoft.com/office/drawing/2014/main" id="{5C37DA31-7956-49FA-9234-36AB8C0922C4}"/>
              </a:ext>
            </a:extLst>
          </p:cNvPr>
          <p:cNvSpPr>
            <a:spLocks noGrp="1"/>
          </p:cNvSpPr>
          <p:nvPr>
            <p:ph type="title"/>
          </p:nvPr>
        </p:nvSpPr>
        <p:spPr>
          <a:xfrm>
            <a:off x="409966" y="274642"/>
            <a:ext cx="10588960" cy="714625"/>
          </a:xfrm>
        </p:spPr>
        <p:txBody>
          <a:bodyPr/>
          <a:lstStyle/>
          <a:p>
            <a:r>
              <a:rPr lang="it-IT" dirty="0" err="1"/>
              <a:t>Example</a:t>
            </a:r>
            <a:r>
              <a:rPr lang="it-IT" dirty="0"/>
              <a:t> for Gargano Trigger </a:t>
            </a:r>
            <a:r>
              <a:rPr lang="it-IT" sz="3200" dirty="0"/>
              <a:t>1-6 </a:t>
            </a:r>
            <a:r>
              <a:rPr lang="it-IT" sz="3200" dirty="0" err="1"/>
              <a:t>September</a:t>
            </a:r>
            <a:r>
              <a:rPr lang="it-IT" sz="3200" dirty="0"/>
              <a:t> 2014</a:t>
            </a:r>
          </a:p>
        </p:txBody>
      </p:sp>
      <p:pic>
        <p:nvPicPr>
          <p:cNvPr id="6" name="Immagine 5">
            <a:extLst>
              <a:ext uri="{FF2B5EF4-FFF2-40B4-BE49-F238E27FC236}">
                <a16:creationId xmlns:a16="http://schemas.microsoft.com/office/drawing/2014/main" id="{B0B2FC1A-1B1E-4D56-9B80-CCE7B100F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48" y="989265"/>
            <a:ext cx="4320597" cy="3060000"/>
          </a:xfrm>
          <a:prstGeom prst="rect">
            <a:avLst/>
          </a:prstGeom>
        </p:spPr>
      </p:pic>
      <p:sp>
        <p:nvSpPr>
          <p:cNvPr id="7" name="Freccia a gallone 6">
            <a:extLst>
              <a:ext uri="{FF2B5EF4-FFF2-40B4-BE49-F238E27FC236}">
                <a16:creationId xmlns:a16="http://schemas.microsoft.com/office/drawing/2014/main" id="{CABD3816-56B9-435A-8F68-A984CB18DF28}"/>
              </a:ext>
            </a:extLst>
          </p:cNvPr>
          <p:cNvSpPr>
            <a:spLocks noChangeAspect="1"/>
          </p:cNvSpPr>
          <p:nvPr/>
        </p:nvSpPr>
        <p:spPr>
          <a:xfrm>
            <a:off x="293287" y="3301641"/>
            <a:ext cx="806499" cy="673469"/>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asellaDiTesto 7">
            <a:extLst>
              <a:ext uri="{FF2B5EF4-FFF2-40B4-BE49-F238E27FC236}">
                <a16:creationId xmlns:a16="http://schemas.microsoft.com/office/drawing/2014/main" id="{1BA74715-FD4A-480B-821E-F01E9B0980D4}"/>
              </a:ext>
            </a:extLst>
          </p:cNvPr>
          <p:cNvSpPr txBox="1"/>
          <p:nvPr/>
        </p:nvSpPr>
        <p:spPr>
          <a:xfrm rot="16200000">
            <a:off x="5865554" y="1930775"/>
            <a:ext cx="2147116" cy="461665"/>
          </a:xfrm>
          <a:prstGeom prst="rect">
            <a:avLst/>
          </a:prstGeom>
          <a:noFill/>
        </p:spPr>
        <p:txBody>
          <a:bodyPr wrap="square" rtlCol="0">
            <a:spAutoFit/>
          </a:bodyPr>
          <a:lstStyle/>
          <a:p>
            <a:r>
              <a:rPr lang="en-GB" sz="2400" dirty="0">
                <a:latin typeface="Franklin Gothic Book" panose="020B0503020102020204" pitchFamily="34" charset="0"/>
              </a:rPr>
              <a:t>LANDSLIDES</a:t>
            </a:r>
          </a:p>
        </p:txBody>
      </p:sp>
      <p:sp>
        <p:nvSpPr>
          <p:cNvPr id="9" name="CasellaDiTesto 8">
            <a:extLst>
              <a:ext uri="{FF2B5EF4-FFF2-40B4-BE49-F238E27FC236}">
                <a16:creationId xmlns:a16="http://schemas.microsoft.com/office/drawing/2014/main" id="{65E90D2C-3060-4262-A30D-ED27E92FF470}"/>
              </a:ext>
            </a:extLst>
          </p:cNvPr>
          <p:cNvSpPr txBox="1"/>
          <p:nvPr/>
        </p:nvSpPr>
        <p:spPr>
          <a:xfrm rot="16200000">
            <a:off x="207586" y="2054536"/>
            <a:ext cx="1617492" cy="461665"/>
          </a:xfrm>
          <a:prstGeom prst="rect">
            <a:avLst/>
          </a:prstGeom>
          <a:noFill/>
        </p:spPr>
        <p:txBody>
          <a:bodyPr wrap="square" rtlCol="0">
            <a:spAutoFit/>
          </a:bodyPr>
          <a:lstStyle/>
          <a:p>
            <a:r>
              <a:rPr lang="en-GB" sz="2400" dirty="0">
                <a:latin typeface="Franklin Gothic Book" panose="020B0503020102020204" pitchFamily="34" charset="0"/>
              </a:rPr>
              <a:t>FLOODS</a:t>
            </a:r>
          </a:p>
        </p:txBody>
      </p:sp>
      <p:sp>
        <p:nvSpPr>
          <p:cNvPr id="10" name="Freccia a gallone 9">
            <a:extLst>
              <a:ext uri="{FF2B5EF4-FFF2-40B4-BE49-F238E27FC236}">
                <a16:creationId xmlns:a16="http://schemas.microsoft.com/office/drawing/2014/main" id="{276EFDD5-1127-4C84-8F2D-4375C058B616}"/>
              </a:ext>
            </a:extLst>
          </p:cNvPr>
          <p:cNvSpPr>
            <a:spLocks noChangeAspect="1"/>
          </p:cNvSpPr>
          <p:nvPr/>
        </p:nvSpPr>
        <p:spPr>
          <a:xfrm>
            <a:off x="6241917" y="3301641"/>
            <a:ext cx="806499" cy="673469"/>
          </a:xfrm>
          <a:prstGeom prst="chevron">
            <a:avLst/>
          </a:prstGeom>
          <a:solidFill>
            <a:srgbClr val="EC9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Immagine 10">
            <a:extLst>
              <a:ext uri="{FF2B5EF4-FFF2-40B4-BE49-F238E27FC236}">
                <a16:creationId xmlns:a16="http://schemas.microsoft.com/office/drawing/2014/main" id="{F67B8484-2347-4B8B-B01A-28E39D350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860" y="989544"/>
            <a:ext cx="4327186" cy="3059441"/>
          </a:xfrm>
          <a:prstGeom prst="rect">
            <a:avLst/>
          </a:prstGeom>
        </p:spPr>
      </p:pic>
      <p:sp>
        <p:nvSpPr>
          <p:cNvPr id="12" name="Freccia a gallone 11">
            <a:extLst>
              <a:ext uri="{FF2B5EF4-FFF2-40B4-BE49-F238E27FC236}">
                <a16:creationId xmlns:a16="http://schemas.microsoft.com/office/drawing/2014/main" id="{D3F1D69C-2D69-4162-9731-B9F55D25CC19}"/>
              </a:ext>
            </a:extLst>
          </p:cNvPr>
          <p:cNvSpPr>
            <a:spLocks noChangeAspect="1"/>
          </p:cNvSpPr>
          <p:nvPr/>
        </p:nvSpPr>
        <p:spPr>
          <a:xfrm rot="2333117">
            <a:off x="329916" y="4283061"/>
            <a:ext cx="780999" cy="652170"/>
          </a:xfrm>
          <a:prstGeom prst="chevron">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Freccia a gallone 12">
            <a:extLst>
              <a:ext uri="{FF2B5EF4-FFF2-40B4-BE49-F238E27FC236}">
                <a16:creationId xmlns:a16="http://schemas.microsoft.com/office/drawing/2014/main" id="{541CD016-8CBF-45F3-8BB1-6ACE37010C6C}"/>
              </a:ext>
            </a:extLst>
          </p:cNvPr>
          <p:cNvSpPr>
            <a:spLocks noChangeAspect="1"/>
          </p:cNvSpPr>
          <p:nvPr/>
        </p:nvSpPr>
        <p:spPr>
          <a:xfrm rot="1890601">
            <a:off x="6291145" y="4177128"/>
            <a:ext cx="780999" cy="652170"/>
          </a:xfrm>
          <a:prstGeom prst="chevron">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asellaDiTesto 13">
            <a:extLst>
              <a:ext uri="{FF2B5EF4-FFF2-40B4-BE49-F238E27FC236}">
                <a16:creationId xmlns:a16="http://schemas.microsoft.com/office/drawing/2014/main" id="{59F97568-FF53-4D2F-A54E-793ADB08686E}"/>
              </a:ext>
            </a:extLst>
          </p:cNvPr>
          <p:cNvSpPr txBox="1"/>
          <p:nvPr/>
        </p:nvSpPr>
        <p:spPr>
          <a:xfrm>
            <a:off x="1223983" y="4150609"/>
            <a:ext cx="1776549" cy="369332"/>
          </a:xfrm>
          <a:prstGeom prst="rect">
            <a:avLst/>
          </a:prstGeom>
          <a:noFill/>
        </p:spPr>
        <p:txBody>
          <a:bodyPr wrap="square" rtlCol="0">
            <a:spAutoFit/>
          </a:bodyPr>
          <a:lstStyle/>
          <a:p>
            <a:r>
              <a:rPr lang="it-IT" b="1" dirty="0">
                <a:latin typeface="Arial Narrow" panose="020B0606020202030204" pitchFamily="34" charset="0"/>
              </a:rPr>
              <a:t>AT SITE LEVEL </a:t>
            </a:r>
          </a:p>
        </p:txBody>
      </p:sp>
      <p:sp>
        <p:nvSpPr>
          <p:cNvPr id="15" name="CasellaDiTesto 14">
            <a:extLst>
              <a:ext uri="{FF2B5EF4-FFF2-40B4-BE49-F238E27FC236}">
                <a16:creationId xmlns:a16="http://schemas.microsoft.com/office/drawing/2014/main" id="{D916D4F8-A6D6-4558-A632-34637A43F64C}"/>
              </a:ext>
            </a:extLst>
          </p:cNvPr>
          <p:cNvSpPr txBox="1"/>
          <p:nvPr/>
        </p:nvSpPr>
        <p:spPr>
          <a:xfrm>
            <a:off x="1223983" y="4506250"/>
            <a:ext cx="4571749" cy="369332"/>
          </a:xfrm>
          <a:prstGeom prst="rect">
            <a:avLst/>
          </a:prstGeom>
          <a:noFill/>
        </p:spPr>
        <p:txBody>
          <a:bodyPr wrap="square" rtlCol="0">
            <a:spAutoFit/>
          </a:bodyPr>
          <a:lstStyle/>
          <a:p>
            <a:r>
              <a:rPr lang="it-IT" b="1" dirty="0">
                <a:latin typeface="Arial Narrow" panose="020B0606020202030204" pitchFamily="34" charset="0"/>
              </a:rPr>
              <a:t>COST DATA </a:t>
            </a:r>
            <a:r>
              <a:rPr lang="it-IT" dirty="0">
                <a:latin typeface="Arial Narrow" panose="020B0606020202030204" pitchFamily="34" charset="0"/>
              </a:rPr>
              <a:t>ENCOMPASSES </a:t>
            </a:r>
            <a:r>
              <a:rPr lang="it-IT" b="1" dirty="0">
                <a:latin typeface="Arial Narrow" panose="020B0606020202030204" pitchFamily="34" charset="0"/>
              </a:rPr>
              <a:t>5 DAMAGED SITES</a:t>
            </a:r>
          </a:p>
        </p:txBody>
      </p:sp>
      <p:sp>
        <p:nvSpPr>
          <p:cNvPr id="16" name="CasellaDiTesto 15">
            <a:extLst>
              <a:ext uri="{FF2B5EF4-FFF2-40B4-BE49-F238E27FC236}">
                <a16:creationId xmlns:a16="http://schemas.microsoft.com/office/drawing/2014/main" id="{FCFD0086-7B74-4E08-BAE6-ACA591A1FE92}"/>
              </a:ext>
            </a:extLst>
          </p:cNvPr>
          <p:cNvSpPr txBox="1"/>
          <p:nvPr/>
        </p:nvSpPr>
        <p:spPr>
          <a:xfrm>
            <a:off x="1223983" y="4853112"/>
            <a:ext cx="2182701" cy="369332"/>
          </a:xfrm>
          <a:prstGeom prst="rect">
            <a:avLst/>
          </a:prstGeom>
          <a:noFill/>
        </p:spPr>
        <p:txBody>
          <a:bodyPr wrap="square" rtlCol="0">
            <a:spAutoFit/>
          </a:bodyPr>
          <a:lstStyle/>
          <a:p>
            <a:r>
              <a:rPr lang="it-IT" b="1" dirty="0">
                <a:latin typeface="Arial Narrow" panose="020B0606020202030204" pitchFamily="34" charset="0"/>
              </a:rPr>
              <a:t>TOTAL COST </a:t>
            </a:r>
            <a:r>
              <a:rPr lang="it-IT" dirty="0">
                <a:latin typeface="Arial Narrow" panose="020B0606020202030204" pitchFamily="34" charset="0"/>
              </a:rPr>
              <a:t>2.5 M€</a:t>
            </a:r>
          </a:p>
        </p:txBody>
      </p:sp>
      <p:sp>
        <p:nvSpPr>
          <p:cNvPr id="17" name="CasellaDiTesto 16">
            <a:extLst>
              <a:ext uri="{FF2B5EF4-FFF2-40B4-BE49-F238E27FC236}">
                <a16:creationId xmlns:a16="http://schemas.microsoft.com/office/drawing/2014/main" id="{761425D1-0183-46C0-B5B9-9B8E150E3E17}"/>
              </a:ext>
            </a:extLst>
          </p:cNvPr>
          <p:cNvSpPr txBox="1"/>
          <p:nvPr/>
        </p:nvSpPr>
        <p:spPr>
          <a:xfrm>
            <a:off x="1223983" y="5209670"/>
            <a:ext cx="3500563" cy="369332"/>
          </a:xfrm>
          <a:prstGeom prst="rect">
            <a:avLst/>
          </a:prstGeom>
          <a:noFill/>
        </p:spPr>
        <p:txBody>
          <a:bodyPr wrap="square" rtlCol="0">
            <a:spAutoFit/>
          </a:bodyPr>
          <a:lstStyle/>
          <a:p>
            <a:r>
              <a:rPr lang="it-IT" b="1" dirty="0">
                <a:latin typeface="Arial Narrow" panose="020B0606020202030204" pitchFamily="34" charset="0"/>
              </a:rPr>
              <a:t>DAMAGE AND SITES ARE KNOWN</a:t>
            </a:r>
            <a:endParaRPr lang="it-IT" dirty="0">
              <a:latin typeface="Arial Narrow" panose="020B0606020202030204" pitchFamily="34" charset="0"/>
            </a:endParaRPr>
          </a:p>
        </p:txBody>
      </p:sp>
      <p:sp>
        <p:nvSpPr>
          <p:cNvPr id="18" name="CasellaDiTesto 17">
            <a:extLst>
              <a:ext uri="{FF2B5EF4-FFF2-40B4-BE49-F238E27FC236}">
                <a16:creationId xmlns:a16="http://schemas.microsoft.com/office/drawing/2014/main" id="{F21760C1-C682-496C-9864-BAAB88A87323}"/>
              </a:ext>
            </a:extLst>
          </p:cNvPr>
          <p:cNvSpPr txBox="1"/>
          <p:nvPr/>
        </p:nvSpPr>
        <p:spPr>
          <a:xfrm>
            <a:off x="1223983" y="5528914"/>
            <a:ext cx="4396603" cy="646331"/>
          </a:xfrm>
          <a:prstGeom prst="rect">
            <a:avLst/>
          </a:prstGeom>
          <a:noFill/>
        </p:spPr>
        <p:txBody>
          <a:bodyPr wrap="square" rtlCol="0">
            <a:spAutoFit/>
          </a:bodyPr>
          <a:lstStyle/>
          <a:p>
            <a:r>
              <a:rPr lang="it-IT" b="1" dirty="0">
                <a:latin typeface="Arial Narrow" panose="020B0606020202030204" pitchFamily="34" charset="0"/>
              </a:rPr>
              <a:t>AT EACH ELEMENT THE COMULATIVE COST DATA WAS ASSOCIATED</a:t>
            </a:r>
            <a:endParaRPr lang="it-IT" dirty="0">
              <a:latin typeface="Arial Narrow" panose="020B0606020202030204" pitchFamily="34" charset="0"/>
            </a:endParaRPr>
          </a:p>
        </p:txBody>
      </p:sp>
      <p:sp>
        <p:nvSpPr>
          <p:cNvPr id="19" name="CasellaDiTesto 18">
            <a:extLst>
              <a:ext uri="{FF2B5EF4-FFF2-40B4-BE49-F238E27FC236}">
                <a16:creationId xmlns:a16="http://schemas.microsoft.com/office/drawing/2014/main" id="{A414058F-AB92-4D52-B1FF-07DF3CBD5C6F}"/>
              </a:ext>
            </a:extLst>
          </p:cNvPr>
          <p:cNvSpPr txBox="1"/>
          <p:nvPr/>
        </p:nvSpPr>
        <p:spPr>
          <a:xfrm>
            <a:off x="7195904" y="4150609"/>
            <a:ext cx="2492781" cy="369332"/>
          </a:xfrm>
          <a:prstGeom prst="rect">
            <a:avLst/>
          </a:prstGeom>
          <a:noFill/>
        </p:spPr>
        <p:txBody>
          <a:bodyPr wrap="square" rtlCol="0">
            <a:spAutoFit/>
          </a:bodyPr>
          <a:lstStyle/>
          <a:p>
            <a:r>
              <a:rPr lang="it-IT" b="1" dirty="0">
                <a:latin typeface="Arial Narrow" panose="020B0606020202030204" pitchFamily="34" charset="0"/>
              </a:rPr>
              <a:t>AT MUNICIPAL LEVEL</a:t>
            </a:r>
          </a:p>
        </p:txBody>
      </p:sp>
      <p:sp>
        <p:nvSpPr>
          <p:cNvPr id="20" name="CasellaDiTesto 19">
            <a:extLst>
              <a:ext uri="{FF2B5EF4-FFF2-40B4-BE49-F238E27FC236}">
                <a16:creationId xmlns:a16="http://schemas.microsoft.com/office/drawing/2014/main" id="{ED28373C-5D7A-448D-8EE6-24882AB56AFE}"/>
              </a:ext>
            </a:extLst>
          </p:cNvPr>
          <p:cNvSpPr txBox="1"/>
          <p:nvPr/>
        </p:nvSpPr>
        <p:spPr>
          <a:xfrm>
            <a:off x="7195904" y="4442750"/>
            <a:ext cx="4629500" cy="646331"/>
          </a:xfrm>
          <a:prstGeom prst="rect">
            <a:avLst/>
          </a:prstGeom>
          <a:noFill/>
        </p:spPr>
        <p:txBody>
          <a:bodyPr wrap="square" rtlCol="0">
            <a:spAutoFit/>
          </a:bodyPr>
          <a:lstStyle/>
          <a:p>
            <a:r>
              <a:rPr lang="it-IT" b="1" dirty="0">
                <a:latin typeface="Arial Narrow" panose="020B0606020202030204" pitchFamily="34" charset="0"/>
              </a:rPr>
              <a:t>COST DATA </a:t>
            </a:r>
            <a:r>
              <a:rPr lang="it-IT" dirty="0">
                <a:latin typeface="Arial Narrow" panose="020B0606020202030204" pitchFamily="34" charset="0"/>
              </a:rPr>
              <a:t>ENCOMPASSES ALL THE DAMAGED SITES IN THE MUNICIPAL TERRITORY</a:t>
            </a:r>
          </a:p>
        </p:txBody>
      </p:sp>
      <p:sp>
        <p:nvSpPr>
          <p:cNvPr id="21" name="CasellaDiTesto 20">
            <a:extLst>
              <a:ext uri="{FF2B5EF4-FFF2-40B4-BE49-F238E27FC236}">
                <a16:creationId xmlns:a16="http://schemas.microsoft.com/office/drawing/2014/main" id="{9D411BA5-B5D1-4B4E-A169-064D3C9DDFAF}"/>
              </a:ext>
            </a:extLst>
          </p:cNvPr>
          <p:cNvSpPr txBox="1"/>
          <p:nvPr/>
        </p:nvSpPr>
        <p:spPr>
          <a:xfrm>
            <a:off x="7195904" y="5005512"/>
            <a:ext cx="2519596" cy="369332"/>
          </a:xfrm>
          <a:prstGeom prst="rect">
            <a:avLst/>
          </a:prstGeom>
          <a:noFill/>
        </p:spPr>
        <p:txBody>
          <a:bodyPr wrap="square" rtlCol="0">
            <a:spAutoFit/>
          </a:bodyPr>
          <a:lstStyle/>
          <a:p>
            <a:r>
              <a:rPr lang="it-IT" b="1" dirty="0">
                <a:latin typeface="Arial Narrow" panose="020B0606020202030204" pitchFamily="34" charset="0"/>
              </a:rPr>
              <a:t>TOTAL COST € </a:t>
            </a:r>
            <a:r>
              <a:rPr lang="it-IT" dirty="0">
                <a:latin typeface="Arial Narrow" panose="020B0606020202030204" pitchFamily="34" charset="0"/>
              </a:rPr>
              <a:t>180K€</a:t>
            </a:r>
          </a:p>
        </p:txBody>
      </p:sp>
      <p:sp>
        <p:nvSpPr>
          <p:cNvPr id="22" name="CasellaDiTesto 21">
            <a:extLst>
              <a:ext uri="{FF2B5EF4-FFF2-40B4-BE49-F238E27FC236}">
                <a16:creationId xmlns:a16="http://schemas.microsoft.com/office/drawing/2014/main" id="{E224F8D3-4918-4BFB-8658-F4439D3EA6F2}"/>
              </a:ext>
            </a:extLst>
          </p:cNvPr>
          <p:cNvSpPr txBox="1"/>
          <p:nvPr/>
        </p:nvSpPr>
        <p:spPr>
          <a:xfrm>
            <a:off x="7195904" y="5285870"/>
            <a:ext cx="3919768" cy="369332"/>
          </a:xfrm>
          <a:prstGeom prst="rect">
            <a:avLst/>
          </a:prstGeom>
          <a:noFill/>
        </p:spPr>
        <p:txBody>
          <a:bodyPr wrap="square" rtlCol="0">
            <a:spAutoFit/>
          </a:bodyPr>
          <a:lstStyle/>
          <a:p>
            <a:r>
              <a:rPr lang="it-IT" b="1" dirty="0">
                <a:latin typeface="Arial Narrow" panose="020B0606020202030204" pitchFamily="34" charset="0"/>
              </a:rPr>
              <a:t>DAMAGE AND SITES ARE KNOWN</a:t>
            </a:r>
            <a:endParaRPr lang="it-IT" dirty="0">
              <a:latin typeface="Arial Narrow" panose="020B0606020202030204" pitchFamily="34" charset="0"/>
            </a:endParaRPr>
          </a:p>
        </p:txBody>
      </p:sp>
      <p:sp>
        <p:nvSpPr>
          <p:cNvPr id="23" name="CasellaDiTesto 22">
            <a:extLst>
              <a:ext uri="{FF2B5EF4-FFF2-40B4-BE49-F238E27FC236}">
                <a16:creationId xmlns:a16="http://schemas.microsoft.com/office/drawing/2014/main" id="{1834A224-3BF6-4EED-B44F-0B7C1AB312A9}"/>
              </a:ext>
            </a:extLst>
          </p:cNvPr>
          <p:cNvSpPr txBox="1"/>
          <p:nvPr/>
        </p:nvSpPr>
        <p:spPr>
          <a:xfrm>
            <a:off x="7195904" y="5571633"/>
            <a:ext cx="4396603" cy="646331"/>
          </a:xfrm>
          <a:prstGeom prst="rect">
            <a:avLst/>
          </a:prstGeom>
          <a:noFill/>
        </p:spPr>
        <p:txBody>
          <a:bodyPr wrap="square" rtlCol="0">
            <a:spAutoFit/>
          </a:bodyPr>
          <a:lstStyle/>
          <a:p>
            <a:r>
              <a:rPr lang="it-IT" b="1" dirty="0">
                <a:latin typeface="Arial Narrow" panose="020B0606020202030204" pitchFamily="34" charset="0"/>
              </a:rPr>
              <a:t>AT EACH ELEMENT THE COMULATIVE COST DATA WAS ASSOCIATED</a:t>
            </a:r>
            <a:endParaRPr lang="it-IT" dirty="0">
              <a:latin typeface="Arial Narrow" panose="020B0606020202030204" pitchFamily="34" charset="0"/>
            </a:endParaRPr>
          </a:p>
        </p:txBody>
      </p:sp>
      <p:pic>
        <p:nvPicPr>
          <p:cNvPr id="24" name="Immagine 23">
            <a:extLst>
              <a:ext uri="{FF2B5EF4-FFF2-40B4-BE49-F238E27FC236}">
                <a16:creationId xmlns:a16="http://schemas.microsoft.com/office/drawing/2014/main" id="{5C5EAEE3-0EA4-4EC7-B11E-9D437B4343A3}"/>
              </a:ext>
            </a:extLst>
          </p:cNvPr>
          <p:cNvPicPr>
            <a:picLocks noChangeAspect="1"/>
          </p:cNvPicPr>
          <p:nvPr/>
        </p:nvPicPr>
        <p:blipFill>
          <a:blip r:embed="rId5"/>
          <a:stretch>
            <a:fillRect/>
          </a:stretch>
        </p:blipFill>
        <p:spPr>
          <a:xfrm>
            <a:off x="11146245" y="23642"/>
            <a:ext cx="983110" cy="1232788"/>
          </a:xfrm>
          <a:prstGeom prst="rect">
            <a:avLst/>
          </a:prstGeom>
        </p:spPr>
      </p:pic>
      <p:sp>
        <p:nvSpPr>
          <p:cNvPr id="25" name="Ovale 24">
            <a:extLst>
              <a:ext uri="{FF2B5EF4-FFF2-40B4-BE49-F238E27FC236}">
                <a16:creationId xmlns:a16="http://schemas.microsoft.com/office/drawing/2014/main" id="{1145F1AB-8A43-411B-ACBD-215D7B3CE3DE}"/>
              </a:ext>
            </a:extLst>
          </p:cNvPr>
          <p:cNvSpPr/>
          <p:nvPr/>
        </p:nvSpPr>
        <p:spPr>
          <a:xfrm>
            <a:off x="11825404" y="55708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32D64B44-9E50-4DD5-9B7F-D6B4397161F7}"/>
              </a:ext>
            </a:extLst>
          </p:cNvPr>
          <p:cNvSpPr txBox="1"/>
          <p:nvPr/>
        </p:nvSpPr>
        <p:spPr>
          <a:xfrm rot="16200000">
            <a:off x="139127" y="5260517"/>
            <a:ext cx="1414635" cy="461665"/>
          </a:xfrm>
          <a:prstGeom prst="rect">
            <a:avLst/>
          </a:prstGeom>
          <a:noFill/>
        </p:spPr>
        <p:txBody>
          <a:bodyPr wrap="square" rtlCol="0">
            <a:spAutoFit/>
          </a:bodyPr>
          <a:lstStyle/>
          <a:p>
            <a:r>
              <a:rPr lang="en-GB" sz="2400" dirty="0">
                <a:latin typeface="Franklin Gothic Book" panose="020B0503020102020204" pitchFamily="34" charset="0"/>
              </a:rPr>
              <a:t>COST</a:t>
            </a:r>
          </a:p>
        </p:txBody>
      </p:sp>
      <p:sp>
        <p:nvSpPr>
          <p:cNvPr id="27" name="CasellaDiTesto 26">
            <a:extLst>
              <a:ext uri="{FF2B5EF4-FFF2-40B4-BE49-F238E27FC236}">
                <a16:creationId xmlns:a16="http://schemas.microsoft.com/office/drawing/2014/main" id="{B625ED9A-48C3-49D7-98D8-D374AE8BE626}"/>
              </a:ext>
            </a:extLst>
          </p:cNvPr>
          <p:cNvSpPr txBox="1"/>
          <p:nvPr/>
        </p:nvSpPr>
        <p:spPr>
          <a:xfrm rot="16200000">
            <a:off x="6214862" y="5237544"/>
            <a:ext cx="1414635" cy="461665"/>
          </a:xfrm>
          <a:prstGeom prst="rect">
            <a:avLst/>
          </a:prstGeom>
          <a:noFill/>
        </p:spPr>
        <p:txBody>
          <a:bodyPr wrap="square" rtlCol="0">
            <a:spAutoFit/>
          </a:bodyPr>
          <a:lstStyle/>
          <a:p>
            <a:r>
              <a:rPr lang="en-GB" sz="2400" dirty="0">
                <a:latin typeface="Franklin Gothic Book" panose="020B0503020102020204" pitchFamily="34" charset="0"/>
              </a:rPr>
              <a:t>COST</a:t>
            </a:r>
          </a:p>
        </p:txBody>
      </p:sp>
    </p:spTree>
    <p:extLst>
      <p:ext uri="{BB962C8B-B14F-4D97-AF65-F5344CB8AC3E}">
        <p14:creationId xmlns:p14="http://schemas.microsoft.com/office/powerpoint/2010/main" val="2483009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lidazione Prevision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1937</Words>
  <Application>Microsoft Office PowerPoint</Application>
  <PresentationFormat>Widescreen</PresentationFormat>
  <Paragraphs>202</Paragraphs>
  <Slides>10</Slides>
  <Notes>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ＭＳ Ｐゴシック</vt:lpstr>
      <vt:lpstr>Arial</vt:lpstr>
      <vt:lpstr>Arial Narrow</vt:lpstr>
      <vt:lpstr>Calibri</vt:lpstr>
      <vt:lpstr>Franklin Gothic Book</vt:lpstr>
      <vt:lpstr>Lucida Grande</vt:lpstr>
      <vt:lpstr>Symbol</vt:lpstr>
      <vt:lpstr>Times New Roman</vt:lpstr>
      <vt:lpstr>Validazione Previsioni</vt:lpstr>
      <vt:lpstr>An approach to organize loss data related  to geo-hydrological hazards</vt:lpstr>
      <vt:lpstr>LAND-deFeND</vt:lpstr>
      <vt:lpstr>LAND-deFeND database structure </vt:lpstr>
      <vt:lpstr>Damage and cost relation</vt:lpstr>
      <vt:lpstr>Presentazione standard di PowerPoint</vt:lpstr>
      <vt:lpstr>Presentazione standard di PowerPoint</vt:lpstr>
      <vt:lpstr>Example for Gargano Trigger 1-6 September 2014</vt:lpstr>
      <vt:lpstr>Example for Gargano Trigger 1-6 September 2014</vt:lpstr>
      <vt:lpstr>Example for Gargano Trigger 1-6 September 2014</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approach to organize loss data related  to geo-hydrological hazards</dc:title>
  <dc:creator>paolasa</dc:creator>
  <cp:lastModifiedBy>paolasa</cp:lastModifiedBy>
  <cp:revision>48</cp:revision>
  <dcterms:created xsi:type="dcterms:W3CDTF">2020-04-28T15:44:36Z</dcterms:created>
  <dcterms:modified xsi:type="dcterms:W3CDTF">2020-04-29T11:10:15Z</dcterms:modified>
</cp:coreProperties>
</file>