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72"/>
    <p:restoredTop sz="94859"/>
  </p:normalViewPr>
  <p:slideViewPr>
    <p:cSldViewPr snapToGrid="0" snapToObjects="1">
      <p:cViewPr>
        <p:scale>
          <a:sx n="210" d="100"/>
          <a:sy n="210" d="100"/>
        </p:scale>
        <p:origin x="1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D073-4391-8648-8660-C875769D1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3A92D-B1AC-B343-918B-9F4C5E74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58C4D-5148-BF4F-9215-ED7DE28E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6E639-E9C8-D747-A846-951B92D5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7DB8-3ECF-BA41-9BC0-13172A5C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787B-3AEA-0E42-878E-756109C1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105C1-7714-6144-AAE3-903CBB686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3C56E-32B0-7349-A7FB-54BDF5DE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8F03-9CBB-254E-B71A-57A63225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26327-0170-3449-93FB-64F87360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16854-73D8-9648-8083-C233173CD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285EC-1BEC-D947-B749-135FF9F02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CB7C4-886C-CF4D-BE95-AAB20AEB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74A9-F8DC-654C-B462-9F050E6C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9F78-E8A0-9941-BE30-4729FC2C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B681-330E-444A-81EF-B2D1C708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02BB4-BEDC-4D43-83BB-F49F0EEA1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2D6C-E200-4642-BCDB-0FB975D5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EBFF7-FE44-BD4F-B002-FA821DEA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BDDE-0C9B-9746-AACB-624EDDEC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C073-4D2F-A344-B3E9-D221C3CD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E4CD7-CE6E-764B-98DF-FAA3E77EA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87AB2-10C2-8C4A-ABA4-89DAF018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6F5E-9A00-1747-9EC5-D0ECAEA9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6BA1C-704E-DB40-8987-0B3011E5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2C38-4267-3843-B035-385EA7DE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29A7-12F1-B349-919A-63B9A8B23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DE111-A581-3D44-BA90-DF5501CE6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06719-AE2D-E848-BFAE-B9D8BD5F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07CDF-CBA8-C945-8F31-377D87A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727D0-D3C3-1240-A727-D0A44734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3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056E-5B41-334E-9A4F-E7C5F2BE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64042-4439-544A-B585-6BD0AC404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DF730-2CAB-D147-970E-E6776A1A9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35BE6-A11B-5A42-B686-9B027B536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4EED7-5826-5841-93AE-4D89B64B2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B68C5-EE49-6646-B4B0-372AA8C0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0660F-8F0B-F045-BA01-73DB77A5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ADDC1-385F-374C-991D-9313E33C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EB23-D468-6247-A51C-33ACB997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F7565-E200-2646-8D7B-8CCB1BE6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F4F70-6A20-5943-9D80-FF7ED4F6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7204D-AAA2-C741-8559-289E555D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2190E-43F3-2247-8C67-2CB13212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E097C-B79E-6546-A970-04C564A0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1B122-AE9B-E74F-A39C-79EF95B8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9285-F6A6-8846-BEF6-6D38FC9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8F08-B281-8142-9AE6-0344BC700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6946E-84F6-F54D-8780-C3F3EF34A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4AB42-FA61-7843-80D5-EDDAF5BB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E882F-1E66-0045-A57F-187D37C2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BDAF7-FEC3-1C4A-80F2-9FA6FF7A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99C8-6464-064E-B42D-00A68C2C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A2A3C-DEB5-2D42-A501-471BB7A27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EB5FC-57E1-894D-BBF7-8D2786B5C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6B368-4596-584B-B91C-04A03774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3DF72-11BF-C949-BB78-146BF490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9B362-4632-3E4B-85CA-3F6EFB67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4D565-AF82-4E43-8C3B-1F95EB6B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E7B9B-6A70-934C-9C6B-B236FE0C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B1F2-F8A0-BC4B-9828-60A06FF78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057B-C853-A34A-A649-B03345350533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3CAAF-D8CD-3049-9505-BDACE562B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C4E2-3EF4-FF44-ABF0-A4F9CFB3F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F13E-495E-E74E-96B7-418761A4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537D-7931-B842-AAB1-148280966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" y="1025022"/>
            <a:ext cx="11363864" cy="17718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 150-year phosphorus budget for the Thames catchment, 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8A00D-8B63-6745-BD33-D6352C43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802" y="4937941"/>
            <a:ext cx="9959043" cy="40316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Nicholas Howden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Fred Worrall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Tim Burt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1,2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Helen Jarvie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Francesca Pianosi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7AEBE-4734-EE4A-A5C2-02B46300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453" y="3624195"/>
            <a:ext cx="1705125" cy="403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C5C50B-0768-9445-8D5C-48A951D2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16" y="3526854"/>
            <a:ext cx="1511165" cy="681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7E4BD-3080-7448-AE21-D0278F25C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89" y="3526854"/>
            <a:ext cx="1987959" cy="597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8F061B-5946-8648-A821-BC48540BA74F}"/>
              </a:ext>
            </a:extLst>
          </p:cNvPr>
          <p:cNvSpPr txBox="1"/>
          <p:nvPr/>
        </p:nvSpPr>
        <p:spPr>
          <a:xfrm>
            <a:off x="1605756" y="3436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D8E89-85D2-0747-B2DE-71C6A38DC306}"/>
              </a:ext>
            </a:extLst>
          </p:cNvPr>
          <p:cNvSpPr txBox="1"/>
          <p:nvPr/>
        </p:nvSpPr>
        <p:spPr>
          <a:xfrm>
            <a:off x="5073236" y="3436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395DE-F516-CB45-9048-D8F80C56C8F3}"/>
              </a:ext>
            </a:extLst>
          </p:cNvPr>
          <p:cNvSpPr txBox="1"/>
          <p:nvPr/>
        </p:nvSpPr>
        <p:spPr>
          <a:xfrm>
            <a:off x="8239030" y="3456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AAC7E-A4AC-5D47-9839-7C8957EE8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696" y="5947350"/>
            <a:ext cx="2253254" cy="6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F44D5F-B7C3-AB4D-9B74-F46C019D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75" y="278292"/>
            <a:ext cx="4502179" cy="6560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5" name="Content Placeholder 173">
            <a:extLst>
              <a:ext uri="{FF2B5EF4-FFF2-40B4-BE49-F238E27FC236}">
                <a16:creationId xmlns:a16="http://schemas.microsoft.com/office/drawing/2014/main" id="{C43832A6-341C-5E4D-A0E3-F989F8911AFE}"/>
              </a:ext>
            </a:extLst>
          </p:cNvPr>
          <p:cNvSpPr txBox="1">
            <a:spLocks/>
          </p:cNvSpPr>
          <p:nvPr/>
        </p:nvSpPr>
        <p:spPr>
          <a:xfrm>
            <a:off x="242225" y="1386739"/>
            <a:ext cx="11596529" cy="4620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B0F0"/>
                </a:solidFill>
              </a:rPr>
              <a:t>We used historical agricultural data (land use, animal numbers, fertiliser applications, animal food &amp; feed, crop yields, consumer habits) to construct a phosphorus budget for land in the UK River Thames catchment;</a:t>
            </a:r>
          </a:p>
          <a:p>
            <a:r>
              <a:rPr lang="en-US" sz="2000" dirty="0">
                <a:solidFill>
                  <a:srgbClr val="00B0F0"/>
                </a:solidFill>
              </a:rPr>
              <a:t>We also used a observations of fluvial P concentrations from 1936 to 2016, and a model of wastewater discharges (based on population data from 1867-2016) to estimate inputs to the river and fluvial fluxes at the tidal limit.</a:t>
            </a:r>
          </a:p>
          <a:p>
            <a:pPr marL="0" indent="0">
              <a:buNone/>
            </a:pPr>
            <a:endParaRPr lang="en-US" sz="1000" dirty="0">
              <a:solidFill>
                <a:srgbClr val="00B0F0"/>
              </a:solidFill>
            </a:endParaRPr>
          </a:p>
          <a:p>
            <a:pPr marL="457200" lvl="1" indent="0" algn="ctr">
              <a:buNone/>
            </a:pPr>
            <a:r>
              <a:rPr lang="en-US" sz="1800" dirty="0">
                <a:solidFill>
                  <a:srgbClr val="C00000"/>
                </a:solidFill>
              </a:rPr>
              <a:t>we give a brief outline of the model structure that we used to do this: a general model used for each animal type and similar models for the land and river</a:t>
            </a:r>
          </a:p>
          <a:p>
            <a:endParaRPr lang="en-US" sz="1000" dirty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We present preliminary results that show how the P-budget of the Thames catchment has evolved over the past 150 years, and have included uncertainty in our estimates</a:t>
            </a:r>
          </a:p>
          <a:p>
            <a:r>
              <a:rPr lang="en-US" sz="2000" dirty="0">
                <a:solidFill>
                  <a:srgbClr val="00B0F0"/>
                </a:solidFill>
              </a:rPr>
              <a:t>We have used a model approximation to estimate wastewater contributions of P to the river and have compared this to observed fluvial fluxes (1936-2016)</a:t>
            </a:r>
          </a:p>
          <a:p>
            <a:endParaRPr lang="en-US" sz="2000" dirty="0">
              <a:solidFill>
                <a:srgbClr val="00B0F0"/>
              </a:solidFill>
            </a:endParaRPr>
          </a:p>
          <a:p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F74A8-BCA0-054B-A427-5A5770732633}"/>
              </a:ext>
            </a:extLst>
          </p:cNvPr>
          <p:cNvSpPr txBox="1"/>
          <p:nvPr/>
        </p:nvSpPr>
        <p:spPr>
          <a:xfrm>
            <a:off x="7366647" y="143566"/>
            <a:ext cx="404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A 150-year phosphorus budget for the Thames catchment, UK</a:t>
            </a:r>
          </a:p>
          <a:p>
            <a:pPr algn="r"/>
            <a:r>
              <a:rPr lang="en-US" sz="1000" i="1" dirty="0">
                <a:solidFill>
                  <a:srgbClr val="0070C0"/>
                </a:solidFill>
              </a:rPr>
              <a:t>Howden et al. (2020)</a:t>
            </a:r>
            <a:endParaRPr lang="en-US" sz="10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9E8BD-D62E-A047-9148-EEECA85D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696" y="128326"/>
            <a:ext cx="623384" cy="503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5D043-4096-7648-AB3E-AE329B19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57" y="6432609"/>
            <a:ext cx="1368621" cy="32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FF031-0143-2B4C-975D-BAE632279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665" y="6437506"/>
            <a:ext cx="729745" cy="328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87506-31DB-734E-892C-CDF584C39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297" y="6446017"/>
            <a:ext cx="1076036" cy="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ABD8-5C69-8640-91F0-524478E8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75" y="278292"/>
            <a:ext cx="4502179" cy="6560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Thames P budget model</a:t>
            </a:r>
          </a:p>
        </p:txBody>
      </p:sp>
      <p:sp>
        <p:nvSpPr>
          <p:cNvPr id="174" name="Content Placeholder 173">
            <a:extLst>
              <a:ext uri="{FF2B5EF4-FFF2-40B4-BE49-F238E27FC236}">
                <a16:creationId xmlns:a16="http://schemas.microsoft.com/office/drawing/2014/main" id="{CEFF851C-3734-B046-8ADF-E970339CA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23" y="1473795"/>
            <a:ext cx="3802121" cy="455437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Land use data (and animal numbers) available from Ministry of Agriculture, Fisheries and Food (MAFF), Report Series 68 (1867-)</a:t>
            </a:r>
          </a:p>
          <a:p>
            <a:r>
              <a:rPr lang="en-US" sz="1600" dirty="0">
                <a:solidFill>
                  <a:srgbClr val="00B0F0"/>
                </a:solidFill>
              </a:rPr>
              <a:t>Fluvial concentration data from the Metropolitan Water Board (and successors) at the tidal limit at Kingston (in mg PO</a:t>
            </a:r>
            <a:r>
              <a:rPr lang="en-US" sz="1600" baseline="-25000" dirty="0">
                <a:solidFill>
                  <a:srgbClr val="00B0F0"/>
                </a:solidFill>
              </a:rPr>
              <a:t>4</a:t>
            </a:r>
            <a:r>
              <a:rPr lang="en-US" sz="1600" baseline="30000" dirty="0">
                <a:solidFill>
                  <a:srgbClr val="00B0F0"/>
                </a:solidFill>
              </a:rPr>
              <a:t>3-</a:t>
            </a:r>
            <a:r>
              <a:rPr lang="en-US" sz="1600" dirty="0">
                <a:solidFill>
                  <a:srgbClr val="00B0F0"/>
                </a:solidFill>
              </a:rPr>
              <a:t> l</a:t>
            </a:r>
            <a:r>
              <a:rPr lang="en-US" sz="1600" baseline="30000" dirty="0">
                <a:solidFill>
                  <a:srgbClr val="00B0F0"/>
                </a:solidFill>
              </a:rPr>
              <a:t>-1</a:t>
            </a:r>
            <a:r>
              <a:rPr lang="en-US" sz="1600" dirty="0">
                <a:solidFill>
                  <a:srgbClr val="00B0F0"/>
                </a:solidFill>
              </a:rPr>
              <a:t>) from 1936 to 2016</a:t>
            </a:r>
          </a:p>
          <a:p>
            <a:r>
              <a:rPr lang="en-US" sz="1600" dirty="0">
                <a:solidFill>
                  <a:srgbClr val="00B0F0"/>
                </a:solidFill>
              </a:rPr>
              <a:t>River discharge data from 1883-</a:t>
            </a:r>
          </a:p>
          <a:p>
            <a:r>
              <a:rPr lang="en-US" sz="1600" dirty="0">
                <a:solidFill>
                  <a:srgbClr val="00B0F0"/>
                </a:solidFill>
              </a:rPr>
              <a:t>Fertiliser data (1960-2016) from the National Fertiliser Survey (2018), and </a:t>
            </a:r>
            <a:r>
              <a:rPr lang="en-US" sz="1600" dirty="0" err="1">
                <a:solidFill>
                  <a:srgbClr val="00B0F0"/>
                </a:solidFill>
              </a:rPr>
              <a:t>Matticali</a:t>
            </a:r>
            <a:r>
              <a:rPr lang="en-US" sz="1600" dirty="0">
                <a:solidFill>
                  <a:srgbClr val="00B0F0"/>
                </a:solidFill>
              </a:rPr>
              <a:t> and Richards (1996) for pre-1960</a:t>
            </a:r>
          </a:p>
          <a:p>
            <a:r>
              <a:rPr lang="en-US" sz="1600" dirty="0">
                <a:solidFill>
                  <a:srgbClr val="00B0F0"/>
                </a:solidFill>
              </a:rPr>
              <a:t>Wastewater discharge data from Comber </a:t>
            </a:r>
            <a:r>
              <a:rPr lang="en-US" sz="1600" i="1" dirty="0">
                <a:solidFill>
                  <a:srgbClr val="00B0F0"/>
                </a:solidFill>
              </a:rPr>
              <a:t>et al</a:t>
            </a:r>
            <a:r>
              <a:rPr lang="en-US" sz="1600" dirty="0">
                <a:solidFill>
                  <a:srgbClr val="00B0F0"/>
                </a:solidFill>
              </a:rPr>
              <a:t>. (2010)</a:t>
            </a:r>
          </a:p>
          <a:p>
            <a:r>
              <a:rPr lang="en-US" sz="1600" dirty="0">
                <a:solidFill>
                  <a:srgbClr val="00B0F0"/>
                </a:solidFill>
              </a:rPr>
              <a:t>Animal P consumption data from the Farm Food &amp; Feed Handbook (2019)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7897473-68A2-B34E-9946-FB543F36FE29}"/>
              </a:ext>
            </a:extLst>
          </p:cNvPr>
          <p:cNvSpPr txBox="1"/>
          <p:nvPr/>
        </p:nvSpPr>
        <p:spPr>
          <a:xfrm>
            <a:off x="7366647" y="143566"/>
            <a:ext cx="404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A 150-year phosphorus budget for the Thames catchment, UK</a:t>
            </a:r>
          </a:p>
          <a:p>
            <a:pPr algn="r"/>
            <a:r>
              <a:rPr lang="en-US" sz="1000" i="1" dirty="0">
                <a:solidFill>
                  <a:srgbClr val="0070C0"/>
                </a:solidFill>
              </a:rPr>
              <a:t>Howden et al. (2020)</a:t>
            </a:r>
            <a:endParaRPr lang="en-US" sz="1000" i="1" dirty="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163A2DE3-3875-D440-AA36-8B858E78F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696" y="128326"/>
            <a:ext cx="623384" cy="503694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1B25B31-D401-1B4D-B8C8-2EB0DC121882}"/>
              </a:ext>
            </a:extLst>
          </p:cNvPr>
          <p:cNvGrpSpPr/>
          <p:nvPr/>
        </p:nvGrpSpPr>
        <p:grpSpPr>
          <a:xfrm>
            <a:off x="4579732" y="3915287"/>
            <a:ext cx="7175747" cy="2210844"/>
            <a:chOff x="4250949" y="695006"/>
            <a:chExt cx="7175747" cy="221084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A08781-1EBA-164A-9363-CEFDA80B7D6E}"/>
                </a:ext>
              </a:extLst>
            </p:cNvPr>
            <p:cNvSpPr/>
            <p:nvPr/>
          </p:nvSpPr>
          <p:spPr>
            <a:xfrm>
              <a:off x="8103783" y="695006"/>
              <a:ext cx="3322913" cy="2210844"/>
            </a:xfrm>
            <a:prstGeom prst="rect">
              <a:avLst/>
            </a:prstGeom>
            <a:noFill/>
            <a:ln w="12700"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322913"/>
                        <a:gd name="connsiteY0" fmla="*/ 0 h 2210844"/>
                        <a:gd name="connsiteX1" fmla="*/ 520590 w 3322913"/>
                        <a:gd name="connsiteY1" fmla="*/ 0 h 2210844"/>
                        <a:gd name="connsiteX2" fmla="*/ 974721 w 3322913"/>
                        <a:gd name="connsiteY2" fmla="*/ 0 h 2210844"/>
                        <a:gd name="connsiteX3" fmla="*/ 1594998 w 3322913"/>
                        <a:gd name="connsiteY3" fmla="*/ 0 h 2210844"/>
                        <a:gd name="connsiteX4" fmla="*/ 2115588 w 3322913"/>
                        <a:gd name="connsiteY4" fmla="*/ 0 h 2210844"/>
                        <a:gd name="connsiteX5" fmla="*/ 2636178 w 3322913"/>
                        <a:gd name="connsiteY5" fmla="*/ 0 h 2210844"/>
                        <a:gd name="connsiteX6" fmla="*/ 3322913 w 3322913"/>
                        <a:gd name="connsiteY6" fmla="*/ 0 h 2210844"/>
                        <a:gd name="connsiteX7" fmla="*/ 3322913 w 3322913"/>
                        <a:gd name="connsiteY7" fmla="*/ 508494 h 2210844"/>
                        <a:gd name="connsiteX8" fmla="*/ 3322913 w 3322913"/>
                        <a:gd name="connsiteY8" fmla="*/ 1061205 h 2210844"/>
                        <a:gd name="connsiteX9" fmla="*/ 3322913 w 3322913"/>
                        <a:gd name="connsiteY9" fmla="*/ 1569699 h 2210844"/>
                        <a:gd name="connsiteX10" fmla="*/ 3322913 w 3322913"/>
                        <a:gd name="connsiteY10" fmla="*/ 2210844 h 2210844"/>
                        <a:gd name="connsiteX11" fmla="*/ 2769094 w 3322913"/>
                        <a:gd name="connsiteY11" fmla="*/ 2210844 h 2210844"/>
                        <a:gd name="connsiteX12" fmla="*/ 2248504 w 3322913"/>
                        <a:gd name="connsiteY12" fmla="*/ 2210844 h 2210844"/>
                        <a:gd name="connsiteX13" fmla="*/ 1628227 w 3322913"/>
                        <a:gd name="connsiteY13" fmla="*/ 2210844 h 2210844"/>
                        <a:gd name="connsiteX14" fmla="*/ 1007950 w 3322913"/>
                        <a:gd name="connsiteY14" fmla="*/ 2210844 h 2210844"/>
                        <a:gd name="connsiteX15" fmla="*/ 520590 w 3322913"/>
                        <a:gd name="connsiteY15" fmla="*/ 2210844 h 2210844"/>
                        <a:gd name="connsiteX16" fmla="*/ 0 w 3322913"/>
                        <a:gd name="connsiteY16" fmla="*/ 2210844 h 2210844"/>
                        <a:gd name="connsiteX17" fmla="*/ 0 w 3322913"/>
                        <a:gd name="connsiteY17" fmla="*/ 1613916 h 2210844"/>
                        <a:gd name="connsiteX18" fmla="*/ 0 w 3322913"/>
                        <a:gd name="connsiteY18" fmla="*/ 1127530 h 2210844"/>
                        <a:gd name="connsiteX19" fmla="*/ 0 w 3322913"/>
                        <a:gd name="connsiteY19" fmla="*/ 619036 h 2210844"/>
                        <a:gd name="connsiteX20" fmla="*/ 0 w 3322913"/>
                        <a:gd name="connsiteY20" fmla="*/ 0 h 2210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322913" h="2210844" extrusionOk="0">
                          <a:moveTo>
                            <a:pt x="0" y="0"/>
                          </a:moveTo>
                          <a:cubicBezTo>
                            <a:pt x="146721" y="-2061"/>
                            <a:pt x="289871" y="57526"/>
                            <a:pt x="520590" y="0"/>
                          </a:cubicBezTo>
                          <a:cubicBezTo>
                            <a:pt x="751309" y="-57526"/>
                            <a:pt x="781590" y="26284"/>
                            <a:pt x="974721" y="0"/>
                          </a:cubicBezTo>
                          <a:cubicBezTo>
                            <a:pt x="1167852" y="-26284"/>
                            <a:pt x="1458537" y="60345"/>
                            <a:pt x="1594998" y="0"/>
                          </a:cubicBezTo>
                          <a:cubicBezTo>
                            <a:pt x="1731459" y="-60345"/>
                            <a:pt x="1950118" y="7306"/>
                            <a:pt x="2115588" y="0"/>
                          </a:cubicBezTo>
                          <a:cubicBezTo>
                            <a:pt x="2281058" y="-7306"/>
                            <a:pt x="2505461" y="18245"/>
                            <a:pt x="2636178" y="0"/>
                          </a:cubicBezTo>
                          <a:cubicBezTo>
                            <a:pt x="2766895" y="-18245"/>
                            <a:pt x="3054129" y="3886"/>
                            <a:pt x="3322913" y="0"/>
                          </a:cubicBezTo>
                          <a:cubicBezTo>
                            <a:pt x="3370950" y="239043"/>
                            <a:pt x="3292900" y="266766"/>
                            <a:pt x="3322913" y="508494"/>
                          </a:cubicBezTo>
                          <a:cubicBezTo>
                            <a:pt x="3352926" y="750222"/>
                            <a:pt x="3273765" y="914929"/>
                            <a:pt x="3322913" y="1061205"/>
                          </a:cubicBezTo>
                          <a:cubicBezTo>
                            <a:pt x="3372061" y="1207481"/>
                            <a:pt x="3265616" y="1457683"/>
                            <a:pt x="3322913" y="1569699"/>
                          </a:cubicBezTo>
                          <a:cubicBezTo>
                            <a:pt x="3380210" y="1681715"/>
                            <a:pt x="3279397" y="1929651"/>
                            <a:pt x="3322913" y="2210844"/>
                          </a:cubicBezTo>
                          <a:cubicBezTo>
                            <a:pt x="3167038" y="2212727"/>
                            <a:pt x="2934656" y="2172829"/>
                            <a:pt x="2769094" y="2210844"/>
                          </a:cubicBezTo>
                          <a:cubicBezTo>
                            <a:pt x="2603532" y="2248859"/>
                            <a:pt x="2429971" y="2207071"/>
                            <a:pt x="2248504" y="2210844"/>
                          </a:cubicBezTo>
                          <a:cubicBezTo>
                            <a:pt x="2067037" y="2214617"/>
                            <a:pt x="1829452" y="2160786"/>
                            <a:pt x="1628227" y="2210844"/>
                          </a:cubicBezTo>
                          <a:cubicBezTo>
                            <a:pt x="1427002" y="2260902"/>
                            <a:pt x="1217495" y="2187229"/>
                            <a:pt x="1007950" y="2210844"/>
                          </a:cubicBezTo>
                          <a:cubicBezTo>
                            <a:pt x="798405" y="2234459"/>
                            <a:pt x="723399" y="2178428"/>
                            <a:pt x="520590" y="2210844"/>
                          </a:cubicBezTo>
                          <a:cubicBezTo>
                            <a:pt x="317781" y="2243260"/>
                            <a:pt x="114651" y="2210421"/>
                            <a:pt x="0" y="2210844"/>
                          </a:cubicBezTo>
                          <a:cubicBezTo>
                            <a:pt x="-44806" y="1950613"/>
                            <a:pt x="54121" y="1761230"/>
                            <a:pt x="0" y="1613916"/>
                          </a:cubicBezTo>
                          <a:cubicBezTo>
                            <a:pt x="-54121" y="1466602"/>
                            <a:pt x="45378" y="1343015"/>
                            <a:pt x="0" y="1127530"/>
                          </a:cubicBezTo>
                          <a:cubicBezTo>
                            <a:pt x="-45378" y="912045"/>
                            <a:pt x="49232" y="823343"/>
                            <a:pt x="0" y="619036"/>
                          </a:cubicBezTo>
                          <a:cubicBezTo>
                            <a:pt x="-49232" y="414729"/>
                            <a:pt x="16013" y="20970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2D052B-C269-FB45-A68E-8947843CA02C}"/>
                </a:ext>
              </a:extLst>
            </p:cNvPr>
            <p:cNvSpPr txBox="1"/>
            <p:nvPr/>
          </p:nvSpPr>
          <p:spPr>
            <a:xfrm>
              <a:off x="8093468" y="731779"/>
              <a:ext cx="1304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F0"/>
                  </a:solidFill>
                </a:rPr>
                <a:t>Animal Carcass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0F5A75-D501-8249-913C-B120E4161624}"/>
                </a:ext>
              </a:extLst>
            </p:cNvPr>
            <p:cNvCxnSpPr>
              <a:cxnSpLocks/>
            </p:cNvCxnSpPr>
            <p:nvPr/>
          </p:nvCxnSpPr>
          <p:spPr>
            <a:xfrm>
              <a:off x="8103783" y="1072911"/>
              <a:ext cx="129141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59B03A-F373-584F-89DC-AD7CC1EBFD90}"/>
                </a:ext>
              </a:extLst>
            </p:cNvPr>
            <p:cNvCxnSpPr>
              <a:cxnSpLocks/>
            </p:cNvCxnSpPr>
            <p:nvPr/>
          </p:nvCxnSpPr>
          <p:spPr>
            <a:xfrm>
              <a:off x="9388844" y="695006"/>
              <a:ext cx="0" cy="3779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DDFE7B-23E8-C247-A170-FE26D4D56E45}"/>
                </a:ext>
              </a:extLst>
            </p:cNvPr>
            <p:cNvGrpSpPr/>
            <p:nvPr/>
          </p:nvGrpSpPr>
          <p:grpSpPr>
            <a:xfrm>
              <a:off x="4250949" y="695006"/>
              <a:ext cx="3322913" cy="2210844"/>
              <a:chOff x="5990188" y="1597068"/>
              <a:chExt cx="3322913" cy="221084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196BBAF-C36C-2547-8AE8-0142980FCCF3}"/>
                  </a:ext>
                </a:extLst>
              </p:cNvPr>
              <p:cNvSpPr/>
              <p:nvPr/>
            </p:nvSpPr>
            <p:spPr>
              <a:xfrm>
                <a:off x="5990188" y="1597068"/>
                <a:ext cx="3322913" cy="2210844"/>
              </a:xfrm>
              <a:prstGeom prst="rect">
                <a:avLst/>
              </a:prstGeom>
              <a:noFill/>
              <a:ln w="12700"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322913"/>
                          <a:gd name="connsiteY0" fmla="*/ 0 h 2210844"/>
                          <a:gd name="connsiteX1" fmla="*/ 520590 w 3322913"/>
                          <a:gd name="connsiteY1" fmla="*/ 0 h 2210844"/>
                          <a:gd name="connsiteX2" fmla="*/ 974721 w 3322913"/>
                          <a:gd name="connsiteY2" fmla="*/ 0 h 2210844"/>
                          <a:gd name="connsiteX3" fmla="*/ 1594998 w 3322913"/>
                          <a:gd name="connsiteY3" fmla="*/ 0 h 2210844"/>
                          <a:gd name="connsiteX4" fmla="*/ 2115588 w 3322913"/>
                          <a:gd name="connsiteY4" fmla="*/ 0 h 2210844"/>
                          <a:gd name="connsiteX5" fmla="*/ 2636178 w 3322913"/>
                          <a:gd name="connsiteY5" fmla="*/ 0 h 2210844"/>
                          <a:gd name="connsiteX6" fmla="*/ 3322913 w 3322913"/>
                          <a:gd name="connsiteY6" fmla="*/ 0 h 2210844"/>
                          <a:gd name="connsiteX7" fmla="*/ 3322913 w 3322913"/>
                          <a:gd name="connsiteY7" fmla="*/ 508494 h 2210844"/>
                          <a:gd name="connsiteX8" fmla="*/ 3322913 w 3322913"/>
                          <a:gd name="connsiteY8" fmla="*/ 1061205 h 2210844"/>
                          <a:gd name="connsiteX9" fmla="*/ 3322913 w 3322913"/>
                          <a:gd name="connsiteY9" fmla="*/ 1569699 h 2210844"/>
                          <a:gd name="connsiteX10" fmla="*/ 3322913 w 3322913"/>
                          <a:gd name="connsiteY10" fmla="*/ 2210844 h 2210844"/>
                          <a:gd name="connsiteX11" fmla="*/ 2769094 w 3322913"/>
                          <a:gd name="connsiteY11" fmla="*/ 2210844 h 2210844"/>
                          <a:gd name="connsiteX12" fmla="*/ 2248504 w 3322913"/>
                          <a:gd name="connsiteY12" fmla="*/ 2210844 h 2210844"/>
                          <a:gd name="connsiteX13" fmla="*/ 1628227 w 3322913"/>
                          <a:gd name="connsiteY13" fmla="*/ 2210844 h 2210844"/>
                          <a:gd name="connsiteX14" fmla="*/ 1007950 w 3322913"/>
                          <a:gd name="connsiteY14" fmla="*/ 2210844 h 2210844"/>
                          <a:gd name="connsiteX15" fmla="*/ 520590 w 3322913"/>
                          <a:gd name="connsiteY15" fmla="*/ 2210844 h 2210844"/>
                          <a:gd name="connsiteX16" fmla="*/ 0 w 3322913"/>
                          <a:gd name="connsiteY16" fmla="*/ 2210844 h 2210844"/>
                          <a:gd name="connsiteX17" fmla="*/ 0 w 3322913"/>
                          <a:gd name="connsiteY17" fmla="*/ 1613916 h 2210844"/>
                          <a:gd name="connsiteX18" fmla="*/ 0 w 3322913"/>
                          <a:gd name="connsiteY18" fmla="*/ 1127530 h 2210844"/>
                          <a:gd name="connsiteX19" fmla="*/ 0 w 3322913"/>
                          <a:gd name="connsiteY19" fmla="*/ 619036 h 2210844"/>
                          <a:gd name="connsiteX20" fmla="*/ 0 w 3322913"/>
                          <a:gd name="connsiteY20" fmla="*/ 0 h 221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22913" h="2210844" extrusionOk="0">
                            <a:moveTo>
                              <a:pt x="0" y="0"/>
                            </a:moveTo>
                            <a:cubicBezTo>
                              <a:pt x="146721" y="-2061"/>
                              <a:pt x="289871" y="57526"/>
                              <a:pt x="520590" y="0"/>
                            </a:cubicBezTo>
                            <a:cubicBezTo>
                              <a:pt x="751309" y="-57526"/>
                              <a:pt x="781590" y="26284"/>
                              <a:pt x="974721" y="0"/>
                            </a:cubicBezTo>
                            <a:cubicBezTo>
                              <a:pt x="1167852" y="-26284"/>
                              <a:pt x="1458537" y="60345"/>
                              <a:pt x="1594998" y="0"/>
                            </a:cubicBezTo>
                            <a:cubicBezTo>
                              <a:pt x="1731459" y="-60345"/>
                              <a:pt x="1950118" y="7306"/>
                              <a:pt x="2115588" y="0"/>
                            </a:cubicBezTo>
                            <a:cubicBezTo>
                              <a:pt x="2281058" y="-7306"/>
                              <a:pt x="2505461" y="18245"/>
                              <a:pt x="2636178" y="0"/>
                            </a:cubicBezTo>
                            <a:cubicBezTo>
                              <a:pt x="2766895" y="-18245"/>
                              <a:pt x="3054129" y="3886"/>
                              <a:pt x="3322913" y="0"/>
                            </a:cubicBezTo>
                            <a:cubicBezTo>
                              <a:pt x="3370950" y="239043"/>
                              <a:pt x="3292900" y="266766"/>
                              <a:pt x="3322913" y="508494"/>
                            </a:cubicBezTo>
                            <a:cubicBezTo>
                              <a:pt x="3352926" y="750222"/>
                              <a:pt x="3273765" y="914929"/>
                              <a:pt x="3322913" y="1061205"/>
                            </a:cubicBezTo>
                            <a:cubicBezTo>
                              <a:pt x="3372061" y="1207481"/>
                              <a:pt x="3265616" y="1457683"/>
                              <a:pt x="3322913" y="1569699"/>
                            </a:cubicBezTo>
                            <a:cubicBezTo>
                              <a:pt x="3380210" y="1681715"/>
                              <a:pt x="3279397" y="1929651"/>
                              <a:pt x="3322913" y="2210844"/>
                            </a:cubicBezTo>
                            <a:cubicBezTo>
                              <a:pt x="3167038" y="2212727"/>
                              <a:pt x="2934656" y="2172829"/>
                              <a:pt x="2769094" y="2210844"/>
                            </a:cubicBezTo>
                            <a:cubicBezTo>
                              <a:pt x="2603532" y="2248859"/>
                              <a:pt x="2429971" y="2207071"/>
                              <a:pt x="2248504" y="2210844"/>
                            </a:cubicBezTo>
                            <a:cubicBezTo>
                              <a:pt x="2067037" y="2214617"/>
                              <a:pt x="1829452" y="2160786"/>
                              <a:pt x="1628227" y="2210844"/>
                            </a:cubicBezTo>
                            <a:cubicBezTo>
                              <a:pt x="1427002" y="2260902"/>
                              <a:pt x="1217495" y="2187229"/>
                              <a:pt x="1007950" y="2210844"/>
                            </a:cubicBezTo>
                            <a:cubicBezTo>
                              <a:pt x="798405" y="2234459"/>
                              <a:pt x="723399" y="2178428"/>
                              <a:pt x="520590" y="2210844"/>
                            </a:cubicBezTo>
                            <a:cubicBezTo>
                              <a:pt x="317781" y="2243260"/>
                              <a:pt x="114651" y="2210421"/>
                              <a:pt x="0" y="2210844"/>
                            </a:cubicBezTo>
                            <a:cubicBezTo>
                              <a:pt x="-44806" y="1950613"/>
                              <a:pt x="54121" y="1761230"/>
                              <a:pt x="0" y="1613916"/>
                            </a:cubicBezTo>
                            <a:cubicBezTo>
                              <a:pt x="-54121" y="1466602"/>
                              <a:pt x="45378" y="1343015"/>
                              <a:pt x="0" y="1127530"/>
                            </a:cubicBezTo>
                            <a:cubicBezTo>
                              <a:pt x="-45378" y="912045"/>
                              <a:pt x="49232" y="823343"/>
                              <a:pt x="0" y="619036"/>
                            </a:cubicBezTo>
                            <a:cubicBezTo>
                              <a:pt x="-49232" y="414729"/>
                              <a:pt x="16013" y="2097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E79D428-6E94-1A48-81A7-BB79BEB6E9EC}"/>
                  </a:ext>
                </a:extLst>
              </p:cNvPr>
              <p:cNvGrpSpPr/>
              <p:nvPr/>
            </p:nvGrpSpPr>
            <p:grpSpPr>
              <a:xfrm>
                <a:off x="6123193" y="1713758"/>
                <a:ext cx="3013173" cy="1991641"/>
                <a:chOff x="6066826" y="1651128"/>
                <a:chExt cx="3013173" cy="1991641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4ADDB3D-E106-514A-B271-5799BF887FF2}"/>
                    </a:ext>
                  </a:extLst>
                </p:cNvPr>
                <p:cNvSpPr/>
                <p:nvPr/>
              </p:nvSpPr>
              <p:spPr>
                <a:xfrm>
                  <a:off x="7319360" y="2349658"/>
                  <a:ext cx="1571720" cy="59458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B0F0"/>
                      </a:solidFill>
                    </a:rPr>
                    <a:t>Animal</a:t>
                  </a:r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6DA0434D-C2A0-474B-A77A-4113DC795754}"/>
                    </a:ext>
                  </a:extLst>
                </p:cNvPr>
                <p:cNvCxnSpPr>
                  <a:cxnSpLocks/>
                  <a:endCxn id="46" idx="0"/>
                </p:cNvCxnSpPr>
                <p:nvPr/>
              </p:nvCxnSpPr>
              <p:spPr>
                <a:xfrm>
                  <a:off x="8656454" y="2944239"/>
                  <a:ext cx="0" cy="421531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D2B3D6B-10F2-9F44-A070-199AC1AB2037}"/>
                    </a:ext>
                  </a:extLst>
                </p:cNvPr>
                <p:cNvSpPr txBox="1"/>
                <p:nvPr/>
              </p:nvSpPr>
              <p:spPr>
                <a:xfrm>
                  <a:off x="8232908" y="3365770"/>
                  <a:ext cx="8470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excrement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AE85B0CF-1246-4545-85D9-B770D5F9A0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6139" y="2944238"/>
                  <a:ext cx="0" cy="421531"/>
                </a:xfrm>
                <a:prstGeom prst="straightConnector1">
                  <a:avLst/>
                </a:prstGeom>
                <a:ln w="190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802D103-A632-1B45-BA12-9B98883D6EF7}"/>
                    </a:ext>
                  </a:extLst>
                </p:cNvPr>
                <p:cNvSpPr txBox="1"/>
                <p:nvPr/>
              </p:nvSpPr>
              <p:spPr>
                <a:xfrm>
                  <a:off x="7281758" y="3365770"/>
                  <a:ext cx="6287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grazing</a:t>
                  </a:r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88A6057B-212D-424D-8241-AF24F1F95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097116" y="2442714"/>
                  <a:ext cx="0" cy="421531"/>
                </a:xfrm>
                <a:prstGeom prst="straightConnector1">
                  <a:avLst/>
                </a:prstGeom>
                <a:ln w="190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E55A1DC3-36B2-DC4A-BD5B-F19C74D57F43}"/>
                    </a:ext>
                  </a:extLst>
                </p:cNvPr>
                <p:cNvGrpSpPr/>
                <p:nvPr/>
              </p:nvGrpSpPr>
              <p:grpSpPr>
                <a:xfrm>
                  <a:off x="6066826" y="2147074"/>
                  <a:ext cx="997196" cy="1007929"/>
                  <a:chOff x="5835051" y="2147074"/>
                  <a:chExt cx="997196" cy="1007929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A3CE607F-5F5F-F344-9274-3FBA91F261A0}"/>
                      </a:ext>
                    </a:extLst>
                  </p:cNvPr>
                  <p:cNvGrpSpPr/>
                  <p:nvPr/>
                </p:nvGrpSpPr>
                <p:grpSpPr>
                  <a:xfrm>
                    <a:off x="5835051" y="2147074"/>
                    <a:ext cx="997196" cy="1007929"/>
                    <a:chOff x="5835051" y="2147074"/>
                    <a:chExt cx="997196" cy="1007929"/>
                  </a:xfrm>
                </p:grpSpPr>
                <p:cxnSp>
                  <p:nvCxnSpPr>
                    <p:cNvPr id="57" name="Straight Arrow Connector 56">
                      <a:extLst>
                        <a:ext uri="{FF2B5EF4-FFF2-40B4-BE49-F238E27FC236}">
                          <a16:creationId xmlns:a16="http://schemas.microsoft.com/office/drawing/2014/main" id="{23C81458-1F50-4547-98A7-FBF4364CD6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325059" y="2306338"/>
                      <a:ext cx="0" cy="421531"/>
                    </a:xfrm>
                    <a:prstGeom prst="straightConnector1">
                      <a:avLst/>
                    </a:prstGeom>
                    <a:ln w="19050"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Arrow Connector 57">
                      <a:extLst>
                        <a:ext uri="{FF2B5EF4-FFF2-40B4-BE49-F238E27FC236}">
                          <a16:creationId xmlns:a16="http://schemas.microsoft.com/office/drawing/2014/main" id="{3DBA9A8C-2EAF-DC47-B087-B21383041C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325059" y="2576302"/>
                      <a:ext cx="0" cy="421531"/>
                    </a:xfrm>
                    <a:prstGeom prst="straightConnector1">
                      <a:avLst/>
                    </a:prstGeom>
                    <a:ln w="19050"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EADDA1D0-D622-0B4E-A676-07515315A7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35051" y="2878004"/>
                      <a:ext cx="99719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on-farm feed</a:t>
                      </a:r>
                    </a:p>
                  </p:txBody>
                </p:sp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E666166A-B6D5-1F46-BCD5-5B7009781B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7463" y="2147074"/>
                      <a:ext cx="93237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concentrate</a:t>
                      </a:r>
                    </a:p>
                  </p:txBody>
                </p:sp>
              </p:grp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0D6A8099-5BDC-F04B-89D9-602CCBA9E723}"/>
                      </a:ext>
                    </a:extLst>
                  </p:cNvPr>
                  <p:cNvCxnSpPr/>
                  <p:nvPr/>
                </p:nvCxnSpPr>
                <p:spPr>
                  <a:xfrm>
                    <a:off x="6564513" y="2517103"/>
                    <a:ext cx="9088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462F8AC5-641F-F34D-B014-0165AD5F969D}"/>
                      </a:ext>
                    </a:extLst>
                  </p:cNvPr>
                  <p:cNvCxnSpPr/>
                  <p:nvPr/>
                </p:nvCxnSpPr>
                <p:spPr>
                  <a:xfrm>
                    <a:off x="6567481" y="2787067"/>
                    <a:ext cx="9088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A21CF1BC-F193-D643-955B-CF28D9DA3E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49603" y="2513928"/>
                    <a:ext cx="0" cy="27313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F011874-0B3F-5B42-8C38-517991CD4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13109" y="1924050"/>
                  <a:ext cx="0" cy="421531"/>
                </a:xfrm>
                <a:prstGeom prst="straightConnector1">
                  <a:avLst/>
                </a:prstGeom>
                <a:ln w="190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EF1D405-AB1D-D742-9D0A-9785937E5B23}"/>
                    </a:ext>
                  </a:extLst>
                </p:cNvPr>
                <p:cNvSpPr txBox="1"/>
                <p:nvPr/>
              </p:nvSpPr>
              <p:spPr>
                <a:xfrm>
                  <a:off x="7745508" y="1651128"/>
                  <a:ext cx="7352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B0F0"/>
                      </a:solidFill>
                    </a:rPr>
                    <a:t>products</a:t>
                  </a: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8266EE-A9B2-4344-8934-3A40EB6327E2}"/>
                  </a:ext>
                </a:extLst>
              </p:cNvPr>
              <p:cNvSpPr txBox="1"/>
              <p:nvPr/>
            </p:nvSpPr>
            <p:spPr>
              <a:xfrm>
                <a:off x="5990188" y="1640191"/>
                <a:ext cx="1184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F0"/>
                    </a:solidFill>
                  </a:rPr>
                  <a:t>Living Animal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39CDF2D-189E-EB4A-8DAC-60AE8603E499}"/>
                  </a:ext>
                </a:extLst>
              </p:cNvPr>
              <p:cNvCxnSpPr/>
              <p:nvPr/>
            </p:nvCxnSpPr>
            <p:spPr>
              <a:xfrm>
                <a:off x="5990188" y="1974973"/>
                <a:ext cx="11849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F5B18B3-EAF4-1C48-A3FB-EA40D3CC4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8778" y="1597068"/>
                <a:ext cx="0" cy="37790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D298A62-73D5-F84F-A772-F87FE794B8F4}"/>
                </a:ext>
              </a:extLst>
            </p:cNvPr>
            <p:cNvGrpSpPr/>
            <p:nvPr/>
          </p:nvGrpSpPr>
          <p:grpSpPr>
            <a:xfrm>
              <a:off x="8437219" y="913533"/>
              <a:ext cx="2673778" cy="1801027"/>
              <a:chOff x="7799722" y="2110864"/>
              <a:chExt cx="2673778" cy="1801027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4006D12-061D-D04D-8621-34D74234F9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96679" y="3716681"/>
                <a:ext cx="321577" cy="442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A74991-9170-D14F-A68C-D1E34A35A1DC}"/>
                  </a:ext>
                </a:extLst>
              </p:cNvPr>
              <p:cNvSpPr txBox="1"/>
              <p:nvPr/>
            </p:nvSpPr>
            <p:spPr>
              <a:xfrm>
                <a:off x="7799722" y="3578181"/>
                <a:ext cx="10475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C00000"/>
                    </a:solidFill>
                  </a:rPr>
                  <a:t>return to land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63B3DF-8907-734F-80C8-C2652CFC1CE6}"/>
                  </a:ext>
                </a:extLst>
              </p:cNvPr>
              <p:cNvSpPr/>
              <p:nvPr/>
            </p:nvSpPr>
            <p:spPr>
              <a:xfrm>
                <a:off x="8728431" y="2692503"/>
                <a:ext cx="1571720" cy="5945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B80313-EA11-D641-A319-07F13822FAD8}"/>
                  </a:ext>
                </a:extLst>
              </p:cNvPr>
              <p:cNvSpPr txBox="1"/>
              <p:nvPr/>
            </p:nvSpPr>
            <p:spPr>
              <a:xfrm rot="16200000">
                <a:off x="8575283" y="2851946"/>
                <a:ext cx="7019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B0F0"/>
                    </a:solidFill>
                  </a:rPr>
                  <a:t>dressing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51B7B8E-0884-6649-A24A-DF1A5EF88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8256" y="2692503"/>
                <a:ext cx="0" cy="594581"/>
              </a:xfrm>
              <a:prstGeom prst="straightConnector1">
                <a:avLst/>
              </a:prstGeom>
              <a:ln w="19050"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5C47CD6-034A-9844-93F1-CC58211E9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35440" y="2688327"/>
                <a:ext cx="0" cy="594581"/>
              </a:xfrm>
              <a:prstGeom prst="straightConnector1">
                <a:avLst/>
              </a:prstGeom>
              <a:ln w="19050"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EFE516D-6CE7-034D-9016-7E5AD64EA939}"/>
                  </a:ext>
                </a:extLst>
              </p:cNvPr>
              <p:cNvSpPr txBox="1"/>
              <p:nvPr/>
            </p:nvSpPr>
            <p:spPr>
              <a:xfrm rot="16200000">
                <a:off x="8961966" y="2852738"/>
                <a:ext cx="7398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B0F0"/>
                    </a:solidFill>
                  </a:rPr>
                  <a:t>butchery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27AE7101-02AB-0B4D-ADA7-BF1B685E4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014" y="2688327"/>
                <a:ext cx="0" cy="594581"/>
              </a:xfrm>
              <a:prstGeom prst="straightConnector1">
                <a:avLst/>
              </a:prstGeom>
              <a:ln w="19050"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5790165-2398-2F4B-9349-48E7F9D710A9}"/>
                  </a:ext>
                </a:extLst>
              </p:cNvPr>
              <p:cNvSpPr txBox="1"/>
              <p:nvPr/>
            </p:nvSpPr>
            <p:spPr>
              <a:xfrm rot="16200000">
                <a:off x="9479664" y="2859088"/>
                <a:ext cx="5086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B0F0"/>
                    </a:solidFill>
                  </a:rPr>
                  <a:t>meat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67D8B3F-A1D3-F347-BF57-DE4920A473F0}"/>
                  </a:ext>
                </a:extLst>
              </p:cNvPr>
              <p:cNvSpPr txBox="1"/>
              <p:nvPr/>
            </p:nvSpPr>
            <p:spPr>
              <a:xfrm rot="16200000">
                <a:off x="9828389" y="2847664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B0F0"/>
                    </a:solidFill>
                  </a:rPr>
                  <a:t>landfill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3C38DF6F-E7EA-DB4A-9F0D-1476DDCAD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8256" y="3390900"/>
                <a:ext cx="0" cy="342114"/>
              </a:xfrm>
              <a:prstGeom prst="straightConnector1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91960088-15C7-8D4E-BA4D-AF7F1800F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8431" y="3390900"/>
                <a:ext cx="807009" cy="0"/>
              </a:xfrm>
              <a:prstGeom prst="straightConnector1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C4C74AC8-0E3A-104F-81E0-002E5F7920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5696" y="3341439"/>
                <a:ext cx="0" cy="57150"/>
              </a:xfrm>
              <a:prstGeom prst="straightConnector1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40CCCE5A-9398-784E-8D06-3857763C3E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32265" y="3341439"/>
                <a:ext cx="0" cy="57150"/>
              </a:xfrm>
              <a:prstGeom prst="straightConnector1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E664D31-D95F-AF45-91D0-1C21F24E3222}"/>
                  </a:ext>
                </a:extLst>
              </p:cNvPr>
              <p:cNvGrpSpPr/>
              <p:nvPr/>
            </p:nvGrpSpPr>
            <p:grpSpPr>
              <a:xfrm>
                <a:off x="9532265" y="2352675"/>
                <a:ext cx="401749" cy="280427"/>
                <a:chOff x="9532265" y="2352675"/>
                <a:chExt cx="401749" cy="280427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59DBEF8F-B740-694E-8C30-25C227070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32265" y="2584450"/>
                  <a:ext cx="401749" cy="0"/>
                </a:xfrm>
                <a:prstGeom prst="straightConnector1">
                  <a:avLst/>
                </a:prstGeom>
                <a:ln w="19050"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F4A8410D-A926-6849-B419-1A055E76A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38615" y="2575952"/>
                  <a:ext cx="0" cy="57150"/>
                </a:xfrm>
                <a:prstGeom prst="straightConnector1">
                  <a:avLst/>
                </a:prstGeom>
                <a:ln w="19050"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178C4E19-1A4B-9D4E-94CE-EBE8CDC6E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34014" y="2574116"/>
                  <a:ext cx="0" cy="57150"/>
                </a:xfrm>
                <a:prstGeom prst="straightConnector1">
                  <a:avLst/>
                </a:prstGeom>
                <a:ln w="19050"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9E08BAD-5F7E-2F4C-9897-769016907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42664" y="2352675"/>
                  <a:ext cx="0" cy="242072"/>
                </a:xfrm>
                <a:prstGeom prst="straightConnector1">
                  <a:avLst/>
                </a:prstGeom>
                <a:ln w="190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0FB2B80-6117-094D-9188-AAD839498FF9}"/>
                  </a:ext>
                </a:extLst>
              </p:cNvPr>
              <p:cNvSpPr txBox="1"/>
              <p:nvPr/>
            </p:nvSpPr>
            <p:spPr>
              <a:xfrm>
                <a:off x="9035029" y="2110864"/>
                <a:ext cx="14384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B0F0"/>
                    </a:solidFill>
                  </a:rPr>
                  <a:t>eaten by consumers</a:t>
                </a:r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B3B03578-DFE9-1C41-86C9-5B5B64A290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30643" y="3394195"/>
                <a:ext cx="369508" cy="0"/>
              </a:xfrm>
              <a:prstGeom prst="straightConnector1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EFA70149-1959-9743-B343-668CC7AC80D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297917" y="3343707"/>
                <a:ext cx="0" cy="57150"/>
              </a:xfrm>
              <a:prstGeom prst="straightConnector1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0D53F866-DB60-7C48-8307-285229D1160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9930642" y="3347379"/>
                <a:ext cx="0" cy="57150"/>
              </a:xfrm>
              <a:prstGeom prst="straightConnector1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5457150E-3C48-0341-8C75-88FD89C5F3A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0121992" y="3383898"/>
                <a:ext cx="0" cy="242072"/>
              </a:xfrm>
              <a:prstGeom prst="straightConnector1">
                <a:avLst/>
              </a:prstGeom>
              <a:ln w="190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EA08A57-B03F-D848-A735-30BFD9A4E47D}"/>
                  </a:ext>
                </a:extLst>
              </p:cNvPr>
              <p:cNvSpPr txBox="1"/>
              <p:nvPr/>
            </p:nvSpPr>
            <p:spPr>
              <a:xfrm>
                <a:off x="9812085" y="3634892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B0F0"/>
                    </a:solidFill>
                  </a:rPr>
                  <a:t>landfill</a:t>
                </a:r>
              </a:p>
            </p:txBody>
          </p:sp>
        </p:grp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9D330EE-4F88-6A43-B627-750FB4BC66C9}"/>
                </a:ext>
              </a:extLst>
            </p:cNvPr>
            <p:cNvCxnSpPr>
              <a:stCxn id="39" idx="3"/>
              <a:endCxn id="27" idx="1"/>
            </p:cNvCxnSpPr>
            <p:nvPr/>
          </p:nvCxnSpPr>
          <p:spPr>
            <a:xfrm>
              <a:off x="7573862" y="1800428"/>
              <a:ext cx="529921" cy="0"/>
            </a:xfrm>
            <a:prstGeom prst="straightConnector1">
              <a:avLst/>
            </a:prstGeom>
            <a:ln w="666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A5C6EE-A16C-F145-8334-8E91CF7289E4}"/>
              </a:ext>
            </a:extLst>
          </p:cNvPr>
          <p:cNvGrpSpPr/>
          <p:nvPr/>
        </p:nvGrpSpPr>
        <p:grpSpPr>
          <a:xfrm>
            <a:off x="4576674" y="1274637"/>
            <a:ext cx="7178805" cy="2212615"/>
            <a:chOff x="4383267" y="3990280"/>
            <a:chExt cx="7178805" cy="2212615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0F09C42-6A0A-0044-817F-C4F128EE0785}"/>
                </a:ext>
              </a:extLst>
            </p:cNvPr>
            <p:cNvSpPr/>
            <p:nvPr/>
          </p:nvSpPr>
          <p:spPr>
            <a:xfrm>
              <a:off x="8239159" y="3992051"/>
              <a:ext cx="3322913" cy="2210844"/>
            </a:xfrm>
            <a:prstGeom prst="rect">
              <a:avLst/>
            </a:prstGeom>
            <a:noFill/>
            <a:ln w="12700"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322913"/>
                        <a:gd name="connsiteY0" fmla="*/ 0 h 2210844"/>
                        <a:gd name="connsiteX1" fmla="*/ 520590 w 3322913"/>
                        <a:gd name="connsiteY1" fmla="*/ 0 h 2210844"/>
                        <a:gd name="connsiteX2" fmla="*/ 974721 w 3322913"/>
                        <a:gd name="connsiteY2" fmla="*/ 0 h 2210844"/>
                        <a:gd name="connsiteX3" fmla="*/ 1594998 w 3322913"/>
                        <a:gd name="connsiteY3" fmla="*/ 0 h 2210844"/>
                        <a:gd name="connsiteX4" fmla="*/ 2115588 w 3322913"/>
                        <a:gd name="connsiteY4" fmla="*/ 0 h 2210844"/>
                        <a:gd name="connsiteX5" fmla="*/ 2636178 w 3322913"/>
                        <a:gd name="connsiteY5" fmla="*/ 0 h 2210844"/>
                        <a:gd name="connsiteX6" fmla="*/ 3322913 w 3322913"/>
                        <a:gd name="connsiteY6" fmla="*/ 0 h 2210844"/>
                        <a:gd name="connsiteX7" fmla="*/ 3322913 w 3322913"/>
                        <a:gd name="connsiteY7" fmla="*/ 508494 h 2210844"/>
                        <a:gd name="connsiteX8" fmla="*/ 3322913 w 3322913"/>
                        <a:gd name="connsiteY8" fmla="*/ 1061205 h 2210844"/>
                        <a:gd name="connsiteX9" fmla="*/ 3322913 w 3322913"/>
                        <a:gd name="connsiteY9" fmla="*/ 1569699 h 2210844"/>
                        <a:gd name="connsiteX10" fmla="*/ 3322913 w 3322913"/>
                        <a:gd name="connsiteY10" fmla="*/ 2210844 h 2210844"/>
                        <a:gd name="connsiteX11" fmla="*/ 2769094 w 3322913"/>
                        <a:gd name="connsiteY11" fmla="*/ 2210844 h 2210844"/>
                        <a:gd name="connsiteX12" fmla="*/ 2248504 w 3322913"/>
                        <a:gd name="connsiteY12" fmla="*/ 2210844 h 2210844"/>
                        <a:gd name="connsiteX13" fmla="*/ 1628227 w 3322913"/>
                        <a:gd name="connsiteY13" fmla="*/ 2210844 h 2210844"/>
                        <a:gd name="connsiteX14" fmla="*/ 1007950 w 3322913"/>
                        <a:gd name="connsiteY14" fmla="*/ 2210844 h 2210844"/>
                        <a:gd name="connsiteX15" fmla="*/ 520590 w 3322913"/>
                        <a:gd name="connsiteY15" fmla="*/ 2210844 h 2210844"/>
                        <a:gd name="connsiteX16" fmla="*/ 0 w 3322913"/>
                        <a:gd name="connsiteY16" fmla="*/ 2210844 h 2210844"/>
                        <a:gd name="connsiteX17" fmla="*/ 0 w 3322913"/>
                        <a:gd name="connsiteY17" fmla="*/ 1613916 h 2210844"/>
                        <a:gd name="connsiteX18" fmla="*/ 0 w 3322913"/>
                        <a:gd name="connsiteY18" fmla="*/ 1127530 h 2210844"/>
                        <a:gd name="connsiteX19" fmla="*/ 0 w 3322913"/>
                        <a:gd name="connsiteY19" fmla="*/ 619036 h 2210844"/>
                        <a:gd name="connsiteX20" fmla="*/ 0 w 3322913"/>
                        <a:gd name="connsiteY20" fmla="*/ 0 h 2210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322913" h="2210844" extrusionOk="0">
                          <a:moveTo>
                            <a:pt x="0" y="0"/>
                          </a:moveTo>
                          <a:cubicBezTo>
                            <a:pt x="146721" y="-2061"/>
                            <a:pt x="289871" y="57526"/>
                            <a:pt x="520590" y="0"/>
                          </a:cubicBezTo>
                          <a:cubicBezTo>
                            <a:pt x="751309" y="-57526"/>
                            <a:pt x="781590" y="26284"/>
                            <a:pt x="974721" y="0"/>
                          </a:cubicBezTo>
                          <a:cubicBezTo>
                            <a:pt x="1167852" y="-26284"/>
                            <a:pt x="1458537" y="60345"/>
                            <a:pt x="1594998" y="0"/>
                          </a:cubicBezTo>
                          <a:cubicBezTo>
                            <a:pt x="1731459" y="-60345"/>
                            <a:pt x="1950118" y="7306"/>
                            <a:pt x="2115588" y="0"/>
                          </a:cubicBezTo>
                          <a:cubicBezTo>
                            <a:pt x="2281058" y="-7306"/>
                            <a:pt x="2505461" y="18245"/>
                            <a:pt x="2636178" y="0"/>
                          </a:cubicBezTo>
                          <a:cubicBezTo>
                            <a:pt x="2766895" y="-18245"/>
                            <a:pt x="3054129" y="3886"/>
                            <a:pt x="3322913" y="0"/>
                          </a:cubicBezTo>
                          <a:cubicBezTo>
                            <a:pt x="3370950" y="239043"/>
                            <a:pt x="3292900" y="266766"/>
                            <a:pt x="3322913" y="508494"/>
                          </a:cubicBezTo>
                          <a:cubicBezTo>
                            <a:pt x="3352926" y="750222"/>
                            <a:pt x="3273765" y="914929"/>
                            <a:pt x="3322913" y="1061205"/>
                          </a:cubicBezTo>
                          <a:cubicBezTo>
                            <a:pt x="3372061" y="1207481"/>
                            <a:pt x="3265616" y="1457683"/>
                            <a:pt x="3322913" y="1569699"/>
                          </a:cubicBezTo>
                          <a:cubicBezTo>
                            <a:pt x="3380210" y="1681715"/>
                            <a:pt x="3279397" y="1929651"/>
                            <a:pt x="3322913" y="2210844"/>
                          </a:cubicBezTo>
                          <a:cubicBezTo>
                            <a:pt x="3167038" y="2212727"/>
                            <a:pt x="2934656" y="2172829"/>
                            <a:pt x="2769094" y="2210844"/>
                          </a:cubicBezTo>
                          <a:cubicBezTo>
                            <a:pt x="2603532" y="2248859"/>
                            <a:pt x="2429971" y="2207071"/>
                            <a:pt x="2248504" y="2210844"/>
                          </a:cubicBezTo>
                          <a:cubicBezTo>
                            <a:pt x="2067037" y="2214617"/>
                            <a:pt x="1829452" y="2160786"/>
                            <a:pt x="1628227" y="2210844"/>
                          </a:cubicBezTo>
                          <a:cubicBezTo>
                            <a:pt x="1427002" y="2260902"/>
                            <a:pt x="1217495" y="2187229"/>
                            <a:pt x="1007950" y="2210844"/>
                          </a:cubicBezTo>
                          <a:cubicBezTo>
                            <a:pt x="798405" y="2234459"/>
                            <a:pt x="723399" y="2178428"/>
                            <a:pt x="520590" y="2210844"/>
                          </a:cubicBezTo>
                          <a:cubicBezTo>
                            <a:pt x="317781" y="2243260"/>
                            <a:pt x="114651" y="2210421"/>
                            <a:pt x="0" y="2210844"/>
                          </a:cubicBezTo>
                          <a:cubicBezTo>
                            <a:pt x="-44806" y="1950613"/>
                            <a:pt x="54121" y="1761230"/>
                            <a:pt x="0" y="1613916"/>
                          </a:cubicBezTo>
                          <a:cubicBezTo>
                            <a:pt x="-54121" y="1466602"/>
                            <a:pt x="45378" y="1343015"/>
                            <a:pt x="0" y="1127530"/>
                          </a:cubicBezTo>
                          <a:cubicBezTo>
                            <a:pt x="-45378" y="912045"/>
                            <a:pt x="49232" y="823343"/>
                            <a:pt x="0" y="619036"/>
                          </a:cubicBezTo>
                          <a:cubicBezTo>
                            <a:pt x="-49232" y="414729"/>
                            <a:pt x="16013" y="20970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16FBD66-0A94-0E45-BB70-E65CB6167A75}"/>
                </a:ext>
              </a:extLst>
            </p:cNvPr>
            <p:cNvSpPr/>
            <p:nvPr/>
          </p:nvSpPr>
          <p:spPr>
            <a:xfrm>
              <a:off x="9277301" y="4806207"/>
              <a:ext cx="1571720" cy="594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River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D5E2D44-719E-3140-836C-BD5F86D04BB4}"/>
                </a:ext>
              </a:extLst>
            </p:cNvPr>
            <p:cNvSpPr txBox="1"/>
            <p:nvPr/>
          </p:nvSpPr>
          <p:spPr>
            <a:xfrm>
              <a:off x="9245324" y="5729189"/>
              <a:ext cx="1630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F0"/>
                  </a:solidFill>
                </a:rPr>
                <a:t>fluvial concentration and flux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5083D46-16A1-7F40-A90A-C68F5AD87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0813" y="4563278"/>
              <a:ext cx="0" cy="231092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5A2C864-9624-524E-8FB9-D66B188BF443}"/>
                </a:ext>
              </a:extLst>
            </p:cNvPr>
            <p:cNvSpPr txBox="1"/>
            <p:nvPr/>
          </p:nvSpPr>
          <p:spPr>
            <a:xfrm>
              <a:off x="9650061" y="4304048"/>
              <a:ext cx="912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</a:rPr>
                <a:t>wastewater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354EA2E-4EAC-2F46-974C-3B54799639B1}"/>
                </a:ext>
              </a:extLst>
            </p:cNvPr>
            <p:cNvSpPr txBox="1"/>
            <p:nvPr/>
          </p:nvSpPr>
          <p:spPr>
            <a:xfrm>
              <a:off x="8560691" y="4027115"/>
              <a:ext cx="567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F0"/>
                  </a:solidFill>
                </a:rPr>
                <a:t>River</a:t>
              </a: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6380650-5A5F-CE4D-BC22-B4D78903E2B6}"/>
                </a:ext>
              </a:extLst>
            </p:cNvPr>
            <p:cNvCxnSpPr/>
            <p:nvPr/>
          </p:nvCxnSpPr>
          <p:spPr>
            <a:xfrm>
              <a:off x="8239159" y="4369956"/>
              <a:ext cx="11849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A51C084-0FD0-E94D-92A2-5774C29526B2}"/>
                </a:ext>
              </a:extLst>
            </p:cNvPr>
            <p:cNvCxnSpPr>
              <a:cxnSpLocks/>
            </p:cNvCxnSpPr>
            <p:nvPr/>
          </p:nvCxnSpPr>
          <p:spPr>
            <a:xfrm>
              <a:off x="9417749" y="3992051"/>
              <a:ext cx="0" cy="3779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D19A992D-D0FD-9D44-8989-5DAA4C324920}"/>
                </a:ext>
              </a:extLst>
            </p:cNvPr>
            <p:cNvGrpSpPr/>
            <p:nvPr/>
          </p:nvGrpSpPr>
          <p:grpSpPr>
            <a:xfrm>
              <a:off x="4383267" y="3990280"/>
              <a:ext cx="3322913" cy="2210844"/>
              <a:chOff x="4251351" y="3909027"/>
              <a:chExt cx="3322913" cy="2210844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64542D5-F4A2-A647-9148-EA5ED2F81A94}"/>
                  </a:ext>
                </a:extLst>
              </p:cNvPr>
              <p:cNvSpPr/>
              <p:nvPr/>
            </p:nvSpPr>
            <p:spPr>
              <a:xfrm>
                <a:off x="4251351" y="3909027"/>
                <a:ext cx="3322913" cy="2210844"/>
              </a:xfrm>
              <a:prstGeom prst="rect">
                <a:avLst/>
              </a:prstGeom>
              <a:noFill/>
              <a:ln w="12700"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322913"/>
                          <a:gd name="connsiteY0" fmla="*/ 0 h 2210844"/>
                          <a:gd name="connsiteX1" fmla="*/ 520590 w 3322913"/>
                          <a:gd name="connsiteY1" fmla="*/ 0 h 2210844"/>
                          <a:gd name="connsiteX2" fmla="*/ 974721 w 3322913"/>
                          <a:gd name="connsiteY2" fmla="*/ 0 h 2210844"/>
                          <a:gd name="connsiteX3" fmla="*/ 1594998 w 3322913"/>
                          <a:gd name="connsiteY3" fmla="*/ 0 h 2210844"/>
                          <a:gd name="connsiteX4" fmla="*/ 2115588 w 3322913"/>
                          <a:gd name="connsiteY4" fmla="*/ 0 h 2210844"/>
                          <a:gd name="connsiteX5" fmla="*/ 2636178 w 3322913"/>
                          <a:gd name="connsiteY5" fmla="*/ 0 h 2210844"/>
                          <a:gd name="connsiteX6" fmla="*/ 3322913 w 3322913"/>
                          <a:gd name="connsiteY6" fmla="*/ 0 h 2210844"/>
                          <a:gd name="connsiteX7" fmla="*/ 3322913 w 3322913"/>
                          <a:gd name="connsiteY7" fmla="*/ 508494 h 2210844"/>
                          <a:gd name="connsiteX8" fmla="*/ 3322913 w 3322913"/>
                          <a:gd name="connsiteY8" fmla="*/ 1061205 h 2210844"/>
                          <a:gd name="connsiteX9" fmla="*/ 3322913 w 3322913"/>
                          <a:gd name="connsiteY9" fmla="*/ 1569699 h 2210844"/>
                          <a:gd name="connsiteX10" fmla="*/ 3322913 w 3322913"/>
                          <a:gd name="connsiteY10" fmla="*/ 2210844 h 2210844"/>
                          <a:gd name="connsiteX11" fmla="*/ 2769094 w 3322913"/>
                          <a:gd name="connsiteY11" fmla="*/ 2210844 h 2210844"/>
                          <a:gd name="connsiteX12" fmla="*/ 2248504 w 3322913"/>
                          <a:gd name="connsiteY12" fmla="*/ 2210844 h 2210844"/>
                          <a:gd name="connsiteX13" fmla="*/ 1628227 w 3322913"/>
                          <a:gd name="connsiteY13" fmla="*/ 2210844 h 2210844"/>
                          <a:gd name="connsiteX14" fmla="*/ 1007950 w 3322913"/>
                          <a:gd name="connsiteY14" fmla="*/ 2210844 h 2210844"/>
                          <a:gd name="connsiteX15" fmla="*/ 520590 w 3322913"/>
                          <a:gd name="connsiteY15" fmla="*/ 2210844 h 2210844"/>
                          <a:gd name="connsiteX16" fmla="*/ 0 w 3322913"/>
                          <a:gd name="connsiteY16" fmla="*/ 2210844 h 2210844"/>
                          <a:gd name="connsiteX17" fmla="*/ 0 w 3322913"/>
                          <a:gd name="connsiteY17" fmla="*/ 1613916 h 2210844"/>
                          <a:gd name="connsiteX18" fmla="*/ 0 w 3322913"/>
                          <a:gd name="connsiteY18" fmla="*/ 1127530 h 2210844"/>
                          <a:gd name="connsiteX19" fmla="*/ 0 w 3322913"/>
                          <a:gd name="connsiteY19" fmla="*/ 619036 h 2210844"/>
                          <a:gd name="connsiteX20" fmla="*/ 0 w 3322913"/>
                          <a:gd name="connsiteY20" fmla="*/ 0 h 221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22913" h="2210844" extrusionOk="0">
                            <a:moveTo>
                              <a:pt x="0" y="0"/>
                            </a:moveTo>
                            <a:cubicBezTo>
                              <a:pt x="146721" y="-2061"/>
                              <a:pt x="289871" y="57526"/>
                              <a:pt x="520590" y="0"/>
                            </a:cubicBezTo>
                            <a:cubicBezTo>
                              <a:pt x="751309" y="-57526"/>
                              <a:pt x="781590" y="26284"/>
                              <a:pt x="974721" y="0"/>
                            </a:cubicBezTo>
                            <a:cubicBezTo>
                              <a:pt x="1167852" y="-26284"/>
                              <a:pt x="1458537" y="60345"/>
                              <a:pt x="1594998" y="0"/>
                            </a:cubicBezTo>
                            <a:cubicBezTo>
                              <a:pt x="1731459" y="-60345"/>
                              <a:pt x="1950118" y="7306"/>
                              <a:pt x="2115588" y="0"/>
                            </a:cubicBezTo>
                            <a:cubicBezTo>
                              <a:pt x="2281058" y="-7306"/>
                              <a:pt x="2505461" y="18245"/>
                              <a:pt x="2636178" y="0"/>
                            </a:cubicBezTo>
                            <a:cubicBezTo>
                              <a:pt x="2766895" y="-18245"/>
                              <a:pt x="3054129" y="3886"/>
                              <a:pt x="3322913" y="0"/>
                            </a:cubicBezTo>
                            <a:cubicBezTo>
                              <a:pt x="3370950" y="239043"/>
                              <a:pt x="3292900" y="266766"/>
                              <a:pt x="3322913" y="508494"/>
                            </a:cubicBezTo>
                            <a:cubicBezTo>
                              <a:pt x="3352926" y="750222"/>
                              <a:pt x="3273765" y="914929"/>
                              <a:pt x="3322913" y="1061205"/>
                            </a:cubicBezTo>
                            <a:cubicBezTo>
                              <a:pt x="3372061" y="1207481"/>
                              <a:pt x="3265616" y="1457683"/>
                              <a:pt x="3322913" y="1569699"/>
                            </a:cubicBezTo>
                            <a:cubicBezTo>
                              <a:pt x="3380210" y="1681715"/>
                              <a:pt x="3279397" y="1929651"/>
                              <a:pt x="3322913" y="2210844"/>
                            </a:cubicBezTo>
                            <a:cubicBezTo>
                              <a:pt x="3167038" y="2212727"/>
                              <a:pt x="2934656" y="2172829"/>
                              <a:pt x="2769094" y="2210844"/>
                            </a:cubicBezTo>
                            <a:cubicBezTo>
                              <a:pt x="2603532" y="2248859"/>
                              <a:pt x="2429971" y="2207071"/>
                              <a:pt x="2248504" y="2210844"/>
                            </a:cubicBezTo>
                            <a:cubicBezTo>
                              <a:pt x="2067037" y="2214617"/>
                              <a:pt x="1829452" y="2160786"/>
                              <a:pt x="1628227" y="2210844"/>
                            </a:cubicBezTo>
                            <a:cubicBezTo>
                              <a:pt x="1427002" y="2260902"/>
                              <a:pt x="1217495" y="2187229"/>
                              <a:pt x="1007950" y="2210844"/>
                            </a:cubicBezTo>
                            <a:cubicBezTo>
                              <a:pt x="798405" y="2234459"/>
                              <a:pt x="723399" y="2178428"/>
                              <a:pt x="520590" y="2210844"/>
                            </a:cubicBezTo>
                            <a:cubicBezTo>
                              <a:pt x="317781" y="2243260"/>
                              <a:pt x="114651" y="2210421"/>
                              <a:pt x="0" y="2210844"/>
                            </a:cubicBezTo>
                            <a:cubicBezTo>
                              <a:pt x="-44806" y="1950613"/>
                              <a:pt x="54121" y="1761230"/>
                              <a:pt x="0" y="1613916"/>
                            </a:cubicBezTo>
                            <a:cubicBezTo>
                              <a:pt x="-54121" y="1466602"/>
                              <a:pt x="45378" y="1343015"/>
                              <a:pt x="0" y="1127530"/>
                            </a:cubicBezTo>
                            <a:cubicBezTo>
                              <a:pt x="-45378" y="912045"/>
                              <a:pt x="49232" y="823343"/>
                              <a:pt x="0" y="619036"/>
                            </a:cubicBezTo>
                            <a:cubicBezTo>
                              <a:pt x="-49232" y="414729"/>
                              <a:pt x="16013" y="2097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CD661DB-ECB2-0D48-8A08-75A92F34487A}"/>
                  </a:ext>
                </a:extLst>
              </p:cNvPr>
              <p:cNvSpPr/>
              <p:nvPr/>
            </p:nvSpPr>
            <p:spPr>
              <a:xfrm>
                <a:off x="5636890" y="4724247"/>
                <a:ext cx="1571720" cy="5945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B0F0"/>
                    </a:solidFill>
                  </a:rPr>
                  <a:t>Land</a:t>
                </a:r>
              </a:p>
            </p:txBody>
          </p: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91AC53B5-4793-6041-B3F6-8B2BE0676AC6}"/>
                  </a:ext>
                </a:extLst>
              </p:cNvPr>
              <p:cNvCxnSpPr>
                <a:cxnSpLocks/>
                <a:endCxn id="114" idx="0"/>
              </p:cNvCxnSpPr>
              <p:nvPr/>
            </p:nvCxnSpPr>
            <p:spPr>
              <a:xfrm>
                <a:off x="6973986" y="5318828"/>
                <a:ext cx="1758" cy="42153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72AC330-D50B-3743-B339-D5CB715DCFFF}"/>
                  </a:ext>
                </a:extLst>
              </p:cNvPr>
              <p:cNvSpPr txBox="1"/>
              <p:nvPr/>
            </p:nvSpPr>
            <p:spPr>
              <a:xfrm>
                <a:off x="6445787" y="5740359"/>
                <a:ext cx="10599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B0F0"/>
                    </a:solidFill>
                  </a:rPr>
                  <a:t>crop growth</a:t>
                </a:r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1C064C8B-48CD-0D48-B366-3E7E35F7C3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3669" y="5318827"/>
                <a:ext cx="0" cy="421531"/>
              </a:xfrm>
              <a:prstGeom prst="straightConnector1">
                <a:avLst/>
              </a:prstGeom>
              <a:ln w="190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9B449A5-3E5E-2B4D-BC40-8E24650421C3}"/>
                  </a:ext>
                </a:extLst>
              </p:cNvPr>
              <p:cNvSpPr txBox="1"/>
              <p:nvPr/>
            </p:nvSpPr>
            <p:spPr>
              <a:xfrm>
                <a:off x="4442765" y="5048335"/>
                <a:ext cx="7050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B0F0"/>
                    </a:solidFill>
                  </a:rPr>
                  <a:t>fertiliser</a:t>
                </a:r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659DAF1B-8543-E44E-B3CE-5078746B64D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14646" y="4657283"/>
                <a:ext cx="0" cy="421531"/>
              </a:xfrm>
              <a:prstGeom prst="straightConnector1">
                <a:avLst/>
              </a:prstGeom>
              <a:ln w="190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C72CEC8F-E765-804D-9291-8F17CB301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0639" y="4298639"/>
                <a:ext cx="0" cy="421531"/>
              </a:xfrm>
              <a:prstGeom prst="straightConnector1">
                <a:avLst/>
              </a:prstGeom>
              <a:ln w="190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765A27-24FA-F042-BAA0-148B5E10F953}"/>
                  </a:ext>
                </a:extLst>
              </p:cNvPr>
              <p:cNvSpPr txBox="1"/>
              <p:nvPr/>
            </p:nvSpPr>
            <p:spPr>
              <a:xfrm>
                <a:off x="6126949" y="4025717"/>
                <a:ext cx="628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grazing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84AE647-6A75-584C-9AF8-F9DBC2DC21E6}"/>
                  </a:ext>
                </a:extLst>
              </p:cNvPr>
              <p:cNvSpPr txBox="1"/>
              <p:nvPr/>
            </p:nvSpPr>
            <p:spPr>
              <a:xfrm>
                <a:off x="4572883" y="3944091"/>
                <a:ext cx="540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F0"/>
                    </a:solidFill>
                  </a:rPr>
                  <a:t>Land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FF1085F-2A36-864A-B93E-B4A0414018E1}"/>
                  </a:ext>
                </a:extLst>
              </p:cNvPr>
              <p:cNvCxnSpPr/>
              <p:nvPr/>
            </p:nvCxnSpPr>
            <p:spPr>
              <a:xfrm>
                <a:off x="4251351" y="4286932"/>
                <a:ext cx="118494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4273DA1-2D98-EC4B-9619-09EC012EB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9941" y="3909027"/>
                <a:ext cx="0" cy="37790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EA791C8-E4D9-D44E-A488-86BBE3F943D4}"/>
                  </a:ext>
                </a:extLst>
              </p:cNvPr>
              <p:cNvSpPr txBox="1"/>
              <p:nvPr/>
            </p:nvSpPr>
            <p:spPr>
              <a:xfrm>
                <a:off x="4377328" y="4713116"/>
                <a:ext cx="8470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>
                        <a:lumMod val="50000"/>
                      </a:schemeClr>
                    </a:solidFill>
                  </a:rPr>
                  <a:t>excrement</a:t>
                </a:r>
              </a:p>
            </p:txBody>
          </p: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EF037F38-33EF-2C45-A550-B0CE4464CB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21153" y="4987878"/>
                <a:ext cx="0" cy="421531"/>
              </a:xfrm>
              <a:prstGeom prst="straightConnector1">
                <a:avLst/>
              </a:prstGeom>
              <a:ln w="190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578A879-95DE-2B44-A21A-310E740048C2}"/>
                  </a:ext>
                </a:extLst>
              </p:cNvPr>
              <p:cNvSpPr txBox="1"/>
              <p:nvPr/>
            </p:nvSpPr>
            <p:spPr>
              <a:xfrm>
                <a:off x="5383108" y="5735661"/>
                <a:ext cx="10475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C00000"/>
                    </a:solidFill>
                  </a:rPr>
                  <a:t>return to land</a:t>
                </a: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B81767B7-2548-4C4B-A49D-1509B54F9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0813" y="5406587"/>
              <a:ext cx="0" cy="328758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4501118-F15F-0148-883A-482AC6667EDA}"/>
              </a:ext>
            </a:extLst>
          </p:cNvPr>
          <p:cNvSpPr/>
          <p:nvPr/>
        </p:nvSpPr>
        <p:spPr>
          <a:xfrm>
            <a:off x="4405483" y="3732337"/>
            <a:ext cx="7559040" cy="258166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C83C981-B373-A34C-9FDC-C273B46DCC1F}"/>
              </a:ext>
            </a:extLst>
          </p:cNvPr>
          <p:cNvSpPr txBox="1"/>
          <p:nvPr/>
        </p:nvSpPr>
        <p:spPr>
          <a:xfrm>
            <a:off x="4984230" y="814970"/>
            <a:ext cx="645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Four main P-budget components, data available from 1867 to 2016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01DBF96-6771-B743-900F-B6133A1A1AD6}"/>
              </a:ext>
            </a:extLst>
          </p:cNvPr>
          <p:cNvSpPr txBox="1"/>
          <p:nvPr/>
        </p:nvSpPr>
        <p:spPr>
          <a:xfrm>
            <a:off x="292523" y="1041050"/>
            <a:ext cx="19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Data sources used: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181F41-68C6-7F4F-9A7F-8A76F96A4CFF}"/>
              </a:ext>
            </a:extLst>
          </p:cNvPr>
          <p:cNvSpPr txBox="1"/>
          <p:nvPr/>
        </p:nvSpPr>
        <p:spPr>
          <a:xfrm>
            <a:off x="292523" y="6054290"/>
            <a:ext cx="3857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 budget calculated using ±10% uncertainty bounds for all parameters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E784B3A-C2FF-F140-9AA5-7E09C92E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57" y="6432609"/>
            <a:ext cx="1368621" cy="3236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D18CF44-D340-9F4D-B505-4D640473C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665" y="6437506"/>
            <a:ext cx="729745" cy="32893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EE00809-F488-6743-A026-5016045EE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297" y="6446017"/>
            <a:ext cx="1076036" cy="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2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336E6-CCA2-FF49-9947-B067C2671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7" t="2894" r="7424" b="7979"/>
          <a:stretch/>
        </p:blipFill>
        <p:spPr>
          <a:xfrm>
            <a:off x="969040" y="771104"/>
            <a:ext cx="10253919" cy="567491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D4DF12-21DE-8542-9329-9ABCB17A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75" y="278292"/>
            <a:ext cx="6883024" cy="65603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Selected P budget components 1867-2016…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A0FDC-917C-9E40-84B9-BA538547F946}"/>
              </a:ext>
            </a:extLst>
          </p:cNvPr>
          <p:cNvSpPr txBox="1"/>
          <p:nvPr/>
        </p:nvSpPr>
        <p:spPr>
          <a:xfrm>
            <a:off x="7366647" y="143566"/>
            <a:ext cx="404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A 150-year phosphorus budget for the Thames catchment, UK</a:t>
            </a:r>
          </a:p>
          <a:p>
            <a:pPr algn="r"/>
            <a:r>
              <a:rPr lang="en-US" sz="1000" i="1" dirty="0">
                <a:solidFill>
                  <a:srgbClr val="0070C0"/>
                </a:solidFill>
              </a:rPr>
              <a:t>Howden et al. (2020)</a:t>
            </a:r>
            <a:endParaRPr lang="en-US" sz="1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D6C87-86D0-EF41-8116-E3B2C6859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696" y="128326"/>
            <a:ext cx="623384" cy="50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DDE05-F3DF-1B46-A5FE-97BD07715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157" y="6432609"/>
            <a:ext cx="1368621" cy="32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2A2E0-F795-B343-9D31-2EC550F90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65" y="6437506"/>
            <a:ext cx="729745" cy="328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DC905-22B2-214E-B851-47FB25DA6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297" y="6446017"/>
            <a:ext cx="1076036" cy="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9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D4DF12-21DE-8542-9329-9ABCB17A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73" y="278292"/>
            <a:ext cx="9217280" cy="6560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…estimates of overall land P budget 1867-2016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A0FDC-917C-9E40-84B9-BA538547F946}"/>
              </a:ext>
            </a:extLst>
          </p:cNvPr>
          <p:cNvSpPr txBox="1"/>
          <p:nvPr/>
        </p:nvSpPr>
        <p:spPr>
          <a:xfrm>
            <a:off x="7366647" y="143566"/>
            <a:ext cx="404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A 150-year phosphorus budget for the Thames catchment, UK</a:t>
            </a:r>
          </a:p>
          <a:p>
            <a:pPr algn="r"/>
            <a:r>
              <a:rPr lang="en-US" sz="1000" i="1" dirty="0">
                <a:solidFill>
                  <a:srgbClr val="0070C0"/>
                </a:solidFill>
              </a:rPr>
              <a:t>Howden et al. (2020)</a:t>
            </a:r>
            <a:endParaRPr lang="en-US" sz="1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D6C87-86D0-EF41-8116-E3B2C685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696" y="128326"/>
            <a:ext cx="623384" cy="50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08411-3A44-DF42-85FC-D513DD80A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8" t="2094" r="7297" b="6000"/>
          <a:stretch/>
        </p:blipFill>
        <p:spPr>
          <a:xfrm>
            <a:off x="3192454" y="934327"/>
            <a:ext cx="8676371" cy="5541274"/>
          </a:xfrm>
          <a:prstGeom prst="rect">
            <a:avLst/>
          </a:prstGeom>
        </p:spPr>
      </p:pic>
      <p:sp>
        <p:nvSpPr>
          <p:cNvPr id="10" name="Content Placeholder 173">
            <a:extLst>
              <a:ext uri="{FF2B5EF4-FFF2-40B4-BE49-F238E27FC236}">
                <a16:creationId xmlns:a16="http://schemas.microsoft.com/office/drawing/2014/main" id="{F512C9B6-98B1-274E-9274-812F713D88B2}"/>
              </a:ext>
            </a:extLst>
          </p:cNvPr>
          <p:cNvSpPr txBox="1">
            <a:spLocks/>
          </p:cNvSpPr>
          <p:nvPr/>
        </p:nvSpPr>
        <p:spPr>
          <a:xfrm>
            <a:off x="380682" y="1236634"/>
            <a:ext cx="2839314" cy="52098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B0F0"/>
                </a:solidFill>
              </a:rPr>
              <a:t>Net P inputs to land were roughly in balance in the 1860s, increased slightly up until 1940 and then increased sharply by 1950. Since then there has been a gradual decline and net inputs have been negative since the later 1990s.</a:t>
            </a:r>
          </a:p>
          <a:p>
            <a:pPr marL="0" indent="0">
              <a:buNone/>
            </a:pPr>
            <a:endParaRPr lang="en-US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dirty="0">
                <a:solidFill>
                  <a:srgbClr val="00B0F0"/>
                </a:solidFill>
              </a:rPr>
              <a:t>The cumulative impact of net-P inputs to land since the 1860s has been a gradual accumulation of a pool of legacy P until 1940, with the build-up accelerating to the late 1990s, after which the legacy appears to have decreased as net inputs have become negative.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DE05-F3DF-1B46-A5FE-97BD07715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157" y="6432609"/>
            <a:ext cx="1368621" cy="32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2A2E0-F795-B343-9D31-2EC550F90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65" y="6437506"/>
            <a:ext cx="729745" cy="328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DC905-22B2-214E-B851-47FB25DA6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297" y="6446017"/>
            <a:ext cx="1076036" cy="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D4DF12-21DE-8542-9329-9ABCB17A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75" y="278292"/>
            <a:ext cx="5222008" cy="65603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Wastewater and fluvial P fluxes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A0FDC-917C-9E40-84B9-BA538547F946}"/>
              </a:ext>
            </a:extLst>
          </p:cNvPr>
          <p:cNvSpPr txBox="1"/>
          <p:nvPr/>
        </p:nvSpPr>
        <p:spPr>
          <a:xfrm>
            <a:off x="7366647" y="143566"/>
            <a:ext cx="404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A 150-year phosphorus budget for the Thames catchment, UK</a:t>
            </a:r>
          </a:p>
          <a:p>
            <a:pPr algn="r"/>
            <a:r>
              <a:rPr lang="en-US" sz="1000" i="1" dirty="0">
                <a:solidFill>
                  <a:srgbClr val="0070C0"/>
                </a:solidFill>
              </a:rPr>
              <a:t>Howden et al. (2020)</a:t>
            </a:r>
            <a:endParaRPr lang="en-US" sz="1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D6C87-86D0-EF41-8116-E3B2C685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696" y="128326"/>
            <a:ext cx="623384" cy="503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1810B8-2E6F-0F45-B7F1-33E32654B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5" t="2857" r="6662" b="6952"/>
          <a:stretch/>
        </p:blipFill>
        <p:spPr>
          <a:xfrm>
            <a:off x="3198221" y="980044"/>
            <a:ext cx="8751742" cy="5452565"/>
          </a:xfrm>
          <a:prstGeom prst="rect">
            <a:avLst/>
          </a:prstGeom>
        </p:spPr>
      </p:pic>
      <p:sp>
        <p:nvSpPr>
          <p:cNvPr id="8" name="Content Placeholder 173">
            <a:extLst>
              <a:ext uri="{FF2B5EF4-FFF2-40B4-BE49-F238E27FC236}">
                <a16:creationId xmlns:a16="http://schemas.microsoft.com/office/drawing/2014/main" id="{03355274-A9C2-D14F-A187-0F73B2BF0FC5}"/>
              </a:ext>
            </a:extLst>
          </p:cNvPr>
          <p:cNvSpPr txBox="1">
            <a:spLocks/>
          </p:cNvSpPr>
          <p:nvPr/>
        </p:nvSpPr>
        <p:spPr>
          <a:xfrm>
            <a:off x="406806" y="1169127"/>
            <a:ext cx="2630307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B0F0"/>
                </a:solidFill>
              </a:rPr>
              <a:t>Net P inputs to the river, estimated from wastewater data, indicate a rapid rise to the late 1980s due to detergent use, and a rapid decline following introduction of tertiary treatment. Observed fluvial fluxes also followed this pattern.</a:t>
            </a:r>
          </a:p>
          <a:p>
            <a:pPr marL="0" indent="0">
              <a:buNone/>
            </a:pPr>
            <a:endParaRPr lang="en-US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dirty="0">
                <a:solidFill>
                  <a:srgbClr val="00B0F0"/>
                </a:solidFill>
              </a:rPr>
              <a:t>Observed fluvial P concentrations showed a significant impact following the widespread use of detergents and increase in wastewater discharges, but have almost returned to pre-1940 levels since 2010.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EFFCF-5638-0446-AA74-26CDA1FB5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157" y="6432609"/>
            <a:ext cx="1368621" cy="32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3D6DD-D912-3948-9A9C-3CF6208BF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65" y="6437506"/>
            <a:ext cx="729745" cy="328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5A2DC-423F-B64C-93C6-3C6A25A2F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297" y="6446017"/>
            <a:ext cx="1076036" cy="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F44D5F-B7C3-AB4D-9B74-F46C019D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75" y="278292"/>
            <a:ext cx="4502179" cy="6560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Conclusions</a:t>
            </a:r>
          </a:p>
        </p:txBody>
      </p:sp>
      <p:sp>
        <p:nvSpPr>
          <p:cNvPr id="5" name="Content Placeholder 173">
            <a:extLst>
              <a:ext uri="{FF2B5EF4-FFF2-40B4-BE49-F238E27FC236}">
                <a16:creationId xmlns:a16="http://schemas.microsoft.com/office/drawing/2014/main" id="{C43832A6-341C-5E4D-A0E3-F989F8911AFE}"/>
              </a:ext>
            </a:extLst>
          </p:cNvPr>
          <p:cNvSpPr txBox="1">
            <a:spLocks/>
          </p:cNvSpPr>
          <p:nvPr/>
        </p:nvSpPr>
        <p:spPr>
          <a:xfrm>
            <a:off x="406806" y="1282351"/>
            <a:ext cx="11088508" cy="50074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Net inputs to land have decreased significantly since 1950, such that these became negative in the late 1990s</a:t>
            </a:r>
          </a:p>
          <a:p>
            <a:r>
              <a:rPr lang="en-US" dirty="0">
                <a:solidFill>
                  <a:srgbClr val="00B0F0"/>
                </a:solidFill>
              </a:rPr>
              <a:t>A land P-legacy has built up following the massive increase in P-inputs (1940 to 1950), which is only now starting to decrease</a:t>
            </a:r>
          </a:p>
          <a:p>
            <a:r>
              <a:rPr lang="en-US" dirty="0">
                <a:solidFill>
                  <a:srgbClr val="00B0F0"/>
                </a:solidFill>
              </a:rPr>
              <a:t>Observed fluvial P concentrations showed a significant impact following the widespread use of detergents and increase in wastewater discharges in the 1950s</a:t>
            </a:r>
          </a:p>
          <a:p>
            <a:r>
              <a:rPr lang="en-US" dirty="0">
                <a:solidFill>
                  <a:srgbClr val="00B0F0"/>
                </a:solidFill>
              </a:rPr>
              <a:t>Fluvial P concentrations have almost returned to pre-1940 levels since 2010, following rapid decreases after the introduction of the EU’s Waste Water Treatment Directive (WWTD) in the early 1990s</a:t>
            </a:r>
          </a:p>
          <a:p>
            <a:r>
              <a:rPr lang="en-US" dirty="0">
                <a:solidFill>
                  <a:srgbClr val="00B0F0"/>
                </a:solidFill>
              </a:rPr>
              <a:t>The fluvial response appears to be de-coupled from the </a:t>
            </a:r>
            <a:r>
              <a:rPr lang="en-US">
                <a:solidFill>
                  <a:srgbClr val="00B0F0"/>
                </a:solidFill>
              </a:rPr>
              <a:t>land activities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F74A8-BCA0-054B-A427-5A5770732633}"/>
              </a:ext>
            </a:extLst>
          </p:cNvPr>
          <p:cNvSpPr txBox="1"/>
          <p:nvPr/>
        </p:nvSpPr>
        <p:spPr>
          <a:xfrm>
            <a:off x="7366647" y="143566"/>
            <a:ext cx="404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A 150-year phosphorus budget for the Thames catchment, UK</a:t>
            </a:r>
          </a:p>
          <a:p>
            <a:pPr algn="r"/>
            <a:r>
              <a:rPr lang="en-US" sz="1000" i="1" dirty="0">
                <a:solidFill>
                  <a:srgbClr val="0070C0"/>
                </a:solidFill>
              </a:rPr>
              <a:t>Howden et al. (2020)</a:t>
            </a:r>
            <a:endParaRPr lang="en-US" sz="10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9E8BD-D62E-A047-9148-EEECA85D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696" y="128326"/>
            <a:ext cx="623384" cy="503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5D043-4096-7648-AB3E-AE329B19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57" y="6432609"/>
            <a:ext cx="1368621" cy="32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FF031-0143-2B4C-975D-BAE632279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665" y="6437506"/>
            <a:ext cx="729745" cy="328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87506-31DB-734E-892C-CDF584C39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297" y="6446017"/>
            <a:ext cx="1076036" cy="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768</Words>
  <Application>Microsoft Macintosh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 150-year phosphorus budget for the Thames catchment, UK</vt:lpstr>
      <vt:lpstr>Outline</vt:lpstr>
      <vt:lpstr>Thames P budget model</vt:lpstr>
      <vt:lpstr>Selected P budget components 1867-2016…</vt:lpstr>
      <vt:lpstr>…estimates of overall land P budget 1867-2016</vt:lpstr>
      <vt:lpstr>Wastewater and fluvial P fluxes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150-year phosphorus budget for the Thames catchment, UK</dc:title>
  <dc:creator>Nicholas Howden</dc:creator>
  <cp:lastModifiedBy>Nicholas Howden</cp:lastModifiedBy>
  <cp:revision>25</cp:revision>
  <dcterms:created xsi:type="dcterms:W3CDTF">2020-04-30T13:46:56Z</dcterms:created>
  <dcterms:modified xsi:type="dcterms:W3CDTF">2020-05-03T14:09:14Z</dcterms:modified>
</cp:coreProperties>
</file>