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9"/>
  </p:notesMasterIdLst>
  <p:sldIdLst>
    <p:sldId id="1475" r:id="rId2"/>
    <p:sldId id="256" r:id="rId3"/>
    <p:sldId id="1474" r:id="rId4"/>
    <p:sldId id="320" r:id="rId5"/>
    <p:sldId id="321" r:id="rId6"/>
    <p:sldId id="322" r:id="rId7"/>
    <p:sldId id="14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ire Mallard" initials="CM" lastIdx="1" clrIdx="0">
    <p:extLst>
      <p:ext uri="{19B8F6BF-5375-455C-9EA6-DF929625EA0E}">
        <p15:presenceInfo xmlns:p15="http://schemas.microsoft.com/office/powerpoint/2012/main" userId="S::claire.mallard@sydney.edu.au::fd4b837a-ed66-4307-a31b-04ba65bf4c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F60"/>
    <a:srgbClr val="435260"/>
    <a:srgbClr val="004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/>
    <p:restoredTop sz="96300"/>
  </p:normalViewPr>
  <p:slideViewPr>
    <p:cSldViewPr snapToGrid="0" snapToObjects="1">
      <p:cViewPr varScale="1">
        <p:scale>
          <a:sx n="150" d="100"/>
          <a:sy n="150" d="100"/>
        </p:scale>
        <p:origin x="1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E3405-B03E-DC41-8DBF-2907704C5397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E25CF-133E-0642-9B27-EB09283D08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E25CF-133E-0642-9B27-EB09283D08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E25CF-133E-0642-9B27-EB09283D08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91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B184C-67FD-9740-9A96-BB9F53C9A2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5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D6C19-3E33-1D42-99BE-9D2A4085D4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7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D6C19-3E33-1D42-99BE-9D2A4085D4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D6C19-3E33-1D42-99BE-9D2A4085D4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5CD10-F5E5-9C42-88A6-6E6CA243E7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8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5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3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1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0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0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61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8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9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5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566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oudstor.aarnet.edu.au/plus/s/ElVVPSx6EhS320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hyperlink" Target="https://badlands.readthedocs.io/en/latest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09BDF-F014-8A46-A0F0-917FD998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EBCAE00-FF30-464D-8988-9086B7DF9568}"/>
              </a:ext>
            </a:extLst>
          </p:cNvPr>
          <p:cNvSpPr/>
          <p:nvPr/>
        </p:nvSpPr>
        <p:spPr>
          <a:xfrm>
            <a:off x="447634" y="4573400"/>
            <a:ext cx="11296733" cy="1257770"/>
          </a:xfrm>
          <a:prstGeom prst="rect">
            <a:avLst/>
          </a:prstGeom>
          <a:solidFill>
            <a:srgbClr val="43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C5FB07-DDFA-8949-8193-F6B557F2D4F1}"/>
              </a:ext>
            </a:extLst>
          </p:cNvPr>
          <p:cNvSpPr/>
          <p:nvPr/>
        </p:nvSpPr>
        <p:spPr>
          <a:xfrm>
            <a:off x="338230" y="4947981"/>
            <a:ext cx="1151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5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Video of the presentation: </a:t>
            </a:r>
            <a:r>
              <a:rPr lang="en-A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https://cloudstor.aarnet.edu.au/plus/s/ElVVPSx6EhS320F</a:t>
            </a:r>
            <a:endParaRPr lang="en-AU" sz="2250" b="1" dirty="0">
              <a:solidFill>
                <a:schemeClr val="accent6">
                  <a:lumMod val="40000"/>
                  <a:lumOff val="6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0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AB2E6AC-5E8D-4680-8E51-C7DEBC229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6AAF2D-2300-4B67-BCB0-3AF9A0E9B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FB0754-4B80-4D42-9CC6-CD4DA5D14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F9D515-1DD5-4351-BC29-817B82FF4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7E36AC-2E9C-49D7-8A42-C9C585912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FF79D-2A19-4B4B-BD86-3E04749CD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91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B2B72FA1-CED6-794E-BE82-F0B36B5BE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670" y="701455"/>
            <a:ext cx="5155441" cy="1388246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1DEDAA8-DBB4-5E4B-A170-A96575140134}"/>
              </a:ext>
            </a:extLst>
          </p:cNvPr>
          <p:cNvSpPr/>
          <p:nvPr/>
        </p:nvSpPr>
        <p:spPr>
          <a:xfrm>
            <a:off x="1248538" y="13627706"/>
            <a:ext cx="2255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ea typeface="Times New Roman" panose="02020603050405020304" pitchFamily="18" charset="0"/>
              </a:rPr>
              <a:t>Moore et al. (2015)</a:t>
            </a:r>
            <a:r>
              <a:rPr lang="en-AU" sz="2000" dirty="0">
                <a:effectLst/>
              </a:rPr>
              <a:t> 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346879-B77D-B641-99F2-1F17708AF806}"/>
              </a:ext>
            </a:extLst>
          </p:cNvPr>
          <p:cNvSpPr txBox="1"/>
          <p:nvPr/>
        </p:nvSpPr>
        <p:spPr>
          <a:xfrm>
            <a:off x="3624955" y="1921574"/>
            <a:ext cx="4714661" cy="33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rgbClr val="0070C0"/>
                </a:solidFill>
              </a:rPr>
              <a:t>Salles et al. (2018)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F2FAF-B3E0-044F-A845-ECE51A49BE51}"/>
              </a:ext>
            </a:extLst>
          </p:cNvPr>
          <p:cNvSpPr txBox="1"/>
          <p:nvPr/>
        </p:nvSpPr>
        <p:spPr>
          <a:xfrm>
            <a:off x="5821164" y="-1026673"/>
            <a:ext cx="5936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Calculate the x and y components of the velocity vectors</a:t>
            </a:r>
          </a:p>
        </p:txBody>
      </p:sp>
      <p:pic>
        <p:nvPicPr>
          <p:cNvPr id="26" name="Online Media 4" descr="velanimationreversed2">
            <a:hlinkClick r:id="" action="ppaction://media"/>
            <a:extLst>
              <a:ext uri="{FF2B5EF4-FFF2-40B4-BE49-F238E27FC236}">
                <a16:creationId xmlns:a16="http://schemas.microsoft.com/office/drawing/2014/main" id="{2865FBC6-C93B-9F4F-AA07-7ADDE050E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5217" y="-4716106"/>
            <a:ext cx="3719477" cy="3719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0721A-B290-374C-BE6D-8E2791DD09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71236">
            <a:off x="-462288" y="2337424"/>
            <a:ext cx="5889092" cy="6065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3B29E-6066-DE44-8B94-CDC794B09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92963">
            <a:off x="6523569" y="2352533"/>
            <a:ext cx="5932421" cy="557562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C732CC9-F654-D940-AC6F-AD9B1735A08C}"/>
              </a:ext>
            </a:extLst>
          </p:cNvPr>
          <p:cNvSpPr/>
          <p:nvPr/>
        </p:nvSpPr>
        <p:spPr>
          <a:xfrm>
            <a:off x="3518280" y="6173496"/>
            <a:ext cx="5155440" cy="4426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AU" sz="2000" b="1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https://badlands.readthedocs.io/en/latest/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nline Media 10" descr="EC">
            <a:hlinkClick r:id="" action="ppaction://media"/>
            <a:extLst>
              <a:ext uri="{FF2B5EF4-FFF2-40B4-BE49-F238E27FC236}">
                <a16:creationId xmlns:a16="http://schemas.microsoft.com/office/drawing/2014/main" id="{2462397E-8161-D143-B3E0-F3FD30FF62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200" y="1834681"/>
            <a:ext cx="6210170" cy="4151726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8F5E99-6D97-4A47-9543-3AD739A4B8B7}"/>
              </a:ext>
            </a:extLst>
          </p:cNvPr>
          <p:cNvSpPr txBox="1"/>
          <p:nvPr/>
        </p:nvSpPr>
        <p:spPr>
          <a:xfrm>
            <a:off x="281978" y="5995165"/>
            <a:ext cx="5921874" cy="7328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D96FC-B601-4A43-B100-6682B270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84" y="-2543661"/>
            <a:ext cx="1164564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Comparison with predicted dispersal patterns – Early Cretaceous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F1EAD-FBE8-F24F-98F8-EBC5670DA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602" y="1425190"/>
            <a:ext cx="5574231" cy="48226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A84E2D-49AA-9F4D-BEFD-94B987F4B2AB}"/>
              </a:ext>
            </a:extLst>
          </p:cNvPr>
          <p:cNvSpPr/>
          <p:nvPr/>
        </p:nvSpPr>
        <p:spPr>
          <a:xfrm>
            <a:off x="9202151" y="6247839"/>
            <a:ext cx="296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ea typeface="Times New Roman" panose="02020603050405020304" pitchFamily="18" charset="0"/>
              </a:rPr>
              <a:t>Houseknecht</a:t>
            </a:r>
            <a:r>
              <a:rPr lang="en-AU" dirty="0">
                <a:ea typeface="Times New Roman" panose="02020603050405020304" pitchFamily="18" charset="0"/>
              </a:rPr>
              <a:t> and Bird (2011)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379BC3-502B-5748-99B2-0EC080AED067}"/>
              </a:ext>
            </a:extLst>
          </p:cNvPr>
          <p:cNvGrpSpPr/>
          <p:nvPr/>
        </p:nvGrpSpPr>
        <p:grpSpPr>
          <a:xfrm>
            <a:off x="4214920" y="-186445"/>
            <a:ext cx="3762160" cy="1325563"/>
            <a:chOff x="409457" y="-116730"/>
            <a:chExt cx="3762160" cy="132556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80FE39A-6BCC-794E-B128-00FAE8445F91}"/>
                </a:ext>
              </a:extLst>
            </p:cNvPr>
            <p:cNvSpPr/>
            <p:nvPr/>
          </p:nvSpPr>
          <p:spPr>
            <a:xfrm>
              <a:off x="409457" y="240851"/>
              <a:ext cx="3762160" cy="572717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55F9CA5-02B9-CE4E-9617-A11D9519FA9D}"/>
                </a:ext>
              </a:extLst>
            </p:cNvPr>
            <p:cNvSpPr txBox="1">
              <a:spLocks/>
            </p:cNvSpPr>
            <p:nvPr/>
          </p:nvSpPr>
          <p:spPr>
            <a:xfrm>
              <a:off x="448367" y="-116730"/>
              <a:ext cx="372325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Modelling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12D4F40-6B33-F74B-936C-2027B4EE02EF}"/>
              </a:ext>
            </a:extLst>
          </p:cNvPr>
          <p:cNvSpPr/>
          <p:nvPr/>
        </p:nvSpPr>
        <p:spPr>
          <a:xfrm>
            <a:off x="227200" y="1210111"/>
            <a:ext cx="187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Early Cretaceous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A20551-BF53-F346-AF36-A03573D6AF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865"/>
          <a:stretch/>
        </p:blipFill>
        <p:spPr>
          <a:xfrm>
            <a:off x="1712892" y="6137094"/>
            <a:ext cx="3701946" cy="7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 descr="LC">
            <a:hlinkClick r:id="" action="ppaction://media"/>
            <a:extLst>
              <a:ext uri="{FF2B5EF4-FFF2-40B4-BE49-F238E27FC236}">
                <a16:creationId xmlns:a16="http://schemas.microsoft.com/office/drawing/2014/main" id="{8B85861F-5EB4-0449-B141-216FC13C3B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08" y="1829721"/>
            <a:ext cx="6167560" cy="412324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A414AA-CC26-5145-86AB-2BF8B11ECDFE}"/>
              </a:ext>
            </a:extLst>
          </p:cNvPr>
          <p:cNvSpPr txBox="1"/>
          <p:nvPr/>
        </p:nvSpPr>
        <p:spPr>
          <a:xfrm>
            <a:off x="281978" y="5995165"/>
            <a:ext cx="5921874" cy="7328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CD5E4-17E7-384C-9B64-5DC2AD030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961" y="1460406"/>
            <a:ext cx="5605234" cy="48653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C688AB-C367-454D-893B-95751B352069}"/>
              </a:ext>
            </a:extLst>
          </p:cNvPr>
          <p:cNvSpPr/>
          <p:nvPr/>
        </p:nvSpPr>
        <p:spPr>
          <a:xfrm>
            <a:off x="9230671" y="6325799"/>
            <a:ext cx="296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ea typeface="Times New Roman" panose="02020603050405020304" pitchFamily="18" charset="0"/>
              </a:rPr>
              <a:t>Houseknecht</a:t>
            </a:r>
            <a:r>
              <a:rPr lang="en-AU" dirty="0">
                <a:ea typeface="Times New Roman" panose="02020603050405020304" pitchFamily="18" charset="0"/>
              </a:rPr>
              <a:t> and Bird (2011)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54403-A128-6741-846D-C2E5620D2C3C}"/>
              </a:ext>
            </a:extLst>
          </p:cNvPr>
          <p:cNvSpPr/>
          <p:nvPr/>
        </p:nvSpPr>
        <p:spPr>
          <a:xfrm>
            <a:off x="281978" y="1201400"/>
            <a:ext cx="1821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Late Cretaceous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1CD9B2-5DD6-AB40-8E35-5F3CBF899F4B}"/>
              </a:ext>
            </a:extLst>
          </p:cNvPr>
          <p:cNvGrpSpPr/>
          <p:nvPr/>
        </p:nvGrpSpPr>
        <p:grpSpPr>
          <a:xfrm>
            <a:off x="4214920" y="-186445"/>
            <a:ext cx="3762160" cy="1325563"/>
            <a:chOff x="409457" y="-116730"/>
            <a:chExt cx="3762160" cy="132556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6983079-F2AC-8349-853D-76165EBEC386}"/>
                </a:ext>
              </a:extLst>
            </p:cNvPr>
            <p:cNvSpPr/>
            <p:nvPr/>
          </p:nvSpPr>
          <p:spPr>
            <a:xfrm>
              <a:off x="409457" y="240851"/>
              <a:ext cx="3762160" cy="572717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94706319-DDA3-D149-862C-69FBA6E25621}"/>
                </a:ext>
              </a:extLst>
            </p:cNvPr>
            <p:cNvSpPr txBox="1">
              <a:spLocks/>
            </p:cNvSpPr>
            <p:nvPr/>
          </p:nvSpPr>
          <p:spPr>
            <a:xfrm>
              <a:off x="448367" y="-116730"/>
              <a:ext cx="372325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Modelling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40F447F-501C-5144-B3ED-B260BC2136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865"/>
          <a:stretch/>
        </p:blipFill>
        <p:spPr>
          <a:xfrm>
            <a:off x="1712892" y="6137094"/>
            <a:ext cx="3701946" cy="7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 descr="Paleogene">
            <a:hlinkClick r:id="" action="ppaction://media"/>
            <a:extLst>
              <a:ext uri="{FF2B5EF4-FFF2-40B4-BE49-F238E27FC236}">
                <a16:creationId xmlns:a16="http://schemas.microsoft.com/office/drawing/2014/main" id="{8A1C9EF4-B663-724C-8C9D-F62B1EDE41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367" y="1823000"/>
            <a:ext cx="6186098" cy="413563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310659-CB17-834E-BFF7-788096476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563" y="1393746"/>
            <a:ext cx="5571070" cy="48373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286A0C-5AFE-3748-AD23-6577F6D946E5}"/>
              </a:ext>
            </a:extLst>
          </p:cNvPr>
          <p:cNvSpPr/>
          <p:nvPr/>
        </p:nvSpPr>
        <p:spPr>
          <a:xfrm>
            <a:off x="9225098" y="6231126"/>
            <a:ext cx="296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ea typeface="Times New Roman" panose="02020603050405020304" pitchFamily="18" charset="0"/>
              </a:rPr>
              <a:t>Houseknecht</a:t>
            </a:r>
            <a:r>
              <a:rPr lang="en-AU" dirty="0">
                <a:ea typeface="Times New Roman" panose="02020603050405020304" pitchFamily="18" charset="0"/>
              </a:rPr>
              <a:t> and Bird (2011)</a:t>
            </a:r>
            <a:r>
              <a:rPr lang="en-AU" dirty="0">
                <a:effectLst/>
              </a:rPr>
              <a:t>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31CEBD-EE84-634F-A7F9-B811EDA3DA29}"/>
              </a:ext>
            </a:extLst>
          </p:cNvPr>
          <p:cNvSpPr/>
          <p:nvPr/>
        </p:nvSpPr>
        <p:spPr>
          <a:xfrm>
            <a:off x="273178" y="1247869"/>
            <a:ext cx="1226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Paleogene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7EA057-CA64-3946-903A-DC17E88F6BAD}"/>
              </a:ext>
            </a:extLst>
          </p:cNvPr>
          <p:cNvGrpSpPr/>
          <p:nvPr/>
        </p:nvGrpSpPr>
        <p:grpSpPr>
          <a:xfrm>
            <a:off x="4214920" y="-186445"/>
            <a:ext cx="3762160" cy="1325563"/>
            <a:chOff x="409457" y="-116730"/>
            <a:chExt cx="3762160" cy="132556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D3C9C33-8101-374F-954A-1909DF1C6190}"/>
                </a:ext>
              </a:extLst>
            </p:cNvPr>
            <p:cNvSpPr/>
            <p:nvPr/>
          </p:nvSpPr>
          <p:spPr>
            <a:xfrm>
              <a:off x="409457" y="240851"/>
              <a:ext cx="3762160" cy="572717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05DF11D-2B13-D544-BF93-D01C03527F91}"/>
                </a:ext>
              </a:extLst>
            </p:cNvPr>
            <p:cNvSpPr txBox="1">
              <a:spLocks/>
            </p:cNvSpPr>
            <p:nvPr/>
          </p:nvSpPr>
          <p:spPr>
            <a:xfrm>
              <a:off x="448367" y="-116730"/>
              <a:ext cx="372325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Modelling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D6F140D-3852-B849-86E4-B833EE30BF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865"/>
          <a:stretch/>
        </p:blipFill>
        <p:spPr>
          <a:xfrm>
            <a:off x="1712892" y="6137094"/>
            <a:ext cx="3701946" cy="7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4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73ED43-2A3B-E646-A991-DD0168EC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304" y="1823221"/>
            <a:ext cx="10057393" cy="41818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If you have questions or comments:</a:t>
            </a:r>
          </a:p>
          <a:p>
            <a:pPr marL="0" indent="0" algn="ctr">
              <a:buNone/>
            </a:pPr>
            <a:r>
              <a:rPr lang="en-A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claire.mallard@sydney.edu.au</a:t>
            </a:r>
            <a:endParaRPr lang="en-A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0834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243F41"/>
      </a:dk2>
      <a:lt2>
        <a:srgbClr val="EEE9EB"/>
      </a:lt2>
      <a:accent1>
        <a:srgbClr val="76AA95"/>
      </a:accent1>
      <a:accent2>
        <a:srgbClr val="69ACAC"/>
      </a:accent2>
      <a:accent3>
        <a:srgbClr val="7DA7C6"/>
      </a:accent3>
      <a:accent4>
        <a:srgbClr val="7682C3"/>
      </a:accent4>
      <a:accent5>
        <a:srgbClr val="9F8FCD"/>
      </a:accent5>
      <a:accent6>
        <a:srgbClr val="AA76C3"/>
      </a:accent6>
      <a:hlink>
        <a:srgbClr val="B3728C"/>
      </a:hlink>
      <a:folHlink>
        <a:srgbClr val="848484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113</Words>
  <Application>Microsoft Macintosh PowerPoint</Application>
  <PresentationFormat>Widescreen</PresentationFormat>
  <Paragraphs>25</Paragraphs>
  <Slides>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Arial Nova Light</vt:lpstr>
      <vt:lpstr>Calibri</vt:lpstr>
      <vt:lpstr>Wingdings 2</vt:lpstr>
      <vt:lpstr>DividendVTI</vt:lpstr>
      <vt:lpstr>PowerPoint Presentation</vt:lpstr>
      <vt:lpstr>PowerPoint Presentation</vt:lpstr>
      <vt:lpstr>PowerPoint Presentation</vt:lpstr>
      <vt:lpstr>Comparison with predicted dispersal patterns – Early Cretaceous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Mallard</dc:creator>
  <cp:lastModifiedBy>Claire Mallard</cp:lastModifiedBy>
  <cp:revision>51</cp:revision>
  <dcterms:created xsi:type="dcterms:W3CDTF">2020-04-29T03:27:04Z</dcterms:created>
  <dcterms:modified xsi:type="dcterms:W3CDTF">2020-04-30T23:11:38Z</dcterms:modified>
</cp:coreProperties>
</file>