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330" r:id="rId3"/>
    <p:sldId id="325" r:id="rId4"/>
    <p:sldId id="319" r:id="rId5"/>
    <p:sldId id="321" r:id="rId6"/>
    <p:sldId id="296" r:id="rId7"/>
    <p:sldId id="295" r:id="rId8"/>
    <p:sldId id="30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92D050"/>
    <a:srgbClr val="FFC000"/>
    <a:srgbClr val="57D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1DC5F-38D4-44FD-9A8B-54A0106F26E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B535F-C72C-4FB3-876D-754B89C66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200" dirty="0"/>
              <a:t>Sharing data, sharing information, sharing results is becoming a priority within open scientific communities. The European volcanological community has been fostering the integration of </a:t>
            </a:r>
            <a:r>
              <a:rPr lang="it-IT" sz="1200" b="1" dirty="0"/>
              <a:t>information on active volcanoes</a:t>
            </a:r>
            <a:r>
              <a:rPr lang="it-IT" sz="1200" dirty="0"/>
              <a:t> through the EUROVOLC project.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200" dirty="0"/>
              <a:t>Institutions currently responsible for monitoring active volcanoes in Europe and over-seas territories, participate in WP 11 aiming to make the information </a:t>
            </a:r>
            <a:r>
              <a:rPr lang="it-IT" sz="1200" b="1" dirty="0"/>
              <a:t>consistently available to the general public </a:t>
            </a:r>
            <a:r>
              <a:rPr lang="it-IT" sz="1200" dirty="0"/>
              <a:t>and stakeholders through a </a:t>
            </a:r>
            <a:r>
              <a:rPr lang="it-IT" sz="1200" b="1" dirty="0"/>
              <a:t>friendly and interactive web-site</a:t>
            </a:r>
            <a:r>
              <a:rPr lang="it-IT" sz="12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B535F-C72C-4FB3-876D-754B89C66B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3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A European Catalogue of Volcanoes (ECV) has been created containing information on geological background, historical eruptive activity, eruptive scenarios and potential hazards for the following volcanoes:</a:t>
            </a:r>
          </a:p>
          <a:p>
            <a:endParaRPr lang="it-IT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200" u="sng" dirty="0"/>
              <a:t>Etna and Vesuvio </a:t>
            </a:r>
            <a:r>
              <a:rPr lang="it-IT" sz="1200" dirty="0"/>
              <a:t>in Italy;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200" u="sng" dirty="0"/>
              <a:t>Santorini</a:t>
            </a:r>
            <a:r>
              <a:rPr lang="it-IT" sz="1200" dirty="0"/>
              <a:t> in Greece;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200" u="sng" dirty="0"/>
              <a:t>Chain de Puys</a:t>
            </a:r>
            <a:r>
              <a:rPr lang="it-IT" sz="1200" dirty="0"/>
              <a:t>, </a:t>
            </a:r>
            <a:r>
              <a:rPr lang="it-IT" sz="1200" u="sng" dirty="0"/>
              <a:t>La Piton de la Fournaise </a:t>
            </a:r>
            <a:r>
              <a:rPr lang="it-IT" sz="1200" dirty="0"/>
              <a:t>and La Soufriere de la Guadaloupe in France and French territories;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200" u="sng" dirty="0"/>
              <a:t>Teide and La Garrtoxa Fields </a:t>
            </a:r>
            <a:r>
              <a:rPr lang="it-IT" sz="1200" dirty="0"/>
              <a:t>in Spain and Canary Islands;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200" u="sng" dirty="0"/>
              <a:t>Fogo and Sete Cidades</a:t>
            </a:r>
            <a:r>
              <a:rPr lang="it-IT" sz="1200" dirty="0"/>
              <a:t> in Azores Islands). </a:t>
            </a:r>
          </a:p>
          <a:p>
            <a:endParaRPr lang="it-IT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200" dirty="0"/>
              <a:t>All 32 active </a:t>
            </a:r>
            <a:r>
              <a:rPr lang="it-IT" sz="1200" u="sng" dirty="0"/>
              <a:t>Icelandic volcanoes </a:t>
            </a:r>
            <a:r>
              <a:rPr lang="it-IT" sz="1200" dirty="0"/>
              <a:t>are accessible through the same interface (by sharing the backend with the Catalogue of Icelandic Volcanoes), </a:t>
            </a:r>
            <a:r>
              <a:rPr lang="it-IT" sz="1200" b="1" dirty="0"/>
              <a:t>enlarging the number of volcanoes accessible through ECV to 42.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B535F-C72C-4FB3-876D-754B89C66B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2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4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7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1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7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2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2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1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8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8D7B-DAB7-48F0-8A01-D4E7065014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3D06-1783-40DE-A586-90C4B522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1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58D7B-DAB7-48F0-8A01-D4E7065014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D3D06-1783-40DE-A586-90C4B52224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olcanoes.eurovolc.e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olcanos.eurovolc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11" y="976376"/>
            <a:ext cx="7789356" cy="3847954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European Catalogue of Volcanoes and volcanic areas: a EUROVOLC contribution to strengthen the </a:t>
            </a:r>
            <a:r>
              <a:rPr lang="en-US" sz="3600" b="1" dirty="0" err="1"/>
              <a:t>volcanological</a:t>
            </a:r>
            <a:r>
              <a:rPr lang="en-US" sz="3600" b="1" dirty="0"/>
              <a:t> community</a:t>
            </a:r>
            <a:br>
              <a:rPr lang="it-IT" dirty="0"/>
            </a:br>
            <a:br>
              <a:rPr lang="en-GB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000" b="1" dirty="0"/>
              <a:t>Di Vito</a:t>
            </a:r>
            <a:r>
              <a:rPr lang="it-IT" sz="2000" dirty="0"/>
              <a:t> Mauro A. (1), </a:t>
            </a:r>
            <a:r>
              <a:rPr lang="it-IT" sz="2000" dirty="0" err="1"/>
              <a:t>Óladóttir</a:t>
            </a:r>
            <a:r>
              <a:rPr lang="it-IT" sz="2000" dirty="0"/>
              <a:t> </a:t>
            </a:r>
            <a:r>
              <a:rPr lang="it-IT" sz="2000" dirty="0" err="1"/>
              <a:t>Bergrun</a:t>
            </a:r>
            <a:r>
              <a:rPr lang="it-IT" sz="2000" dirty="0"/>
              <a:t> A. (2, 3), Barsotti Sara (2), WP11 collaborators (4)</a:t>
            </a:r>
            <a:br>
              <a:rPr lang="it-IT" sz="2000" dirty="0"/>
            </a:br>
            <a:br>
              <a:rPr lang="it-IT" sz="2000" dirty="0"/>
            </a:br>
            <a:r>
              <a:rPr lang="it-IT" sz="1600" i="1" dirty="0"/>
              <a:t>1 Istituto Nazionale di Geofisica e Vulcanologia  Osservatorio Vesuviano, Naples, IT</a:t>
            </a:r>
            <a:br>
              <a:rPr lang="it-IT" sz="1600" i="1" dirty="0"/>
            </a:br>
            <a:r>
              <a:rPr lang="it-IT" sz="1600" i="1" dirty="0"/>
              <a:t>2 Icelandic Meteorological Office, Reykjavík, Iceland</a:t>
            </a:r>
            <a:br>
              <a:rPr lang="it-IT" sz="1600" i="1" dirty="0"/>
            </a:br>
            <a:r>
              <a:rPr lang="it-IT" sz="1600" i="1" dirty="0"/>
              <a:t>3 </a:t>
            </a:r>
            <a:r>
              <a:rPr lang="en-US" sz="1600" i="1" dirty="0"/>
              <a:t>Institute of Earth Sciences, Reykjavík, Iceland</a:t>
            </a:r>
            <a:br>
              <a:rPr lang="it-IT" sz="1600" i="1" dirty="0"/>
            </a:br>
            <a:r>
              <a:rPr lang="it-IT" sz="1600" i="1" dirty="0"/>
              <a:t>4 </a:t>
            </a:r>
            <a:r>
              <a:rPr lang="en-US" sz="1600" i="1" dirty="0"/>
              <a:t>CIVISA, IGM , CSIC, IPGP, OPGC, LMU , UCABGS, HSGME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8687" y="85932"/>
            <a:ext cx="1455057" cy="977757"/>
            <a:chOff x="188687" y="85932"/>
            <a:chExt cx="1455057" cy="9777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/>
            <a:srcRect l="8377" t="17497" r="7577" b="25376"/>
            <a:stretch/>
          </p:blipFill>
          <p:spPr>
            <a:xfrm>
              <a:off x="188687" y="85932"/>
              <a:ext cx="1455057" cy="4018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86" y="497915"/>
              <a:ext cx="811439" cy="565774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 flipV="1">
            <a:off x="790211" y="4829472"/>
            <a:ext cx="77893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D605452-621C-4684-8FCA-1F224E12A73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850" y="4887858"/>
            <a:ext cx="3684358" cy="7929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834E71-EFAE-487E-80A1-8E89F765EF5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99825" y="5001935"/>
            <a:ext cx="570128" cy="570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72C315-5B09-4962-9DDC-68B7A89BD8E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1260" y="5863022"/>
            <a:ext cx="1762345" cy="6967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725D6C-F4E9-4AD8-ADAB-6D4622BD3B1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7670" y="4962307"/>
            <a:ext cx="696781" cy="6967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240E35-C5BC-4160-9A96-78A3F0F70F77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06721" y="5068427"/>
            <a:ext cx="1005046" cy="12730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59344D-10E2-4088-ADE4-31183D1B6E3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73680" y="5284353"/>
            <a:ext cx="727677" cy="7228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3D2D6C-F32D-46C9-AC68-77E7251DF75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69953" y="5799187"/>
            <a:ext cx="1395942" cy="7750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B3F459-DC03-4A21-AFAC-5A28769AABC7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43744" y="5781575"/>
            <a:ext cx="956538" cy="8596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004F6B-2B0B-4639-8FCD-B5BA4E14C218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9334" y="5725775"/>
            <a:ext cx="687342" cy="10182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14F7869-3689-43F0-9A34-05132D5A29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14451" y="184740"/>
            <a:ext cx="2996542" cy="78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9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E2A0E3-1AF1-42C9-9805-70831F4E8A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7445" y="275186"/>
            <a:ext cx="851718" cy="3073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A731B4-1DEC-4C1D-A7E0-173FF0D9AD94}"/>
              </a:ext>
            </a:extLst>
          </p:cNvPr>
          <p:cNvCxnSpPr/>
          <p:nvPr/>
        </p:nvCxnSpPr>
        <p:spPr>
          <a:xfrm>
            <a:off x="414837" y="1104069"/>
            <a:ext cx="6297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EAC52A-AC71-4592-B51E-790994A063E1}"/>
              </a:ext>
            </a:extLst>
          </p:cNvPr>
          <p:cNvSpPr txBox="1"/>
          <p:nvPr/>
        </p:nvSpPr>
        <p:spPr>
          <a:xfrm>
            <a:off x="421503" y="1331632"/>
            <a:ext cx="8307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European Catalogue of Volcanoes and volcanic areas now </a:t>
            </a:r>
            <a:r>
              <a:rPr lang="en-US" sz="2000" b="1" dirty="0"/>
              <a:t>exists including a total of 42 volcanoes</a:t>
            </a:r>
            <a:r>
              <a:rPr lang="en-US" sz="2000" dirty="0"/>
              <a:t>!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65379-792F-4185-A1F0-B9847AEEC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4041"/>
            <a:ext cx="9144000" cy="41866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79DA6C0-135B-46CB-A115-65A9A78C3034}"/>
              </a:ext>
            </a:extLst>
          </p:cNvPr>
          <p:cNvSpPr txBox="1">
            <a:spLocks/>
          </p:cNvSpPr>
          <p:nvPr/>
        </p:nvSpPr>
        <p:spPr>
          <a:xfrm>
            <a:off x="837370" y="159314"/>
            <a:ext cx="6904264" cy="919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European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Catalogue</a:t>
            </a:r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volcanoes</a:t>
            </a:r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The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</a:t>
            </a:r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interface</a:t>
            </a:r>
            <a:endParaRPr lang="en-US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8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8687" y="85932"/>
            <a:ext cx="1455057" cy="977757"/>
            <a:chOff x="188687" y="85932"/>
            <a:chExt cx="1455057" cy="9777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l="8377" t="17497" r="7577" b="25376"/>
            <a:stretch/>
          </p:blipFill>
          <p:spPr>
            <a:xfrm>
              <a:off x="188687" y="85932"/>
              <a:ext cx="1455057" cy="4018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86" y="497915"/>
              <a:ext cx="811439" cy="565774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 flipV="1">
            <a:off x="639536" y="1160585"/>
            <a:ext cx="77893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82862" y="31324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78365-93F8-4E23-B17D-756961B34EC1}"/>
              </a:ext>
            </a:extLst>
          </p:cNvPr>
          <p:cNvSpPr txBox="1">
            <a:spLocks/>
          </p:cNvSpPr>
          <p:nvPr/>
        </p:nvSpPr>
        <p:spPr>
          <a:xfrm>
            <a:off x="1643744" y="222886"/>
            <a:ext cx="6904264" cy="919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European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Catalogue</a:t>
            </a:r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volcanoes</a:t>
            </a:r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</a:t>
            </a:r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volcano</a:t>
            </a:r>
            <a:endParaRPr lang="en-US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t="14197" r="33134" b="8839"/>
          <a:stretch/>
        </p:blipFill>
        <p:spPr>
          <a:xfrm>
            <a:off x="482817" y="1355362"/>
            <a:ext cx="7946075" cy="514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0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8687" y="85932"/>
            <a:ext cx="1455057" cy="977757"/>
            <a:chOff x="188687" y="85932"/>
            <a:chExt cx="1455057" cy="9777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l="8377" t="17497" r="7577" b="25376"/>
            <a:stretch/>
          </p:blipFill>
          <p:spPr>
            <a:xfrm>
              <a:off x="188687" y="85932"/>
              <a:ext cx="1455057" cy="4018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86" y="497915"/>
              <a:ext cx="811439" cy="565774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 flipV="1">
            <a:off x="639536" y="1160585"/>
            <a:ext cx="77893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82862" y="31324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78365-93F8-4E23-B17D-756961B34EC1}"/>
              </a:ext>
            </a:extLst>
          </p:cNvPr>
          <p:cNvSpPr txBox="1">
            <a:spLocks/>
          </p:cNvSpPr>
          <p:nvPr/>
        </p:nvSpPr>
        <p:spPr>
          <a:xfrm>
            <a:off x="1272268" y="245758"/>
            <a:ext cx="6904264" cy="919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European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Catalogue</a:t>
            </a:r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volcanoes</a:t>
            </a:r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The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endParaRPr lang="en-US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0" y="2140661"/>
            <a:ext cx="9143999" cy="4652023"/>
            <a:chOff x="508727" y="1257482"/>
            <a:chExt cx="8204199" cy="5051878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4"/>
            <a:srcRect l="36181" t="39018" r="721" b="17589"/>
            <a:stretch/>
          </p:blipFill>
          <p:spPr>
            <a:xfrm>
              <a:off x="511492" y="1257482"/>
              <a:ext cx="8201434" cy="3174275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5"/>
            <a:srcRect l="36145" t="54911" r="805" b="17054"/>
            <a:stretch/>
          </p:blipFill>
          <p:spPr>
            <a:xfrm>
              <a:off x="508727" y="4258487"/>
              <a:ext cx="8203475" cy="2050873"/>
            </a:xfrm>
            <a:prstGeom prst="rect">
              <a:avLst/>
            </a:prstGeom>
          </p:spPr>
        </p:pic>
      </p:grpSp>
      <p:sp>
        <p:nvSpPr>
          <p:cNvPr id="13" name="CasellaDiTesto 12"/>
          <p:cNvSpPr txBox="1"/>
          <p:nvPr/>
        </p:nvSpPr>
        <p:spPr>
          <a:xfrm>
            <a:off x="77827" y="1737360"/>
            <a:ext cx="179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Short </a:t>
            </a:r>
            <a:r>
              <a:rPr lang="it-IT" dirty="0" err="1"/>
              <a:t>description</a:t>
            </a:r>
            <a:endParaRPr lang="it-IT" dirty="0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A602A328-7593-4E92-B810-8D69BA1442C6}"/>
              </a:ext>
            </a:extLst>
          </p:cNvPr>
          <p:cNvSpPr txBox="1"/>
          <p:nvPr/>
        </p:nvSpPr>
        <p:spPr>
          <a:xfrm>
            <a:off x="653145" y="872394"/>
            <a:ext cx="9143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  <a:p>
            <a:r>
              <a:rPr lang="it-IT" sz="2400" dirty="0" err="1"/>
              <a:t>Functionalities</a:t>
            </a:r>
            <a:r>
              <a:rPr lang="it-IT" sz="2400" dirty="0"/>
              <a:t> and </a:t>
            </a:r>
            <a:r>
              <a:rPr lang="it-IT" sz="2400" dirty="0" err="1"/>
              <a:t>features</a:t>
            </a:r>
            <a:r>
              <a:rPr lang="it-IT" sz="2400" dirty="0"/>
              <a:t> </a:t>
            </a:r>
            <a:r>
              <a:rPr lang="it-IT" sz="2400" dirty="0" err="1"/>
              <a:t>currently</a:t>
            </a:r>
            <a:r>
              <a:rPr lang="it-IT" sz="2400" dirty="0"/>
              <a:t> </a:t>
            </a:r>
            <a:r>
              <a:rPr lang="it-IT" sz="2400" dirty="0" err="1"/>
              <a:t>implemented</a:t>
            </a:r>
            <a:r>
              <a:rPr lang="it-IT" sz="2400" dirty="0"/>
              <a:t> in the ECV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3AA9D1-F18A-4E94-86FB-DC584FEDFFE7}"/>
              </a:ext>
            </a:extLst>
          </p:cNvPr>
          <p:cNvGrpSpPr/>
          <p:nvPr/>
        </p:nvGrpSpPr>
        <p:grpSpPr>
          <a:xfrm>
            <a:off x="77827" y="1833367"/>
            <a:ext cx="8479747" cy="4526718"/>
            <a:chOff x="77827" y="1833367"/>
            <a:chExt cx="8479747" cy="4526718"/>
          </a:xfrm>
        </p:grpSpPr>
        <p:pic>
          <p:nvPicPr>
            <p:cNvPr id="15" name="Immagine 1">
              <a:extLst>
                <a:ext uri="{FF2B5EF4-FFF2-40B4-BE49-F238E27FC236}">
                  <a16:creationId xmlns:a16="http://schemas.microsoft.com/office/drawing/2014/main" id="{6D68C4A0-21DF-4B5F-B5BB-2934CC8BA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6246" t="32589" r="1910" b="17053"/>
            <a:stretch/>
          </p:blipFill>
          <p:spPr>
            <a:xfrm>
              <a:off x="510854" y="1833367"/>
              <a:ext cx="8046720" cy="368372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949272-226B-4CAF-9FA3-94A0AF0AFF59}"/>
                </a:ext>
              </a:extLst>
            </p:cNvPr>
            <p:cNvSpPr/>
            <p:nvPr/>
          </p:nvSpPr>
          <p:spPr>
            <a:xfrm>
              <a:off x="77827" y="6088566"/>
              <a:ext cx="1918241" cy="2715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04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8687" y="85932"/>
            <a:ext cx="1455057" cy="977757"/>
            <a:chOff x="188687" y="85932"/>
            <a:chExt cx="1455057" cy="9777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l="8377" t="17497" r="7577" b="25376"/>
            <a:stretch/>
          </p:blipFill>
          <p:spPr>
            <a:xfrm>
              <a:off x="188687" y="85932"/>
              <a:ext cx="1455057" cy="4018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86" y="497915"/>
              <a:ext cx="811439" cy="565774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 flipV="1">
            <a:off x="639536" y="1160585"/>
            <a:ext cx="77893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82862" y="31324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78365-93F8-4E23-B17D-756961B34EC1}"/>
              </a:ext>
            </a:extLst>
          </p:cNvPr>
          <p:cNvSpPr txBox="1">
            <a:spLocks/>
          </p:cNvSpPr>
          <p:nvPr/>
        </p:nvSpPr>
        <p:spPr>
          <a:xfrm>
            <a:off x="1272268" y="245758"/>
            <a:ext cx="6904264" cy="919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European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Catalogue</a:t>
            </a:r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volcanoes</a:t>
            </a:r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The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</a:t>
            </a:r>
            <a:endParaRPr lang="en-US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2A328-7593-4E92-B810-8D69BA1442C6}"/>
              </a:ext>
            </a:extLst>
          </p:cNvPr>
          <p:cNvSpPr txBox="1"/>
          <p:nvPr/>
        </p:nvSpPr>
        <p:spPr>
          <a:xfrm>
            <a:off x="432322" y="1081402"/>
            <a:ext cx="7996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s-I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sz="2400" dirty="0"/>
              <a:t> </a:t>
            </a:r>
            <a:r>
              <a:rPr lang="it-IT" sz="2400" dirty="0" err="1"/>
              <a:t>Additionally</a:t>
            </a:r>
            <a:r>
              <a:rPr lang="it-IT" sz="2400" dirty="0"/>
              <a:t>, the ECV </a:t>
            </a:r>
            <a:r>
              <a:rPr lang="it-IT" sz="2400" dirty="0" err="1"/>
              <a:t>includes</a:t>
            </a:r>
            <a:r>
              <a:rPr lang="it-IT" sz="2400" dirty="0"/>
              <a:t> a database of </a:t>
            </a:r>
            <a:r>
              <a:rPr lang="it-IT" sz="2400" b="1" dirty="0"/>
              <a:t>quantitative </a:t>
            </a:r>
            <a:r>
              <a:rPr lang="it-IT" sz="2400" b="1" dirty="0" err="1"/>
              <a:t>parameters</a:t>
            </a:r>
            <a:r>
              <a:rPr lang="it-IT" sz="2400" b="1" dirty="0"/>
              <a:t> </a:t>
            </a:r>
            <a:r>
              <a:rPr lang="it-IT" sz="2400" b="1" dirty="0" err="1"/>
              <a:t>characterizing</a:t>
            </a:r>
            <a:r>
              <a:rPr lang="it-IT" sz="2400" b="1" dirty="0"/>
              <a:t> </a:t>
            </a:r>
            <a:r>
              <a:rPr lang="it-IT" sz="2400" b="1" dirty="0" err="1"/>
              <a:t>selected</a:t>
            </a:r>
            <a:r>
              <a:rPr lang="it-IT" sz="2400" b="1" dirty="0"/>
              <a:t> </a:t>
            </a:r>
            <a:r>
              <a:rPr lang="it-IT" sz="2400" b="1" dirty="0" err="1"/>
              <a:t>eruptions</a:t>
            </a:r>
            <a:r>
              <a:rPr lang="it-IT" sz="2400" dirty="0"/>
              <a:t>, </a:t>
            </a:r>
            <a:r>
              <a:rPr lang="it-IT" sz="2400" dirty="0" err="1"/>
              <a:t>facilitating</a:t>
            </a:r>
            <a:r>
              <a:rPr lang="it-IT" sz="2400" dirty="0"/>
              <a:t> the </a:t>
            </a:r>
            <a:r>
              <a:rPr lang="it-IT" sz="2400" dirty="0" err="1"/>
              <a:t>adoption</a:t>
            </a:r>
            <a:r>
              <a:rPr lang="it-IT" sz="2400" dirty="0"/>
              <a:t> of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eruptive</a:t>
            </a:r>
            <a:r>
              <a:rPr lang="it-IT" sz="2400" dirty="0"/>
              <a:t> source </a:t>
            </a:r>
            <a:r>
              <a:rPr lang="it-IT" sz="2400" dirty="0" err="1"/>
              <a:t>parameters</a:t>
            </a:r>
            <a:r>
              <a:rPr lang="it-IT" sz="2400" dirty="0"/>
              <a:t> for </a:t>
            </a:r>
            <a:r>
              <a:rPr lang="it-IT" sz="2400" dirty="0" err="1"/>
              <a:t>numerical</a:t>
            </a:r>
            <a:r>
              <a:rPr lang="it-IT" sz="2400" dirty="0"/>
              <a:t> </a:t>
            </a:r>
            <a:r>
              <a:rPr lang="it-IT" sz="2400" dirty="0" err="1"/>
              <a:t>modelling</a:t>
            </a:r>
            <a:r>
              <a:rPr lang="it-IT" sz="2400" dirty="0"/>
              <a:t> </a:t>
            </a:r>
            <a:r>
              <a:rPr lang="it-IT" sz="2400" dirty="0" err="1"/>
              <a:t>validation</a:t>
            </a:r>
            <a:r>
              <a:rPr lang="it-IT" sz="2400" dirty="0"/>
              <a:t>, </a:t>
            </a:r>
            <a:r>
              <a:rPr lang="it-IT" sz="2400" dirty="0" err="1"/>
              <a:t>comparison</a:t>
            </a:r>
            <a:r>
              <a:rPr lang="it-IT" sz="2400" dirty="0"/>
              <a:t> and </a:t>
            </a:r>
            <a:r>
              <a:rPr lang="it-IT" sz="2400" dirty="0" err="1"/>
              <a:t>volcanic</a:t>
            </a:r>
            <a:r>
              <a:rPr lang="it-IT" sz="2400" dirty="0"/>
              <a:t> </a:t>
            </a:r>
            <a:r>
              <a:rPr lang="it-IT" sz="2400" dirty="0" err="1"/>
              <a:t>hazard</a:t>
            </a:r>
            <a:r>
              <a:rPr lang="it-IT" sz="2400" dirty="0"/>
              <a:t> </a:t>
            </a:r>
            <a:r>
              <a:rPr lang="it-IT" sz="2400" dirty="0" err="1"/>
              <a:t>assessment</a:t>
            </a:r>
            <a:r>
              <a:rPr lang="it-IT" sz="2400" dirty="0"/>
              <a:t>.   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t="24910" b="12411"/>
          <a:stretch/>
        </p:blipFill>
        <p:spPr>
          <a:xfrm>
            <a:off x="188687" y="3530763"/>
            <a:ext cx="8811622" cy="310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3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E2A0E3-1AF1-42C9-9805-70831F4E8A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7445" y="275186"/>
            <a:ext cx="851718" cy="307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CA3F1-678C-4854-9252-6E14629BF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37" y="275186"/>
            <a:ext cx="6698482" cy="408519"/>
          </a:xfrm>
        </p:spPr>
        <p:txBody>
          <a:bodyPr>
            <a:noAutofit/>
          </a:bodyPr>
          <a:lstStyle/>
          <a:p>
            <a:r>
              <a:rPr lang="is-IS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European </a:t>
            </a:r>
            <a:r>
              <a:rPr lang="is-IS" sz="28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Catalogue</a:t>
            </a:r>
            <a:r>
              <a:rPr lang="is-IS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s-IS" sz="28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volcanoes</a:t>
            </a:r>
            <a:r>
              <a:rPr lang="is-IS" sz="2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IMPORTANT ADDITIONS</a:t>
            </a:r>
            <a:endParaRPr lang="is-IS" sz="28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A731B4-1DEC-4C1D-A7E0-173FF0D9AD94}"/>
              </a:ext>
            </a:extLst>
          </p:cNvPr>
          <p:cNvCxnSpPr/>
          <p:nvPr/>
        </p:nvCxnSpPr>
        <p:spPr>
          <a:xfrm>
            <a:off x="414837" y="892200"/>
            <a:ext cx="6297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EAC52A-AC71-4592-B51E-790994A063E1}"/>
              </a:ext>
            </a:extLst>
          </p:cNvPr>
          <p:cNvSpPr txBox="1"/>
          <p:nvPr/>
        </p:nvSpPr>
        <p:spPr>
          <a:xfrm>
            <a:off x="421503" y="1065663"/>
            <a:ext cx="8307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WP11 decided to provide the information about volcanoes in both English and </a:t>
            </a:r>
            <a:r>
              <a:rPr lang="en-US" sz="2000" b="1" dirty="0"/>
              <a:t>local language </a:t>
            </a:r>
            <a:r>
              <a:rPr lang="en-US" sz="2000" dirty="0"/>
              <a:t>(CSIC, INGV, HSGME, CIVISA and IMO have already completed the task)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The aviation table</a:t>
            </a:r>
            <a:endParaRPr lang="en-US" sz="2000" dirty="0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2E7EF-AA50-4529-8781-AC4D3E561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864" y="2645639"/>
            <a:ext cx="5002716" cy="4120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769EE6-4D5A-4AE3-A376-664804D9F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89" y="3132434"/>
            <a:ext cx="3530175" cy="33302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F87796-CACF-4607-B35F-715DC0EA2C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662" b="68368"/>
          <a:stretch/>
        </p:blipFill>
        <p:spPr>
          <a:xfrm>
            <a:off x="2342651" y="3429000"/>
            <a:ext cx="6622929" cy="2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7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E2A0E3-1AF1-42C9-9805-70831F4E8A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7445" y="275186"/>
            <a:ext cx="851718" cy="307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CA3F1-678C-4854-9252-6E14629BF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17" y="323628"/>
            <a:ext cx="6401599" cy="887332"/>
          </a:xfrm>
        </p:spPr>
        <p:txBody>
          <a:bodyPr>
            <a:noAutofit/>
          </a:bodyPr>
          <a:lstStyle/>
          <a:p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European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Catalogue</a:t>
            </a:r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volcanoes</a:t>
            </a:r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The </a:t>
            </a:r>
            <a:r>
              <a:rPr lang="is-IS" sz="3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</a:t>
            </a:r>
            <a:r>
              <a:rPr lang="is-IS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Tree</a:t>
            </a:r>
            <a:endParaRPr lang="is-IS" sz="32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A731B4-1DEC-4C1D-A7E0-173FF0D9AD94}"/>
              </a:ext>
            </a:extLst>
          </p:cNvPr>
          <p:cNvCxnSpPr/>
          <p:nvPr/>
        </p:nvCxnSpPr>
        <p:spPr>
          <a:xfrm>
            <a:off x="303773" y="1326920"/>
            <a:ext cx="6297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EAC52A-AC71-4592-B51E-790994A063E1}"/>
              </a:ext>
            </a:extLst>
          </p:cNvPr>
          <p:cNvSpPr txBox="1"/>
          <p:nvPr/>
        </p:nvSpPr>
        <p:spPr>
          <a:xfrm>
            <a:off x="303773" y="1682550"/>
            <a:ext cx="83076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 important milestone regards the addition of Event Tree to the catalogue</a:t>
            </a:r>
          </a:p>
          <a:p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ECV is already designed to include them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They will be static image added with explanatory text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Already existing for: </a:t>
            </a:r>
            <a:r>
              <a:rPr lang="en-US" sz="2000" b="1" dirty="0"/>
              <a:t>Vesuvius, La Soufriere de la </a:t>
            </a:r>
            <a:r>
              <a:rPr lang="en-US" sz="2000" b="1" dirty="0" err="1"/>
              <a:t>Guadaloupe</a:t>
            </a:r>
            <a:r>
              <a:rPr lang="en-US" sz="2000" b="1" dirty="0"/>
              <a:t>, Teide, almost for Santorini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In progress for: </a:t>
            </a:r>
            <a:r>
              <a:rPr lang="en-US" sz="2000" b="1" dirty="0" err="1"/>
              <a:t>Grímsvötn</a:t>
            </a:r>
            <a:r>
              <a:rPr lang="en-US" sz="2000" b="1" dirty="0"/>
              <a:t>, Etna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8924B-C6D1-4779-A646-59DF08F9D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08" y="4072720"/>
            <a:ext cx="3872155" cy="27482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EEB3671-8303-4BA5-A8E7-0FE2738F6C25}"/>
              </a:ext>
            </a:extLst>
          </p:cNvPr>
          <p:cNvSpPr/>
          <p:nvPr/>
        </p:nvSpPr>
        <p:spPr>
          <a:xfrm>
            <a:off x="6138747" y="6443429"/>
            <a:ext cx="925551" cy="234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8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E2A0E3-1AF1-42C9-9805-70831F4E8A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7445" y="275186"/>
            <a:ext cx="851718" cy="3073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A731B4-1DEC-4C1D-A7E0-173FF0D9AD94}"/>
              </a:ext>
            </a:extLst>
          </p:cNvPr>
          <p:cNvCxnSpPr/>
          <p:nvPr/>
        </p:nvCxnSpPr>
        <p:spPr>
          <a:xfrm>
            <a:off x="414837" y="892200"/>
            <a:ext cx="6297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EAC52A-AC71-4592-B51E-790994A063E1}"/>
              </a:ext>
            </a:extLst>
          </p:cNvPr>
          <p:cNvSpPr txBox="1"/>
          <p:nvPr/>
        </p:nvSpPr>
        <p:spPr>
          <a:xfrm>
            <a:off x="421503" y="918773"/>
            <a:ext cx="83076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/>
              <a:t>The European Catalogue of Volcanoes and Volcanic areas will be eventually open to the general public by the end of the project</a:t>
            </a:r>
          </a:p>
          <a:p>
            <a:endParaRPr lang="en-US" sz="3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/>
              <a:t>Expected date: January 2021</a:t>
            </a:r>
          </a:p>
          <a:p>
            <a:pPr lvl="1"/>
            <a:r>
              <a:rPr lang="en-US" sz="3600" dirty="0"/>
              <a:t> </a:t>
            </a:r>
          </a:p>
          <a:p>
            <a:endParaRPr lang="en-US" sz="36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16A1CDF-37F1-42B5-86B3-D8249F766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507" y="5222149"/>
            <a:ext cx="49039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volcanoes.eurovolc.eu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volcanos.eurovolc.eu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80903E-B830-452E-8605-8C31060C58A8}"/>
              </a:ext>
            </a:extLst>
          </p:cNvPr>
          <p:cNvSpPr txBox="1">
            <a:spLocks/>
          </p:cNvSpPr>
          <p:nvPr/>
        </p:nvSpPr>
        <p:spPr>
          <a:xfrm>
            <a:off x="424532" y="138851"/>
            <a:ext cx="6401599" cy="887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is-IS" sz="32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</a:t>
            </a:r>
            <a:r>
              <a:rPr lang="is-IS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s-IS" sz="32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message</a:t>
            </a:r>
            <a:r>
              <a:rPr lang="is-IS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is-IS" sz="3200" b="1" dirty="0"/>
          </a:p>
        </p:txBody>
      </p:sp>
    </p:spTree>
    <p:extLst>
      <p:ext uri="{BB962C8B-B14F-4D97-AF65-F5344CB8AC3E}">
        <p14:creationId xmlns:p14="http://schemas.microsoft.com/office/powerpoint/2010/main" val="3266725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3571</TotalTime>
  <Words>528</Words>
  <Application>Microsoft Office PowerPoint</Application>
  <PresentationFormat>On-screen Show (4:3)</PresentationFormat>
  <Paragraphs>43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Wingdings</vt:lpstr>
      <vt:lpstr>Office Theme</vt:lpstr>
      <vt:lpstr>European Catalogue of Volcanoes and volcanic areas: a EUROVOLC contribution to strengthen the volcanological community   Di Vito Mauro A. (1), Óladóttir Bergrun A. (2, 3), Barsotti Sara (2), WP11 collaborators (4)  1 Istituto Nazionale di Geofisica e Vulcanologia  Osservatorio Vesuviano, Naples, IT 2 Icelandic Meteorological Office, Reykjavík, Iceland 3 Institute of Earth Sciences, Reykjavík, Iceland 4 CIVISA, IGM , CSIC, IPGP, OPGC, LMU , UCABGS, HSGME</vt:lpstr>
      <vt:lpstr>PowerPoint Presentation</vt:lpstr>
      <vt:lpstr>PowerPoint Presentation</vt:lpstr>
      <vt:lpstr>PowerPoint Presentation</vt:lpstr>
      <vt:lpstr>PowerPoint Presentation</vt:lpstr>
      <vt:lpstr>The European Catalogue of volcanoes: IMPORTANT ADDITIONS</vt:lpstr>
      <vt:lpstr>The European Catalogue of volcanoes: The Event Tree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Name</dc:title>
  <dc:creator>Kristín Vogfjorð</dc:creator>
  <cp:lastModifiedBy>Sara Barsotti</cp:lastModifiedBy>
  <cp:revision>171</cp:revision>
  <dcterms:created xsi:type="dcterms:W3CDTF">2018-02-01T03:19:53Z</dcterms:created>
  <dcterms:modified xsi:type="dcterms:W3CDTF">2020-05-03T16:04:20Z</dcterms:modified>
</cp:coreProperties>
</file>