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0"/>
  </p:notesMasterIdLst>
  <p:sldIdLst>
    <p:sldId id="256" r:id="rId2"/>
    <p:sldId id="279" r:id="rId3"/>
    <p:sldId id="280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81" r:id="rId17"/>
    <p:sldId id="277" r:id="rId18"/>
    <p:sldId id="278" r:id="rId19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76867" autoAdjust="0"/>
  </p:normalViewPr>
  <p:slideViewPr>
    <p:cSldViewPr snapToGrid="0">
      <p:cViewPr varScale="1">
        <p:scale>
          <a:sx n="113" d="100"/>
          <a:sy n="113" d="100"/>
        </p:scale>
        <p:origin x="16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526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Asterisks</a:t>
            </a:r>
            <a:r>
              <a:rPr lang="en-US" baseline="0" noProof="0" dirty="0" smtClean="0"/>
              <a:t> in the left figure (also valid for the other figures on this and the following slide) represent performed simulations: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Red asterisks: „feasible“ parametrization </a:t>
            </a:r>
            <a:r>
              <a:rPr lang="en-US" baseline="0" noProof="0" dirty="0" smtClean="0">
                <a:sym typeface="Wingdings" panose="05000000000000000000" pitchFamily="2" charset="2"/>
              </a:rPr>
              <a:t> pressure changes within the reservoir below defined threshold of 2 MPa (avoidance of e.g. induced seismicity)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Black asterisks: parametrization not feasible</a:t>
            </a:r>
            <a:endParaRPr lang="en-US" noProof="0" dirty="0" smtClean="0"/>
          </a:p>
          <a:p>
            <a:pPr marL="171450" indent="-171450">
              <a:buFontTx/>
              <a:buChar char="-"/>
            </a:pPr>
            <a:endParaRPr lang="en-US" noProof="0" dirty="0" smtClean="0"/>
          </a:p>
          <a:p>
            <a:pPr marL="171450" indent="-171450">
              <a:buFontTx/>
              <a:buChar char="-"/>
            </a:pPr>
            <a:r>
              <a:rPr lang="en-US" noProof="0" dirty="0" smtClean="0"/>
              <a:t>Increasing thicknesses </a:t>
            </a:r>
            <a:r>
              <a:rPr lang="en-US" noProof="0" dirty="0" smtClean="0">
                <a:sym typeface="Wingdings" panose="05000000000000000000" pitchFamily="2" charset="2"/>
              </a:rPr>
              <a:t> higher efficiency of recovery</a:t>
            </a:r>
          </a:p>
          <a:p>
            <a:pPr marL="171450" indent="-171450">
              <a:buFontTx/>
              <a:buChar char="-"/>
            </a:pPr>
            <a:r>
              <a:rPr lang="en-US" noProof="0" dirty="0" smtClean="0">
                <a:sym typeface="Wingdings" panose="05000000000000000000" pitchFamily="2" charset="2"/>
              </a:rPr>
              <a:t>Increasing thicknesses</a:t>
            </a:r>
            <a:r>
              <a:rPr lang="en-US" baseline="0" noProof="0" dirty="0" smtClean="0">
                <a:sym typeface="Wingdings" panose="05000000000000000000" pitchFamily="2" charset="2"/>
              </a:rPr>
              <a:t> lead to lower pressure changes within the reservoir  more feasible permeability-flowrate combinations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Increasing flowrates  pronounced increase in the efficiencies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Increasing permeabilities  slightly reducing efficiencies</a:t>
            </a:r>
          </a:p>
          <a:p>
            <a:pPr marL="171450" indent="-171450">
              <a:buFontTx/>
              <a:buChar char="-"/>
            </a:pPr>
            <a:endParaRPr lang="en-US" baseline="0" noProof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Different influence of the parameter variation: Reservoir thickness (up to 9 %) &gt; injection/production flowrate (up to 6 %) &gt; reservoir permeability (± 0 %)</a:t>
            </a:r>
          </a:p>
          <a:p>
            <a:pPr marL="171450" indent="-171450">
              <a:buFontTx/>
              <a:buChar char="-"/>
            </a:pPr>
            <a:endParaRPr lang="en-US" baseline="0" noProof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Red frame: Parametrization of the previously mentioned base case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77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Lower pressure changes for</a:t>
            </a:r>
            <a:r>
              <a:rPr lang="en-US" baseline="0" noProof="0" dirty="0" smtClean="0"/>
              <a:t> the horizontal well setup due to a larger contact area between well and reservoir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Implementation of a complementary horizontal well section leads to the following: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Reservoirs with lower permeabilities can be utilized for heat storage (different permeability thresholds)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Equal permeabilities allow heat storage using higher flowrates</a:t>
            </a:r>
          </a:p>
          <a:p>
            <a:pPr marL="514290" lvl="1" indent="-171450">
              <a:buFontTx/>
              <a:buChar char="-"/>
            </a:pPr>
            <a:endParaRPr lang="en-US" baseline="0" noProof="0" dirty="0" smtClean="0"/>
          </a:p>
          <a:p>
            <a:pPr marL="514290" lvl="1" indent="-171450">
              <a:buFontTx/>
              <a:buChar char="-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19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Horizontal well setup allows the utilization of higher flowrates (due</a:t>
            </a:r>
            <a:r>
              <a:rPr lang="en-US" baseline="0" noProof="0" dirty="0" smtClean="0"/>
              <a:t> to lower pressure changes within the reservoir) </a:t>
            </a:r>
            <a:r>
              <a:rPr lang="en-US" baseline="0" noProof="0" dirty="0" smtClean="0">
                <a:sym typeface="Wingdings" panose="05000000000000000000" pitchFamily="2" charset="2"/>
              </a:rPr>
              <a:t> maximum annually extractable energy increases compared to the vertical well setup (in spite of lower efficiencies of recovery)</a:t>
            </a:r>
          </a:p>
          <a:p>
            <a:pPr marL="171450" indent="-171450">
              <a:buFontTx/>
              <a:buChar char="-"/>
            </a:pPr>
            <a:endParaRPr lang="en-US" baseline="0" noProof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Red frame  Example (</a:t>
            </a:r>
            <a:r>
              <a:rPr lang="en-US" noProof="0" dirty="0" smtClean="0"/>
              <a:t>κ = 6.6e</a:t>
            </a:r>
            <a:r>
              <a:rPr lang="en-US" baseline="30000" noProof="0" dirty="0" smtClean="0"/>
              <a:t>-14</a:t>
            </a:r>
            <a:r>
              <a:rPr lang="en-US" noProof="0" dirty="0" smtClean="0"/>
              <a:t> m², </a:t>
            </a:r>
            <a:r>
              <a:rPr lang="en-US" noProof="0" dirty="0" err="1" smtClean="0"/>
              <a:t>Δz</a:t>
            </a:r>
            <a:r>
              <a:rPr lang="en-US" noProof="0" dirty="0" smtClean="0"/>
              <a:t> = 10 m):</a:t>
            </a:r>
          </a:p>
          <a:p>
            <a:pPr marL="514290" marR="0" lvl="1" indent="-17145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noProof="0" dirty="0" smtClean="0"/>
              <a:t>Vertical</a:t>
            </a:r>
            <a:r>
              <a:rPr lang="en-US" baseline="0" noProof="0" dirty="0" smtClean="0"/>
              <a:t> well setup: </a:t>
            </a:r>
            <a:r>
              <a:rPr lang="en-US" noProof="0" dirty="0" err="1" smtClean="0">
                <a:sym typeface="Wingdings" panose="05000000000000000000" pitchFamily="2" charset="2"/>
              </a:rPr>
              <a:t>Q</a:t>
            </a:r>
            <a:r>
              <a:rPr lang="en-US" baseline="-25000" noProof="0" dirty="0" err="1" smtClean="0">
                <a:sym typeface="Wingdings" panose="05000000000000000000" pitchFamily="2" charset="2"/>
              </a:rPr>
              <a:t>max</a:t>
            </a:r>
            <a:r>
              <a:rPr lang="en-US" noProof="0" dirty="0" smtClean="0">
                <a:sym typeface="Wingdings" panose="05000000000000000000" pitchFamily="2" charset="2"/>
              </a:rPr>
              <a:t> = 2 L/s, </a:t>
            </a:r>
            <a:r>
              <a:rPr lang="en-US" noProof="0" dirty="0" err="1" smtClean="0"/>
              <a:t>ΔE</a:t>
            </a:r>
            <a:r>
              <a:rPr lang="en-US" baseline="-25000" noProof="0" dirty="0" err="1" smtClean="0"/>
              <a:t>max</a:t>
            </a:r>
            <a:r>
              <a:rPr lang="en-US" noProof="0" dirty="0" smtClean="0"/>
              <a:t> = 2.22 </a:t>
            </a:r>
            <a:r>
              <a:rPr lang="en-US" noProof="0" dirty="0" err="1" smtClean="0"/>
              <a:t>GWh</a:t>
            </a:r>
            <a:endParaRPr lang="en-US" noProof="0" dirty="0" smtClean="0"/>
          </a:p>
          <a:p>
            <a:pPr marL="514290" marR="0" lvl="1" indent="-17145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noProof="0" dirty="0" smtClean="0"/>
              <a:t>Horizontal well </a:t>
            </a:r>
            <a:r>
              <a:rPr lang="en-US" noProof="0" dirty="0" smtClean="0"/>
              <a:t>setup:</a:t>
            </a:r>
            <a:r>
              <a:rPr lang="en-US" baseline="0" noProof="0" dirty="0" smtClean="0"/>
              <a:t> </a:t>
            </a:r>
            <a:r>
              <a:rPr lang="en-US" noProof="0" dirty="0" err="1" smtClean="0">
                <a:sym typeface="Wingdings" panose="05000000000000000000" pitchFamily="2" charset="2"/>
              </a:rPr>
              <a:t>Q</a:t>
            </a:r>
            <a:r>
              <a:rPr lang="en-US" baseline="-25000" noProof="0" dirty="0" err="1" smtClean="0">
                <a:sym typeface="Wingdings" panose="05000000000000000000" pitchFamily="2" charset="2"/>
              </a:rPr>
              <a:t>max</a:t>
            </a:r>
            <a:r>
              <a:rPr lang="en-US" noProof="0" dirty="0" smtClean="0">
                <a:sym typeface="Wingdings" panose="05000000000000000000" pitchFamily="2" charset="2"/>
              </a:rPr>
              <a:t> = 5 L/s, </a:t>
            </a:r>
            <a:r>
              <a:rPr lang="en-US" noProof="0" dirty="0" err="1" smtClean="0"/>
              <a:t>ΔE</a:t>
            </a:r>
            <a:r>
              <a:rPr lang="en-US" baseline="-25000" noProof="0" dirty="0" err="1" smtClean="0"/>
              <a:t>max</a:t>
            </a:r>
            <a:r>
              <a:rPr lang="en-US" noProof="0" dirty="0" smtClean="0"/>
              <a:t> = 5.59 </a:t>
            </a:r>
            <a:r>
              <a:rPr lang="en-US" noProof="0" dirty="0" err="1" smtClean="0"/>
              <a:t>GWh</a:t>
            </a:r>
            <a:endParaRPr lang="en-US" noProof="0" dirty="0" smtClean="0"/>
          </a:p>
          <a:p>
            <a:pPr marL="514290" lvl="1" indent="-171450">
              <a:buFont typeface="Wingdings" panose="05000000000000000000" pitchFamily="2" charset="2"/>
              <a:buChar char="è"/>
            </a:pPr>
            <a:r>
              <a:rPr lang="en-US" noProof="0" dirty="0" smtClean="0">
                <a:sym typeface="Wingdings" panose="05000000000000000000" pitchFamily="2" charset="2"/>
              </a:rPr>
              <a:t>2.5 times higher storage potential for identical reservoir properties</a:t>
            </a:r>
          </a:p>
          <a:p>
            <a:pPr marL="514290" lvl="1" indent="-171450">
              <a:buFont typeface="Wingdings" panose="05000000000000000000" pitchFamily="2" charset="2"/>
              <a:buChar char="è"/>
            </a:pPr>
            <a:endParaRPr lang="en-US" noProof="0" dirty="0" smtClean="0">
              <a:sym typeface="Wingdings" panose="05000000000000000000" pitchFamily="2" charset="2"/>
            </a:endParaRPr>
          </a:p>
          <a:p>
            <a:pPr marL="171450" lvl="0" indent="-171450">
              <a:buFont typeface="Wingdings" panose="05000000000000000000" pitchFamily="2" charset="2"/>
              <a:buChar char="è"/>
            </a:pPr>
            <a:r>
              <a:rPr lang="en-US" noProof="0" dirty="0" smtClean="0">
                <a:sym typeface="Wingdings" panose="05000000000000000000" pitchFamily="2" charset="2"/>
              </a:rPr>
              <a:t>Drilling</a:t>
            </a:r>
            <a:r>
              <a:rPr lang="en-US" baseline="0" noProof="0" dirty="0" smtClean="0">
                <a:sym typeface="Wingdings" panose="05000000000000000000" pitchFamily="2" charset="2"/>
              </a:rPr>
              <a:t> of a horizontal section can be used to i) enable the utilization of a reservoir with low permeabilities in the first place, or ii) increase the storage potential of a reservoir (in case the spatial extent of the reservoir allows the drilling of such wellbores)</a:t>
            </a:r>
            <a:endParaRPr lang="en-US" noProof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135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Values in the cells show the maximum pressure</a:t>
            </a:r>
            <a:r>
              <a:rPr lang="en-US" baseline="0" noProof="0" dirty="0" smtClean="0"/>
              <a:t> changes occurring within the reservoir</a:t>
            </a:r>
            <a:endParaRPr lang="en-US" noProof="0" dirty="0" smtClean="0"/>
          </a:p>
          <a:p>
            <a:pPr marL="171450" indent="-171450">
              <a:buFontTx/>
              <a:buChar char="-"/>
            </a:pPr>
            <a:endParaRPr lang="en-US" noProof="0" dirty="0" smtClean="0"/>
          </a:p>
          <a:p>
            <a:pPr marL="171450" indent="-171450">
              <a:buFontTx/>
              <a:buChar char="-"/>
            </a:pPr>
            <a:r>
              <a:rPr lang="en-US" noProof="0" dirty="0" smtClean="0"/>
              <a:t>Selection </a:t>
            </a:r>
            <a:r>
              <a:rPr lang="en-US" noProof="0" dirty="0" smtClean="0"/>
              <a:t>of the suited borehole geometry always</a:t>
            </a:r>
            <a:r>
              <a:rPr lang="en-US" baseline="0" noProof="0" dirty="0" smtClean="0"/>
              <a:t> depends primarily on the reservoir </a:t>
            </a:r>
            <a:r>
              <a:rPr lang="en-US" baseline="0" noProof="0" dirty="0" smtClean="0"/>
              <a:t>permeability </a:t>
            </a:r>
            <a:r>
              <a:rPr lang="en-US" baseline="0" noProof="0" dirty="0" smtClean="0"/>
              <a:t>and thickness: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Red shaded cells: not feasible with either horizontal nor vertical well setup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Blue shaded cells: highest storage potential by utilizing a complementary horizontal well section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Green shaded cells: highest storage potential for a purely vertical well setup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55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Influence of the heat capacities of both</a:t>
            </a:r>
            <a:r>
              <a:rPr lang="en-US" baseline="0" noProof="0" dirty="0" smtClean="0"/>
              <a:t> reservoir and cap rock is negligible</a:t>
            </a:r>
          </a:p>
          <a:p>
            <a:pPr marL="171450" indent="-171450">
              <a:buFontTx/>
              <a:buChar char="-"/>
            </a:pPr>
            <a:r>
              <a:rPr lang="en-US" noProof="0" dirty="0" smtClean="0"/>
              <a:t>Thus</a:t>
            </a:r>
            <a:r>
              <a:rPr lang="en-US" baseline="0" noProof="0" dirty="0" smtClean="0"/>
              <a:t>, only the influence of thermal conductivities was investigated</a:t>
            </a:r>
          </a:p>
          <a:p>
            <a:pPr marL="171450" indent="-171450">
              <a:buFontTx/>
              <a:buChar char="-"/>
            </a:pPr>
            <a:endParaRPr lang="de-DE" baseline="0" noProof="0" dirty="0" smtClean="0"/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Asterisks in the upper left figure represent performed simulations</a:t>
            </a:r>
          </a:p>
          <a:p>
            <a:pPr marL="171450" indent="-171450">
              <a:buFontTx/>
              <a:buChar char="-"/>
            </a:pPr>
            <a:endParaRPr lang="en-US" baseline="0" noProof="0" dirty="0" smtClean="0"/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Increasing thermal conductivities lead to decreasing efficiencies of recovery (</a:t>
            </a:r>
            <a:r>
              <a:rPr lang="en-US" baseline="0" noProof="0" dirty="0" smtClean="0">
                <a:sym typeface="Wingdings" panose="05000000000000000000" pitchFamily="2" charset="2"/>
              </a:rPr>
              <a:t> higher heat losses due to higher thermal diffusion)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Low reservoir thickness: Efficiency of recovery solely depends on the thermal conductivity of the cap rock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Increasing influence of the thermal conductivity of the reservoir with increasing thickness </a:t>
            </a:r>
            <a:r>
              <a:rPr lang="en-US" b="1" baseline="0" noProof="0" dirty="0" smtClean="0">
                <a:sym typeface="Wingdings" panose="05000000000000000000" pitchFamily="2" charset="2"/>
              </a:rPr>
              <a:t>AND</a:t>
            </a:r>
            <a:r>
              <a:rPr lang="en-US" baseline="0" noProof="0" dirty="0" smtClean="0">
                <a:sym typeface="Wingdings" panose="05000000000000000000" pitchFamily="2" charset="2"/>
              </a:rPr>
              <a:t> for the horizontal well setup ( lower influence of the cap rock – acting as thermal insulator – on the propagation of the injected hot water</a:t>
            </a:r>
            <a:r>
              <a:rPr lang="en-US" baseline="0" noProof="0" dirty="0" smtClean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Tx/>
              <a:buChar char="-"/>
            </a:pPr>
            <a:endParaRPr lang="de-DE" baseline="0" noProof="0" dirty="0" smtClean="0">
              <a:sym typeface="Wingdings" panose="05000000000000000000" pitchFamily="2" charset="2"/>
            </a:endParaRPr>
          </a:p>
          <a:p>
            <a:pPr marL="171450" marR="0" lvl="0" indent="-17145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noProof="0" dirty="0" smtClean="0">
                <a:sym typeface="Wingdings" panose="05000000000000000000" pitchFamily="2" charset="2"/>
              </a:rPr>
              <a:t>Influence of varying thermal conductivities on the efficiency of recovery (up to 6 %) is in the same range as the influence of hydraulic and geometrical parameters (up to 9 %)  thermal conductivities should receive equal attention as the latter in the planning of deep geothermal heat storage sites</a:t>
            </a:r>
            <a:endParaRPr lang="en-US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077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Contour plot: Potential annual</a:t>
            </a:r>
            <a:r>
              <a:rPr lang="en-US" baseline="0" noProof="0" dirty="0" smtClean="0"/>
              <a:t> energy extraction for the vertical well setup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Black dashed line: Threshold of feasibility for the horizontal well setup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Grey circles: Core measurements of (abandoned) oil wells in the central URG (average measurements are displayed in case data ranges are available)</a:t>
            </a:r>
          </a:p>
          <a:p>
            <a:pPr marL="171450" indent="-171450">
              <a:buFontTx/>
              <a:buChar char="-"/>
            </a:pPr>
            <a:endParaRPr lang="en-US" baseline="0" noProof="0" dirty="0" smtClean="0"/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Vertical well setup: 24 out of 31 well measurements lie within the contour plot </a:t>
            </a:r>
            <a:r>
              <a:rPr lang="en-US" baseline="0" noProof="0" dirty="0" smtClean="0">
                <a:sym typeface="Wingdings" panose="05000000000000000000" pitchFamily="2" charset="2"/>
              </a:rPr>
              <a:t> feasible storage sites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Horizontal well setup: Feasible storage sites increase to 29 out of 31  increased amount of potential storage sites </a:t>
            </a:r>
            <a:r>
              <a:rPr lang="en-US" b="1" baseline="0" noProof="0" dirty="0" smtClean="0">
                <a:sym typeface="Wingdings" panose="05000000000000000000" pitchFamily="2" charset="2"/>
              </a:rPr>
              <a:t>AND</a:t>
            </a:r>
            <a:r>
              <a:rPr lang="en-US" baseline="0" noProof="0" dirty="0" smtClean="0">
                <a:sym typeface="Wingdings" panose="05000000000000000000" pitchFamily="2" charset="2"/>
              </a:rPr>
              <a:t> higher storage potential in general (as shown on slide 13)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84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064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New technology for the</a:t>
            </a:r>
            <a:r>
              <a:rPr lang="en-US" baseline="0" noProof="0" dirty="0" smtClean="0"/>
              <a:t> energy transition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Worldwide potential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High storage volumes, known reservoir geometries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Well known petrophysical reservoir properties</a:t>
            </a:r>
          </a:p>
          <a:p>
            <a:pPr marL="0" indent="0">
              <a:buFontTx/>
              <a:buNone/>
            </a:pPr>
            <a:r>
              <a:rPr lang="en-US" baseline="0" noProof="0" dirty="0" smtClean="0">
                <a:sym typeface="Wingdings" panose="05000000000000000000" pitchFamily="2" charset="2"/>
              </a:rPr>
              <a:t> Interesting for high-temperature heat storage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5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- Green patches: abandoned oil fields in the URG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50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Produced oil volumes represent minimum estimation of the storage volume of potential heat storage sites</a:t>
            </a:r>
          </a:p>
          <a:p>
            <a:pPr marL="171450" indent="-171450">
              <a:buFontTx/>
              <a:buChar char="-"/>
            </a:pPr>
            <a:endParaRPr lang="en-US" noProof="0" dirty="0" smtClean="0"/>
          </a:p>
          <a:p>
            <a:pPr marL="171450" indent="-171450">
              <a:buFontTx/>
              <a:buChar char="-"/>
            </a:pPr>
            <a:r>
              <a:rPr lang="en-US" noProof="0" dirty="0" smtClean="0"/>
              <a:t>Dark </a:t>
            </a:r>
            <a:r>
              <a:rPr lang="en-US" noProof="0" dirty="0" smtClean="0"/>
              <a:t>grey: Oil fields with production from Tertiary only</a:t>
            </a:r>
          </a:p>
          <a:p>
            <a:pPr marL="171450" indent="-171450">
              <a:buFontTx/>
              <a:buChar char="-"/>
            </a:pPr>
            <a:r>
              <a:rPr lang="en-US" noProof="0" dirty="0" smtClean="0"/>
              <a:t>Medium grey: Oil fields with production from both Tertiary and Mesozoic</a:t>
            </a:r>
          </a:p>
          <a:p>
            <a:pPr marL="171450" indent="-171450">
              <a:buFontTx/>
              <a:buChar char="-"/>
            </a:pPr>
            <a:r>
              <a:rPr lang="en-US" noProof="0" dirty="0" smtClean="0"/>
              <a:t>Light grey: Oil fields with production from Mesozoic only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21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noProof="0" dirty="0" smtClean="0"/>
              <a:t>Figure shows data obtained from cores of oil wells in the </a:t>
            </a:r>
            <a:r>
              <a:rPr lang="en-US" baseline="0" noProof="0" dirty="0" smtClean="0"/>
              <a:t>URG</a:t>
            </a:r>
            <a:endParaRPr lang="de-DE" baseline="0" noProof="0" dirty="0" smtClean="0"/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Detailed references: BRGM (1971), Sauer et al. (1981), </a:t>
            </a:r>
            <a:r>
              <a:rPr lang="en-US" baseline="0" noProof="0" dirty="0" err="1" smtClean="0"/>
              <a:t>Bruss</a:t>
            </a:r>
            <a:r>
              <a:rPr lang="en-US" baseline="0" noProof="0" dirty="0" smtClean="0"/>
              <a:t> (2000), Caron (2012), </a:t>
            </a:r>
            <a:r>
              <a:rPr lang="en-US" baseline="0" noProof="0" dirty="0" err="1" smtClean="0"/>
              <a:t>GeORG-Projektteam</a:t>
            </a:r>
            <a:r>
              <a:rPr lang="en-US" baseline="0" noProof="0" dirty="0" smtClean="0"/>
              <a:t> (2013), </a:t>
            </a:r>
            <a:r>
              <a:rPr lang="en-US" baseline="0" noProof="0" dirty="0" err="1" smtClean="0"/>
              <a:t>Böcker</a:t>
            </a:r>
            <a:r>
              <a:rPr lang="en-US" baseline="0" noProof="0" dirty="0" smtClean="0"/>
              <a:t> (2015)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53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FE Solver: MOOSE/TIGER (Mesh: </a:t>
            </a:r>
            <a:r>
              <a:rPr lang="en-US" noProof="0" dirty="0" err="1" smtClean="0"/>
              <a:t>Gmsh</a:t>
            </a:r>
            <a:r>
              <a:rPr lang="en-US" noProof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noProof="0" dirty="0" smtClean="0"/>
              <a:t>Thermo-hydraulic</a:t>
            </a:r>
            <a:r>
              <a:rPr lang="en-US" baseline="0" noProof="0" dirty="0" smtClean="0"/>
              <a:t> modeling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Parametrization based on data of abandoned oil fields in the URG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2 wells (cold and warm</a:t>
            </a:r>
            <a:r>
              <a:rPr lang="en-US" baseline="0" noProof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Cyclic storage operation with two semi-annual cycles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1</a:t>
            </a:r>
            <a:r>
              <a:rPr lang="en-US" baseline="30000" noProof="0" dirty="0" smtClean="0"/>
              <a:t>st</a:t>
            </a:r>
            <a:r>
              <a:rPr lang="en-US" baseline="0" noProof="0" dirty="0" smtClean="0"/>
              <a:t> half of each year (summer phase): Injection into warm well (140 °C) + production from cold well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2</a:t>
            </a:r>
            <a:r>
              <a:rPr lang="en-US" baseline="30000" noProof="0" dirty="0" smtClean="0"/>
              <a:t>nd</a:t>
            </a:r>
            <a:r>
              <a:rPr lang="en-US" baseline="0" noProof="0" dirty="0" smtClean="0"/>
              <a:t> half of each year (winter phase): Production from warm well + injection into cold well (70 °C </a:t>
            </a:r>
            <a:r>
              <a:rPr lang="en-US" baseline="0" noProof="0" dirty="0" smtClean="0">
                <a:sym typeface="Wingdings" panose="05000000000000000000" pitchFamily="2" charset="2"/>
              </a:rPr>
              <a:t> ambient reservoir temperature)</a:t>
            </a:r>
            <a:endParaRPr lang="en-US" baseline="0" noProof="0" dirty="0" smtClean="0"/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2 </a:t>
            </a:r>
            <a:r>
              <a:rPr lang="en-US" baseline="0" noProof="0" dirty="0" smtClean="0"/>
              <a:t>borehole geometries: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Purely vertical well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Additionally added 100 m horizontal well section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63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Parametrization based</a:t>
            </a:r>
            <a:r>
              <a:rPr lang="en-US" baseline="0" noProof="0" dirty="0" smtClean="0"/>
              <a:t> on data of abandoned oil fields in the URG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/>
              <a:t>Ranges used for parametric study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455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smtClean="0"/>
              <a:t>Parametrization</a:t>
            </a:r>
            <a:r>
              <a:rPr lang="en-US" baseline="0" noProof="0" dirty="0" smtClean="0"/>
              <a:t> of the shown “base case” (average reservoir properties):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Reservoir permeability: 6.6x10</a:t>
            </a:r>
            <a:r>
              <a:rPr lang="en-US" baseline="30000" noProof="0" dirty="0" smtClean="0"/>
              <a:t>-14</a:t>
            </a:r>
            <a:r>
              <a:rPr lang="en-US" baseline="0" noProof="0" dirty="0" smtClean="0"/>
              <a:t> m²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Reservoir thickness: 10 m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Thermal conductivities: Reservoir (2 Wm</a:t>
            </a:r>
            <a:r>
              <a:rPr lang="en-US" baseline="30000" noProof="0" dirty="0" smtClean="0"/>
              <a:t>-1</a:t>
            </a:r>
            <a:r>
              <a:rPr lang="en-US" baseline="0" noProof="0" dirty="0" smtClean="0"/>
              <a:t>K</a:t>
            </a:r>
            <a:r>
              <a:rPr lang="en-US" baseline="30000" noProof="0" dirty="0" smtClean="0"/>
              <a:t>-1</a:t>
            </a:r>
            <a:r>
              <a:rPr lang="en-US" baseline="0" noProof="0" dirty="0" smtClean="0"/>
              <a:t>), Cap rock (1.4 Wm</a:t>
            </a:r>
            <a:r>
              <a:rPr lang="en-US" baseline="30000" noProof="0" dirty="0" smtClean="0"/>
              <a:t>-1</a:t>
            </a:r>
            <a:r>
              <a:rPr lang="en-US" baseline="0" noProof="0" dirty="0" smtClean="0"/>
              <a:t>K</a:t>
            </a:r>
            <a:r>
              <a:rPr lang="en-US" baseline="30000" noProof="0" dirty="0" smtClean="0"/>
              <a:t>-1</a:t>
            </a:r>
            <a:r>
              <a:rPr lang="en-US" baseline="0" noProof="0" dirty="0" smtClean="0"/>
              <a:t>)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/>
              <a:t>Injection/production flowrate: 2 L/s</a:t>
            </a:r>
            <a:endParaRPr lang="en-US" noProof="0" dirty="0" smtClean="0"/>
          </a:p>
          <a:p>
            <a:pPr marL="171450" indent="-171450">
              <a:buFontTx/>
              <a:buChar char="-"/>
            </a:pPr>
            <a:endParaRPr lang="en-US" noProof="0" dirty="0" smtClean="0"/>
          </a:p>
          <a:p>
            <a:pPr marL="171450" indent="-171450">
              <a:buFontTx/>
              <a:buChar char="-"/>
            </a:pPr>
            <a:r>
              <a:rPr lang="en-US" noProof="0" dirty="0" smtClean="0"/>
              <a:t>Minimum </a:t>
            </a:r>
            <a:r>
              <a:rPr lang="en-US" noProof="0" dirty="0" smtClean="0"/>
              <a:t>production temperature increases from 94.5 °C (cycle</a:t>
            </a:r>
            <a:r>
              <a:rPr lang="en-US" baseline="0" noProof="0" dirty="0" smtClean="0"/>
              <a:t> 1) to 112.7 °C (cycle 10) </a:t>
            </a:r>
            <a:r>
              <a:rPr lang="en-US" baseline="0" noProof="0" dirty="0" smtClean="0">
                <a:sym typeface="Wingdings" panose="05000000000000000000" pitchFamily="2" charset="2"/>
              </a:rPr>
              <a:t> heating of the reservoir with increasing time caused by accumulation of thermal energy (i.e. heat losses from previous cycles)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Analogous effect for the efficiency of recovery: Increase from 66 % to 82 % (no maximum reached after 10 years  efficiency still increasing until steady-state conditions are reached)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Terms of energy: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2.72 </a:t>
            </a:r>
            <a:r>
              <a:rPr lang="en-US" baseline="0" noProof="0" dirty="0" err="1" smtClean="0">
                <a:sym typeface="Wingdings" panose="05000000000000000000" pitchFamily="2" charset="2"/>
              </a:rPr>
              <a:t>GWh</a:t>
            </a:r>
            <a:r>
              <a:rPr lang="en-US" baseline="0" noProof="0" dirty="0" smtClean="0">
                <a:sym typeface="Wingdings" panose="05000000000000000000" pitchFamily="2" charset="2"/>
              </a:rPr>
              <a:t> are annually stored</a:t>
            </a:r>
          </a:p>
          <a:p>
            <a:pPr marL="514290" lvl="1" indent="-171450">
              <a:buFontTx/>
              <a:buChar char="-"/>
            </a:pPr>
            <a:r>
              <a:rPr lang="en-US" baseline="0" noProof="0" dirty="0" smtClean="0">
                <a:sym typeface="Wingdings" panose="05000000000000000000" pitchFamily="2" charset="2"/>
              </a:rPr>
              <a:t>Cycle 1: 1.81 </a:t>
            </a:r>
            <a:r>
              <a:rPr lang="en-US" baseline="0" noProof="0" dirty="0" err="1" smtClean="0">
                <a:sym typeface="Wingdings" panose="05000000000000000000" pitchFamily="2" charset="2"/>
              </a:rPr>
              <a:t>GWh</a:t>
            </a:r>
            <a:r>
              <a:rPr lang="en-US" baseline="0" noProof="0" dirty="0" smtClean="0">
                <a:sym typeface="Wingdings" panose="05000000000000000000" pitchFamily="2" charset="2"/>
              </a:rPr>
              <a:t> can be retrieved, cycle 10: 2.22 </a:t>
            </a:r>
            <a:r>
              <a:rPr lang="en-US" baseline="0" noProof="0" dirty="0" err="1" smtClean="0">
                <a:sym typeface="Wingdings" panose="05000000000000000000" pitchFamily="2" charset="2"/>
              </a:rPr>
              <a:t>GWh</a:t>
            </a:r>
            <a:r>
              <a:rPr lang="en-US" baseline="0" noProof="0" dirty="0" smtClean="0">
                <a:sym typeface="Wingdings" panose="05000000000000000000" pitchFamily="2" charset="2"/>
              </a:rPr>
              <a:t> can be retrieved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73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D0375CB-CDC3-4E6E-A980-3037F509D7B4}"/>
              </a:ext>
            </a:extLst>
          </p:cNvPr>
          <p:cNvGrpSpPr/>
          <p:nvPr userDrawn="1"/>
        </p:nvGrpSpPr>
        <p:grpSpPr>
          <a:xfrm>
            <a:off x="0" y="0"/>
            <a:ext cx="9144000" cy="5145088"/>
            <a:chOff x="0" y="0"/>
            <a:chExt cx="9144000" cy="5145088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63B0F31C-2FAD-423F-B54A-15D32FC5239C}"/>
                </a:ext>
              </a:extLst>
            </p:cNvPr>
            <p:cNvSpPr/>
            <p:nvPr userDrawn="1"/>
          </p:nvSpPr>
          <p:spPr>
            <a:xfrm>
              <a:off x="71437" y="0"/>
              <a:ext cx="9001125" cy="26636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78E9274-6A1C-407A-8B34-90A9AF072F2A}"/>
                </a:ext>
              </a:extLst>
            </p:cNvPr>
            <p:cNvSpPr/>
            <p:nvPr userDrawn="1"/>
          </p:nvSpPr>
          <p:spPr>
            <a:xfrm>
              <a:off x="71437" y="2417213"/>
              <a:ext cx="9001125" cy="33814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8CE3347-F78C-4A40-B1CB-45F0EA339079}"/>
                </a:ext>
              </a:extLst>
            </p:cNvPr>
            <p:cNvSpPr/>
            <p:nvPr userDrawn="1"/>
          </p:nvSpPr>
          <p:spPr>
            <a:xfrm>
              <a:off x="0" y="0"/>
              <a:ext cx="9144000" cy="5145088"/>
            </a:xfrm>
            <a:custGeom>
              <a:avLst/>
              <a:gdLst>
                <a:gd name="connsiteX0" fmla="*/ 101447 w 9130894"/>
                <a:gd name="connsiteY0" fmla="*/ 108424 h 5145088"/>
                <a:gd name="connsiteX1" fmla="*/ 101447 w 9130894"/>
                <a:gd name="connsiteY1" fmla="*/ 4623069 h 5145088"/>
                <a:gd name="connsiteX2" fmla="*/ 227202 w 9130894"/>
                <a:gd name="connsiteY2" fmla="*/ 4748824 h 5145088"/>
                <a:gd name="connsiteX3" fmla="*/ 9029447 w 9130894"/>
                <a:gd name="connsiteY3" fmla="*/ 4748824 h 5145088"/>
                <a:gd name="connsiteX4" fmla="*/ 9029447 w 9130894"/>
                <a:gd name="connsiteY4" fmla="*/ 234179 h 5145088"/>
                <a:gd name="connsiteX5" fmla="*/ 8903692 w 9130894"/>
                <a:gd name="connsiteY5" fmla="*/ 108424 h 5145088"/>
                <a:gd name="connsiteX6" fmla="*/ 0 w 9130894"/>
                <a:gd name="connsiteY6" fmla="*/ 0 h 5145088"/>
                <a:gd name="connsiteX7" fmla="*/ 9130894 w 9130894"/>
                <a:gd name="connsiteY7" fmla="*/ 0 h 5145088"/>
                <a:gd name="connsiteX8" fmla="*/ 9130894 w 9130894"/>
                <a:gd name="connsiteY8" fmla="*/ 5145088 h 5145088"/>
                <a:gd name="connsiteX9" fmla="*/ 0 w 9130894"/>
                <a:gd name="connsiteY9" fmla="*/ 5145088 h 514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30894" h="5145088">
                  <a:moveTo>
                    <a:pt x="101447" y="108424"/>
                  </a:moveTo>
                  <a:lnTo>
                    <a:pt x="101447" y="4623069"/>
                  </a:lnTo>
                  <a:cubicBezTo>
                    <a:pt x="101447" y="4692522"/>
                    <a:pt x="157749" y="4748824"/>
                    <a:pt x="227202" y="4748824"/>
                  </a:cubicBezTo>
                  <a:lnTo>
                    <a:pt x="9029447" y="4748824"/>
                  </a:lnTo>
                  <a:lnTo>
                    <a:pt x="9029447" y="234179"/>
                  </a:lnTo>
                  <a:cubicBezTo>
                    <a:pt x="9029447" y="164726"/>
                    <a:pt x="8973145" y="108424"/>
                    <a:pt x="8903692" y="108424"/>
                  </a:cubicBezTo>
                  <a:close/>
                  <a:moveTo>
                    <a:pt x="0" y="0"/>
                  </a:moveTo>
                  <a:lnTo>
                    <a:pt x="9130894" y="0"/>
                  </a:lnTo>
                  <a:lnTo>
                    <a:pt x="9130894" y="5145088"/>
                  </a:lnTo>
                  <a:lnTo>
                    <a:pt x="0" y="51450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5" y="4869064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1621550" cy="751280"/>
          </a:xfrm>
          <a:prstGeom prst="rect">
            <a:avLst/>
          </a:prstGeom>
        </p:spPr>
      </p:pic>
      <p:sp>
        <p:nvSpPr>
          <p:cNvPr id="15" name="Text Box 21">
            <a:extLst>
              <a:ext uri="{FF2B5EF4-FFF2-40B4-BE49-F238E27FC236}">
                <a16:creationId xmlns:a16="http://schemas.microsoft.com/office/drawing/2014/main" id="{9BF9BEC3-F76B-4D75-9812-898E01614A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6688" y="2508955"/>
            <a:ext cx="5779498" cy="15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005" noProof="0" dirty="0" smtClean="0">
                <a:solidFill>
                  <a:schemeClr val="bg1"/>
                </a:solidFill>
              </a:rPr>
              <a:t>Institute of Applied Geosciences,</a:t>
            </a:r>
            <a:r>
              <a:rPr lang="en-US" sz="1005" baseline="0" noProof="0" dirty="0" smtClean="0">
                <a:solidFill>
                  <a:schemeClr val="bg1"/>
                </a:solidFill>
              </a:rPr>
              <a:t> Department of Geothermal Energy</a:t>
            </a:r>
            <a:endParaRPr lang="en-US" sz="1005" noProof="0" dirty="0">
              <a:solidFill>
                <a:schemeClr val="bg1"/>
              </a:solidFill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0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928"/>
            <a:ext cx="6225572" cy="436022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5860D3-14FA-4FDC-8816-17A10BEC7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0A7DEDA-EAA3-43B9-89DF-5D1DF3E4C5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2313" y="2098800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0124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188000"/>
            <a:ext cx="4114799" cy="34461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1937441"/>
            <a:ext cx="4098132" cy="27062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88000"/>
            <a:ext cx="4882310" cy="320914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1" y="1188001"/>
            <a:ext cx="3178969" cy="3209146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43915" y="468662"/>
            <a:ext cx="5471285" cy="311286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 May 2020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8BD68AEB-9AF7-42CF-B400-62004B6D71E2}"/>
              </a:ext>
            </a:extLst>
          </p:cNvPr>
          <p:cNvSpPr/>
          <p:nvPr userDrawn="1"/>
        </p:nvSpPr>
        <p:spPr>
          <a:xfrm>
            <a:off x="0" y="2"/>
            <a:ext cx="9144000" cy="5145088"/>
          </a:xfrm>
          <a:custGeom>
            <a:avLst/>
            <a:gdLst>
              <a:gd name="connsiteX0" fmla="*/ 101447 w 9130894"/>
              <a:gd name="connsiteY0" fmla="*/ 108424 h 5145088"/>
              <a:gd name="connsiteX1" fmla="*/ 101447 w 9130894"/>
              <a:gd name="connsiteY1" fmla="*/ 4623069 h 5145088"/>
              <a:gd name="connsiteX2" fmla="*/ 227202 w 9130894"/>
              <a:gd name="connsiteY2" fmla="*/ 4748824 h 5145088"/>
              <a:gd name="connsiteX3" fmla="*/ 9029447 w 9130894"/>
              <a:gd name="connsiteY3" fmla="*/ 4748824 h 5145088"/>
              <a:gd name="connsiteX4" fmla="*/ 9029447 w 9130894"/>
              <a:gd name="connsiteY4" fmla="*/ 234179 h 5145088"/>
              <a:gd name="connsiteX5" fmla="*/ 8903692 w 9130894"/>
              <a:gd name="connsiteY5" fmla="*/ 108424 h 5145088"/>
              <a:gd name="connsiteX6" fmla="*/ 0 w 9130894"/>
              <a:gd name="connsiteY6" fmla="*/ 0 h 5145088"/>
              <a:gd name="connsiteX7" fmla="*/ 9130894 w 9130894"/>
              <a:gd name="connsiteY7" fmla="*/ 0 h 5145088"/>
              <a:gd name="connsiteX8" fmla="*/ 9130894 w 9130894"/>
              <a:gd name="connsiteY8" fmla="*/ 5145088 h 5145088"/>
              <a:gd name="connsiteX9" fmla="*/ 0 w 9130894"/>
              <a:gd name="connsiteY9" fmla="*/ 5145088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30894" h="5145088">
                <a:moveTo>
                  <a:pt x="101447" y="108424"/>
                </a:moveTo>
                <a:lnTo>
                  <a:pt x="101447" y="4623069"/>
                </a:lnTo>
                <a:cubicBezTo>
                  <a:pt x="101447" y="4692522"/>
                  <a:pt x="157749" y="4748824"/>
                  <a:pt x="227202" y="4748824"/>
                </a:cubicBezTo>
                <a:lnTo>
                  <a:pt x="9029447" y="4748824"/>
                </a:lnTo>
                <a:lnTo>
                  <a:pt x="9029447" y="234179"/>
                </a:lnTo>
                <a:cubicBezTo>
                  <a:pt x="9029447" y="164726"/>
                  <a:pt x="8973145" y="108424"/>
                  <a:pt x="8903692" y="108424"/>
                </a:cubicBezTo>
                <a:close/>
                <a:moveTo>
                  <a:pt x="0" y="0"/>
                </a:moveTo>
                <a:lnTo>
                  <a:pt x="9130894" y="0"/>
                </a:lnTo>
                <a:lnTo>
                  <a:pt x="9130894" y="5145088"/>
                </a:lnTo>
                <a:lnTo>
                  <a:pt x="0" y="51450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4" y="4845123"/>
            <a:ext cx="1027755" cy="27392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05 May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" y="4845123"/>
            <a:ext cx="326368" cy="2227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700330" y="4845123"/>
            <a:ext cx="5232733" cy="273928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noProof="0" dirty="0" smtClean="0"/>
              <a:t>Kai Stricker et al. – Utilization of abandoned hydrocarbon reservoirs for deep geothermal heat storage</a:t>
            </a:r>
            <a:endParaRPr lang="en-US" sz="900" noProof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7340384" y="4811862"/>
            <a:ext cx="20363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© Authors. All rights reserved.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652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4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3" orient="horz" pos="464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2B401D3-9C9F-457C-B31F-B21C8B9F3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774" y="1181684"/>
            <a:ext cx="6292453" cy="6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</a:pPr>
            <a:r>
              <a:rPr lang="en-US" altLang="de-DE" sz="2200" b="1" dirty="0" smtClean="0"/>
              <a:t>Utilization of abandoned hydrocarbon reservoirs for deep geothermal heat storage</a:t>
            </a:r>
            <a:endParaRPr lang="en-US" altLang="de-DE" sz="2200" b="1" dirty="0"/>
          </a:p>
        </p:txBody>
      </p:sp>
      <p:pic>
        <p:nvPicPr>
          <p:cNvPr id="3" name="Inhaltsplatzhalter 11">
            <a:extLst>
              <a:ext uri="{FF2B5EF4-FFF2-40B4-BE49-F238E27FC236}">
                <a16:creationId xmlns:a16="http://schemas.microsoft.com/office/drawing/2014/main" id="{035845B3-EC6D-4EC8-976A-9DC3B711B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3" b="2450"/>
          <a:stretch/>
        </p:blipFill>
        <p:spPr bwMode="auto">
          <a:xfrm>
            <a:off x="419099" y="2766073"/>
            <a:ext cx="1471726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57" y="2766073"/>
            <a:ext cx="3560424" cy="198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766073"/>
            <a:ext cx="2640000" cy="1980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697FBC9-DE87-47E6-AB36-F4F0B38DC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917" y="1940312"/>
            <a:ext cx="6278166" cy="39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 fontScale="77500" lnSpcReduction="20000"/>
          </a:bodyPr>
          <a:lstStyle/>
          <a:p>
            <a:pPr algn="ctr">
              <a:spcAft>
                <a:spcPts val="1200"/>
              </a:spcAft>
            </a:pPr>
            <a:r>
              <a:rPr lang="de-DE" b="1" u="sng" dirty="0"/>
              <a:t>K. Stricker</a:t>
            </a:r>
            <a:r>
              <a:rPr lang="de-DE" dirty="0"/>
              <a:t>, J. </a:t>
            </a:r>
            <a:r>
              <a:rPr lang="de-DE" dirty="0" smtClean="0"/>
              <a:t>Grimmer, R. Egert, J. Bremer, A</a:t>
            </a:r>
            <a:r>
              <a:rPr lang="de-DE" dirty="0"/>
              <a:t>. </a:t>
            </a:r>
            <a:r>
              <a:rPr lang="de-DE" dirty="0" smtClean="0"/>
              <a:t>Dashti, </a:t>
            </a:r>
            <a:r>
              <a:rPr lang="de-DE" dirty="0"/>
              <a:t>M. </a:t>
            </a:r>
            <a:r>
              <a:rPr lang="de-DE" dirty="0" err="1"/>
              <a:t>Gholamikorzani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J. Meixner, K. </a:t>
            </a:r>
            <a:r>
              <a:rPr lang="de-DE" dirty="0" err="1"/>
              <a:t>Schaetzler</a:t>
            </a:r>
            <a:r>
              <a:rPr lang="de-DE" dirty="0"/>
              <a:t>, E. Schill und T. Kohl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553815" y="4845728"/>
            <a:ext cx="20363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© Authors. All rights reserved.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471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efficiency of recovery over time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"/>
          <a:stretch/>
        </p:blipFill>
        <p:spPr>
          <a:xfrm>
            <a:off x="1905000" y="914568"/>
            <a:ext cx="5334000" cy="376502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8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increasing reservoir thicknesses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1499039"/>
            <a:ext cx="8365067" cy="249816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the borehole geometry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7" y="1269184"/>
            <a:ext cx="7399867" cy="31789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of hydraulics and geometry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53080"/>
            <a:ext cx="7543800" cy="322045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of the suited borehole geometry</a:t>
            </a:r>
            <a:endParaRPr lang="en-US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304135"/>
              </p:ext>
            </p:extLst>
          </p:nvPr>
        </p:nvGraphicFramePr>
        <p:xfrm>
          <a:off x="410833" y="1535665"/>
          <a:ext cx="8322334" cy="2454274"/>
        </p:xfrm>
        <a:graphic>
          <a:graphicData uri="http://schemas.openxmlformats.org/drawingml/2006/table">
            <a:tbl>
              <a:tblPr firstRow="1" firstCol="1" bandRow="1"/>
              <a:tblGrid>
                <a:gridCol w="1558782">
                  <a:extLst>
                    <a:ext uri="{9D8B030D-6E8A-4147-A177-3AD203B41FA5}">
                      <a16:colId xmlns:a16="http://schemas.microsoft.com/office/drawing/2014/main" val="326035274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876926740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3819868385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3016175806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1886723655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2609137162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4072691282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2718225430"/>
                    </a:ext>
                  </a:extLst>
                </a:gridCol>
                <a:gridCol w="845444">
                  <a:extLst>
                    <a:ext uri="{9D8B030D-6E8A-4147-A177-3AD203B41FA5}">
                      <a16:colId xmlns:a16="http://schemas.microsoft.com/office/drawing/2014/main" val="2797211096"/>
                    </a:ext>
                  </a:extLst>
                </a:gridCol>
              </a:tblGrid>
              <a:tr h="4090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Permeability [m²]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028534"/>
                  </a:ext>
                </a:extLst>
              </a:tr>
              <a:tr h="818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 [m]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3.3x10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6.6x10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3.3x10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6.6x10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3.3x10</a:t>
                      </a:r>
                      <a:r>
                        <a:rPr lang="en-US" sz="14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021012"/>
                  </a:ext>
                </a:extLst>
              </a:tr>
              <a:tr h="409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47258"/>
                  </a:ext>
                </a:extLst>
              </a:tr>
              <a:tr h="409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490834"/>
                  </a:ext>
                </a:extLst>
              </a:tr>
              <a:tr h="409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11.85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11.93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11.92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42860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thermal properties</a:t>
            </a:r>
            <a:endParaRPr lang="en-US" dirty="0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1337100" y="1009393"/>
            <a:ext cx="6469800" cy="3672000"/>
            <a:chOff x="996017" y="855203"/>
            <a:chExt cx="10462555" cy="593812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0" b="15887"/>
            <a:stretch/>
          </p:blipFill>
          <p:spPr>
            <a:xfrm>
              <a:off x="7748109" y="861218"/>
              <a:ext cx="3710463" cy="2710113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0" r="18315" b="10017"/>
            <a:stretch/>
          </p:blipFill>
          <p:spPr>
            <a:xfrm>
              <a:off x="4658815" y="855203"/>
              <a:ext cx="2923675" cy="289924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95" b="15514"/>
            <a:stretch/>
          </p:blipFill>
          <p:spPr>
            <a:xfrm>
              <a:off x="996017" y="855203"/>
              <a:ext cx="3497179" cy="2722145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95"/>
            <a:stretch/>
          </p:blipFill>
          <p:spPr>
            <a:xfrm>
              <a:off x="1016255" y="3556317"/>
              <a:ext cx="3497179" cy="32220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r="18594"/>
            <a:stretch/>
          </p:blipFill>
          <p:spPr>
            <a:xfrm>
              <a:off x="4668148" y="3571331"/>
              <a:ext cx="2923675" cy="32220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0"/>
            <a:stretch/>
          </p:blipFill>
          <p:spPr>
            <a:xfrm>
              <a:off x="7748109" y="3571331"/>
              <a:ext cx="3710463" cy="3222000"/>
            </a:xfrm>
            <a:prstGeom prst="rect">
              <a:avLst/>
            </a:prstGeom>
          </p:spPr>
        </p:pic>
      </p:grpSp>
      <p:sp>
        <p:nvSpPr>
          <p:cNvPr id="13" name="Textfeld 12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URG: High potential for heat storage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Results &amp; Discussion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"/>
          <a:stretch/>
        </p:blipFill>
        <p:spPr bwMode="auto">
          <a:xfrm>
            <a:off x="2032217" y="1029640"/>
            <a:ext cx="5079566" cy="3622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9816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Well </a:t>
            </a:r>
            <a:r>
              <a:rPr lang="en-US" sz="2200" dirty="0" smtClean="0"/>
              <a:t>characterized potential </a:t>
            </a:r>
            <a:r>
              <a:rPr lang="en-US" sz="2200" dirty="0" smtClean="0"/>
              <a:t>storage sites (abandoned oil fields)</a:t>
            </a:r>
          </a:p>
          <a:p>
            <a:r>
              <a:rPr lang="en-US" sz="2200" dirty="0" smtClean="0"/>
              <a:t>Increasing efficiency of recovery over time</a:t>
            </a:r>
          </a:p>
          <a:p>
            <a:r>
              <a:rPr lang="en-US" sz="2200" dirty="0" smtClean="0"/>
              <a:t>Increasing efficiency of recovery with higher reservoir thicknesses as well as injection/production flowrates</a:t>
            </a:r>
          </a:p>
          <a:p>
            <a:r>
              <a:rPr lang="en-US" sz="2200" dirty="0" smtClean="0"/>
              <a:t>Higher extractable energy for the horizontal well setup</a:t>
            </a:r>
          </a:p>
          <a:p>
            <a:r>
              <a:rPr lang="en-US" sz="2200" dirty="0" smtClean="0"/>
              <a:t>Selection of the suited well geometry based on reservoir properties</a:t>
            </a:r>
          </a:p>
          <a:p>
            <a:r>
              <a:rPr lang="en-US" sz="2200" dirty="0" smtClean="0"/>
              <a:t>Increasing efficiency of recovery with decreasing thermal </a:t>
            </a:r>
            <a:r>
              <a:rPr lang="en-US" sz="2200" dirty="0" smtClean="0"/>
              <a:t>conductivities</a:t>
            </a:r>
          </a:p>
          <a:p>
            <a:r>
              <a:rPr lang="en-US" sz="2200" dirty="0" smtClean="0"/>
              <a:t>The majority of the investigated abandoned oil fields seem to be utilizable as deep geothermal heat storage sites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Contact: kai.stricker@kit.edu</a:t>
            </a:r>
            <a:endParaRPr lang="en-US" sz="2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Conclusion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Baillieux</a:t>
            </a:r>
            <a:r>
              <a:rPr lang="en-US" dirty="0" smtClean="0"/>
              <a:t>, Paul; Schill, Eva; </a:t>
            </a:r>
            <a:r>
              <a:rPr lang="en-US" dirty="0" err="1" smtClean="0"/>
              <a:t>Edel</a:t>
            </a:r>
            <a:r>
              <a:rPr lang="en-US" dirty="0" smtClean="0"/>
              <a:t>, Jean-Bernard; Mauri, Guillaume (2013): Localization of temperature anomalies in the Upper Rhine </a:t>
            </a:r>
            <a:r>
              <a:rPr lang="en-US" dirty="0" err="1" smtClean="0"/>
              <a:t>Graben</a:t>
            </a:r>
            <a:r>
              <a:rPr lang="en-US" dirty="0" smtClean="0"/>
              <a:t>: insights from geophysics and </a:t>
            </a:r>
            <a:r>
              <a:rPr lang="en-US" dirty="0" err="1" smtClean="0"/>
              <a:t>neotectonic</a:t>
            </a:r>
            <a:r>
              <a:rPr lang="en-US" dirty="0" smtClean="0"/>
              <a:t> activity. International Geology Review 55 (14), pp. 1744-1762.</a:t>
            </a:r>
          </a:p>
          <a:p>
            <a:r>
              <a:rPr lang="en-US" dirty="0" err="1" smtClean="0"/>
              <a:t>Böcker</a:t>
            </a:r>
            <a:r>
              <a:rPr lang="en-US" dirty="0" smtClean="0"/>
              <a:t>, Johannes (2015): Petroleum system and thermal history of the Upper Rhine </a:t>
            </a:r>
            <a:r>
              <a:rPr lang="en-US" dirty="0" err="1" smtClean="0"/>
              <a:t>Graben</a:t>
            </a:r>
            <a:r>
              <a:rPr lang="en-US" dirty="0" smtClean="0"/>
              <a:t>. Implications from organic geochemical analyses, oil-source rock correlations and numerical modelling. Dissertation. RWTH Aachen, Aachen. </a:t>
            </a:r>
            <a:r>
              <a:rPr lang="de-DE" dirty="0" smtClean="0"/>
              <a:t>Fakultät für Georessourcen und Materialtechnik.</a:t>
            </a:r>
          </a:p>
          <a:p>
            <a:r>
              <a:rPr lang="de-DE" dirty="0" smtClean="0"/>
              <a:t>BRGM (1971): </a:t>
            </a:r>
            <a:r>
              <a:rPr lang="fr-FR" dirty="0" smtClean="0"/>
              <a:t>Possibilités d‘injection en couches profondes d‘effluents industriels. Service géologique d‘Alsace et de Lorraine. Strasbourg.</a:t>
            </a:r>
          </a:p>
          <a:p>
            <a:r>
              <a:rPr lang="de-DE" dirty="0" err="1" smtClean="0"/>
              <a:t>Bruss</a:t>
            </a:r>
            <a:r>
              <a:rPr lang="de-DE" dirty="0" smtClean="0"/>
              <a:t>, </a:t>
            </a:r>
            <a:r>
              <a:rPr lang="de-DE" dirty="0" err="1" smtClean="0"/>
              <a:t>Dietfried</a:t>
            </a:r>
            <a:r>
              <a:rPr lang="de-DE" dirty="0" smtClean="0"/>
              <a:t> (2000): Zur Herkunft der Erdöle im mittleren Oberrheingraben und ihre Bedeutung für die Rekonstruktion der Migrationsgeschichte und der Speichergesteinsdiagenese. Dissertation. Forschungszentrum Jülich / Universität Erlangen-Nürnberg, Jülich. Institut für Chemie und Dynamik der Geosphäre 4: Erdöl und Organische Geochemie.</a:t>
            </a:r>
          </a:p>
          <a:p>
            <a:r>
              <a:rPr lang="de-DE" dirty="0" smtClean="0"/>
              <a:t>Caron, E. (2012): </a:t>
            </a:r>
            <a:r>
              <a:rPr lang="fr-FR" dirty="0" smtClean="0"/>
              <a:t>Réalisation d‘une base de données porosité-perméabilité dans le fossé rhénan. </a:t>
            </a:r>
            <a:r>
              <a:rPr lang="fr-FR" dirty="0" err="1" smtClean="0"/>
              <a:t>Bachelorthesis</a:t>
            </a:r>
            <a:r>
              <a:rPr lang="fr-FR" dirty="0" smtClean="0"/>
              <a:t>. Université Lille Nord de France, Lille.</a:t>
            </a:r>
          </a:p>
          <a:p>
            <a:r>
              <a:rPr lang="de-DE" dirty="0" err="1" smtClean="0"/>
              <a:t>GeORG</a:t>
            </a:r>
            <a:r>
              <a:rPr lang="de-DE" dirty="0" smtClean="0"/>
              <a:t>-Projektteam (2013): Geopotenziale des tieferen Untergrundes im Oberrheingraben, Fachlich Technischer Abschlussbericht des </a:t>
            </a:r>
            <a:r>
              <a:rPr lang="de-DE" dirty="0" err="1" smtClean="0"/>
              <a:t>Interreg</a:t>
            </a:r>
            <a:r>
              <a:rPr lang="de-DE" dirty="0" smtClean="0"/>
              <a:t>-Projekts </a:t>
            </a:r>
            <a:r>
              <a:rPr lang="de-DE" dirty="0" err="1" smtClean="0"/>
              <a:t>GeORG</a:t>
            </a:r>
            <a:r>
              <a:rPr lang="de-DE" dirty="0" smtClean="0"/>
              <a:t>, Teil 3: Daten, Methodik, Darstellungsweise. </a:t>
            </a:r>
            <a:r>
              <a:rPr lang="de-DE" dirty="0" err="1" smtClean="0"/>
              <a:t>Edited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Sokol, Günter; Nitsch, Edgar. Freiburg i. Br.</a:t>
            </a:r>
          </a:p>
          <a:p>
            <a:r>
              <a:rPr lang="de-DE" dirty="0" smtClean="0"/>
              <a:t>LBEG (2018): Erdöl und Erdgas in der Bundesrepublik Deutschland (2018). Niedersächsisches Landesamt für Bergbau, Energie und Geologie (LBEG). Hannover.</a:t>
            </a:r>
          </a:p>
          <a:p>
            <a:r>
              <a:rPr lang="de-DE" dirty="0" smtClean="0"/>
              <a:t>Sauer, K.; Nägele, R.; Tietze, R. (1981): Geothermische Synthese des Oberrheingrabens zwischen Karlsruhe und Mannheim (Anteil Baden-Württemberg). Geologisches Landesamt Baden-Württemberg. Freiburg i. Br.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summary: Background</a:t>
            </a:r>
            <a:endParaRPr lang="en-US" dirty="0"/>
          </a:p>
        </p:txBody>
      </p:sp>
      <p:pic>
        <p:nvPicPr>
          <p:cNvPr id="6" name="Inhaltsplatzhalter 11">
            <a:extLst>
              <a:ext uri="{FF2B5EF4-FFF2-40B4-BE49-F238E27FC236}">
                <a16:creationId xmlns:a16="http://schemas.microsoft.com/office/drawing/2014/main" id="{035845B3-EC6D-4EC8-976A-9DC3B711B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3" b="2450"/>
          <a:stretch/>
        </p:blipFill>
        <p:spPr bwMode="auto">
          <a:xfrm>
            <a:off x="216000" y="1704742"/>
            <a:ext cx="1572212" cy="211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6"/>
          <p:cNvGrpSpPr/>
          <p:nvPr/>
        </p:nvGrpSpPr>
        <p:grpSpPr>
          <a:xfrm>
            <a:off x="4345032" y="1286856"/>
            <a:ext cx="2273300" cy="1686439"/>
            <a:chOff x="4175698" y="1103505"/>
            <a:chExt cx="2273300" cy="168643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" t="4954" r="7619"/>
            <a:stretch/>
          </p:blipFill>
          <p:spPr>
            <a:xfrm>
              <a:off x="4175698" y="1103505"/>
              <a:ext cx="2273300" cy="1686439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4722974" y="1768770"/>
              <a:ext cx="838956" cy="4140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F77BBEEB-0F57-5E43-8446-A70532D32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46" y="2654514"/>
            <a:ext cx="2363094" cy="197675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94691" y="1123218"/>
            <a:ext cx="196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Positive temperature anomalies in the URG</a:t>
            </a:r>
            <a:endParaRPr lang="en-US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1901246" y="2159126"/>
            <a:ext cx="196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Former oil fields as potential storage sites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4444698" y="987888"/>
            <a:ext cx="265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Well characterized reservoirs</a:t>
            </a:r>
            <a:endParaRPr lang="en-US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7263432" y="2407868"/>
            <a:ext cx="196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Generic thermo-hydraulic model</a:t>
            </a:r>
            <a:endParaRPr lang="en-US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Executive summary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1" y="2934591"/>
            <a:ext cx="2809376" cy="17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5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summary: Results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"/>
          <a:stretch/>
        </p:blipFill>
        <p:spPr>
          <a:xfrm>
            <a:off x="142793" y="1333730"/>
            <a:ext cx="2363306" cy="16681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90" y="2871857"/>
            <a:ext cx="4893682" cy="146146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81" y="1175726"/>
            <a:ext cx="3884186" cy="165816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6000" y="886642"/>
            <a:ext cx="196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Increasing storage efficiency over time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542368" y="3044321"/>
            <a:ext cx="184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Increasing storage efficiency for higher thicknesses</a:t>
            </a:r>
            <a:endParaRPr lang="en-US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4757031" y="910283"/>
            <a:ext cx="425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Increasing storage efficiency for horizontal wells</a:t>
            </a:r>
            <a:endParaRPr lang="en-US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Executive summary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Pfeil nach rechts 17"/>
          <p:cNvSpPr/>
          <p:nvPr/>
        </p:nvSpPr>
        <p:spPr>
          <a:xfrm>
            <a:off x="396000" y="4411133"/>
            <a:ext cx="501467" cy="262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>
            <a:off x="965199" y="4365309"/>
            <a:ext cx="8043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Modeling shows general suitability of abandoned oil fields in the URG for heat storage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740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0050" y="1188001"/>
            <a:ext cx="4171950" cy="1758400"/>
          </a:xfrm>
        </p:spPr>
        <p:txBody>
          <a:bodyPr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dirty="0" smtClean="0"/>
              <a:t>High temperatures in the subsurface of the Upper Rhine </a:t>
            </a:r>
            <a:r>
              <a:rPr lang="en-US" sz="2400" dirty="0" err="1" smtClean="0"/>
              <a:t>Graben</a:t>
            </a:r>
            <a:r>
              <a:rPr lang="en-US" sz="2400" dirty="0" smtClean="0"/>
              <a:t> (URG)</a:t>
            </a:r>
          </a:p>
          <a:p>
            <a:pPr marL="0" indent="0">
              <a:buNone/>
            </a:pPr>
            <a:r>
              <a:rPr lang="en-US" sz="2400" dirty="0" smtClean="0"/>
              <a:t>Well characterized storage formations</a:t>
            </a:r>
            <a:endParaRPr lang="en-US" sz="24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URG: High potential for heat storage?</a:t>
            </a:r>
            <a:endParaRPr lang="en-US" dirty="0"/>
          </a:p>
        </p:txBody>
      </p:sp>
      <p:pic>
        <p:nvPicPr>
          <p:cNvPr id="6" name="Inhaltsplatzhalter 11">
            <a:extLst>
              <a:ext uri="{FF2B5EF4-FFF2-40B4-BE49-F238E27FC236}">
                <a16:creationId xmlns:a16="http://schemas.microsoft.com/office/drawing/2014/main" id="{035845B3-EC6D-4EC8-976A-9DC3B711B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3" b="2450"/>
          <a:stretch/>
        </p:blipFill>
        <p:spPr bwMode="auto">
          <a:xfrm>
            <a:off x="5020733" y="836613"/>
            <a:ext cx="2870200" cy="386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EE62A00-90CE-4FDF-8B80-BB655C684C37}"/>
              </a:ext>
            </a:extLst>
          </p:cNvPr>
          <p:cNvSpPr txBox="1"/>
          <p:nvPr/>
        </p:nvSpPr>
        <p:spPr>
          <a:xfrm>
            <a:off x="4503205" y="4532469"/>
            <a:ext cx="139333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1" dirty="0" err="1"/>
              <a:t>Baillieux</a:t>
            </a:r>
            <a:r>
              <a:rPr lang="de-DE" sz="1051" dirty="0"/>
              <a:t> et al., 2013</a:t>
            </a:r>
            <a:endParaRPr lang="en-GB" sz="1051" dirty="0"/>
          </a:p>
        </p:txBody>
      </p:sp>
      <p:sp>
        <p:nvSpPr>
          <p:cNvPr id="8" name="Textfeld 7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Motivation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</a:t>
            </a:r>
            <a:r>
              <a:rPr lang="en-US" dirty="0" smtClean="0"/>
              <a:t>storage </a:t>
            </a:r>
            <a:r>
              <a:rPr lang="en-US" dirty="0" smtClean="0"/>
              <a:t>sites</a:t>
            </a:r>
            <a:endParaRPr lang="en-US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77BBEEB-0F57-5E43-8446-A70532D3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281" y="872233"/>
            <a:ext cx="4413438" cy="36918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778719" y="4232423"/>
            <a:ext cx="248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 smtClean="0"/>
              <a:t>Böcker</a:t>
            </a:r>
            <a:r>
              <a:rPr lang="de-DE" sz="1050" dirty="0" smtClean="0"/>
              <a:t> </a:t>
            </a:r>
            <a:r>
              <a:rPr lang="de-DE" sz="1050" dirty="0"/>
              <a:t>(2015)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Motivation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of storage volumes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68" y="923033"/>
            <a:ext cx="4898464" cy="37484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88785" y="4409906"/>
            <a:ext cx="248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Obtained from e.g. LBEG (2018)</a:t>
            </a:r>
            <a:endParaRPr lang="en-US" sz="1050" dirty="0"/>
          </a:p>
        </p:txBody>
      </p:sp>
      <p:sp>
        <p:nvSpPr>
          <p:cNvPr id="8" name="Textfeld 7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Data compilation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Petrophysical properties of potential storage sites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4954" r="7619"/>
          <a:stretch/>
        </p:blipFill>
        <p:spPr>
          <a:xfrm>
            <a:off x="2171700" y="906712"/>
            <a:ext cx="4800600" cy="380232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972300" y="4221480"/>
            <a:ext cx="1950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Various sources, e.g. </a:t>
            </a:r>
            <a:r>
              <a:rPr lang="en-US" sz="1050" dirty="0" err="1" smtClean="0"/>
              <a:t>Bruss</a:t>
            </a:r>
            <a:r>
              <a:rPr lang="en-US" sz="1050" dirty="0" smtClean="0"/>
              <a:t> (</a:t>
            </a:r>
            <a:r>
              <a:rPr lang="en-US" sz="1050" dirty="0"/>
              <a:t>2000), </a:t>
            </a:r>
            <a:r>
              <a:rPr lang="en-US" sz="1050" dirty="0" err="1"/>
              <a:t>Böcker</a:t>
            </a:r>
            <a:r>
              <a:rPr lang="en-US" sz="1050" dirty="0"/>
              <a:t> (2015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10" name="Textfeld 9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Numerical modeling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Data compilation</a:t>
            </a:r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0050" y="2280200"/>
            <a:ext cx="4171950" cy="1771769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800" dirty="0" smtClean="0"/>
              <a:t>Generic model</a:t>
            </a:r>
          </a:p>
          <a:p>
            <a:pPr marL="0" indent="0">
              <a:buNone/>
            </a:pPr>
            <a:r>
              <a:rPr lang="en-US" sz="2800" dirty="0" smtClean="0"/>
              <a:t>Cyclic storage </a:t>
            </a:r>
            <a:r>
              <a:rPr lang="en-US" sz="2800" dirty="0" smtClean="0"/>
              <a:t>operation</a:t>
            </a:r>
            <a:endParaRPr lang="en-US" sz="2800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model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82" y="1033866"/>
            <a:ext cx="5427134" cy="30181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Numerical modeling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05 May 2020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Parametrization</a:t>
            </a:r>
            <a:endParaRPr lang="en-US" dirty="0"/>
          </a:p>
        </p:txBody>
      </p:sp>
      <p:graphicFrame>
        <p:nvGraphicFramePr>
          <p:cNvPr id="6" name="Inhaltsplatzhalt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659986"/>
              </p:ext>
            </p:extLst>
          </p:nvPr>
        </p:nvGraphicFramePr>
        <p:xfrm>
          <a:off x="1075617" y="1372331"/>
          <a:ext cx="6992767" cy="2895737"/>
        </p:xfrm>
        <a:graphic>
          <a:graphicData uri="http://schemas.openxmlformats.org/drawingml/2006/table">
            <a:tbl>
              <a:tblPr firstRow="1" firstCol="1" bandRow="1"/>
              <a:tblGrid>
                <a:gridCol w="2999133">
                  <a:extLst>
                    <a:ext uri="{9D8B030D-6E8A-4147-A177-3AD203B41FA5}">
                      <a16:colId xmlns:a16="http://schemas.microsoft.com/office/drawing/2014/main" val="2471497159"/>
                    </a:ext>
                  </a:extLst>
                </a:gridCol>
                <a:gridCol w="1602566">
                  <a:extLst>
                    <a:ext uri="{9D8B030D-6E8A-4147-A177-3AD203B41FA5}">
                      <a16:colId xmlns:a16="http://schemas.microsoft.com/office/drawing/2014/main" val="2536066731"/>
                    </a:ext>
                  </a:extLst>
                </a:gridCol>
                <a:gridCol w="1079323">
                  <a:extLst>
                    <a:ext uri="{9D8B030D-6E8A-4147-A177-3AD203B41FA5}">
                      <a16:colId xmlns:a16="http://schemas.microsoft.com/office/drawing/2014/main" val="2715467946"/>
                    </a:ext>
                  </a:extLst>
                </a:gridCol>
                <a:gridCol w="1311745">
                  <a:extLst>
                    <a:ext uri="{9D8B030D-6E8A-4147-A177-3AD203B41FA5}">
                      <a16:colId xmlns:a16="http://schemas.microsoft.com/office/drawing/2014/main" val="1130332201"/>
                    </a:ext>
                  </a:extLst>
                </a:gridCol>
              </a:tblGrid>
              <a:tr h="233348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Ranges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35919"/>
                  </a:ext>
                </a:extLst>
              </a:tr>
              <a:tr h="23334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650975"/>
                  </a:ext>
                </a:extLst>
              </a:tr>
              <a:tr h="47752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Permeability [m²]</a:t>
                      </a:r>
                      <a:endParaRPr lang="en-US" sz="17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Vertical</a:t>
                      </a:r>
                      <a:r>
                        <a:rPr lang="en-US" sz="17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well</a:t>
                      </a:r>
                      <a:endParaRPr lang="en-US" sz="17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6.6x10</a:t>
                      </a:r>
                      <a:r>
                        <a:rPr lang="en-US" sz="17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3.3x10</a:t>
                      </a:r>
                      <a:r>
                        <a:rPr lang="en-US" sz="17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98245"/>
                  </a:ext>
                </a:extLst>
              </a:tr>
              <a:tr h="47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well</a:t>
                      </a:r>
                      <a:endParaRPr lang="en-US" sz="17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1x10</a:t>
                      </a:r>
                      <a:r>
                        <a:rPr lang="en-US" sz="17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3.3x10</a:t>
                      </a:r>
                      <a:r>
                        <a:rPr lang="en-US" sz="17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717061"/>
                  </a:ext>
                </a:extLst>
              </a:tr>
              <a:tr h="23334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Reservoir thickness [m]</a:t>
                      </a:r>
                      <a:endParaRPr lang="en-US" sz="17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442452"/>
                  </a:ext>
                </a:extLst>
              </a:tr>
              <a:tr h="233348">
                <a:tc rowSpan="2">
                  <a:txBody>
                    <a:bodyPr/>
                    <a:lstStyle/>
                    <a:p>
                      <a:pPr marL="0" marR="0" lvl="0" indent="0" algn="just" defTabSz="68598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Thermal conductivity [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Wm</a:t>
                      </a:r>
                      <a:r>
                        <a:rPr lang="en-US" sz="170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70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7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Reservoir</a:t>
                      </a:r>
                      <a:endParaRPr lang="en-US" sz="17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88899"/>
                  </a:ext>
                </a:extLst>
              </a:tr>
              <a:tr h="2333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 rock</a:t>
                      </a:r>
                      <a:endParaRPr lang="en-US" sz="17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920386"/>
                  </a:ext>
                </a:extLst>
              </a:tr>
              <a:tr h="23334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Flowrate (injection/production) [Ls</a:t>
                      </a:r>
                      <a:r>
                        <a:rPr lang="en-US" sz="1700" baseline="300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700" baseline="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700" baseline="300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790087"/>
                  </a:ext>
                </a:extLst>
              </a:tr>
              <a:tr h="233348">
                <a:tc gridSpan="2">
                  <a:txBody>
                    <a:bodyPr/>
                    <a:lstStyle/>
                    <a:p>
                      <a:pPr marL="0" algn="just" defTabSz="6859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kern="1200" noProof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temperature of the hot well</a:t>
                      </a:r>
                      <a:endParaRPr lang="en-US" sz="17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960574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549384" y="65618"/>
            <a:ext cx="88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4438" y="65618"/>
            <a:ext cx="1396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</a:rPr>
              <a:t>Numerical modeling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27529" y="65618"/>
            <a:ext cx="154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Results &amp; Discussion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51133" y="71104"/>
            <a:ext cx="889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551" y="65618"/>
            <a:ext cx="137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Executive summary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6099" y="65618"/>
            <a:ext cx="1272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Data compilation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1996</Words>
  <Application>Microsoft Office PowerPoint</Application>
  <PresentationFormat>Benutzerdefiniert</PresentationFormat>
  <Paragraphs>345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Design1</vt:lpstr>
      <vt:lpstr>PowerPoint-Präsentation</vt:lpstr>
      <vt:lpstr>Executive summary: Background</vt:lpstr>
      <vt:lpstr>Executive summary: Results</vt:lpstr>
      <vt:lpstr>URG: High potential for heat storage?</vt:lpstr>
      <vt:lpstr>Potential storage sites</vt:lpstr>
      <vt:lpstr>Estimation of storage volumes</vt:lpstr>
      <vt:lpstr>Petrophysical properties of potential storage sites</vt:lpstr>
      <vt:lpstr>Numerical model</vt:lpstr>
      <vt:lpstr>Parametrization</vt:lpstr>
      <vt:lpstr>Increasing efficiency of recovery over time</vt:lpstr>
      <vt:lpstr>Influence of increasing reservoir thicknesses</vt:lpstr>
      <vt:lpstr>Influence of the borehole geometry</vt:lpstr>
      <vt:lpstr>Conclusion of hydraulics and geometry</vt:lpstr>
      <vt:lpstr>Selection of the suited borehole geometry</vt:lpstr>
      <vt:lpstr>Influence of thermal properties</vt:lpstr>
      <vt:lpstr>URG: High potential for heat storage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Stricker, Kai Robin (AGW)</cp:lastModifiedBy>
  <cp:revision>82</cp:revision>
  <dcterms:created xsi:type="dcterms:W3CDTF">2017-12-07T14:50:50Z</dcterms:created>
  <dcterms:modified xsi:type="dcterms:W3CDTF">2020-04-27T08:12:52Z</dcterms:modified>
</cp:coreProperties>
</file>