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8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5" r:id="rId2"/>
    <p:sldMasterId id="2147483777" r:id="rId3"/>
    <p:sldMasterId id="2147483789" r:id="rId4"/>
    <p:sldMasterId id="2147483801" r:id="rId5"/>
    <p:sldMasterId id="2147483813" r:id="rId6"/>
    <p:sldMasterId id="2147483825" r:id="rId7"/>
    <p:sldMasterId id="2147483837" r:id="rId8"/>
    <p:sldMasterId id="2147483849" r:id="rId9"/>
  </p:sldMasterIdLst>
  <p:notesMasterIdLst>
    <p:notesMasterId r:id="rId18"/>
  </p:notesMasterIdLst>
  <p:handoutMasterIdLst>
    <p:handoutMasterId r:id="rId19"/>
  </p:handoutMasterIdLst>
  <p:sldIdLst>
    <p:sldId id="268" r:id="rId10"/>
    <p:sldId id="379" r:id="rId11"/>
    <p:sldId id="385" r:id="rId12"/>
    <p:sldId id="386" r:id="rId13"/>
    <p:sldId id="383" r:id="rId14"/>
    <p:sldId id="390" r:id="rId15"/>
    <p:sldId id="407" r:id="rId16"/>
    <p:sldId id="408" r:id="rId17"/>
  </p:sldIdLst>
  <p:sldSz cx="12187238" cy="6858000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1">
          <p15:clr>
            <a:srgbClr val="A4A3A4"/>
          </p15:clr>
        </p15:guide>
        <p15:guide id="2" orient="horz" pos="1275">
          <p15:clr>
            <a:srgbClr val="A4A3A4"/>
          </p15:clr>
        </p15:guide>
        <p15:guide id="3" orient="horz" pos="3929">
          <p15:clr>
            <a:srgbClr val="A4A3A4"/>
          </p15:clr>
        </p15:guide>
        <p15:guide id="4" orient="horz" pos="2160">
          <p15:clr>
            <a:srgbClr val="A4A3A4"/>
          </p15:clr>
        </p15:guide>
        <p15:guide id="5" orient="horz" pos="3045">
          <p15:clr>
            <a:srgbClr val="A4A3A4"/>
          </p15:clr>
        </p15:guide>
        <p15:guide id="6" orient="horz" pos="4269">
          <p15:clr>
            <a:srgbClr val="A4A3A4"/>
          </p15:clr>
        </p15:guide>
        <p15:guide id="7" orient="horz" pos="3997" userDrawn="1">
          <p15:clr>
            <a:srgbClr val="A4A3A4"/>
          </p15:clr>
        </p15:guide>
        <p15:guide id="8" pos="91">
          <p15:clr>
            <a:srgbClr val="A4A3A4"/>
          </p15:clr>
        </p15:guide>
        <p15:guide id="9" pos="7585">
          <p15:clr>
            <a:srgbClr val="A4A3A4"/>
          </p15:clr>
        </p15:guide>
        <p15:guide id="10" pos="3839">
          <p15:clr>
            <a:srgbClr val="A4A3A4"/>
          </p15:clr>
        </p15:guide>
        <p15:guide id="11" pos="204">
          <p15:clr>
            <a:srgbClr val="A4A3A4"/>
          </p15:clr>
        </p15:guide>
        <p15:guide id="12" pos="7472">
          <p15:clr>
            <a:srgbClr val="A4A3A4"/>
          </p15:clr>
        </p15:guide>
        <p15:guide id="13" orient="horz" pos="4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D9FD"/>
    <a:srgbClr val="CC00CC"/>
    <a:srgbClr val="E2F0C4"/>
    <a:srgbClr val="66FFFF"/>
    <a:srgbClr val="F2ECC2"/>
    <a:srgbClr val="1F407A"/>
    <a:srgbClr val="FCF4B8"/>
    <a:srgbClr val="CBE9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11" autoAdjust="0"/>
    <p:restoredTop sz="96807" autoAdjust="0"/>
  </p:normalViewPr>
  <p:slideViewPr>
    <p:cSldViewPr snapToObjects="1">
      <p:cViewPr varScale="1">
        <p:scale>
          <a:sx n="107" d="100"/>
          <a:sy n="107" d="100"/>
        </p:scale>
        <p:origin x="210" y="474"/>
      </p:cViewPr>
      <p:guideLst>
        <p:guide orient="horz" pos="391"/>
        <p:guide orient="horz" pos="1275"/>
        <p:guide orient="horz" pos="3929"/>
        <p:guide orient="horz" pos="2160"/>
        <p:guide orient="horz" pos="3045"/>
        <p:guide orient="horz" pos="4269"/>
        <p:guide orient="horz" pos="3997"/>
        <p:guide pos="91"/>
        <p:guide pos="7585"/>
        <p:guide pos="3839"/>
        <p:guide pos="204"/>
        <p:guide pos="7472"/>
        <p:guide orient="horz" pos="4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6A4B46-F6A6-DA4E-8415-64807F0B23D2}" type="datetimeFigureOut">
              <a:rPr lang="de-DE" smtClean="0">
                <a:latin typeface="Arial" panose="020B0604020202020204" pitchFamily="34" charset="0"/>
              </a:rPr>
              <a:t>05.05.2020</a:t>
            </a:fld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048993-9816-0246-B1D2-4028350D98C2}" type="slidenum">
              <a:rPr lang="de-DE" smtClean="0">
                <a:latin typeface="Arial" panose="020B0604020202020204" pitchFamily="34" charset="0"/>
              </a:rPr>
              <a:t>‹#›</a:t>
            </a:fld>
            <a:endParaRPr lang="de-D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3024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BCDB334D-D17F-49C4-91DD-37BB7E818209}" type="datetimeFigureOut">
              <a:rPr lang="de-CH" smtClean="0"/>
              <a:pPr/>
              <a:t>05.05.2020</a:t>
            </a:fld>
            <a:endParaRPr lang="de-CH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67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0" tIns="49520" rIns="99040" bIns="49520" rtlCol="0" anchor="ctr"/>
          <a:lstStyle/>
          <a:p>
            <a:endParaRPr lang="de-CH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9040" tIns="49520" rIns="99040" bIns="4952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A51C0C35-A9A2-4EFD-9BAF-1E52E29E03D1}" type="slidenum">
              <a:rPr lang="de-CH" smtClean="0"/>
              <a:pPr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73599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81809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20626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1C0C35-A9A2-4EFD-9BAF-1E52E29E03D1}" type="slidenum">
              <a:rPr kumimoji="0" lang="de-CH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CH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672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20246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81477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9627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75301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0210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529420"/>
          </a:xfrm>
          <a:solidFill>
            <a:srgbClr val="0070C0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rgbClr val="0070C0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600996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566613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118099817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2250700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D (Hintergrundbi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26886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90288269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59772741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68345709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407150518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472829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74935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2280" y="4823306"/>
            <a:ext cx="11537950" cy="1013969"/>
          </a:xfrm>
          <a:solidFill>
            <a:srgbClr val="0070C0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49219"/>
            <a:ext cx="11537950" cy="427535"/>
          </a:xfrm>
          <a:solidFill>
            <a:srgbClr val="0070C0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30	.01.2020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458248" y="6337291"/>
            <a:ext cx="4631883" cy="459776"/>
          </a:xfrm>
        </p:spPr>
        <p:txBody>
          <a:bodyPr/>
          <a:lstStyle/>
          <a:p>
            <a:r>
              <a:rPr lang="en-GB" dirty="0" err="1"/>
              <a:t>Bacigaluppi</a:t>
            </a:r>
            <a:r>
              <a:rPr lang="en-GB" dirty="0"/>
              <a:t>, </a:t>
            </a:r>
            <a:r>
              <a:rPr lang="en-GB" dirty="0" err="1"/>
              <a:t>Vetsch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826009964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25086537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422879230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D (Hintergrundbi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46870799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684596061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897415336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189707849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4156887399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12584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6108126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57159663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2"/>
          </p:nvPr>
        </p:nvSpPr>
        <p:spPr>
          <a:xfrm>
            <a:off x="10522179" y="6328755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it-IT"/>
              <a:t>08.07.2019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02917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7928559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D (Hintergrundbi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93843815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807845491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147870395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355197154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726463521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69284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34159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638008544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41969200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D (Hintergrundbi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rgbClr val="0070C0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Datumsplatzhalter 3"/>
          <p:cNvSpPr>
            <a:spLocks noGrp="1"/>
          </p:cNvSpPr>
          <p:nvPr>
            <p:ph type="dt" sz="half" idx="2"/>
          </p:nvPr>
        </p:nvSpPr>
        <p:spPr>
          <a:xfrm>
            <a:off x="10522179" y="6328755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it-IT"/>
              <a:t>08.07.2019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0723131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D (Hintergrundbi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6142069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818019336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983430453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62178339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94277555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57402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9241779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915455288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2729981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D (Hintergrundbi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1307910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2"/>
          </p:nvPr>
        </p:nvSpPr>
        <p:spPr>
          <a:xfrm>
            <a:off x="10522179" y="6328755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it-IT"/>
              <a:t>08.07.2019</a:t>
            </a:r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928511375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378694842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024135163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303822867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79213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9271206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612019383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9875359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D (Hintergrundbi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46023824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70605164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3"/>
          </p:nvPr>
        </p:nvSpPr>
        <p:spPr>
          <a:xfrm>
            <a:off x="10522179" y="6328755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it-IT"/>
              <a:t>08.07.2019</a:t>
            </a:r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150281680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954141648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532291461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46628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6090049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296178265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421466899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D (Hintergrundbi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44925429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354806819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65221063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2"/>
          </p:nvPr>
        </p:nvSpPr>
        <p:spPr>
          <a:xfrm>
            <a:off x="10522179" y="6328755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it-IT"/>
              <a:t>08.07.2019</a:t>
            </a:r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213001361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587475383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02785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2983617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491589136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6806052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D (Hintergrundbi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7918196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029380379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057446467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4426806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2"/>
          </p:nvPr>
        </p:nvSpPr>
        <p:spPr>
          <a:xfrm>
            <a:off x="10522179" y="6328755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it-IT"/>
              <a:t>08.07.2019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3896245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972545763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2713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  <p:sp>
        <p:nvSpPr>
          <p:cNvPr id="8" name="Datumsplatzhalter 3"/>
          <p:cNvSpPr>
            <a:spLocks noGrp="1"/>
          </p:cNvSpPr>
          <p:nvPr>
            <p:ph type="dt" sz="half" idx="2"/>
          </p:nvPr>
        </p:nvSpPr>
        <p:spPr>
          <a:xfrm>
            <a:off x="10522179" y="6328755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it-IT"/>
              <a:t>08.07.2019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638594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0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9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68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77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rgbClr val="0070C0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522179" y="6328755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445547" y="6328755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566227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278195" y="6308726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198075" y="632021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5" y="6216080"/>
            <a:ext cx="1846574" cy="62071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6" r:id="rId4"/>
    <p:sldLayoutId id="2147483650" r:id="rId5"/>
    <p:sldLayoutId id="2147483652" r:id="rId6"/>
    <p:sldLayoutId id="2147483655" r:id="rId7"/>
    <p:sldLayoutId id="2147483665" r:id="rId8"/>
    <p:sldLayoutId id="2147483668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1275">
          <p15:clr>
            <a:srgbClr val="F26B43"/>
          </p15:clr>
        </p15:guide>
        <p15:guide id="4" orient="horz" pos="391">
          <p15:clr>
            <a:srgbClr val="F26B43"/>
          </p15:clr>
        </p15:guide>
        <p15:guide id="5" orient="horz" pos="3045">
          <p15:clr>
            <a:srgbClr val="F26B43"/>
          </p15:clr>
        </p15:guide>
        <p15:guide id="6" orient="horz" pos="3929">
          <p15:clr>
            <a:srgbClr val="F26B43"/>
          </p15:clr>
        </p15:guide>
        <p15:guide id="7" pos="204">
          <p15:clr>
            <a:srgbClr val="F26B43"/>
          </p15:clr>
        </p15:guide>
        <p15:guide id="8" pos="7467">
          <p15:clr>
            <a:srgbClr val="F26B43"/>
          </p15:clr>
        </p15:guide>
        <p15:guide id="9" pos="7581">
          <p15:clr>
            <a:srgbClr val="F26B43"/>
          </p15:clr>
        </p15:guide>
        <p15:guide id="10" orient="horz" pos="3997">
          <p15:clr>
            <a:srgbClr val="F26B43"/>
          </p15:clr>
        </p15:guide>
        <p15:guide id="11" orient="horz" pos="426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04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6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28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8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77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800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2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2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72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4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97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6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459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8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it-IT"/>
              <a:t>08.07.2019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Bacigaluppi, Evers, Vetsch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0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60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10" Type="http://schemas.openxmlformats.org/officeDocument/2006/relationships/image" Target="../media/image13.png"/><Relationship Id="rId4" Type="http://schemas.openxmlformats.org/officeDocument/2006/relationships/image" Target="../media/image25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4"/><Relationship Id="rId7" Type="http://schemas.openxmlformats.org/officeDocument/2006/relationships/hyperlink" Target="https://www.hydrodaten.admin.ch/de/2207.html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6.png"/><Relationship Id="rId4" Type="http://schemas.openxmlformats.org/officeDocument/2006/relationships/video" Target="../media/media2.mp4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Untertitel 18"/>
          <p:cNvSpPr>
            <a:spLocks noGrp="1"/>
          </p:cNvSpPr>
          <p:nvPr>
            <p:ph type="subTitle" idx="1"/>
          </p:nvPr>
        </p:nvSpPr>
        <p:spPr>
          <a:xfrm>
            <a:off x="325440" y="4653136"/>
            <a:ext cx="11537949" cy="1529420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18" name="Titel 17"/>
          <p:cNvSpPr>
            <a:spLocks noGrp="1"/>
          </p:cNvSpPr>
          <p:nvPr>
            <p:ph type="ctrTitle"/>
          </p:nvPr>
        </p:nvSpPr>
        <p:spPr>
          <a:xfrm>
            <a:off x="323850" y="3429000"/>
            <a:ext cx="11537949" cy="1224136"/>
          </a:xfrm>
        </p:spPr>
        <p:txBody>
          <a:bodyPr/>
          <a:lstStyle/>
          <a:p>
            <a:pPr algn="ctr"/>
            <a:r>
              <a:rPr lang="en-GB" b="0" dirty="0"/>
              <a:t> 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08" b="17939"/>
          <a:stretch/>
        </p:blipFill>
        <p:spPr>
          <a:xfrm>
            <a:off x="325440" y="620688"/>
            <a:ext cx="11537948" cy="2808312"/>
          </a:xfrm>
        </p:spPr>
      </p:pic>
      <p:sp>
        <p:nvSpPr>
          <p:cNvPr id="7" name="Rectangle 6"/>
          <p:cNvSpPr/>
          <p:nvPr/>
        </p:nvSpPr>
        <p:spPr>
          <a:xfrm>
            <a:off x="9982051" y="6309320"/>
            <a:ext cx="1728192" cy="432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4C2F29-356F-4F4D-93AC-A1B47C38D9B0}"/>
              </a:ext>
            </a:extLst>
          </p:cNvPr>
          <p:cNvSpPr txBox="1"/>
          <p:nvPr/>
        </p:nvSpPr>
        <p:spPr>
          <a:xfrm>
            <a:off x="1354856" y="4221433"/>
            <a:ext cx="5570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Paola Bacigaluppi*</a:t>
            </a:r>
            <a:r>
              <a:rPr lang="de-DE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, Robert M. Boes, David F. Vetsch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895695-76EE-43AD-ABD0-1382C27FB157}"/>
              </a:ext>
            </a:extLst>
          </p:cNvPr>
          <p:cNvSpPr txBox="1"/>
          <p:nvPr/>
        </p:nvSpPr>
        <p:spPr>
          <a:xfrm>
            <a:off x="1354856" y="3674892"/>
            <a:ext cx="9347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Tsunami modelling on lake scales - a sensitivity analysis</a:t>
            </a:r>
            <a:endParaRPr lang="de-DE" sz="2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Picture 7" descr="A picture containing knife&#10;&#10;Description automatically generated">
            <a:extLst>
              <a:ext uri="{FF2B5EF4-FFF2-40B4-BE49-F238E27FC236}">
                <a16:creationId xmlns:a16="http://schemas.microsoft.com/office/drawing/2014/main" id="{833AE7FA-15E7-40D6-89A3-B2A9DD7F81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10418" r="4229" b="8241"/>
          <a:stretch/>
        </p:blipFill>
        <p:spPr>
          <a:xfrm>
            <a:off x="9131947" y="4972964"/>
            <a:ext cx="2736304" cy="122413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87BB70D-BBA8-4484-85EE-45F2AA700149}"/>
              </a:ext>
            </a:extLst>
          </p:cNvPr>
          <p:cNvSpPr txBox="1"/>
          <p:nvPr/>
        </p:nvSpPr>
        <p:spPr>
          <a:xfrm>
            <a:off x="8976099" y="2752707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2"/>
                </a:solidFill>
              </a:rPr>
              <a:t>D1899 | EGU2020-20733</a:t>
            </a:r>
          </a:p>
          <a:p>
            <a:r>
              <a:rPr lang="de-DE" dirty="0">
                <a:solidFill>
                  <a:schemeClr val="bg2"/>
                </a:solidFill>
              </a:rPr>
              <a:t>6th May 2020</a:t>
            </a:r>
          </a:p>
          <a:p>
            <a:endParaRPr lang="de-DE" dirty="0">
              <a:solidFill>
                <a:schemeClr val="bg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54856" y="5130916"/>
            <a:ext cx="665194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>
                <a:solidFill>
                  <a:schemeClr val="bg1"/>
                </a:solidFill>
              </a:rPr>
              <a:t>Contact</a:t>
            </a:r>
            <a:r>
              <a:rPr lang="it-IT" sz="1400" dirty="0">
                <a:solidFill>
                  <a:schemeClr val="bg1"/>
                </a:solidFill>
              </a:rPr>
              <a:t>: bacigaluppi@vaw.baug.ethz.ch</a:t>
            </a:r>
          </a:p>
          <a:p>
            <a:r>
              <a:rPr lang="it-IT" sz="1400" dirty="0">
                <a:solidFill>
                  <a:schemeClr val="bg1"/>
                </a:solidFill>
              </a:rPr>
              <a:t>Affiliation: ETH Zurich, Laboratory of Hydraulics, Hydrology and Glaciology (VAW)</a:t>
            </a:r>
          </a:p>
          <a:p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54856" y="5895144"/>
            <a:ext cx="21682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</a:rPr>
              <a:t>© Authors. All rights reserved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26067" y="620688"/>
            <a:ext cx="16818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chemeClr val="bg1"/>
                </a:solidFill>
              </a:rPr>
              <a:t>Picture @ A. Shynkarenko</a:t>
            </a:r>
          </a:p>
        </p:txBody>
      </p:sp>
    </p:spTree>
    <p:extLst>
      <p:ext uri="{BB962C8B-B14F-4D97-AF65-F5344CB8AC3E}">
        <p14:creationId xmlns:p14="http://schemas.microsoft.com/office/powerpoint/2010/main" val="403890633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522179" y="6328755"/>
            <a:ext cx="612000" cy="468312"/>
          </a:xfrm>
        </p:spPr>
        <p:txBody>
          <a:bodyPr/>
          <a:lstStyle/>
          <a:p>
            <a:r>
              <a:rPr lang="it-IT" dirty="0"/>
              <a:t>06.05.2020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457680" y="6308726"/>
            <a:ext cx="4631883" cy="459776"/>
          </a:xfrm>
        </p:spPr>
        <p:txBody>
          <a:bodyPr/>
          <a:lstStyle/>
          <a:p>
            <a:r>
              <a:rPr lang="en-GB" dirty="0" err="1"/>
              <a:t>Bacigaluppi</a:t>
            </a:r>
            <a:r>
              <a:rPr lang="en-GB" dirty="0"/>
              <a:t>, </a:t>
            </a:r>
            <a:r>
              <a:rPr lang="en-GB" dirty="0" err="1"/>
              <a:t>Boes</a:t>
            </a:r>
            <a:r>
              <a:rPr lang="en-GB" dirty="0"/>
              <a:t>, </a:t>
            </a:r>
            <a:r>
              <a:rPr lang="en-GB" dirty="0" err="1"/>
              <a:t>Vetsch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8" name="Titel 10"/>
          <p:cNvSpPr>
            <a:spLocks noGrp="1"/>
          </p:cNvSpPr>
          <p:nvPr>
            <p:ph type="ctrTitle"/>
          </p:nvPr>
        </p:nvSpPr>
        <p:spPr>
          <a:xfrm>
            <a:off x="323850" y="614832"/>
            <a:ext cx="11537950" cy="594572"/>
          </a:xfrm>
          <a:solidFill>
            <a:schemeClr val="bg1"/>
          </a:solidFill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0070C0"/>
                </a:solidFill>
              </a:rPr>
              <a:t>Motivation: Lake Tsunamis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13FD3C-9F87-410E-AEF7-9D8633D6B4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62"/>
          <a:stretch/>
        </p:blipFill>
        <p:spPr>
          <a:xfrm>
            <a:off x="7002030" y="1654970"/>
            <a:ext cx="4859770" cy="29261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844861-3D03-4385-ABBF-0BB44547BDF1}"/>
              </a:ext>
            </a:extLst>
          </p:cNvPr>
          <p:cNvSpPr txBox="1"/>
          <p:nvPr/>
        </p:nvSpPr>
        <p:spPr>
          <a:xfrm>
            <a:off x="1843956" y="5575412"/>
            <a:ext cx="8233474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bg1"/>
                </a:solidFill>
              </a:rPr>
              <a:t>Goal</a:t>
            </a:r>
            <a:r>
              <a:rPr lang="it-IT" sz="1400" dirty="0">
                <a:solidFill>
                  <a:schemeClr val="bg1"/>
                </a:solidFill>
              </a:rPr>
              <a:t>: Understand governing mechanisms of genesis, propagation and inundation of tsunamis in lakes.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75A26A-3693-4027-94B9-1F1E37963B53}"/>
              </a:ext>
            </a:extLst>
          </p:cNvPr>
          <p:cNvSpPr txBox="1"/>
          <p:nvPr/>
        </p:nvSpPr>
        <p:spPr>
          <a:xfrm>
            <a:off x="514361" y="1549102"/>
            <a:ext cx="5377947" cy="258532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Tsunamis</a:t>
            </a:r>
            <a:r>
              <a:rPr lang="it-IT" sz="1200" dirty="0"/>
              <a:t> may occur in </a:t>
            </a:r>
            <a:r>
              <a:rPr lang="it-IT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</a:t>
            </a:r>
            <a:r>
              <a:rPr lang="it-IT" sz="1200" dirty="0"/>
              <a:t> acquatic system</a:t>
            </a:r>
          </a:p>
          <a:p>
            <a:endParaRPr lang="it-IT" sz="1200" dirty="0"/>
          </a:p>
          <a:p>
            <a:pPr>
              <a:spcAft>
                <a:spcPts val="600"/>
              </a:spcAft>
            </a:pPr>
            <a:r>
              <a:rPr lang="it-IT" sz="1200" u="sng" dirty="0"/>
              <a:t>Hystorically: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/>
              <a:t>563 AD   Lake Geneva: - rockfall-induced delta-collapse</a:t>
            </a:r>
          </a:p>
          <a:p>
            <a:pPr>
              <a:spcAft>
                <a:spcPts val="600"/>
              </a:spcAft>
            </a:pPr>
            <a:r>
              <a:rPr lang="it-IT" sz="1200" dirty="0"/>
              <a:t>                                             - modelled wave heights up to 8m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200" dirty="0"/>
              <a:t>1601 AD Lake Lucerne: - earthquake-triggered sublacustrine slope failure </a:t>
            </a:r>
          </a:p>
          <a:p>
            <a:r>
              <a:rPr lang="it-IT" sz="1200" dirty="0"/>
              <a:t>                                             &amp; rockfall in B</a:t>
            </a:r>
            <a:r>
              <a:rPr lang="de-DE" sz="1200" dirty="0"/>
              <a:t>ü</a:t>
            </a:r>
            <a:r>
              <a:rPr lang="it-IT" sz="1200" dirty="0"/>
              <a:t>rgenstock </a:t>
            </a:r>
          </a:p>
          <a:p>
            <a:pPr>
              <a:spcAft>
                <a:spcPts val="600"/>
              </a:spcAft>
            </a:pPr>
            <a:r>
              <a:rPr lang="it-IT" sz="1200" dirty="0"/>
              <a:t>                                           - wave heights of 4m in Lucerne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200" dirty="0"/>
              <a:t>1941 AD Laguna Palcacocha, Peru: - large avalanche </a:t>
            </a:r>
          </a:p>
          <a:p>
            <a:pPr>
              <a:spcAft>
                <a:spcPts val="600"/>
              </a:spcAft>
            </a:pPr>
            <a:r>
              <a:rPr lang="it-IT" sz="1200" dirty="0"/>
              <a:t>                                                              </a:t>
            </a:r>
            <a:r>
              <a:rPr lang="en-US" sz="1200" dirty="0"/>
              <a:t>- killing ~ 1,800 to 7,000 inhabitants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climate warming tends to enhance slope instabilities</a:t>
            </a:r>
            <a:endParaRPr lang="it-IT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6478A0-0246-446A-B452-FF77E511DFBB}"/>
              </a:ext>
            </a:extLst>
          </p:cNvPr>
          <p:cNvSpPr txBox="1"/>
          <p:nvPr/>
        </p:nvSpPr>
        <p:spPr>
          <a:xfrm>
            <a:off x="1456703" y="4699752"/>
            <a:ext cx="34932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Urge</a:t>
            </a:r>
            <a:r>
              <a:rPr lang="en-US" sz="1200" dirty="0"/>
              <a:t> for prediction of possible hazardous events</a:t>
            </a:r>
            <a:endParaRPr lang="de-DE" sz="12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EFCFE57-36B3-48D4-9EFB-8F9AA9F781FA}"/>
              </a:ext>
            </a:extLst>
          </p:cNvPr>
          <p:cNvCxnSpPr>
            <a:cxnSpLocks/>
          </p:cNvCxnSpPr>
          <p:nvPr/>
        </p:nvCxnSpPr>
        <p:spPr>
          <a:xfrm>
            <a:off x="693019" y="4838251"/>
            <a:ext cx="619668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0BD53AF1-C86C-4C2B-B342-93D439DEFECD}"/>
              </a:ext>
            </a:extLst>
          </p:cNvPr>
          <p:cNvSpPr/>
          <p:nvPr/>
        </p:nvSpPr>
        <p:spPr>
          <a:xfrm>
            <a:off x="5252934" y="4588818"/>
            <a:ext cx="1415517" cy="720080"/>
          </a:xfrm>
          <a:prstGeom prst="cloudCallout">
            <a:avLst>
              <a:gd name="adj1" fmla="val -74530"/>
              <a:gd name="adj2" fmla="val -11575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To know more check:</a:t>
            </a:r>
          </a:p>
          <a:p>
            <a:pPr algn="ctr"/>
            <a:r>
              <a:rPr lang="de-DE" sz="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D1900 |</a:t>
            </a:r>
          </a:p>
          <a:p>
            <a:pPr algn="ctr"/>
            <a:r>
              <a:rPr lang="de-DE" sz="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EGU2020-4711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00147" y="4576641"/>
            <a:ext cx="13660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Picture @ K. Kremer</a:t>
            </a:r>
          </a:p>
        </p:txBody>
      </p:sp>
    </p:spTree>
    <p:extLst>
      <p:ext uri="{BB962C8B-B14F-4D97-AF65-F5344CB8AC3E}">
        <p14:creationId xmlns:p14="http://schemas.microsoft.com/office/powerpoint/2010/main" val="12936348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686ABC3D-6CAA-424F-BB68-1105DEEC9470}"/>
              </a:ext>
            </a:extLst>
          </p:cNvPr>
          <p:cNvSpPr/>
          <p:nvPr/>
        </p:nvSpPr>
        <p:spPr>
          <a:xfrm>
            <a:off x="972726" y="1474712"/>
            <a:ext cx="10161453" cy="188353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rgbClr val="1269B0"/>
            </a:solidFill>
            <a:prstDash val="sysDot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6AE60A-B69C-4790-82F7-3882EDF2318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Foliennummernplatzhalter 5"/>
          <p:cNvSpPr txBox="1">
            <a:spLocks/>
          </p:cNvSpPr>
          <p:nvPr/>
        </p:nvSpPr>
        <p:spPr>
          <a:xfrm>
            <a:off x="11566227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6AE60A-B69C-4790-82F7-3882EDF2318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itel 10">
            <a:extLst>
              <a:ext uri="{FF2B5EF4-FFF2-40B4-BE49-F238E27FC236}">
                <a16:creationId xmlns:a16="http://schemas.microsoft.com/office/drawing/2014/main" id="{9A684789-9C46-4FD7-AFDF-F421DD94BE99}"/>
              </a:ext>
            </a:extLst>
          </p:cNvPr>
          <p:cNvSpPr txBox="1">
            <a:spLocks/>
          </p:cNvSpPr>
          <p:nvPr/>
        </p:nvSpPr>
        <p:spPr bwMode="gray">
          <a:xfrm>
            <a:off x="323850" y="614832"/>
            <a:ext cx="11537950" cy="72593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10800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Main key questions: Overview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0143AF-25FE-433A-BAA4-FBB609B54C32}"/>
              </a:ext>
            </a:extLst>
          </p:cNvPr>
          <p:cNvSpPr txBox="1"/>
          <p:nvPr/>
        </p:nvSpPr>
        <p:spPr>
          <a:xfrm>
            <a:off x="1197075" y="1616265"/>
            <a:ext cx="439248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Wave generation processes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Propagation of waves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it-IT" sz="1400" dirty="0">
              <a:solidFill>
                <a:prstClr val="black"/>
              </a:solidFill>
              <a:latin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it-IT" sz="1400" dirty="0">
                <a:solidFill>
                  <a:prstClr val="black"/>
                </a:solidFill>
                <a:latin typeface="Arial"/>
              </a:rPr>
              <a:t>I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nundation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Proof of concept – Workflow </a:t>
            </a:r>
          </a:p>
        </p:txBody>
      </p:sp>
      <p:pic>
        <p:nvPicPr>
          <p:cNvPr id="21" name="Immagine 7">
            <a:extLst>
              <a:ext uri="{FF2B5EF4-FFF2-40B4-BE49-F238E27FC236}">
                <a16:creationId xmlns:a16="http://schemas.microsoft.com/office/drawing/2014/main" id="{CCB3FAA4-6845-4B72-B951-ABB3A9EDA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72352" y="2216618"/>
            <a:ext cx="674300" cy="421211"/>
          </a:xfrm>
          <a:prstGeom prst="rect">
            <a:avLst/>
          </a:prstGeom>
        </p:spPr>
      </p:pic>
      <p:sp>
        <p:nvSpPr>
          <p:cNvPr id="25" name="CasellaDiTesto 8">
            <a:extLst>
              <a:ext uri="{FF2B5EF4-FFF2-40B4-BE49-F238E27FC236}">
                <a16:creationId xmlns:a16="http://schemas.microsoft.com/office/drawing/2014/main" id="{8623DB96-3A84-4DAA-A4F1-240B0826E78F}"/>
              </a:ext>
            </a:extLst>
          </p:cNvPr>
          <p:cNvSpPr txBox="1"/>
          <p:nvPr/>
        </p:nvSpPr>
        <p:spPr>
          <a:xfrm flipH="1">
            <a:off x="6017753" y="2196390"/>
            <a:ext cx="5068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BASEMENT </a:t>
            </a:r>
            <a:b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freeware simulation tool for hydro- and morphodynamic modelling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DF1C420F-F472-4136-AECC-C3386634D61A}"/>
              </a:ext>
            </a:extLst>
          </p:cNvPr>
          <p:cNvSpPr/>
          <p:nvPr/>
        </p:nvSpPr>
        <p:spPr>
          <a:xfrm rot="10800000">
            <a:off x="5228333" y="1627006"/>
            <a:ext cx="144019" cy="1600437"/>
          </a:xfrm>
          <a:prstGeom prst="leftBrace">
            <a:avLst>
              <a:gd name="adj1" fmla="val 68097"/>
              <a:gd name="adj2" fmla="val 50000"/>
            </a:avLst>
          </a:prstGeom>
          <a:ln w="12700" cap="sq">
            <a:solidFill>
              <a:schemeClr val="tx1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Datumsplatzhalter 3">
            <a:extLst>
              <a:ext uri="{FF2B5EF4-FFF2-40B4-BE49-F238E27FC236}">
                <a16:creationId xmlns:a16="http://schemas.microsoft.com/office/drawing/2014/main" id="{1E10DCA5-2C55-42D6-A7E6-2CFA3A9F3E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22179" y="6328755"/>
            <a:ext cx="612000" cy="468312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06.05.2020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Fußzeilenplatzhalter 4">
            <a:extLst>
              <a:ext uri="{FF2B5EF4-FFF2-40B4-BE49-F238E27FC236}">
                <a16:creationId xmlns:a16="http://schemas.microsoft.com/office/drawing/2014/main" id="{C4A41C3C-74E6-4EA0-A1C4-02637CE91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57680" y="6308726"/>
            <a:ext cx="4631883" cy="45977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Bacigaluppi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Boes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Vetsch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fik 1">
            <a:extLst>
              <a:ext uri="{FF2B5EF4-FFF2-40B4-BE49-F238E27FC236}">
                <a16:creationId xmlns:a16="http://schemas.microsoft.com/office/drawing/2014/main" id="{5D8397C0-42CC-43D3-9EB6-13290F24DA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3410" y="3786644"/>
            <a:ext cx="3898070" cy="18586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5405EE-FC53-459B-BE6F-E1C2B32C5445}"/>
              </a:ext>
            </a:extLst>
          </p:cNvPr>
          <p:cNvSpPr txBox="1"/>
          <p:nvPr/>
        </p:nvSpPr>
        <p:spPr>
          <a:xfrm>
            <a:off x="8985431" y="5261738"/>
            <a:ext cx="1078112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it-IT" sz="1000" i="1" dirty="0">
                <a:solidFill>
                  <a:srgbClr val="1269B0"/>
                </a:solidFill>
              </a:rPr>
              <a:t>Impact on the shoreline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596F9E-EC2C-4079-96D3-33F660B5A591}"/>
              </a:ext>
            </a:extLst>
          </p:cNvPr>
          <p:cNvSpPr txBox="1"/>
          <p:nvPr/>
        </p:nvSpPr>
        <p:spPr>
          <a:xfrm>
            <a:off x="2681233" y="5222742"/>
            <a:ext cx="1041888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it-IT" sz="1000" i="1" dirty="0">
                <a:solidFill>
                  <a:srgbClr val="1269B0"/>
                </a:solidFill>
              </a:rPr>
              <a:t>Trigger mechanismus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98F98A7-7F53-4F7D-888C-5D762DBF5BE4}"/>
              </a:ext>
            </a:extLst>
          </p:cNvPr>
          <p:cNvCxnSpPr>
            <a:cxnSpLocks/>
          </p:cNvCxnSpPr>
          <p:nvPr/>
        </p:nvCxnSpPr>
        <p:spPr>
          <a:xfrm>
            <a:off x="8295591" y="5422797"/>
            <a:ext cx="603500" cy="0"/>
          </a:xfrm>
          <a:prstGeom prst="straightConnector1">
            <a:avLst/>
          </a:prstGeom>
          <a:ln w="12700" cap="sq">
            <a:solidFill>
              <a:schemeClr val="tx1"/>
            </a:solidFill>
            <a:round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6026DBC-1ADB-4241-B2B4-687EC942FF6E}"/>
              </a:ext>
            </a:extLst>
          </p:cNvPr>
          <p:cNvCxnSpPr>
            <a:cxnSpLocks/>
          </p:cNvCxnSpPr>
          <p:nvPr/>
        </p:nvCxnSpPr>
        <p:spPr>
          <a:xfrm>
            <a:off x="3710473" y="5422797"/>
            <a:ext cx="603500" cy="0"/>
          </a:xfrm>
          <a:prstGeom prst="straightConnector1">
            <a:avLst/>
          </a:prstGeom>
          <a:ln w="12700" cap="sq">
            <a:solidFill>
              <a:schemeClr val="tx1"/>
            </a:solidFill>
            <a:round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E0F293A-A7EB-44C0-9587-2DC063BD37AE}"/>
              </a:ext>
            </a:extLst>
          </p:cNvPr>
          <p:cNvSpPr txBox="1"/>
          <p:nvPr/>
        </p:nvSpPr>
        <p:spPr>
          <a:xfrm>
            <a:off x="3043430" y="5864640"/>
            <a:ext cx="2885149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it-IT" sz="1200" dirty="0"/>
              <a:t>Key Properties: Lake Tsunami Modeling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BEA717A-2334-415A-9CF1-2C447A019F4D}"/>
              </a:ext>
            </a:extLst>
          </p:cNvPr>
          <p:cNvSpPr/>
          <p:nvPr/>
        </p:nvSpPr>
        <p:spPr>
          <a:xfrm>
            <a:off x="7142733" y="5867757"/>
            <a:ext cx="2358786" cy="276999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de-DE" sz="1200" b="1" dirty="0"/>
              <a:t>Efficient Simulation Workflow</a:t>
            </a:r>
            <a:endParaRPr lang="it-IT" sz="1200" b="1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90B2425-E596-43D5-AB9E-FB8BD86115C1}"/>
              </a:ext>
            </a:extLst>
          </p:cNvPr>
          <p:cNvCxnSpPr>
            <a:cxnSpLocks/>
          </p:cNvCxnSpPr>
          <p:nvPr/>
        </p:nvCxnSpPr>
        <p:spPr>
          <a:xfrm>
            <a:off x="6420121" y="5961026"/>
            <a:ext cx="444840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E713CB4-2347-463F-9523-2503A4BFC0F7}"/>
              </a:ext>
            </a:extLst>
          </p:cNvPr>
          <p:cNvCxnSpPr>
            <a:cxnSpLocks/>
          </p:cNvCxnSpPr>
          <p:nvPr/>
        </p:nvCxnSpPr>
        <p:spPr>
          <a:xfrm flipH="1">
            <a:off x="6173944" y="6066910"/>
            <a:ext cx="477247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99064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8" name="Titel 10"/>
          <p:cNvSpPr>
            <a:spLocks noGrp="1"/>
          </p:cNvSpPr>
          <p:nvPr>
            <p:ph type="ctrTitle"/>
          </p:nvPr>
        </p:nvSpPr>
        <p:spPr>
          <a:xfrm>
            <a:off x="323850" y="614832"/>
            <a:ext cx="11537950" cy="594572"/>
          </a:xfrm>
          <a:solidFill>
            <a:schemeClr val="bg1"/>
          </a:solidFill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0070C0"/>
                </a:solidFill>
              </a:rPr>
              <a:t>Goals of the present contribution</a:t>
            </a:r>
          </a:p>
        </p:txBody>
      </p:sp>
      <p:sp>
        <p:nvSpPr>
          <p:cNvPr id="18" name="Datumsplatzhalter 3">
            <a:extLst>
              <a:ext uri="{FF2B5EF4-FFF2-40B4-BE49-F238E27FC236}">
                <a16:creationId xmlns:a16="http://schemas.microsoft.com/office/drawing/2014/main" id="{349F4D31-9255-4F67-A72A-9624318260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22179" y="6328755"/>
            <a:ext cx="612000" cy="468312"/>
          </a:xfrm>
        </p:spPr>
        <p:txBody>
          <a:bodyPr/>
          <a:lstStyle/>
          <a:p>
            <a:r>
              <a:rPr lang="it-IT" dirty="0"/>
              <a:t>06.05.2020</a:t>
            </a:r>
            <a:endParaRPr lang="en-GB" dirty="0"/>
          </a:p>
        </p:txBody>
      </p:sp>
      <p:sp>
        <p:nvSpPr>
          <p:cNvPr id="19" name="Fußzeilenplatzhalter 4">
            <a:extLst>
              <a:ext uri="{FF2B5EF4-FFF2-40B4-BE49-F238E27FC236}">
                <a16:creationId xmlns:a16="http://schemas.microsoft.com/office/drawing/2014/main" id="{2A78ADBC-FCA1-42CF-B972-8C6547483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57680" y="6308726"/>
            <a:ext cx="4631883" cy="459776"/>
          </a:xfrm>
        </p:spPr>
        <p:txBody>
          <a:bodyPr/>
          <a:lstStyle/>
          <a:p>
            <a:r>
              <a:rPr lang="en-GB" dirty="0" err="1"/>
              <a:t>Bacigaluppi</a:t>
            </a:r>
            <a:r>
              <a:rPr lang="en-GB" dirty="0"/>
              <a:t>, </a:t>
            </a:r>
            <a:r>
              <a:rPr lang="en-GB" dirty="0" err="1"/>
              <a:t>Boes</a:t>
            </a:r>
            <a:r>
              <a:rPr lang="en-GB" dirty="0"/>
              <a:t>, </a:t>
            </a:r>
            <a:r>
              <a:rPr lang="en-GB" dirty="0" err="1"/>
              <a:t>Vetsch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B2407A-3142-4280-86C5-37B69B1D8518}"/>
              </a:ext>
            </a:extLst>
          </p:cNvPr>
          <p:cNvSpPr txBox="1"/>
          <p:nvPr/>
        </p:nvSpPr>
        <p:spPr>
          <a:xfrm>
            <a:off x="610938" y="2361821"/>
            <a:ext cx="8027530" cy="187989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it-IT" sz="1400" dirty="0">
                <a:solidFill>
                  <a:srgbClr val="FF0000"/>
                </a:solidFill>
              </a:rPr>
              <a:t>Focus on propagation &amp; inundation:</a:t>
            </a:r>
          </a:p>
          <a:p>
            <a:endParaRPr lang="it-IT" sz="1400" dirty="0">
              <a:solidFill>
                <a:srgbClr val="FF0000"/>
              </a:solidFill>
            </a:endParaRPr>
          </a:p>
          <a:p>
            <a:r>
              <a:rPr lang="it-IT" sz="1400" dirty="0">
                <a:solidFill>
                  <a:srgbClr val="FF0000"/>
                </a:solidFill>
              </a:rPr>
              <a:t>	Sensitivity analysis on lake scales for diverse modelling equations &amp; softwares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07CB88-C0DE-49EA-9B2F-438D4B37FD00}"/>
              </a:ext>
            </a:extLst>
          </p:cNvPr>
          <p:cNvSpPr txBox="1"/>
          <p:nvPr/>
        </p:nvSpPr>
        <p:spPr>
          <a:xfrm>
            <a:off x="610938" y="1574623"/>
            <a:ext cx="7738025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bg1"/>
                </a:solidFill>
              </a:rPr>
              <a:t>Goal:</a:t>
            </a:r>
          </a:p>
          <a:p>
            <a:r>
              <a:rPr lang="it-IT" sz="1400" dirty="0">
                <a:solidFill>
                  <a:schemeClr val="bg1"/>
                </a:solidFill>
              </a:rPr>
              <a:t>Understand governing mechanisms of genesis, </a:t>
            </a:r>
            <a:r>
              <a:rPr lang="it-IT" sz="1400" u="sng" dirty="0">
                <a:solidFill>
                  <a:schemeClr val="bg1"/>
                </a:solidFill>
              </a:rPr>
              <a:t>propagation and inundation</a:t>
            </a:r>
            <a:r>
              <a:rPr lang="it-IT" sz="1400" dirty="0">
                <a:solidFill>
                  <a:schemeClr val="bg1"/>
                </a:solidFill>
              </a:rPr>
              <a:t> of tsunamis in lakes.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4" name="Arrow: Bent-Up 3">
            <a:extLst>
              <a:ext uri="{FF2B5EF4-FFF2-40B4-BE49-F238E27FC236}">
                <a16:creationId xmlns:a16="http://schemas.microsoft.com/office/drawing/2014/main" id="{F05CE949-BD8B-4F71-B5AE-0FCAFECDB6E4}"/>
              </a:ext>
            </a:extLst>
          </p:cNvPr>
          <p:cNvSpPr/>
          <p:nvPr/>
        </p:nvSpPr>
        <p:spPr>
          <a:xfrm rot="5400000">
            <a:off x="1114994" y="2600013"/>
            <a:ext cx="216024" cy="504056"/>
          </a:xfrm>
          <a:prstGeom prst="bentUpArrow">
            <a:avLst>
              <a:gd name="adj1" fmla="val 0"/>
              <a:gd name="adj2" fmla="val 9548"/>
              <a:gd name="adj3" fmla="val 2780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795242F-1B3C-425D-B84B-5C6C59403DF6}"/>
                  </a:ext>
                </a:extLst>
              </p:cNvPr>
              <p:cNvSpPr txBox="1"/>
              <p:nvPr/>
            </p:nvSpPr>
            <p:spPr>
              <a:xfrm>
                <a:off x="1561112" y="3056230"/>
                <a:ext cx="7264041" cy="2133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de-DE" sz="1200" b="1" dirty="0"/>
                  <a:t>Tsnamis:</a:t>
                </a:r>
                <a:r>
                  <a:rPr lang="de-DE" sz="1200" dirty="0"/>
                  <a:t> long waves compared to water depth for submerged landslides</a:t>
                </a:r>
              </a:p>
              <a:p>
                <a:pPr>
                  <a:lnSpc>
                    <a:spcPct val="150000"/>
                  </a:lnSpc>
                </a:pPr>
                <a:endParaRPr lang="de-DE" sz="1200" dirty="0"/>
              </a:p>
              <a:p>
                <a:pPr>
                  <a:lnSpc>
                    <a:spcPct val="150000"/>
                  </a:lnSpc>
                </a:pPr>
                <a:r>
                  <a:rPr lang="de-DE" sz="1200" u="sng" dirty="0">
                    <a:ln>
                      <a:noFill/>
                      <a:prstDash val="sysDot"/>
                    </a:ln>
                  </a:rPr>
                  <a:t>What mathematical model fits best?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de-DE" sz="1200" dirty="0"/>
                  <a:t>Depends on the </a:t>
                </a:r>
                <a:r>
                  <a:rPr lang="de-DE" sz="1200" b="1" dirty="0">
                    <a:solidFill>
                      <a:srgbClr val="0070C0"/>
                    </a:solidFill>
                  </a:rPr>
                  <a:t>scales</a:t>
                </a:r>
                <a:r>
                  <a:rPr lang="de-DE" sz="1200" dirty="0"/>
                  <a:t> of the physical problem – e.g. relative wave length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1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de-DE" sz="12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</m:num>
                      <m:den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de-DE" sz="1200" b="0" i="1" baseline="-25000" smtClean="0">
                            <a:latin typeface="Cambria Math" panose="02040503050406030204" pitchFamily="18" charset="0"/>
                          </a:rPr>
                          <m:t>𝑟𝑒𝑓</m:t>
                        </m:r>
                        <m:r>
                          <a:rPr lang="de-DE" sz="1200" b="0" i="1" baseline="-25000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de-DE" sz="1200" b="0" dirty="0"/>
                  <a:t> </a:t>
                </a:r>
                <a:endParaRPr lang="de-DE" sz="1200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de-DE" sz="1200" dirty="0"/>
                  <a:t>Presence of </a:t>
                </a:r>
                <a:r>
                  <a:rPr lang="de-DE" sz="1200" b="1" dirty="0">
                    <a:solidFill>
                      <a:srgbClr val="0070C0"/>
                    </a:solidFill>
                  </a:rPr>
                  <a:t>linear or non-linear</a:t>
                </a:r>
                <a:r>
                  <a:rPr lang="de-DE" sz="1200" dirty="0"/>
                  <a:t> waves for lake scales 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de-DE" sz="1200" b="1" dirty="0"/>
                  <a:t>Shallow Water model</a:t>
                </a:r>
                <a:r>
                  <a:rPr lang="de-DE" sz="1200" dirty="0"/>
                  <a:t>: no frequency dispersion ( ~ propagation time &amp; shape of wave)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de-DE" sz="1200" b="1" dirty="0"/>
                  <a:t>Frequency dispersion</a:t>
                </a:r>
                <a:r>
                  <a:rPr lang="de-DE" sz="1200" dirty="0"/>
                  <a:t>: Boussinesq-type model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795242F-1B3C-425D-B84B-5C6C59403D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1112" y="3056230"/>
                <a:ext cx="7264041" cy="2133918"/>
              </a:xfrm>
              <a:prstGeom prst="rect">
                <a:avLst/>
              </a:prstGeom>
              <a:blipFill>
                <a:blip r:embed="rId3"/>
                <a:stretch>
                  <a:fillRect b="-114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22338F77-3A95-47FF-9246-E78134165CF4}"/>
              </a:ext>
            </a:extLst>
          </p:cNvPr>
          <p:cNvSpPr/>
          <p:nvPr/>
        </p:nvSpPr>
        <p:spPr>
          <a:xfrm>
            <a:off x="610938" y="2361821"/>
            <a:ext cx="8233474" cy="29157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1">
            <a:extLst>
              <a:ext uri="{FF2B5EF4-FFF2-40B4-BE49-F238E27FC236}">
                <a16:creationId xmlns:a16="http://schemas.microsoft.com/office/drawing/2014/main" id="{A8919FA6-0AD9-46DB-9F14-D7A88CED22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7" t="-538" r="-1327" b="25393"/>
          <a:stretch/>
        </p:blipFill>
        <p:spPr>
          <a:xfrm>
            <a:off x="8480195" y="843339"/>
            <a:ext cx="3218735" cy="115326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6469E48-5EA9-4E54-AB15-FFE5482A8003}"/>
              </a:ext>
            </a:extLst>
          </p:cNvPr>
          <p:cNvSpPr/>
          <p:nvPr/>
        </p:nvSpPr>
        <p:spPr>
          <a:xfrm>
            <a:off x="8527832" y="775709"/>
            <a:ext cx="1172225" cy="1250957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&lt;</a:t>
            </a:r>
          </a:p>
        </p:txBody>
      </p:sp>
      <p:pic>
        <p:nvPicPr>
          <p:cNvPr id="21" name="Immagine 4">
            <a:extLst>
              <a:ext uri="{FF2B5EF4-FFF2-40B4-BE49-F238E27FC236}">
                <a16:creationId xmlns:a16="http://schemas.microsoft.com/office/drawing/2014/main" id="{04C9B8B7-1C06-45BB-9D12-811687CE47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58" r="44622" b="4505"/>
          <a:stretch/>
        </p:blipFill>
        <p:spPr>
          <a:xfrm>
            <a:off x="7271073" y="5374648"/>
            <a:ext cx="3083402" cy="95410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E428208-2CDD-4768-801F-1E25E5877427}"/>
              </a:ext>
            </a:extLst>
          </p:cNvPr>
          <p:cNvSpPr txBox="1"/>
          <p:nvPr/>
        </p:nvSpPr>
        <p:spPr>
          <a:xfrm>
            <a:off x="10358705" y="5497758"/>
            <a:ext cx="1532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800" dirty="0"/>
              <a:t>h  : water depth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800" dirty="0"/>
              <a:t>q</a:t>
            </a:r>
            <a:r>
              <a:rPr lang="de-DE" sz="800" baseline="-25000" dirty="0"/>
              <a:t>x </a:t>
            </a:r>
            <a:r>
              <a:rPr lang="de-DE" sz="800" dirty="0"/>
              <a:t>: discharge, 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800" dirty="0"/>
              <a:t>g  : grav. acceleration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800" dirty="0"/>
              <a:t>S</a:t>
            </a:r>
            <a:r>
              <a:rPr lang="de-DE" sz="800" baseline="-25000" dirty="0"/>
              <a:t>h</a:t>
            </a:r>
            <a:r>
              <a:rPr lang="de-DE" sz="800" dirty="0"/>
              <a:t>: lateral i/o discharge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800" dirty="0"/>
              <a:t>S</a:t>
            </a:r>
            <a:r>
              <a:rPr lang="de-DE" sz="800" baseline="-25000" dirty="0"/>
              <a:t>fx</a:t>
            </a:r>
            <a:r>
              <a:rPr lang="de-DE" sz="800" dirty="0"/>
              <a:t>: friction, 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800" dirty="0"/>
              <a:t>z</a:t>
            </a:r>
            <a:r>
              <a:rPr lang="de-DE" sz="800" baseline="-25000" dirty="0"/>
              <a:t>B </a:t>
            </a:r>
            <a:r>
              <a:rPr lang="de-DE" sz="800" dirty="0"/>
              <a:t>: bottom elevation</a:t>
            </a:r>
          </a:p>
        </p:txBody>
      </p:sp>
    </p:spTree>
    <p:extLst>
      <p:ext uri="{BB962C8B-B14F-4D97-AF65-F5344CB8AC3E}">
        <p14:creationId xmlns:p14="http://schemas.microsoft.com/office/powerpoint/2010/main" val="140298662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44B49258-87D5-42A5-9A36-C7F15FE6A987}"/>
              </a:ext>
            </a:extLst>
          </p:cNvPr>
          <p:cNvSpPr/>
          <p:nvPr/>
        </p:nvSpPr>
        <p:spPr>
          <a:xfrm>
            <a:off x="417605" y="1484784"/>
            <a:ext cx="5450819" cy="334659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D7B18B1-6C6D-4F9B-BD26-A731FD822A64}"/>
              </a:ext>
            </a:extLst>
          </p:cNvPr>
          <p:cNvSpPr/>
          <p:nvPr/>
        </p:nvSpPr>
        <p:spPr>
          <a:xfrm>
            <a:off x="6258275" y="1487884"/>
            <a:ext cx="5451968" cy="334659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19" name="Foliennummernplatzhalter 5"/>
          <p:cNvSpPr txBox="1">
            <a:spLocks/>
          </p:cNvSpPr>
          <p:nvPr/>
        </p:nvSpPr>
        <p:spPr>
          <a:xfrm>
            <a:off x="11566227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6AE60A-B69C-4790-82F7-3882EDF23186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27" name="CasellaDiTesto 6">
            <a:extLst>
              <a:ext uri="{FF2B5EF4-FFF2-40B4-BE49-F238E27FC236}">
                <a16:creationId xmlns:a16="http://schemas.microsoft.com/office/drawing/2014/main" id="{8FF363E2-6AE0-466C-90AC-3F0EC7C4B940}"/>
              </a:ext>
            </a:extLst>
          </p:cNvPr>
          <p:cNvSpPr txBox="1"/>
          <p:nvPr/>
        </p:nvSpPr>
        <p:spPr>
          <a:xfrm>
            <a:off x="570791" y="1606079"/>
            <a:ext cx="5023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Depth-averaged 2D models based on the </a:t>
            </a:r>
            <a:r>
              <a:rPr lang="en-US" sz="1200" b="1" dirty="0">
                <a:solidFill>
                  <a:srgbClr val="1269B0"/>
                </a:solidFill>
              </a:rPr>
              <a:t>Shallow Water equations</a:t>
            </a:r>
            <a:endParaRPr lang="de-DE" sz="1200" b="1" dirty="0">
              <a:solidFill>
                <a:srgbClr val="1269B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7">
                <a:extLst>
                  <a:ext uri="{FF2B5EF4-FFF2-40B4-BE49-F238E27FC236}">
                    <a16:creationId xmlns:a16="http://schemas.microsoft.com/office/drawing/2014/main" id="{ED59B2CC-1274-49E1-A36A-302A1918B8A2}"/>
                  </a:ext>
                </a:extLst>
              </p:cNvPr>
              <p:cNvSpPr txBox="1"/>
              <p:nvPr/>
            </p:nvSpPr>
            <p:spPr>
              <a:xfrm>
                <a:off x="920325" y="2250125"/>
                <a:ext cx="3621962" cy="4412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100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sSub>
                        <m:sSubPr>
                          <m:ctrlPr>
                            <a:rPr lang="en-US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0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00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10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sz="1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0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1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00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100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sz="100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sz="100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den>
                          </m:f>
                          <m:r>
                            <a:rPr lang="en-US" sz="1000" i="1" smtClean="0">
                              <a:latin typeface="Cambria Math" panose="02040503050406030204" pitchFamily="18" charset="0"/>
                            </a:rPr>
                            <m:t>+0.5</m:t>
                          </m:r>
                          <m:r>
                            <a:rPr lang="en-US" sz="100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sSup>
                            <m:sSupPr>
                              <m:ctrlPr>
                                <a:rPr lang="en-US" sz="1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00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sz="10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100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100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sz="1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0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100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100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00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den>
                          </m:f>
                        </m:e>
                      </m:d>
                      <m:r>
                        <a:rPr lang="en-US" sz="100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000" i="1" smtClean="0">
                          <a:latin typeface="Cambria Math" panose="02040503050406030204" pitchFamily="18" charset="0"/>
                        </a:rPr>
                        <m:t>𝑔h</m:t>
                      </m:r>
                      <m:d>
                        <m:dPr>
                          <m:ctrlPr>
                            <a:rPr lang="en-US" sz="1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100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100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100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1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00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  <m:r>
                        <a:rPr lang="en-US" sz="100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de-DE" sz="1000" dirty="0"/>
              </a:p>
            </p:txBody>
          </p:sp>
        </mc:Choice>
        <mc:Fallback xmlns="">
          <p:sp>
            <p:nvSpPr>
              <p:cNvPr id="28" name="CasellaDiTesto 7">
                <a:extLst>
                  <a:ext uri="{FF2B5EF4-FFF2-40B4-BE49-F238E27FC236}">
                    <a16:creationId xmlns:a16="http://schemas.microsoft.com/office/drawing/2014/main" id="{ED59B2CC-1274-49E1-A36A-302A1918B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325" y="2250125"/>
                <a:ext cx="3621962" cy="4412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9E0167E-EA79-41F8-9BFC-0FDD837EB656}"/>
                  </a:ext>
                </a:extLst>
              </p:cNvPr>
              <p:cNvSpPr txBox="1"/>
              <p:nvPr/>
            </p:nvSpPr>
            <p:spPr>
              <a:xfrm>
                <a:off x="1090417" y="2048236"/>
                <a:ext cx="1344984" cy="1660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de-DE" sz="100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de-DE" sz="100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de-DE" sz="100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de-DE" sz="10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de-DE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00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de-DE" sz="10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de-DE" sz="100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de-DE" sz="100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sSub>
                        <m:sSubPr>
                          <m:ctrlPr>
                            <a:rPr lang="de-DE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00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de-DE" sz="100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de-DE" sz="10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00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de-DE" sz="100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</m:oMath>
                  </m:oMathPara>
                </a14:m>
                <a:endParaRPr lang="de-DE" sz="10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9E0167E-EA79-41F8-9BFC-0FDD837EB6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417" y="2048236"/>
                <a:ext cx="1344984" cy="166071"/>
              </a:xfrm>
              <a:prstGeom prst="rect">
                <a:avLst/>
              </a:prstGeom>
              <a:blipFill>
                <a:blip r:embed="rId4"/>
                <a:stretch>
                  <a:fillRect l="-1810" b="-1851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sellaDiTesto 7">
                <a:extLst>
                  <a:ext uri="{FF2B5EF4-FFF2-40B4-BE49-F238E27FC236}">
                    <a16:creationId xmlns:a16="http://schemas.microsoft.com/office/drawing/2014/main" id="{ACA83D3F-6E59-4FBB-9692-77EF23AD090A}"/>
                  </a:ext>
                </a:extLst>
              </p:cNvPr>
              <p:cNvSpPr txBox="1"/>
              <p:nvPr/>
            </p:nvSpPr>
            <p:spPr>
              <a:xfrm>
                <a:off x="918921" y="2641932"/>
                <a:ext cx="3693970" cy="4453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100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sSub>
                        <m:sSubPr>
                          <m:ctrlPr>
                            <a:rPr lang="en-US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de-DE" sz="1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100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de-DE" sz="1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sz="1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0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100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100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00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den>
                          </m:f>
                        </m:e>
                      </m:d>
                      <m:r>
                        <a:rPr lang="en-US" sz="10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i="1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de-DE" sz="10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sz="1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1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de-DE" sz="10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sz="10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den>
                          </m:f>
                          <m:r>
                            <a:rPr lang="en-US" sz="1000" i="1">
                              <a:latin typeface="Cambria Math" panose="02040503050406030204" pitchFamily="18" charset="0"/>
                            </a:rPr>
                            <m:t>+0.5</m:t>
                          </m:r>
                          <m:r>
                            <a:rPr lang="en-US" sz="1000" i="1">
                              <a:latin typeface="Cambria Math" panose="02040503050406030204" pitchFamily="18" charset="0"/>
                            </a:rPr>
                            <m:t>𝑔</m:t>
                          </m:r>
                          <m:sSup>
                            <m:sSupPr>
                              <m:ctrlPr>
                                <a:rPr lang="en-US" sz="1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0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sz="1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100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000" i="1" smtClean="0">
                          <a:latin typeface="Cambria Math" panose="02040503050406030204" pitchFamily="18" charset="0"/>
                        </a:rPr>
                        <m:t>𝑔h</m:t>
                      </m:r>
                      <m:d>
                        <m:dPr>
                          <m:ctrlPr>
                            <a:rPr lang="en-US" sz="1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de-DE" sz="1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100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100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1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0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  <m:r>
                        <a:rPr lang="en-US" sz="100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de-DE" sz="1000" dirty="0"/>
              </a:p>
            </p:txBody>
          </p:sp>
        </mc:Choice>
        <mc:Fallback xmlns="">
          <p:sp>
            <p:nvSpPr>
              <p:cNvPr id="34" name="CasellaDiTesto 7">
                <a:extLst>
                  <a:ext uri="{FF2B5EF4-FFF2-40B4-BE49-F238E27FC236}">
                    <a16:creationId xmlns:a16="http://schemas.microsoft.com/office/drawing/2014/main" id="{ACA83D3F-6E59-4FBB-9692-77EF23AD09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21" y="2641932"/>
                <a:ext cx="3693970" cy="44537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Left Brace 34">
            <a:extLst>
              <a:ext uri="{FF2B5EF4-FFF2-40B4-BE49-F238E27FC236}">
                <a16:creationId xmlns:a16="http://schemas.microsoft.com/office/drawing/2014/main" id="{88F45E9C-E439-4732-AB02-DE0DF5C273F4}"/>
              </a:ext>
            </a:extLst>
          </p:cNvPr>
          <p:cNvSpPr/>
          <p:nvPr/>
        </p:nvSpPr>
        <p:spPr>
          <a:xfrm>
            <a:off x="959826" y="2026600"/>
            <a:ext cx="59988" cy="981069"/>
          </a:xfrm>
          <a:prstGeom prst="leftBrace">
            <a:avLst>
              <a:gd name="adj1" fmla="val 68097"/>
              <a:gd name="adj2" fmla="val 50000"/>
            </a:avLst>
          </a:prstGeom>
          <a:ln w="12700" cap="sq">
            <a:solidFill>
              <a:schemeClr val="tx1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36" name="CasellaDiTesto 4">
            <a:extLst>
              <a:ext uri="{FF2B5EF4-FFF2-40B4-BE49-F238E27FC236}">
                <a16:creationId xmlns:a16="http://schemas.microsoft.com/office/drawing/2014/main" id="{BC2B25FD-7FDD-4537-84DA-07736A6CB9F9}"/>
              </a:ext>
            </a:extLst>
          </p:cNvPr>
          <p:cNvSpPr txBox="1"/>
          <p:nvPr/>
        </p:nvSpPr>
        <p:spPr>
          <a:xfrm>
            <a:off x="6585266" y="4329069"/>
            <a:ext cx="2824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dirty="0"/>
              <a:t>Accurate prediction of shoaling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dirty="0"/>
              <a:t>No intrinsic dissipation mechanism</a:t>
            </a:r>
            <a:endParaRPr lang="de-DE" sz="1200" dirty="0"/>
          </a:p>
        </p:txBody>
      </p:sp>
      <p:pic>
        <p:nvPicPr>
          <p:cNvPr id="37" name="Immagine 5">
            <a:extLst>
              <a:ext uri="{FF2B5EF4-FFF2-40B4-BE49-F238E27FC236}">
                <a16:creationId xmlns:a16="http://schemas.microsoft.com/office/drawing/2014/main" id="{8B588D0F-EA98-4AA1-B6DA-93A1F12DCA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26" y="3151191"/>
            <a:ext cx="1935151" cy="110309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19A4EB7-13E6-4BF1-BBD0-5AB81F0A5183}"/>
              </a:ext>
            </a:extLst>
          </p:cNvPr>
          <p:cNvSpPr txBox="1"/>
          <p:nvPr/>
        </p:nvSpPr>
        <p:spPr>
          <a:xfrm>
            <a:off x="6258274" y="1606667"/>
            <a:ext cx="53079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1" dirty="0">
                <a:solidFill>
                  <a:srgbClr val="1269B0"/>
                </a:solidFill>
              </a:rPr>
              <a:t>Boussinesq-type equations </a:t>
            </a:r>
            <a:r>
              <a:rPr lang="de-DE" sz="1200" dirty="0"/>
              <a:t>derived from Schäffer and Madsen (1995)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829B685-A169-4E8F-97EE-82386E90D697}"/>
                  </a:ext>
                </a:extLst>
              </p:cNvPr>
              <p:cNvSpPr txBox="1"/>
              <p:nvPr/>
            </p:nvSpPr>
            <p:spPr>
              <a:xfrm>
                <a:off x="6708445" y="2293439"/>
                <a:ext cx="4096656" cy="2625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sz="10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000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de-DE" sz="1000" i="0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10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sSub>
                        <m:sSubPr>
                          <m:ctrlPr>
                            <a:rPr lang="de-DE" sz="1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de-DE" sz="10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q</m:t>
                      </m:r>
                      <m:r>
                        <a:rPr lang="de-DE" sz="1000" i="0" dirty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sz="10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000" dirty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de-DE" sz="10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de-DE" sz="10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de-DE" sz="10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000" i="1" dirty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it-IT" sz="1000" i="1" baseline="30000" dirty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1000" dirty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de-DE" sz="1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0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num>
                            <m:den>
                              <m:r>
                                <a:rPr lang="de-DE" sz="1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de-DE" sz="10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000" i="1" dirty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de-DE" sz="1000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de-DE" sz="1000" i="0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de-DE" sz="1000" i="1" dirty="0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it-IT" sz="1000" b="0" i="1" dirty="0" smtClean="0">
                          <a:latin typeface="Cambria Math" panose="02040503050406030204" pitchFamily="18" charset="0"/>
                        </a:rPr>
                        <m:t>h</m:t>
                      </m:r>
                      <m:sSub>
                        <m:sSubPr>
                          <m:ctrlPr>
                            <a:rPr lang="de-DE" sz="10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000" i="1" dirty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de-DE" sz="10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de-DE" sz="1000" b="0" i="1" dirty="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de-DE" sz="1000" b="0" i="1" baseline="-25000" dirty="0" smtClean="0">
                          <a:latin typeface="Cambria Math" panose="02040503050406030204" pitchFamily="18" charset="0"/>
                        </a:rPr>
                        <m:t>𝑟𝑒𝑓</m:t>
                      </m:r>
                      <m:r>
                        <a:rPr lang="de-DE" sz="1000" i="0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de-DE" sz="10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sSup>
                        <m:sSupPr>
                          <m:ctrlPr>
                            <a:rPr lang="de-DE" sz="10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000" i="1" dirty="0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it-IT" sz="10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it-IT" sz="1000" b="0" i="1" baseline="-25000" dirty="0" smtClean="0">
                              <a:latin typeface="Cambria Math" panose="02040503050406030204" pitchFamily="18" charset="0"/>
                            </a:rPr>
                            <m:t>𝑟𝑒𝑓</m:t>
                          </m:r>
                        </m:e>
                        <m:sup>
                          <m:r>
                            <a:rPr lang="de-DE" sz="10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de-DE" sz="10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de-DE" sz="10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000" i="1" dirty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de-DE" sz="10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de-DE" sz="1000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0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000" b="0" i="1" dirty="0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it-IT" sz="1000" b="0" i="1" baseline="-25000" dirty="0" smtClean="0">
                                  <a:latin typeface="Cambria Math" panose="02040503050406030204" pitchFamily="18" charset="0"/>
                                </a:rPr>
                                <m:t>𝑟𝑒𝑓</m:t>
                              </m:r>
                              <m:sSub>
                                <m:sSubPr>
                                  <m:ctrlPr>
                                    <a:rPr lang="de-DE" sz="10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de-DE" sz="10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000" i="1" dirty="0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</m:e>
                                    <m:sub>
                                      <m:r>
                                        <a:rPr lang="de-DE" sz="1000" i="1" dirty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de-DE" sz="1000" i="1" dirty="0" smtClean="0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de-DE" sz="1000" b="0" i="1" dirty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de-DE" sz="10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de-DE" sz="1000" i="0" dirty="0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de-DE" sz="10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000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00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de-DE" sz="10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829B685-A169-4E8F-97EE-82386E90D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8445" y="2293439"/>
                <a:ext cx="4096656" cy="262572"/>
              </a:xfrm>
              <a:prstGeom prst="rect">
                <a:avLst/>
              </a:prstGeom>
              <a:blipFill>
                <a:blip r:embed="rId7"/>
                <a:stretch>
                  <a:fillRect t="-2326" b="-1860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67C7EA0-6061-4E68-A06A-91DC8191D717}"/>
                  </a:ext>
                </a:extLst>
              </p:cNvPr>
              <p:cNvSpPr txBox="1"/>
              <p:nvPr/>
            </p:nvSpPr>
            <p:spPr>
              <a:xfrm>
                <a:off x="6779048" y="2058708"/>
                <a:ext cx="814454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000" i="1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de-DE" sz="10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de-DE" sz="10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de-DE" sz="100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sz="1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000" i="1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de-DE" sz="1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de-DE" sz="10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de-DE" sz="100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de-DE" sz="10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67C7EA0-6061-4E68-A06A-91DC8191D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9048" y="2058708"/>
                <a:ext cx="814454" cy="153888"/>
              </a:xfrm>
              <a:prstGeom prst="rect">
                <a:avLst/>
              </a:prstGeom>
              <a:blipFill>
                <a:blip r:embed="rId8"/>
                <a:stretch>
                  <a:fillRect l="-2985" r="-3731" b="-24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9BDACD0-E83C-45BA-A157-87D41E6DDF9C}"/>
                  </a:ext>
                </a:extLst>
              </p:cNvPr>
              <p:cNvSpPr txBox="1"/>
              <p:nvPr/>
            </p:nvSpPr>
            <p:spPr>
              <a:xfrm>
                <a:off x="6738840" y="2623169"/>
                <a:ext cx="2678041" cy="3458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de-DE" sz="1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de-DE" sz="100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sz="1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00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de-DE" sz="100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de-DE" sz="10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00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sz="10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de-DE" sz="1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it-IT" sz="1000" b="0" i="1" baseline="-25000" smtClean="0">
                              <a:latin typeface="Cambria Math" panose="02040503050406030204" pitchFamily="18" charset="0"/>
                            </a:rPr>
                            <m:t>𝑟𝑒𝑓</m:t>
                          </m:r>
                        </m:e>
                        <m:sup>
                          <m:r>
                            <a:rPr lang="de-DE" sz="100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de-DE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de-DE" sz="1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de-DE" sz="1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de-DE" sz="1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de-DE" sz="100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de-DE" sz="1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de-DE" sz="100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de-DE" sz="1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0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00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sSup>
                        <m:sSupPr>
                          <m:ctrlPr>
                            <a:rPr lang="de-DE" sz="1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it-IT" sz="1000" b="0" i="1" baseline="-25000" smtClean="0">
                              <a:latin typeface="Cambria Math" panose="02040503050406030204" pitchFamily="18" charset="0"/>
                            </a:rPr>
                            <m:t>𝑟𝑒𝑓</m:t>
                          </m:r>
                        </m:e>
                        <m:sup>
                          <m:r>
                            <a:rPr lang="de-DE" sz="100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b>
                        <m:sSubPr>
                          <m:ctrlPr>
                            <a:rPr lang="de-DE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000" i="1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de-DE" sz="1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1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de-DE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sz="1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1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100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num>
                                <m:den>
                                  <m:r>
                                    <a:rPr lang="de-DE" sz="100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de-DE" sz="1000" i="1" baseline="-25000" smtClean="0">
                                      <a:latin typeface="Cambria Math" panose="02040503050406030204" pitchFamily="18" charset="0"/>
                                    </a:rPr>
                                    <m:t>𝑟𝑒</m:t>
                                  </m:r>
                                  <m:r>
                                    <a:rPr lang="it-IT" sz="1000" b="0" i="1" baseline="-25000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de-DE" sz="1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de-DE" sz="10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9BDACD0-E83C-45BA-A157-87D41E6DD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8840" y="2623169"/>
                <a:ext cx="2678041" cy="345800"/>
              </a:xfrm>
              <a:prstGeom prst="rect">
                <a:avLst/>
              </a:prstGeom>
              <a:blipFill>
                <a:blip r:embed="rId9"/>
                <a:stretch>
                  <a:fillRect b="-1228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66FB460-8313-4884-9D01-E531E849E084}"/>
                  </a:ext>
                </a:extLst>
              </p:cNvPr>
              <p:cNvSpPr txBox="1"/>
              <p:nvPr/>
            </p:nvSpPr>
            <p:spPr>
              <a:xfrm>
                <a:off x="9869288" y="2651851"/>
                <a:ext cx="432234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de-DE" sz="10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0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00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de-DE" sz="10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66FB460-8313-4884-9D01-E531E849E0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9288" y="2651851"/>
                <a:ext cx="432234" cy="289182"/>
              </a:xfrm>
              <a:prstGeom prst="rect">
                <a:avLst/>
              </a:prstGeom>
              <a:blipFill>
                <a:blip r:embed="rId10"/>
                <a:stretch>
                  <a:fillRect l="-7042" t="-2128" r="-8451" b="-1702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6FD82A06-8B76-455E-A8E7-8BC4C549E3AB}"/>
              </a:ext>
            </a:extLst>
          </p:cNvPr>
          <p:cNvSpPr txBox="1"/>
          <p:nvPr/>
        </p:nvSpPr>
        <p:spPr>
          <a:xfrm>
            <a:off x="9416881" y="2671750"/>
            <a:ext cx="3898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and</a:t>
            </a:r>
          </a:p>
        </p:txBody>
      </p:sp>
      <p:sp>
        <p:nvSpPr>
          <p:cNvPr id="46" name="Left Brace 45">
            <a:extLst>
              <a:ext uri="{FF2B5EF4-FFF2-40B4-BE49-F238E27FC236}">
                <a16:creationId xmlns:a16="http://schemas.microsoft.com/office/drawing/2014/main" id="{79B66ACF-99A2-4D1E-93A3-3431572A65AE}"/>
              </a:ext>
            </a:extLst>
          </p:cNvPr>
          <p:cNvSpPr/>
          <p:nvPr/>
        </p:nvSpPr>
        <p:spPr>
          <a:xfrm>
            <a:off x="6608419" y="2053467"/>
            <a:ext cx="80076" cy="885055"/>
          </a:xfrm>
          <a:prstGeom prst="leftBrace">
            <a:avLst>
              <a:gd name="adj1" fmla="val 68097"/>
              <a:gd name="adj2" fmla="val 50000"/>
            </a:avLst>
          </a:prstGeom>
          <a:ln w="12700" cap="sq">
            <a:solidFill>
              <a:schemeClr val="tx1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pic>
        <p:nvPicPr>
          <p:cNvPr id="47" name="Immagine 11">
            <a:extLst>
              <a:ext uri="{FF2B5EF4-FFF2-40B4-BE49-F238E27FC236}">
                <a16:creationId xmlns:a16="http://schemas.microsoft.com/office/drawing/2014/main" id="{620E67E6-EB9A-457A-AF47-13CD20AA0C5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163" y="3166401"/>
            <a:ext cx="1905006" cy="1090339"/>
          </a:xfrm>
          <a:prstGeom prst="rect">
            <a:avLst/>
          </a:prstGeom>
        </p:spPr>
      </p:pic>
      <p:sp>
        <p:nvSpPr>
          <p:cNvPr id="48" name="CasellaDiTesto 17">
            <a:extLst>
              <a:ext uri="{FF2B5EF4-FFF2-40B4-BE49-F238E27FC236}">
                <a16:creationId xmlns:a16="http://schemas.microsoft.com/office/drawing/2014/main" id="{C36B44DF-176A-49A3-8C2D-EF785C254827}"/>
              </a:ext>
            </a:extLst>
          </p:cNvPr>
          <p:cNvSpPr txBox="1"/>
          <p:nvPr/>
        </p:nvSpPr>
        <p:spPr>
          <a:xfrm>
            <a:off x="918921" y="4147625"/>
            <a:ext cx="2727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dirty="0"/>
              <a:t>Good for broken waves (shocks)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dirty="0"/>
              <a:t>Simple and efficient for run-up</a:t>
            </a:r>
            <a:endParaRPr lang="de-DE" sz="1200" dirty="0"/>
          </a:p>
        </p:txBody>
      </p:sp>
      <p:pic>
        <p:nvPicPr>
          <p:cNvPr id="38" name="Immagine 4">
            <a:extLst>
              <a:ext uri="{FF2B5EF4-FFF2-40B4-BE49-F238E27FC236}">
                <a16:creationId xmlns:a16="http://schemas.microsoft.com/office/drawing/2014/main" id="{2AB462FA-A655-4729-8DF8-6130A6064B4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58" r="44622" b="4505"/>
          <a:stretch/>
        </p:blipFill>
        <p:spPr>
          <a:xfrm>
            <a:off x="7186275" y="5373216"/>
            <a:ext cx="3083402" cy="95410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6BC5DB6-3D73-431A-B12B-E30C0C4517FD}"/>
              </a:ext>
            </a:extLst>
          </p:cNvPr>
          <p:cNvSpPr txBox="1"/>
          <p:nvPr/>
        </p:nvSpPr>
        <p:spPr>
          <a:xfrm>
            <a:off x="10232083" y="5062735"/>
            <a:ext cx="18041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Legend:</a:t>
            </a:r>
          </a:p>
          <a:p>
            <a:r>
              <a:rPr lang="en-US" sz="800" dirty="0"/>
              <a:t>𝜂(</a:t>
            </a:r>
            <a:r>
              <a:rPr lang="en-US" sz="800" dirty="0" err="1"/>
              <a:t>x,t</a:t>
            </a:r>
            <a:r>
              <a:rPr lang="en-US" sz="800" dirty="0"/>
              <a:t>)  : wave shape</a:t>
            </a:r>
          </a:p>
          <a:p>
            <a:r>
              <a:rPr lang="en-US" sz="800" dirty="0"/>
              <a:t>A        : wave amplitude</a:t>
            </a:r>
          </a:p>
          <a:p>
            <a:r>
              <a:rPr lang="en-US" sz="800" dirty="0"/>
              <a:t>h        : water column height</a:t>
            </a:r>
          </a:p>
          <a:p>
            <a:r>
              <a:rPr lang="en-US" sz="800" dirty="0" err="1"/>
              <a:t>h</a:t>
            </a:r>
            <a:r>
              <a:rPr lang="en-US" sz="800" baseline="-25000" dirty="0" err="1"/>
              <a:t>ref</a:t>
            </a:r>
            <a:r>
              <a:rPr lang="en-US" sz="800" baseline="-25000" dirty="0"/>
              <a:t> </a:t>
            </a:r>
            <a:r>
              <a:rPr lang="en-US" sz="800" dirty="0"/>
              <a:t>     : still water reference height</a:t>
            </a:r>
          </a:p>
          <a:p>
            <a:r>
              <a:rPr lang="de-DE" sz="800" dirty="0"/>
              <a:t>q</a:t>
            </a:r>
            <a:r>
              <a:rPr lang="de-DE" sz="800" baseline="-25000" dirty="0"/>
              <a:t>x           </a:t>
            </a:r>
            <a:r>
              <a:rPr lang="de-DE" sz="800" dirty="0"/>
              <a:t>: discharge, x</a:t>
            </a:r>
          </a:p>
          <a:p>
            <a:r>
              <a:rPr lang="de-DE" sz="800" dirty="0"/>
              <a:t>g        : grav. acceleration</a:t>
            </a:r>
          </a:p>
          <a:p>
            <a:r>
              <a:rPr lang="de-DE" sz="800" dirty="0"/>
              <a:t>S</a:t>
            </a:r>
            <a:r>
              <a:rPr lang="de-DE" sz="800" baseline="-25000" dirty="0"/>
              <a:t>h</a:t>
            </a:r>
            <a:r>
              <a:rPr lang="de-DE" sz="800" dirty="0"/>
              <a:t>       : lateral i/o discharge</a:t>
            </a:r>
          </a:p>
          <a:p>
            <a:r>
              <a:rPr lang="de-DE" sz="800" dirty="0"/>
              <a:t>S</a:t>
            </a:r>
            <a:r>
              <a:rPr lang="de-DE" sz="800" baseline="-25000" dirty="0"/>
              <a:t>fx         </a:t>
            </a:r>
            <a:r>
              <a:rPr lang="de-DE" sz="800" dirty="0"/>
              <a:t>: friction, x</a:t>
            </a:r>
          </a:p>
          <a:p>
            <a:r>
              <a:rPr lang="de-DE" sz="800" dirty="0"/>
              <a:t>z</a:t>
            </a:r>
            <a:r>
              <a:rPr lang="de-DE" sz="800" baseline="-25000" dirty="0"/>
              <a:t>B          </a:t>
            </a:r>
            <a:r>
              <a:rPr lang="de-DE" sz="800" dirty="0"/>
              <a:t>: bottom elevation</a:t>
            </a:r>
          </a:p>
        </p:txBody>
      </p:sp>
      <p:sp>
        <p:nvSpPr>
          <p:cNvPr id="52" name="Titel 10">
            <a:extLst>
              <a:ext uri="{FF2B5EF4-FFF2-40B4-BE49-F238E27FC236}">
                <a16:creationId xmlns:a16="http://schemas.microsoft.com/office/drawing/2014/main" id="{7E153BFA-539A-4855-9B0E-BF65168CF4E3}"/>
              </a:ext>
            </a:extLst>
          </p:cNvPr>
          <p:cNvSpPr txBox="1">
            <a:spLocks/>
          </p:cNvSpPr>
          <p:nvPr/>
        </p:nvSpPr>
        <p:spPr bwMode="gray">
          <a:xfrm>
            <a:off x="323850" y="614832"/>
            <a:ext cx="11537950" cy="72593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10800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50000"/>
              </a:lnSpc>
              <a:defRPr/>
            </a:pPr>
            <a:r>
              <a:rPr lang="en-US" sz="2400" dirty="0">
                <a:solidFill>
                  <a:srgbClr val="0070C0"/>
                </a:solidFill>
              </a:rPr>
              <a:t>Propagation of waves &amp; mathematical model</a:t>
            </a:r>
          </a:p>
        </p:txBody>
      </p:sp>
      <p:sp>
        <p:nvSpPr>
          <p:cNvPr id="53" name="Datumsplatzhalter 3">
            <a:extLst>
              <a:ext uri="{FF2B5EF4-FFF2-40B4-BE49-F238E27FC236}">
                <a16:creationId xmlns:a16="http://schemas.microsoft.com/office/drawing/2014/main" id="{EEE2E924-AD50-4FF7-B0D4-FD15D510E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22179" y="6328755"/>
            <a:ext cx="612000" cy="468312"/>
          </a:xfrm>
        </p:spPr>
        <p:txBody>
          <a:bodyPr/>
          <a:lstStyle/>
          <a:p>
            <a:r>
              <a:rPr lang="it-IT" dirty="0"/>
              <a:t>06.05.2020</a:t>
            </a:r>
            <a:endParaRPr lang="en-GB" dirty="0"/>
          </a:p>
        </p:txBody>
      </p:sp>
      <p:sp>
        <p:nvSpPr>
          <p:cNvPr id="54" name="Fußzeilenplatzhalter 4">
            <a:extLst>
              <a:ext uri="{FF2B5EF4-FFF2-40B4-BE49-F238E27FC236}">
                <a16:creationId xmlns:a16="http://schemas.microsoft.com/office/drawing/2014/main" id="{2EBF926D-324D-4E90-92E0-1CFC9FC41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57680" y="6308726"/>
            <a:ext cx="4631883" cy="459776"/>
          </a:xfrm>
        </p:spPr>
        <p:txBody>
          <a:bodyPr/>
          <a:lstStyle/>
          <a:p>
            <a:r>
              <a:rPr lang="en-GB" dirty="0" err="1"/>
              <a:t>Bacigaluppi</a:t>
            </a:r>
            <a:r>
              <a:rPr lang="en-GB" dirty="0"/>
              <a:t>, </a:t>
            </a:r>
            <a:r>
              <a:rPr lang="en-GB" dirty="0" err="1"/>
              <a:t>Boes</a:t>
            </a:r>
            <a:r>
              <a:rPr lang="en-GB" dirty="0"/>
              <a:t>, </a:t>
            </a:r>
            <a:r>
              <a:rPr lang="en-GB" dirty="0" err="1"/>
              <a:t>Vetsch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045632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6611FB51-4566-4F79-90FF-A0FF373F5BC2}"/>
              </a:ext>
            </a:extLst>
          </p:cNvPr>
          <p:cNvSpPr/>
          <p:nvPr/>
        </p:nvSpPr>
        <p:spPr>
          <a:xfrm>
            <a:off x="6258276" y="3377500"/>
            <a:ext cx="5450818" cy="295125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4B49258-87D5-42A5-9A36-C7F15FE6A987}"/>
              </a:ext>
            </a:extLst>
          </p:cNvPr>
          <p:cNvSpPr/>
          <p:nvPr/>
        </p:nvSpPr>
        <p:spPr>
          <a:xfrm>
            <a:off x="417605" y="1484784"/>
            <a:ext cx="5450819" cy="172819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D7B18B1-6C6D-4F9B-BD26-A731FD822A64}"/>
              </a:ext>
            </a:extLst>
          </p:cNvPr>
          <p:cNvSpPr/>
          <p:nvPr/>
        </p:nvSpPr>
        <p:spPr>
          <a:xfrm>
            <a:off x="6258275" y="1487884"/>
            <a:ext cx="5451968" cy="172509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19" name="Foliennummernplatzhalter 5"/>
          <p:cNvSpPr txBox="1">
            <a:spLocks/>
          </p:cNvSpPr>
          <p:nvPr/>
        </p:nvSpPr>
        <p:spPr>
          <a:xfrm>
            <a:off x="11566227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6AE60A-B69C-4790-82F7-3882EDF23186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27" name="CasellaDiTesto 6">
            <a:extLst>
              <a:ext uri="{FF2B5EF4-FFF2-40B4-BE49-F238E27FC236}">
                <a16:creationId xmlns:a16="http://schemas.microsoft.com/office/drawing/2014/main" id="{8FF363E2-6AE0-466C-90AC-3F0EC7C4B940}"/>
              </a:ext>
            </a:extLst>
          </p:cNvPr>
          <p:cNvSpPr txBox="1"/>
          <p:nvPr/>
        </p:nvSpPr>
        <p:spPr>
          <a:xfrm>
            <a:off x="570791" y="1606079"/>
            <a:ext cx="5023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Depth-averaged 2D models based on the </a:t>
            </a:r>
            <a:r>
              <a:rPr lang="en-US" sz="1200" b="1" dirty="0">
                <a:solidFill>
                  <a:srgbClr val="1269B0"/>
                </a:solidFill>
              </a:rPr>
              <a:t>Shallow Water equations</a:t>
            </a:r>
            <a:endParaRPr lang="de-DE" sz="1200" b="1" dirty="0">
              <a:solidFill>
                <a:srgbClr val="1269B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7">
                <a:extLst>
                  <a:ext uri="{FF2B5EF4-FFF2-40B4-BE49-F238E27FC236}">
                    <a16:creationId xmlns:a16="http://schemas.microsoft.com/office/drawing/2014/main" id="{ED59B2CC-1274-49E1-A36A-302A1918B8A2}"/>
                  </a:ext>
                </a:extLst>
              </p:cNvPr>
              <p:cNvSpPr txBox="1"/>
              <p:nvPr/>
            </p:nvSpPr>
            <p:spPr>
              <a:xfrm>
                <a:off x="920325" y="2250125"/>
                <a:ext cx="3621962" cy="4412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100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sSub>
                        <m:sSubPr>
                          <m:ctrlPr>
                            <a:rPr lang="en-US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0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00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10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sz="1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0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1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00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100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sz="100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sz="100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den>
                          </m:f>
                          <m:r>
                            <a:rPr lang="en-US" sz="1000" i="1" smtClean="0">
                              <a:latin typeface="Cambria Math" panose="02040503050406030204" pitchFamily="18" charset="0"/>
                            </a:rPr>
                            <m:t>+0.5</m:t>
                          </m:r>
                          <m:r>
                            <a:rPr lang="en-US" sz="100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sSup>
                            <m:sSupPr>
                              <m:ctrlPr>
                                <a:rPr lang="en-US" sz="1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00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sz="10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100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100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sz="1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0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100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100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00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den>
                          </m:f>
                        </m:e>
                      </m:d>
                      <m:r>
                        <a:rPr lang="en-US" sz="100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000" i="1" smtClean="0">
                          <a:latin typeface="Cambria Math" panose="02040503050406030204" pitchFamily="18" charset="0"/>
                        </a:rPr>
                        <m:t>𝑔h</m:t>
                      </m:r>
                      <m:d>
                        <m:dPr>
                          <m:ctrlPr>
                            <a:rPr lang="en-US" sz="1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100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100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100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1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00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  <m:r>
                        <a:rPr lang="en-US" sz="100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de-DE" sz="1000" dirty="0"/>
              </a:p>
            </p:txBody>
          </p:sp>
        </mc:Choice>
        <mc:Fallback xmlns="">
          <p:sp>
            <p:nvSpPr>
              <p:cNvPr id="28" name="CasellaDiTesto 7">
                <a:extLst>
                  <a:ext uri="{FF2B5EF4-FFF2-40B4-BE49-F238E27FC236}">
                    <a16:creationId xmlns:a16="http://schemas.microsoft.com/office/drawing/2014/main" id="{ED59B2CC-1274-49E1-A36A-302A1918B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325" y="2250125"/>
                <a:ext cx="3621962" cy="4412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9E0167E-EA79-41F8-9BFC-0FDD837EB656}"/>
                  </a:ext>
                </a:extLst>
              </p:cNvPr>
              <p:cNvSpPr txBox="1"/>
              <p:nvPr/>
            </p:nvSpPr>
            <p:spPr>
              <a:xfrm>
                <a:off x="1090417" y="2048236"/>
                <a:ext cx="1344984" cy="1660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de-DE" sz="100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de-DE" sz="100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de-DE" sz="100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de-DE" sz="10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de-DE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00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de-DE" sz="10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de-DE" sz="100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de-DE" sz="100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sSub>
                        <m:sSubPr>
                          <m:ctrlPr>
                            <a:rPr lang="de-DE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00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de-DE" sz="100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de-DE" sz="10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00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de-DE" sz="100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</m:oMath>
                  </m:oMathPara>
                </a14:m>
                <a:endParaRPr lang="de-DE" sz="10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9E0167E-EA79-41F8-9BFC-0FDD837EB6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417" y="2048236"/>
                <a:ext cx="1344984" cy="166071"/>
              </a:xfrm>
              <a:prstGeom prst="rect">
                <a:avLst/>
              </a:prstGeom>
              <a:blipFill>
                <a:blip r:embed="rId4"/>
                <a:stretch>
                  <a:fillRect l="-1810" b="-1851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sellaDiTesto 7">
                <a:extLst>
                  <a:ext uri="{FF2B5EF4-FFF2-40B4-BE49-F238E27FC236}">
                    <a16:creationId xmlns:a16="http://schemas.microsoft.com/office/drawing/2014/main" id="{ACA83D3F-6E59-4FBB-9692-77EF23AD090A}"/>
                  </a:ext>
                </a:extLst>
              </p:cNvPr>
              <p:cNvSpPr txBox="1"/>
              <p:nvPr/>
            </p:nvSpPr>
            <p:spPr>
              <a:xfrm>
                <a:off x="918921" y="2641932"/>
                <a:ext cx="3693970" cy="4453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100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sSub>
                        <m:sSubPr>
                          <m:ctrlPr>
                            <a:rPr lang="en-US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de-DE" sz="1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100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de-DE" sz="1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sz="1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0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100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100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00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den>
                          </m:f>
                        </m:e>
                      </m:d>
                      <m:r>
                        <a:rPr lang="en-US" sz="10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i="1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de-DE" sz="10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sz="1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1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de-DE" sz="10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US" sz="1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sz="10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den>
                          </m:f>
                          <m:r>
                            <a:rPr lang="en-US" sz="1000" i="1">
                              <a:latin typeface="Cambria Math" panose="02040503050406030204" pitchFamily="18" charset="0"/>
                            </a:rPr>
                            <m:t>+0.5</m:t>
                          </m:r>
                          <m:r>
                            <a:rPr lang="en-US" sz="1000" i="1">
                              <a:latin typeface="Cambria Math" panose="02040503050406030204" pitchFamily="18" charset="0"/>
                            </a:rPr>
                            <m:t>𝑔</m:t>
                          </m:r>
                          <m:sSup>
                            <m:sSupPr>
                              <m:ctrlPr>
                                <a:rPr lang="en-US" sz="1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0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sz="1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100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000" i="1" smtClean="0">
                          <a:latin typeface="Cambria Math" panose="02040503050406030204" pitchFamily="18" charset="0"/>
                        </a:rPr>
                        <m:t>𝑔h</m:t>
                      </m:r>
                      <m:d>
                        <m:dPr>
                          <m:ctrlPr>
                            <a:rPr lang="en-US" sz="1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de-DE" sz="1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100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100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1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0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  <m:r>
                        <a:rPr lang="en-US" sz="100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de-DE" sz="1000" dirty="0"/>
              </a:p>
            </p:txBody>
          </p:sp>
        </mc:Choice>
        <mc:Fallback xmlns="">
          <p:sp>
            <p:nvSpPr>
              <p:cNvPr id="34" name="CasellaDiTesto 7">
                <a:extLst>
                  <a:ext uri="{FF2B5EF4-FFF2-40B4-BE49-F238E27FC236}">
                    <a16:creationId xmlns:a16="http://schemas.microsoft.com/office/drawing/2014/main" id="{ACA83D3F-6E59-4FBB-9692-77EF23AD09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21" y="2641932"/>
                <a:ext cx="3693970" cy="44537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Left Brace 34">
            <a:extLst>
              <a:ext uri="{FF2B5EF4-FFF2-40B4-BE49-F238E27FC236}">
                <a16:creationId xmlns:a16="http://schemas.microsoft.com/office/drawing/2014/main" id="{88F45E9C-E439-4732-AB02-DE0DF5C273F4}"/>
              </a:ext>
            </a:extLst>
          </p:cNvPr>
          <p:cNvSpPr/>
          <p:nvPr/>
        </p:nvSpPr>
        <p:spPr>
          <a:xfrm>
            <a:off x="959826" y="2026600"/>
            <a:ext cx="59988" cy="981069"/>
          </a:xfrm>
          <a:prstGeom prst="leftBrace">
            <a:avLst>
              <a:gd name="adj1" fmla="val 68097"/>
              <a:gd name="adj2" fmla="val 50000"/>
            </a:avLst>
          </a:prstGeom>
          <a:ln w="12700" cap="sq">
            <a:solidFill>
              <a:schemeClr val="tx1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19A4EB7-13E6-4BF1-BBD0-5AB81F0A5183}"/>
              </a:ext>
            </a:extLst>
          </p:cNvPr>
          <p:cNvSpPr txBox="1"/>
          <p:nvPr/>
        </p:nvSpPr>
        <p:spPr>
          <a:xfrm>
            <a:off x="6258274" y="1606667"/>
            <a:ext cx="53079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1" dirty="0">
                <a:solidFill>
                  <a:srgbClr val="1269B0"/>
                </a:solidFill>
              </a:rPr>
              <a:t>Boussinesq-type equations </a:t>
            </a:r>
            <a:r>
              <a:rPr lang="de-DE" sz="1200" dirty="0"/>
              <a:t>derived from Schäffer and Madsen (1995)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829B685-A169-4E8F-97EE-82386E90D697}"/>
                  </a:ext>
                </a:extLst>
              </p:cNvPr>
              <p:cNvSpPr txBox="1"/>
              <p:nvPr/>
            </p:nvSpPr>
            <p:spPr>
              <a:xfrm>
                <a:off x="6708445" y="2293439"/>
                <a:ext cx="4096656" cy="2625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sz="10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000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de-DE" sz="1000" i="0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10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sSub>
                        <m:sSubPr>
                          <m:ctrlPr>
                            <a:rPr lang="de-DE" sz="1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de-DE" sz="10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q</m:t>
                      </m:r>
                      <m:r>
                        <a:rPr lang="de-DE" sz="1000" i="0" dirty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sz="10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000" dirty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de-DE" sz="10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de-DE" sz="10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de-DE" sz="10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000" i="1" dirty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it-IT" sz="1000" i="1" baseline="30000" dirty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1000" dirty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de-DE" sz="1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0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num>
                            <m:den>
                              <m:r>
                                <a:rPr lang="de-DE" sz="1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de-DE" sz="10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000" i="1" dirty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de-DE" sz="1000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de-DE" sz="1000" i="0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de-DE" sz="1000" i="1" dirty="0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it-IT" sz="1000" b="0" i="1" dirty="0" smtClean="0">
                          <a:latin typeface="Cambria Math" panose="02040503050406030204" pitchFamily="18" charset="0"/>
                        </a:rPr>
                        <m:t>h</m:t>
                      </m:r>
                      <m:sSub>
                        <m:sSubPr>
                          <m:ctrlPr>
                            <a:rPr lang="de-DE" sz="10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000" i="1" dirty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de-DE" sz="10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de-DE" sz="1000" b="0" i="1" dirty="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de-DE" sz="1000" b="0" i="1" baseline="-25000" dirty="0" smtClean="0">
                          <a:latin typeface="Cambria Math" panose="02040503050406030204" pitchFamily="18" charset="0"/>
                        </a:rPr>
                        <m:t>𝑟𝑒𝑓</m:t>
                      </m:r>
                      <m:r>
                        <a:rPr lang="de-DE" sz="1000" i="0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de-DE" sz="10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sSup>
                        <m:sSupPr>
                          <m:ctrlPr>
                            <a:rPr lang="de-DE" sz="10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000" i="1" dirty="0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it-IT" sz="10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it-IT" sz="1000" b="0" i="1" baseline="-25000" dirty="0" smtClean="0">
                              <a:latin typeface="Cambria Math" panose="02040503050406030204" pitchFamily="18" charset="0"/>
                            </a:rPr>
                            <m:t>𝑟𝑒𝑓</m:t>
                          </m:r>
                        </m:e>
                        <m:sup>
                          <m:r>
                            <a:rPr lang="de-DE" sz="10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de-DE" sz="10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de-DE" sz="10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000" i="1" dirty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de-DE" sz="10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de-DE" sz="1000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0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000" b="0" i="1" dirty="0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it-IT" sz="1000" b="0" i="1" baseline="-25000" dirty="0" smtClean="0">
                                  <a:latin typeface="Cambria Math" panose="02040503050406030204" pitchFamily="18" charset="0"/>
                                </a:rPr>
                                <m:t>𝑟𝑒𝑓</m:t>
                              </m:r>
                              <m:sSub>
                                <m:sSubPr>
                                  <m:ctrlPr>
                                    <a:rPr lang="de-DE" sz="10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de-DE" sz="10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000" i="1" dirty="0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</m:e>
                                    <m:sub>
                                      <m:r>
                                        <a:rPr lang="de-DE" sz="1000" i="1" dirty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de-DE" sz="1000" i="1" dirty="0" smtClean="0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de-DE" sz="1000" b="0" i="1" dirty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de-DE" sz="10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de-DE" sz="1000" i="0" dirty="0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de-DE" sz="10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000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00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de-DE" sz="10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829B685-A169-4E8F-97EE-82386E90D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8445" y="2293439"/>
                <a:ext cx="4096656" cy="262572"/>
              </a:xfrm>
              <a:prstGeom prst="rect">
                <a:avLst/>
              </a:prstGeom>
              <a:blipFill>
                <a:blip r:embed="rId6"/>
                <a:stretch>
                  <a:fillRect t="-2326" b="-1860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67C7EA0-6061-4E68-A06A-91DC8191D717}"/>
                  </a:ext>
                </a:extLst>
              </p:cNvPr>
              <p:cNvSpPr txBox="1"/>
              <p:nvPr/>
            </p:nvSpPr>
            <p:spPr>
              <a:xfrm>
                <a:off x="6779048" y="2058708"/>
                <a:ext cx="814454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000" i="1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de-DE" sz="10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de-DE" sz="10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de-DE" sz="100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sz="1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000" i="1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de-DE" sz="1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de-DE" sz="10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de-DE" sz="100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de-DE" sz="10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67C7EA0-6061-4E68-A06A-91DC8191D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9048" y="2058708"/>
                <a:ext cx="814454" cy="153888"/>
              </a:xfrm>
              <a:prstGeom prst="rect">
                <a:avLst/>
              </a:prstGeom>
              <a:blipFill>
                <a:blip r:embed="rId7"/>
                <a:stretch>
                  <a:fillRect l="-2985" r="-3731" b="-24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9BDACD0-E83C-45BA-A157-87D41E6DDF9C}"/>
                  </a:ext>
                </a:extLst>
              </p:cNvPr>
              <p:cNvSpPr txBox="1"/>
              <p:nvPr/>
            </p:nvSpPr>
            <p:spPr>
              <a:xfrm>
                <a:off x="6738840" y="2623169"/>
                <a:ext cx="2678041" cy="3458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de-DE" sz="1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de-DE" sz="100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sz="1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00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de-DE" sz="100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de-DE" sz="10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00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sz="10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de-DE" sz="1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it-IT" sz="1000" b="0" i="1" baseline="-25000" smtClean="0">
                              <a:latin typeface="Cambria Math" panose="02040503050406030204" pitchFamily="18" charset="0"/>
                            </a:rPr>
                            <m:t>𝑟𝑒𝑓</m:t>
                          </m:r>
                        </m:e>
                        <m:sup>
                          <m:r>
                            <a:rPr lang="de-DE" sz="100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de-DE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de-DE" sz="1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de-DE" sz="1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de-DE" sz="1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de-DE" sz="100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de-DE" sz="1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de-DE" sz="100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de-DE" sz="1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0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00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sSup>
                        <m:sSupPr>
                          <m:ctrlPr>
                            <a:rPr lang="de-DE" sz="1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it-IT" sz="1000" b="0" i="1" baseline="-25000" smtClean="0">
                              <a:latin typeface="Cambria Math" panose="02040503050406030204" pitchFamily="18" charset="0"/>
                            </a:rPr>
                            <m:t>𝑟𝑒𝑓</m:t>
                          </m:r>
                        </m:e>
                        <m:sup>
                          <m:r>
                            <a:rPr lang="de-DE" sz="100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b>
                        <m:sSubPr>
                          <m:ctrlPr>
                            <a:rPr lang="de-DE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000" i="1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de-DE" sz="1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1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de-DE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sz="1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1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100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num>
                                <m:den>
                                  <m:r>
                                    <a:rPr lang="de-DE" sz="100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de-DE" sz="1000" i="1" baseline="-25000" smtClean="0">
                                      <a:latin typeface="Cambria Math" panose="02040503050406030204" pitchFamily="18" charset="0"/>
                                    </a:rPr>
                                    <m:t>𝑟𝑒</m:t>
                                  </m:r>
                                  <m:r>
                                    <a:rPr lang="it-IT" sz="1000" b="0" i="1" baseline="-25000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de-DE" sz="1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de-DE" sz="10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9BDACD0-E83C-45BA-A157-87D41E6DD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8840" y="2623169"/>
                <a:ext cx="2678041" cy="345800"/>
              </a:xfrm>
              <a:prstGeom prst="rect">
                <a:avLst/>
              </a:prstGeom>
              <a:blipFill>
                <a:blip r:embed="rId8"/>
                <a:stretch>
                  <a:fillRect b="-1228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66FB460-8313-4884-9D01-E531E849E084}"/>
                  </a:ext>
                </a:extLst>
              </p:cNvPr>
              <p:cNvSpPr txBox="1"/>
              <p:nvPr/>
            </p:nvSpPr>
            <p:spPr>
              <a:xfrm>
                <a:off x="9869288" y="2651851"/>
                <a:ext cx="432234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de-DE" sz="10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0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00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de-DE" sz="10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66FB460-8313-4884-9D01-E531E849E0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9288" y="2651851"/>
                <a:ext cx="432234" cy="289182"/>
              </a:xfrm>
              <a:prstGeom prst="rect">
                <a:avLst/>
              </a:prstGeom>
              <a:blipFill>
                <a:blip r:embed="rId9"/>
                <a:stretch>
                  <a:fillRect l="-7042" t="-2128" r="-8451" b="-1702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6FD82A06-8B76-455E-A8E7-8BC4C549E3AB}"/>
              </a:ext>
            </a:extLst>
          </p:cNvPr>
          <p:cNvSpPr txBox="1"/>
          <p:nvPr/>
        </p:nvSpPr>
        <p:spPr>
          <a:xfrm>
            <a:off x="9416881" y="2671750"/>
            <a:ext cx="3898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and</a:t>
            </a:r>
          </a:p>
        </p:txBody>
      </p:sp>
      <p:sp>
        <p:nvSpPr>
          <p:cNvPr id="46" name="Left Brace 45">
            <a:extLst>
              <a:ext uri="{FF2B5EF4-FFF2-40B4-BE49-F238E27FC236}">
                <a16:creationId xmlns:a16="http://schemas.microsoft.com/office/drawing/2014/main" id="{79B66ACF-99A2-4D1E-93A3-3431572A65AE}"/>
              </a:ext>
            </a:extLst>
          </p:cNvPr>
          <p:cNvSpPr/>
          <p:nvPr/>
        </p:nvSpPr>
        <p:spPr>
          <a:xfrm>
            <a:off x="6608419" y="2053467"/>
            <a:ext cx="80076" cy="885055"/>
          </a:xfrm>
          <a:prstGeom prst="leftBrace">
            <a:avLst>
              <a:gd name="adj1" fmla="val 68097"/>
              <a:gd name="adj2" fmla="val 50000"/>
            </a:avLst>
          </a:prstGeom>
          <a:ln w="12700" cap="sq">
            <a:solidFill>
              <a:schemeClr val="tx1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52" name="Titel 10">
            <a:extLst>
              <a:ext uri="{FF2B5EF4-FFF2-40B4-BE49-F238E27FC236}">
                <a16:creationId xmlns:a16="http://schemas.microsoft.com/office/drawing/2014/main" id="{7E153BFA-539A-4855-9B0E-BF65168CF4E3}"/>
              </a:ext>
            </a:extLst>
          </p:cNvPr>
          <p:cNvSpPr txBox="1">
            <a:spLocks/>
          </p:cNvSpPr>
          <p:nvPr/>
        </p:nvSpPr>
        <p:spPr bwMode="gray">
          <a:xfrm>
            <a:off x="323850" y="614832"/>
            <a:ext cx="11537950" cy="72593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10800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50000"/>
              </a:lnSpc>
              <a:defRPr/>
            </a:pPr>
            <a:r>
              <a:rPr lang="en-US" sz="2400" dirty="0">
                <a:solidFill>
                  <a:srgbClr val="0070C0"/>
                </a:solidFill>
              </a:rPr>
              <a:t>Propagation of waves and what to consider – Insight on lake scales</a:t>
            </a:r>
          </a:p>
        </p:txBody>
      </p:sp>
      <p:sp>
        <p:nvSpPr>
          <p:cNvPr id="30" name="Datumsplatzhalter 3">
            <a:extLst>
              <a:ext uri="{FF2B5EF4-FFF2-40B4-BE49-F238E27FC236}">
                <a16:creationId xmlns:a16="http://schemas.microsoft.com/office/drawing/2014/main" id="{368B75E7-BDE7-4BE5-945B-DE8F1E9D21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22179" y="6328755"/>
            <a:ext cx="612000" cy="468312"/>
          </a:xfrm>
        </p:spPr>
        <p:txBody>
          <a:bodyPr/>
          <a:lstStyle/>
          <a:p>
            <a:r>
              <a:rPr lang="it-IT" dirty="0"/>
              <a:t>06.05.2020</a:t>
            </a:r>
            <a:endParaRPr lang="en-GB" dirty="0"/>
          </a:p>
        </p:txBody>
      </p:sp>
      <p:sp>
        <p:nvSpPr>
          <p:cNvPr id="31" name="Fußzeilenplatzhalter 4">
            <a:extLst>
              <a:ext uri="{FF2B5EF4-FFF2-40B4-BE49-F238E27FC236}">
                <a16:creationId xmlns:a16="http://schemas.microsoft.com/office/drawing/2014/main" id="{E51EDC3B-8B35-48FC-952D-5FA859F42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57680" y="6308726"/>
            <a:ext cx="4631883" cy="459776"/>
          </a:xfrm>
        </p:spPr>
        <p:txBody>
          <a:bodyPr/>
          <a:lstStyle/>
          <a:p>
            <a:r>
              <a:rPr lang="en-GB" dirty="0" err="1"/>
              <a:t>Bacigaluppi</a:t>
            </a:r>
            <a:r>
              <a:rPr lang="en-GB" dirty="0"/>
              <a:t>, </a:t>
            </a:r>
            <a:r>
              <a:rPr lang="en-GB" dirty="0" err="1"/>
              <a:t>Boes</a:t>
            </a:r>
            <a:r>
              <a:rPr lang="en-GB" dirty="0"/>
              <a:t>, </a:t>
            </a:r>
            <a:r>
              <a:rPr lang="en-GB" dirty="0" err="1"/>
              <a:t>Vetsch</a:t>
            </a:r>
            <a:endParaRPr lang="en-GB" dirty="0"/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A3C9A940-D59F-4027-AB51-0498349F0E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3339521"/>
              </p:ext>
            </p:extLst>
          </p:nvPr>
        </p:nvGraphicFramePr>
        <p:xfrm>
          <a:off x="417605" y="3575619"/>
          <a:ext cx="5450818" cy="24588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3606">
                  <a:extLst>
                    <a:ext uri="{9D8B030D-6E8A-4147-A177-3AD203B41FA5}">
                      <a16:colId xmlns:a16="http://schemas.microsoft.com/office/drawing/2014/main" val="3270001457"/>
                    </a:ext>
                  </a:extLst>
                </a:gridCol>
                <a:gridCol w="1642049">
                  <a:extLst>
                    <a:ext uri="{9D8B030D-6E8A-4147-A177-3AD203B41FA5}">
                      <a16:colId xmlns:a16="http://schemas.microsoft.com/office/drawing/2014/main" val="2532772097"/>
                    </a:ext>
                  </a:extLst>
                </a:gridCol>
                <a:gridCol w="1805163">
                  <a:extLst>
                    <a:ext uri="{9D8B030D-6E8A-4147-A177-3AD203B41FA5}">
                      <a16:colId xmlns:a16="http://schemas.microsoft.com/office/drawing/2014/main" val="3837425806"/>
                    </a:ext>
                  </a:extLst>
                </a:gridCol>
              </a:tblGrid>
              <a:tr h="264304">
                <a:tc>
                  <a:txBody>
                    <a:bodyPr/>
                    <a:lstStyle/>
                    <a:p>
                      <a:endParaRPr lang="de-DE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DE" sz="1000" dirty="0"/>
                        <a:t> BASEMENT v3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DE" sz="1000" dirty="0"/>
                        <a:t>BoussClaw (GeoClaw 5.6)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2896301"/>
                  </a:ext>
                </a:extLst>
              </a:tr>
              <a:tr h="220876">
                <a:tc>
                  <a:txBody>
                    <a:bodyPr/>
                    <a:lstStyle/>
                    <a:p>
                      <a:r>
                        <a:rPr lang="de-DE" sz="1000" dirty="0"/>
                        <a:t>Under developement since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2003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1994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843979"/>
                  </a:ext>
                </a:extLst>
              </a:tr>
              <a:tr h="307820">
                <a:tc>
                  <a:txBody>
                    <a:bodyPr/>
                    <a:lstStyle/>
                    <a:p>
                      <a:r>
                        <a:rPr lang="de-DE" sz="1000" dirty="0"/>
                        <a:t>Purpose of 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Teaching, research &amp; projects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Teaching, research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1660615"/>
                  </a:ext>
                </a:extLst>
              </a:tr>
              <a:tr h="220876">
                <a:tc>
                  <a:txBody>
                    <a:bodyPr/>
                    <a:lstStyle/>
                    <a:p>
                      <a:r>
                        <a:rPr lang="de-DE" sz="1000" dirty="0">
                          <a:solidFill>
                            <a:srgbClr val="FF0000"/>
                          </a:solidFill>
                        </a:rPr>
                        <a:t>Hyperbolic systems of PDE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1" dirty="0">
                          <a:solidFill>
                            <a:srgbClr val="1269B0"/>
                          </a:solidFill>
                        </a:rPr>
                        <a:t>Shallow Water Eqs.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1" dirty="0">
                          <a:solidFill>
                            <a:srgbClr val="1269B0"/>
                          </a:solidFill>
                        </a:rPr>
                        <a:t>Boussinesq-type Eqs.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4045478"/>
                  </a:ext>
                </a:extLst>
              </a:tr>
              <a:tr h="220876">
                <a:tc>
                  <a:txBody>
                    <a:bodyPr/>
                    <a:lstStyle/>
                    <a:p>
                      <a:r>
                        <a:rPr lang="de-DE" sz="1000" dirty="0"/>
                        <a:t>Simulated dimensions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1- &amp; 2-D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1- &amp; 2-D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000794"/>
                  </a:ext>
                </a:extLst>
              </a:tr>
              <a:tr h="220876">
                <a:tc>
                  <a:txBody>
                    <a:bodyPr/>
                    <a:lstStyle/>
                    <a:p>
                      <a:r>
                        <a:rPr lang="de-DE" sz="1000" dirty="0"/>
                        <a:t>Numerical Approach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Finite Volumes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Finite Volumes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0547184"/>
                  </a:ext>
                </a:extLst>
              </a:tr>
              <a:tr h="220876">
                <a:tc>
                  <a:txBody>
                    <a:bodyPr/>
                    <a:lstStyle/>
                    <a:p>
                      <a:r>
                        <a:rPr lang="de-DE" sz="1000" dirty="0">
                          <a:solidFill>
                            <a:srgbClr val="FF0000"/>
                          </a:solidFill>
                        </a:rPr>
                        <a:t>Computational Mesh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Unstructured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Structured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3008393"/>
                  </a:ext>
                </a:extLst>
              </a:tr>
              <a:tr h="220876">
                <a:tc>
                  <a:txBody>
                    <a:bodyPr/>
                    <a:lstStyle/>
                    <a:p>
                      <a:r>
                        <a:rPr lang="de-DE" sz="1000" dirty="0"/>
                        <a:t>Multi-core CPU simulations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6987243"/>
                  </a:ext>
                </a:extLst>
              </a:tr>
              <a:tr h="307820">
                <a:tc>
                  <a:txBody>
                    <a:bodyPr/>
                    <a:lstStyle/>
                    <a:p>
                      <a:r>
                        <a:rPr lang="de-DE" sz="1000" dirty="0">
                          <a:solidFill>
                            <a:srgbClr val="FF0000"/>
                          </a:solidFill>
                        </a:rPr>
                        <a:t>Support of GPGPU accelation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8696368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FA63B2B9-D8EE-4CAC-8D70-811BE4E5309F}"/>
              </a:ext>
            </a:extLst>
          </p:cNvPr>
          <p:cNvGrpSpPr/>
          <p:nvPr/>
        </p:nvGrpSpPr>
        <p:grpSpPr>
          <a:xfrm>
            <a:off x="3143014" y="5551821"/>
            <a:ext cx="1811521" cy="381770"/>
            <a:chOff x="3143014" y="5551821"/>
            <a:chExt cx="1811521" cy="381770"/>
          </a:xfrm>
        </p:grpSpPr>
        <p:sp>
          <p:nvSpPr>
            <p:cNvPr id="53" name="Graphic 16" descr="Checkmark">
              <a:extLst>
                <a:ext uri="{FF2B5EF4-FFF2-40B4-BE49-F238E27FC236}">
                  <a16:creationId xmlns:a16="http://schemas.microsoft.com/office/drawing/2014/main" id="{877D2361-87B9-4095-8058-61E32D3F5A7B}"/>
                </a:ext>
              </a:extLst>
            </p:cNvPr>
            <p:cNvSpPr/>
            <p:nvPr/>
          </p:nvSpPr>
          <p:spPr>
            <a:xfrm>
              <a:off x="3143014" y="5551821"/>
              <a:ext cx="128838" cy="105166"/>
            </a:xfrm>
            <a:custGeom>
              <a:avLst/>
              <a:gdLst>
                <a:gd name="connsiteX0" fmla="*/ 274814 w 299916"/>
                <a:gd name="connsiteY0" fmla="*/ 0 h 208637"/>
                <a:gd name="connsiteX1" fmla="*/ 107905 w 299916"/>
                <a:gd name="connsiteY1" fmla="*/ 157782 h 208637"/>
                <a:gd name="connsiteX2" fmla="*/ 27710 w 299916"/>
                <a:gd name="connsiteY2" fmla="*/ 75631 h 208637"/>
                <a:gd name="connsiteX3" fmla="*/ 0 w 299916"/>
                <a:gd name="connsiteY3" fmla="*/ 102037 h 208637"/>
                <a:gd name="connsiteX4" fmla="*/ 106601 w 299916"/>
                <a:gd name="connsiteY4" fmla="*/ 211571 h 208637"/>
                <a:gd name="connsiteX5" fmla="*/ 134636 w 299916"/>
                <a:gd name="connsiteY5" fmla="*/ 185492 h 208637"/>
                <a:gd name="connsiteX6" fmla="*/ 301220 w 299916"/>
                <a:gd name="connsiteY6" fmla="*/ 27384 h 20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9916" h="208637">
                  <a:moveTo>
                    <a:pt x="274814" y="0"/>
                  </a:moveTo>
                  <a:lnTo>
                    <a:pt x="107905" y="157782"/>
                  </a:lnTo>
                  <a:lnTo>
                    <a:pt x="27710" y="75631"/>
                  </a:lnTo>
                  <a:lnTo>
                    <a:pt x="0" y="102037"/>
                  </a:lnTo>
                  <a:lnTo>
                    <a:pt x="106601" y="211571"/>
                  </a:lnTo>
                  <a:lnTo>
                    <a:pt x="134636" y="185492"/>
                  </a:lnTo>
                  <a:lnTo>
                    <a:pt x="301220" y="27384"/>
                  </a:lnTo>
                  <a:close/>
                </a:path>
              </a:pathLst>
            </a:custGeom>
            <a:solidFill>
              <a:srgbClr val="000000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7" name="Graphic 20" descr="Close">
              <a:extLst>
                <a:ext uri="{FF2B5EF4-FFF2-40B4-BE49-F238E27FC236}">
                  <a16:creationId xmlns:a16="http://schemas.microsoft.com/office/drawing/2014/main" id="{0C44489C-F0C4-43C9-A402-2AE12D76779E}"/>
                </a:ext>
              </a:extLst>
            </p:cNvPr>
            <p:cNvSpPr/>
            <p:nvPr/>
          </p:nvSpPr>
          <p:spPr>
            <a:xfrm>
              <a:off x="4841101" y="5828425"/>
              <a:ext cx="113434" cy="105166"/>
            </a:xfrm>
            <a:custGeom>
              <a:avLst/>
              <a:gdLst>
                <a:gd name="connsiteX0" fmla="*/ 230805 w 228197"/>
                <a:gd name="connsiteY0" fmla="*/ 27710 h 228197"/>
                <a:gd name="connsiteX1" fmla="*/ 203095 w 228197"/>
                <a:gd name="connsiteY1" fmla="*/ 0 h 228197"/>
                <a:gd name="connsiteX2" fmla="*/ 115403 w 228197"/>
                <a:gd name="connsiteY2" fmla="*/ 87693 h 228197"/>
                <a:gd name="connsiteX3" fmla="*/ 27710 w 228197"/>
                <a:gd name="connsiteY3" fmla="*/ 0 h 228197"/>
                <a:gd name="connsiteX4" fmla="*/ 0 w 228197"/>
                <a:gd name="connsiteY4" fmla="*/ 27710 h 228197"/>
                <a:gd name="connsiteX5" fmla="*/ 87693 w 228197"/>
                <a:gd name="connsiteY5" fmla="*/ 115403 h 228197"/>
                <a:gd name="connsiteX6" fmla="*/ 0 w 228197"/>
                <a:gd name="connsiteY6" fmla="*/ 203095 h 228197"/>
                <a:gd name="connsiteX7" fmla="*/ 27710 w 228197"/>
                <a:gd name="connsiteY7" fmla="*/ 230805 h 228197"/>
                <a:gd name="connsiteX8" fmla="*/ 115403 w 228197"/>
                <a:gd name="connsiteY8" fmla="*/ 143112 h 228197"/>
                <a:gd name="connsiteX9" fmla="*/ 203095 w 228197"/>
                <a:gd name="connsiteY9" fmla="*/ 230805 h 228197"/>
                <a:gd name="connsiteX10" fmla="*/ 230805 w 228197"/>
                <a:gd name="connsiteY10" fmla="*/ 203095 h 228197"/>
                <a:gd name="connsiteX11" fmla="*/ 143112 w 228197"/>
                <a:gd name="connsiteY11" fmla="*/ 115403 h 22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8197" h="228197">
                  <a:moveTo>
                    <a:pt x="230805" y="27710"/>
                  </a:moveTo>
                  <a:lnTo>
                    <a:pt x="203095" y="0"/>
                  </a:lnTo>
                  <a:lnTo>
                    <a:pt x="115403" y="87693"/>
                  </a:lnTo>
                  <a:lnTo>
                    <a:pt x="27710" y="0"/>
                  </a:lnTo>
                  <a:lnTo>
                    <a:pt x="0" y="27710"/>
                  </a:lnTo>
                  <a:lnTo>
                    <a:pt x="87693" y="115403"/>
                  </a:lnTo>
                  <a:lnTo>
                    <a:pt x="0" y="203095"/>
                  </a:lnTo>
                  <a:lnTo>
                    <a:pt x="27710" y="230805"/>
                  </a:lnTo>
                  <a:lnTo>
                    <a:pt x="115403" y="143112"/>
                  </a:lnTo>
                  <a:lnTo>
                    <a:pt x="203095" y="230805"/>
                  </a:lnTo>
                  <a:lnTo>
                    <a:pt x="230805" y="203095"/>
                  </a:lnTo>
                  <a:lnTo>
                    <a:pt x="143112" y="115403"/>
                  </a:lnTo>
                  <a:close/>
                </a:path>
              </a:pathLst>
            </a:custGeom>
            <a:solidFill>
              <a:srgbClr val="000000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58" name="Graphic 16" descr="Checkmark">
            <a:extLst>
              <a:ext uri="{FF2B5EF4-FFF2-40B4-BE49-F238E27FC236}">
                <a16:creationId xmlns:a16="http://schemas.microsoft.com/office/drawing/2014/main" id="{51DED096-37D6-4874-9C06-E8753FF3D2FB}"/>
              </a:ext>
            </a:extLst>
          </p:cNvPr>
          <p:cNvSpPr/>
          <p:nvPr/>
        </p:nvSpPr>
        <p:spPr>
          <a:xfrm>
            <a:off x="3143014" y="5828425"/>
            <a:ext cx="128838" cy="105166"/>
          </a:xfrm>
          <a:custGeom>
            <a:avLst/>
            <a:gdLst>
              <a:gd name="connsiteX0" fmla="*/ 274814 w 299916"/>
              <a:gd name="connsiteY0" fmla="*/ 0 h 208637"/>
              <a:gd name="connsiteX1" fmla="*/ 107905 w 299916"/>
              <a:gd name="connsiteY1" fmla="*/ 157782 h 208637"/>
              <a:gd name="connsiteX2" fmla="*/ 27710 w 299916"/>
              <a:gd name="connsiteY2" fmla="*/ 75631 h 208637"/>
              <a:gd name="connsiteX3" fmla="*/ 0 w 299916"/>
              <a:gd name="connsiteY3" fmla="*/ 102037 h 208637"/>
              <a:gd name="connsiteX4" fmla="*/ 106601 w 299916"/>
              <a:gd name="connsiteY4" fmla="*/ 211571 h 208637"/>
              <a:gd name="connsiteX5" fmla="*/ 134636 w 299916"/>
              <a:gd name="connsiteY5" fmla="*/ 185492 h 208637"/>
              <a:gd name="connsiteX6" fmla="*/ 301220 w 299916"/>
              <a:gd name="connsiteY6" fmla="*/ 27384 h 208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916" h="208637">
                <a:moveTo>
                  <a:pt x="274814" y="0"/>
                </a:moveTo>
                <a:lnTo>
                  <a:pt x="107905" y="157782"/>
                </a:lnTo>
                <a:lnTo>
                  <a:pt x="27710" y="75631"/>
                </a:lnTo>
                <a:lnTo>
                  <a:pt x="0" y="102037"/>
                </a:lnTo>
                <a:lnTo>
                  <a:pt x="106601" y="211571"/>
                </a:lnTo>
                <a:lnTo>
                  <a:pt x="134636" y="185492"/>
                </a:lnTo>
                <a:lnTo>
                  <a:pt x="301220" y="27384"/>
                </a:lnTo>
                <a:close/>
              </a:path>
            </a:pathLst>
          </a:custGeom>
          <a:solidFill>
            <a:srgbClr val="000000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59" name="Graphic 16" descr="Checkmark">
            <a:extLst>
              <a:ext uri="{FF2B5EF4-FFF2-40B4-BE49-F238E27FC236}">
                <a16:creationId xmlns:a16="http://schemas.microsoft.com/office/drawing/2014/main" id="{6805C245-FE96-4D66-8C43-3F134FFE1707}"/>
              </a:ext>
            </a:extLst>
          </p:cNvPr>
          <p:cNvSpPr/>
          <p:nvPr/>
        </p:nvSpPr>
        <p:spPr>
          <a:xfrm>
            <a:off x="4841101" y="5552200"/>
            <a:ext cx="128838" cy="105166"/>
          </a:xfrm>
          <a:custGeom>
            <a:avLst/>
            <a:gdLst>
              <a:gd name="connsiteX0" fmla="*/ 274814 w 299916"/>
              <a:gd name="connsiteY0" fmla="*/ 0 h 208637"/>
              <a:gd name="connsiteX1" fmla="*/ 107905 w 299916"/>
              <a:gd name="connsiteY1" fmla="*/ 157782 h 208637"/>
              <a:gd name="connsiteX2" fmla="*/ 27710 w 299916"/>
              <a:gd name="connsiteY2" fmla="*/ 75631 h 208637"/>
              <a:gd name="connsiteX3" fmla="*/ 0 w 299916"/>
              <a:gd name="connsiteY3" fmla="*/ 102037 h 208637"/>
              <a:gd name="connsiteX4" fmla="*/ 106601 w 299916"/>
              <a:gd name="connsiteY4" fmla="*/ 211571 h 208637"/>
              <a:gd name="connsiteX5" fmla="*/ 134636 w 299916"/>
              <a:gd name="connsiteY5" fmla="*/ 185492 h 208637"/>
              <a:gd name="connsiteX6" fmla="*/ 301220 w 299916"/>
              <a:gd name="connsiteY6" fmla="*/ 27384 h 208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916" h="208637">
                <a:moveTo>
                  <a:pt x="274814" y="0"/>
                </a:moveTo>
                <a:lnTo>
                  <a:pt x="107905" y="157782"/>
                </a:lnTo>
                <a:lnTo>
                  <a:pt x="27710" y="75631"/>
                </a:lnTo>
                <a:lnTo>
                  <a:pt x="0" y="102037"/>
                </a:lnTo>
                <a:lnTo>
                  <a:pt x="106601" y="211571"/>
                </a:lnTo>
                <a:lnTo>
                  <a:pt x="134636" y="185492"/>
                </a:lnTo>
                <a:lnTo>
                  <a:pt x="301220" y="27384"/>
                </a:lnTo>
                <a:close/>
              </a:path>
            </a:pathLst>
          </a:custGeom>
          <a:solidFill>
            <a:srgbClr val="000000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D2AE187-4E6F-4CFF-8712-38FCE88CA970}"/>
              </a:ext>
            </a:extLst>
          </p:cNvPr>
          <p:cNvSpPr txBox="1"/>
          <p:nvPr/>
        </p:nvSpPr>
        <p:spPr>
          <a:xfrm>
            <a:off x="6506553" y="3551597"/>
            <a:ext cx="3764172" cy="9101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hangingPunct="0"/>
            <a:r>
              <a:rPr lang="en-US" sz="1000" b="1" u="sng" dirty="0"/>
              <a:t> </a:t>
            </a:r>
            <a:r>
              <a:rPr lang="de-DE" sz="1000" b="1" u="sng" dirty="0"/>
              <a:t>Typical scales of Lakes (cf. Lake Lucerne)</a:t>
            </a:r>
          </a:p>
          <a:p>
            <a:pPr marL="171450" lvl="0" indent="-17145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dirty="0"/>
              <a:t>s = [800, 1600, 3200, 6400]m,</a:t>
            </a:r>
            <a:endParaRPr lang="de-DE" sz="1000" dirty="0"/>
          </a:p>
          <a:p>
            <a:pPr marL="171450" lvl="0" indent="-17145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dirty="0" err="1"/>
              <a:t>h</a:t>
            </a:r>
            <a:r>
              <a:rPr lang="en-US" sz="1000" baseline="-25000" dirty="0" err="1"/>
              <a:t>ref</a:t>
            </a:r>
            <a:r>
              <a:rPr lang="en-US" sz="1000" baseline="-25000" dirty="0"/>
              <a:t> </a:t>
            </a:r>
            <a:r>
              <a:rPr lang="en-US" sz="1000" dirty="0"/>
              <a:t>= [40, 80, 120, 160, 200]m and, </a:t>
            </a:r>
            <a:endParaRPr lang="de-DE" sz="1000" dirty="0"/>
          </a:p>
          <a:p>
            <a:pPr marL="171450" lvl="0" indent="-17145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dirty="0"/>
              <a:t>Generated wave amplitudes A=[0.1,0.2,0.3, 0.4, 1, 2, 4, 6]m.</a:t>
            </a:r>
            <a:endParaRPr lang="de-DE" sz="100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6AF4301-601E-4E67-8152-C434302DD679}"/>
              </a:ext>
            </a:extLst>
          </p:cNvPr>
          <p:cNvSpPr txBox="1"/>
          <p:nvPr/>
        </p:nvSpPr>
        <p:spPr>
          <a:xfrm>
            <a:off x="6500598" y="4410965"/>
            <a:ext cx="337624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lvl="0" indent="-17145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000" dirty="0"/>
              <a:t>Relative wave height Ɛ=A/h</a:t>
            </a:r>
            <a:r>
              <a:rPr lang="de-DE" sz="1000" baseline="-25000" dirty="0"/>
              <a:t>ref</a:t>
            </a:r>
            <a:r>
              <a:rPr lang="de-DE" sz="1000" dirty="0"/>
              <a:t>  between 0.0005 – 0.15</a:t>
            </a:r>
          </a:p>
          <a:p>
            <a:pPr marL="171450" lvl="0" indent="-17145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000" dirty="0"/>
              <a:t>Wave length L</a:t>
            </a:r>
            <a:r>
              <a:rPr lang="de-DE" sz="1000" baseline="-25000" dirty="0"/>
              <a:t>w </a:t>
            </a:r>
            <a:r>
              <a:rPr lang="de-DE" sz="1000" dirty="0"/>
              <a:t>between 749 – 64892 m</a:t>
            </a:r>
          </a:p>
          <a:p>
            <a:pPr marL="171450" lvl="0" indent="-17145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000" dirty="0"/>
              <a:t>Ratio (A+h</a:t>
            </a:r>
            <a:r>
              <a:rPr lang="de-DE" sz="1000" baseline="-25000" dirty="0"/>
              <a:t>ref</a:t>
            </a:r>
            <a:r>
              <a:rPr lang="de-DE" sz="1000" dirty="0"/>
              <a:t>)/L</a:t>
            </a:r>
            <a:r>
              <a:rPr lang="de-DE" sz="1000" baseline="-25000" dirty="0"/>
              <a:t>w</a:t>
            </a:r>
            <a:r>
              <a:rPr lang="de-DE" sz="1000" dirty="0"/>
              <a:t> between 0.0031 – 0.061</a:t>
            </a:r>
          </a:p>
        </p:txBody>
      </p:sp>
      <p:pic>
        <p:nvPicPr>
          <p:cNvPr id="62" name="Image1">
            <a:extLst>
              <a:ext uri="{FF2B5EF4-FFF2-40B4-BE49-F238E27FC236}">
                <a16:creationId xmlns:a16="http://schemas.microsoft.com/office/drawing/2014/main" id="{A7E5BF3D-E498-4F13-9E6E-A1F62BF6FCEB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9188" y="5251333"/>
            <a:ext cx="3010815" cy="991835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73B2934B-2565-4536-8E39-0F411D307CE8}"/>
              </a:ext>
            </a:extLst>
          </p:cNvPr>
          <p:cNvSpPr/>
          <p:nvPr/>
        </p:nvSpPr>
        <p:spPr>
          <a:xfrm>
            <a:off x="9694019" y="5295290"/>
            <a:ext cx="21945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/>
              <a:t>Legend:</a:t>
            </a:r>
          </a:p>
          <a:p>
            <a:r>
              <a:rPr lang="en-US" sz="700" dirty="0"/>
              <a:t>𝜂(</a:t>
            </a:r>
            <a:r>
              <a:rPr lang="en-US" sz="700" dirty="0" err="1"/>
              <a:t>x,t</a:t>
            </a:r>
            <a:r>
              <a:rPr lang="en-US" sz="700" dirty="0"/>
              <a:t>) : wave shape</a:t>
            </a:r>
          </a:p>
          <a:p>
            <a:r>
              <a:rPr lang="en-US" sz="700" dirty="0"/>
              <a:t>A       : wave amplitude</a:t>
            </a:r>
          </a:p>
          <a:p>
            <a:r>
              <a:rPr lang="en-US" sz="700" dirty="0"/>
              <a:t>h       : water column height</a:t>
            </a:r>
          </a:p>
          <a:p>
            <a:r>
              <a:rPr lang="en-US" sz="700" dirty="0" err="1"/>
              <a:t>h</a:t>
            </a:r>
            <a:r>
              <a:rPr lang="en-US" sz="700" baseline="-25000" dirty="0" err="1"/>
              <a:t>ref</a:t>
            </a:r>
            <a:r>
              <a:rPr lang="en-US" sz="700" baseline="-25000" dirty="0"/>
              <a:t> </a:t>
            </a:r>
            <a:r>
              <a:rPr lang="en-US" sz="700" dirty="0"/>
              <a:t>  : still water reference height</a:t>
            </a:r>
          </a:p>
          <a:p>
            <a:r>
              <a:rPr lang="en-US" sz="700" dirty="0"/>
              <a:t>s       : propagation distance with constant bathymetry</a:t>
            </a:r>
          </a:p>
          <a:p>
            <a:r>
              <a:rPr lang="en-US" sz="700" dirty="0"/>
              <a:t>𝛽       : slope angle for the run-up shoreline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CA678F0-D8A9-44F6-81A0-054E579A1C20}"/>
              </a:ext>
            </a:extLst>
          </p:cNvPr>
          <p:cNvSpPr txBox="1"/>
          <p:nvPr/>
        </p:nvSpPr>
        <p:spPr>
          <a:xfrm rot="16200000">
            <a:off x="5759454" y="4650613"/>
            <a:ext cx="7681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Outlook</a:t>
            </a:r>
          </a:p>
        </p:txBody>
      </p:sp>
      <p:sp>
        <p:nvSpPr>
          <p:cNvPr id="66" name="Left Brace 65">
            <a:extLst>
              <a:ext uri="{FF2B5EF4-FFF2-40B4-BE49-F238E27FC236}">
                <a16:creationId xmlns:a16="http://schemas.microsoft.com/office/drawing/2014/main" id="{D7CDC6D1-A1FC-4F39-B47B-DE2ACFCE104E}"/>
              </a:ext>
            </a:extLst>
          </p:cNvPr>
          <p:cNvSpPr/>
          <p:nvPr/>
        </p:nvSpPr>
        <p:spPr>
          <a:xfrm rot="10800000">
            <a:off x="10301521" y="3801455"/>
            <a:ext cx="112576" cy="1329309"/>
          </a:xfrm>
          <a:prstGeom prst="leftBrace">
            <a:avLst>
              <a:gd name="adj1" fmla="val 68097"/>
              <a:gd name="adj2" fmla="val 50000"/>
            </a:avLst>
          </a:prstGeom>
          <a:ln w="12700" cap="sq">
            <a:solidFill>
              <a:schemeClr val="tx1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F56A6C-69FB-497E-B65D-4A080D78CBC3}"/>
              </a:ext>
            </a:extLst>
          </p:cNvPr>
          <p:cNvSpPr txBox="1"/>
          <p:nvPr/>
        </p:nvSpPr>
        <p:spPr>
          <a:xfrm>
            <a:off x="10449352" y="3966415"/>
            <a:ext cx="12474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FF0000"/>
                </a:solidFill>
              </a:rPr>
              <a:t>Difference between Basement and BoussClaw for Gauge 4 </a:t>
            </a:r>
          </a:p>
          <a:p>
            <a:r>
              <a:rPr lang="de-DE" sz="1000" dirty="0">
                <a:solidFill>
                  <a:srgbClr val="FF0000"/>
                </a:solidFill>
              </a:rPr>
              <a:t> &lt; +0.06%</a:t>
            </a:r>
          </a:p>
        </p:txBody>
      </p:sp>
    </p:spTree>
    <p:extLst>
      <p:ext uri="{BB962C8B-B14F-4D97-AF65-F5344CB8AC3E}">
        <p14:creationId xmlns:p14="http://schemas.microsoft.com/office/powerpoint/2010/main" val="1836970725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19" name="Foliennummernplatzhalter 5"/>
          <p:cNvSpPr txBox="1">
            <a:spLocks/>
          </p:cNvSpPr>
          <p:nvPr/>
        </p:nvSpPr>
        <p:spPr>
          <a:xfrm>
            <a:off x="11566227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6AE60A-B69C-4790-82F7-3882EDF23186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52" name="Titel 10">
            <a:extLst>
              <a:ext uri="{FF2B5EF4-FFF2-40B4-BE49-F238E27FC236}">
                <a16:creationId xmlns:a16="http://schemas.microsoft.com/office/drawing/2014/main" id="{7E153BFA-539A-4855-9B0E-BF65168CF4E3}"/>
              </a:ext>
            </a:extLst>
          </p:cNvPr>
          <p:cNvSpPr txBox="1">
            <a:spLocks/>
          </p:cNvSpPr>
          <p:nvPr/>
        </p:nvSpPr>
        <p:spPr bwMode="gray">
          <a:xfrm>
            <a:off x="323850" y="614832"/>
            <a:ext cx="11537950" cy="72593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10800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50000"/>
              </a:lnSpc>
              <a:defRPr/>
            </a:pPr>
            <a:r>
              <a:rPr lang="en-US" sz="2400" dirty="0">
                <a:solidFill>
                  <a:srgbClr val="0070C0"/>
                </a:solidFill>
              </a:rPr>
              <a:t>Preview of BASEMENT v3.0 performance abilities – Lake Lucerne</a:t>
            </a:r>
          </a:p>
        </p:txBody>
      </p:sp>
      <p:sp>
        <p:nvSpPr>
          <p:cNvPr id="23" name="Datumsplatzhalter 3">
            <a:extLst>
              <a:ext uri="{FF2B5EF4-FFF2-40B4-BE49-F238E27FC236}">
                <a16:creationId xmlns:a16="http://schemas.microsoft.com/office/drawing/2014/main" id="{95B408A2-750A-447F-92DE-DDB3D921C2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22179" y="6328755"/>
            <a:ext cx="612000" cy="468312"/>
          </a:xfrm>
        </p:spPr>
        <p:txBody>
          <a:bodyPr/>
          <a:lstStyle/>
          <a:p>
            <a:r>
              <a:rPr lang="it-IT" dirty="0"/>
              <a:t>06.05.2020</a:t>
            </a:r>
            <a:endParaRPr lang="en-GB" dirty="0"/>
          </a:p>
        </p:txBody>
      </p:sp>
      <p:sp>
        <p:nvSpPr>
          <p:cNvPr id="24" name="Fußzeilenplatzhalter 4">
            <a:extLst>
              <a:ext uri="{FF2B5EF4-FFF2-40B4-BE49-F238E27FC236}">
                <a16:creationId xmlns:a16="http://schemas.microsoft.com/office/drawing/2014/main" id="{144D6272-FF6B-4BCA-9745-DAD074B1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57680" y="6308726"/>
            <a:ext cx="4631883" cy="459776"/>
          </a:xfrm>
        </p:spPr>
        <p:txBody>
          <a:bodyPr/>
          <a:lstStyle/>
          <a:p>
            <a:r>
              <a:rPr lang="en-GB" dirty="0" err="1"/>
              <a:t>Bacigaluppi</a:t>
            </a:r>
            <a:r>
              <a:rPr lang="en-GB" dirty="0"/>
              <a:t>, </a:t>
            </a:r>
            <a:r>
              <a:rPr lang="en-GB" dirty="0" err="1"/>
              <a:t>Boes</a:t>
            </a:r>
            <a:r>
              <a:rPr lang="en-GB" dirty="0"/>
              <a:t>, </a:t>
            </a:r>
            <a:r>
              <a:rPr lang="en-GB" dirty="0" err="1"/>
              <a:t>Vetsch</a:t>
            </a:r>
            <a:endParaRPr lang="en-GB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7BD6D06-AB2A-41DC-BEB6-6020E519789C}"/>
              </a:ext>
            </a:extLst>
          </p:cNvPr>
          <p:cNvCxnSpPr>
            <a:cxnSpLocks/>
          </p:cNvCxnSpPr>
          <p:nvPr/>
        </p:nvCxnSpPr>
        <p:spPr>
          <a:xfrm>
            <a:off x="783793" y="1534280"/>
            <a:ext cx="0" cy="4487008"/>
          </a:xfrm>
          <a:prstGeom prst="line">
            <a:avLst/>
          </a:prstGeom>
          <a:ln w="12700" cap="sq">
            <a:solidFill>
              <a:srgbClr val="FF0000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8">
            <a:extLst>
              <a:ext uri="{FF2B5EF4-FFF2-40B4-BE49-F238E27FC236}">
                <a16:creationId xmlns:a16="http://schemas.microsoft.com/office/drawing/2014/main" id="{A5E7CBC1-10D5-4C49-929F-C10203CDE505}"/>
              </a:ext>
            </a:extLst>
          </p:cNvPr>
          <p:cNvSpPr txBox="1"/>
          <p:nvPr/>
        </p:nvSpPr>
        <p:spPr>
          <a:xfrm>
            <a:off x="6289908" y="1486735"/>
            <a:ext cx="18020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Simulation – fine grid (video)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06C2B9E-9BD8-4060-A377-49EE9CEDBB0E}"/>
              </a:ext>
            </a:extLst>
          </p:cNvPr>
          <p:cNvCxnSpPr>
            <a:cxnSpLocks/>
          </p:cNvCxnSpPr>
          <p:nvPr/>
        </p:nvCxnSpPr>
        <p:spPr>
          <a:xfrm>
            <a:off x="6237971" y="1484784"/>
            <a:ext cx="0" cy="4487008"/>
          </a:xfrm>
          <a:prstGeom prst="line">
            <a:avLst/>
          </a:prstGeom>
          <a:ln w="12700" cap="sq">
            <a:solidFill>
              <a:srgbClr val="FF0000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5237896-3C59-4C8B-A52A-6FF3FAEE7BB5}"/>
              </a:ext>
            </a:extLst>
          </p:cNvPr>
          <p:cNvSpPr txBox="1"/>
          <p:nvPr/>
        </p:nvSpPr>
        <p:spPr>
          <a:xfrm rot="16200000">
            <a:off x="5329700" y="3442023"/>
            <a:ext cx="1412967" cy="37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>
                <a:solidFill>
                  <a:srgbClr val="FF0000"/>
                </a:solidFill>
              </a:rPr>
              <a:t>Case Study</a:t>
            </a:r>
          </a:p>
        </p:txBody>
      </p:sp>
      <p:sp>
        <p:nvSpPr>
          <p:cNvPr id="29" name="CasellaDiTesto 4">
            <a:extLst>
              <a:ext uri="{FF2B5EF4-FFF2-40B4-BE49-F238E27FC236}">
                <a16:creationId xmlns:a16="http://schemas.microsoft.com/office/drawing/2014/main" id="{568D378E-8D86-4642-AF2D-F8FA899CB43D}"/>
              </a:ext>
            </a:extLst>
          </p:cNvPr>
          <p:cNvSpPr txBox="1"/>
          <p:nvPr/>
        </p:nvSpPr>
        <p:spPr>
          <a:xfrm>
            <a:off x="863125" y="1757407"/>
            <a:ext cx="52341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000" dirty="0"/>
              <a:t>Water surface: 434m </a:t>
            </a:r>
            <a:r>
              <a:rPr lang="en-GB" sz="1000" dirty="0" err="1"/>
              <a:t>a.s.l</a:t>
            </a:r>
            <a:r>
              <a:rPr lang="en-GB" sz="1000" dirty="0"/>
              <a:t>.  [Source: </a:t>
            </a:r>
            <a:r>
              <a:rPr lang="en-GB" sz="1000" dirty="0">
                <a:hlinkClick r:id="rId7"/>
              </a:rPr>
              <a:t>https://www.hydrodaten.admin.ch/de/2207.html</a:t>
            </a:r>
            <a:r>
              <a:rPr lang="en-GB" sz="1000" dirty="0"/>
              <a:t>]</a:t>
            </a:r>
          </a:p>
        </p:txBody>
      </p:sp>
      <p:sp>
        <p:nvSpPr>
          <p:cNvPr id="34" name="CasellaDiTesto 10">
            <a:extLst>
              <a:ext uri="{FF2B5EF4-FFF2-40B4-BE49-F238E27FC236}">
                <a16:creationId xmlns:a16="http://schemas.microsoft.com/office/drawing/2014/main" id="{AC0FD4E0-FD59-4627-B5DE-A13186DABFC7}"/>
              </a:ext>
            </a:extLst>
          </p:cNvPr>
          <p:cNvSpPr txBox="1"/>
          <p:nvPr/>
        </p:nvSpPr>
        <p:spPr>
          <a:xfrm>
            <a:off x="863125" y="1484784"/>
            <a:ext cx="11272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i="1" u="sng" dirty="0"/>
              <a:t>Initial </a:t>
            </a:r>
            <a:r>
              <a:rPr lang="de-DE" sz="1000" i="1" u="sng" dirty="0" err="1"/>
              <a:t>conditions</a:t>
            </a:r>
            <a:r>
              <a:rPr lang="de-DE" sz="1000" i="1" u="sng" dirty="0"/>
              <a:t>:</a:t>
            </a:r>
          </a:p>
        </p:txBody>
      </p:sp>
      <p:sp>
        <p:nvSpPr>
          <p:cNvPr id="35" name="CasellaDiTesto 11">
            <a:extLst>
              <a:ext uri="{FF2B5EF4-FFF2-40B4-BE49-F238E27FC236}">
                <a16:creationId xmlns:a16="http://schemas.microsoft.com/office/drawing/2014/main" id="{DD286A7E-2BDA-401A-86F5-CBFFE74D2AB4}"/>
              </a:ext>
            </a:extLst>
          </p:cNvPr>
          <p:cNvSpPr txBox="1"/>
          <p:nvPr/>
        </p:nvSpPr>
        <p:spPr>
          <a:xfrm>
            <a:off x="863125" y="1988840"/>
            <a:ext cx="34980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000" dirty="0"/>
              <a:t>Two submerged landslides</a:t>
            </a:r>
          </a:p>
          <a:p>
            <a:r>
              <a:rPr lang="en-US" sz="1000" dirty="0"/>
              <a:t>          – Δ= - 5m (c.f. Figure below, area with light blue dot)</a:t>
            </a:r>
          </a:p>
          <a:p>
            <a:r>
              <a:rPr lang="en-US" sz="1000" dirty="0"/>
              <a:t>          – Δ= - 7m (c.f. Figure below, area with yellow dot) </a:t>
            </a:r>
            <a:endParaRPr lang="en-GB" sz="1000" dirty="0"/>
          </a:p>
        </p:txBody>
      </p:sp>
      <p:sp>
        <p:nvSpPr>
          <p:cNvPr id="36" name="CasellaDiTesto 16">
            <a:extLst>
              <a:ext uri="{FF2B5EF4-FFF2-40B4-BE49-F238E27FC236}">
                <a16:creationId xmlns:a16="http://schemas.microsoft.com/office/drawing/2014/main" id="{A85066A7-4F55-4137-8945-154EE2B7B7E9}"/>
              </a:ext>
            </a:extLst>
          </p:cNvPr>
          <p:cNvSpPr txBox="1"/>
          <p:nvPr/>
        </p:nvSpPr>
        <p:spPr>
          <a:xfrm>
            <a:off x="863125" y="4448145"/>
            <a:ext cx="43924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000" dirty="0"/>
              <a:t>Simulated time since landslides: 160s</a:t>
            </a:r>
          </a:p>
        </p:txBody>
      </p:sp>
      <p:sp>
        <p:nvSpPr>
          <p:cNvPr id="37" name="CasellaDiTesto 17">
            <a:extLst>
              <a:ext uri="{FF2B5EF4-FFF2-40B4-BE49-F238E27FC236}">
                <a16:creationId xmlns:a16="http://schemas.microsoft.com/office/drawing/2014/main" id="{8E450E74-57FE-48D6-A4CA-C7CAD6F697FC}"/>
              </a:ext>
            </a:extLst>
          </p:cNvPr>
          <p:cNvSpPr txBox="1"/>
          <p:nvPr/>
        </p:nvSpPr>
        <p:spPr>
          <a:xfrm>
            <a:off x="848835" y="5054987"/>
            <a:ext cx="26613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i="1" u="sng" dirty="0"/>
              <a:t>Time needed for simulation, 2.6million cells</a:t>
            </a:r>
          </a:p>
        </p:txBody>
      </p:sp>
      <p:sp>
        <p:nvSpPr>
          <p:cNvPr id="40" name="CasellaDiTesto 20">
            <a:extLst>
              <a:ext uri="{FF2B5EF4-FFF2-40B4-BE49-F238E27FC236}">
                <a16:creationId xmlns:a16="http://schemas.microsoft.com/office/drawing/2014/main" id="{68EF523E-D7FB-45D4-964A-60DA85A578F5}"/>
              </a:ext>
            </a:extLst>
          </p:cNvPr>
          <p:cNvSpPr txBox="1"/>
          <p:nvPr/>
        </p:nvSpPr>
        <p:spPr>
          <a:xfrm>
            <a:off x="863125" y="4221088"/>
            <a:ext cx="19527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000" dirty="0"/>
              <a:t>Area of a single cell: 50m</a:t>
            </a:r>
            <a:r>
              <a:rPr lang="de-DE" sz="1000" baseline="30000" dirty="0"/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77089C4-483A-4501-B976-07F424D59281}"/>
              </a:ext>
            </a:extLst>
          </p:cNvPr>
          <p:cNvSpPr txBox="1"/>
          <p:nvPr/>
        </p:nvSpPr>
        <p:spPr>
          <a:xfrm rot="16200000">
            <a:off x="-124571" y="3442023"/>
            <a:ext cx="1412967" cy="37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>
                <a:solidFill>
                  <a:srgbClr val="FF0000"/>
                </a:solidFill>
              </a:rPr>
              <a:t>Case Study</a:t>
            </a:r>
          </a:p>
        </p:txBody>
      </p:sp>
      <p:sp>
        <p:nvSpPr>
          <p:cNvPr id="26" name="CasellaDiTesto 18">
            <a:extLst>
              <a:ext uri="{FF2B5EF4-FFF2-40B4-BE49-F238E27FC236}">
                <a16:creationId xmlns:a16="http://schemas.microsoft.com/office/drawing/2014/main" id="{7BF35D59-87A4-4299-B8CC-A1D5BC4CCD1D}"/>
              </a:ext>
            </a:extLst>
          </p:cNvPr>
          <p:cNvSpPr txBox="1"/>
          <p:nvPr/>
        </p:nvSpPr>
        <p:spPr>
          <a:xfrm>
            <a:off x="863125" y="5301208"/>
            <a:ext cx="12025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000" dirty="0"/>
              <a:t>GPU: 103.3s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F25C08-3F86-45CB-A904-502148760761}"/>
              </a:ext>
            </a:extLst>
          </p:cNvPr>
          <p:cNvSpPr/>
          <p:nvPr/>
        </p:nvSpPr>
        <p:spPr>
          <a:xfrm>
            <a:off x="863124" y="5054987"/>
            <a:ext cx="2647015" cy="553998"/>
          </a:xfrm>
          <a:prstGeom prst="rect">
            <a:avLst/>
          </a:prstGeom>
          <a:noFill/>
          <a:ln>
            <a:solidFill>
              <a:srgbClr val="67D9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CA41050-FA3B-4B3E-A67B-97BE8678B8DE}"/>
              </a:ext>
            </a:extLst>
          </p:cNvPr>
          <p:cNvGrpSpPr/>
          <p:nvPr/>
        </p:nvGrpSpPr>
        <p:grpSpPr>
          <a:xfrm>
            <a:off x="975944" y="2621345"/>
            <a:ext cx="2377383" cy="1501720"/>
            <a:chOff x="975944" y="2621345"/>
            <a:chExt cx="2377383" cy="1501720"/>
          </a:xfrm>
        </p:grpSpPr>
        <p:pic>
          <p:nvPicPr>
            <p:cNvPr id="50" name="Immagine 6">
              <a:extLst>
                <a:ext uri="{FF2B5EF4-FFF2-40B4-BE49-F238E27FC236}">
                  <a16:creationId xmlns:a16="http://schemas.microsoft.com/office/drawing/2014/main" id="{B0C9B703-BC08-45FF-A6B1-29868807F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944" y="2621345"/>
              <a:ext cx="2377383" cy="1501720"/>
            </a:xfrm>
            <a:prstGeom prst="rect">
              <a:avLst/>
            </a:prstGeom>
          </p:spPr>
        </p:pic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05BB2C6-C6D1-4B80-B528-7D89ADD81A2C}"/>
                </a:ext>
              </a:extLst>
            </p:cNvPr>
            <p:cNvSpPr/>
            <p:nvPr/>
          </p:nvSpPr>
          <p:spPr>
            <a:xfrm>
              <a:off x="1730152" y="3457317"/>
              <a:ext cx="36000" cy="36000"/>
            </a:xfrm>
            <a:prstGeom prst="ellipse">
              <a:avLst/>
            </a:prstGeom>
            <a:solidFill>
              <a:srgbClr val="66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28E947F-B3A5-487E-BF02-4558305053A2}"/>
                </a:ext>
              </a:extLst>
            </p:cNvPr>
            <p:cNvSpPr/>
            <p:nvPr/>
          </p:nvSpPr>
          <p:spPr>
            <a:xfrm>
              <a:off x="1791139" y="3741784"/>
              <a:ext cx="36000" cy="36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856243B-C5BA-4198-84C8-52FBC89C8565}"/>
                </a:ext>
              </a:extLst>
            </p:cNvPr>
            <p:cNvSpPr/>
            <p:nvPr/>
          </p:nvSpPr>
          <p:spPr>
            <a:xfrm>
              <a:off x="1934552" y="3519016"/>
              <a:ext cx="36000" cy="36000"/>
            </a:xfrm>
            <a:prstGeom prst="ellipse">
              <a:avLst/>
            </a:prstGeom>
            <a:solidFill>
              <a:srgbClr val="CC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</a:endParaRPr>
            </a:p>
          </p:txBody>
        </p:sp>
      </p:grpSp>
      <p:pic>
        <p:nvPicPr>
          <p:cNvPr id="2" name="Media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48000" y="1804370"/>
            <a:ext cx="3712237" cy="3015014"/>
          </a:xfrm>
          <a:prstGeom prst="rect">
            <a:avLst/>
          </a:prstGeom>
        </p:spPr>
      </p:pic>
      <p:pic>
        <p:nvPicPr>
          <p:cNvPr id="4" name="Media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17232" y="4910499"/>
            <a:ext cx="3034365" cy="130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329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04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19" name="Foliennummernplatzhalter 5"/>
          <p:cNvSpPr txBox="1">
            <a:spLocks/>
          </p:cNvSpPr>
          <p:nvPr/>
        </p:nvSpPr>
        <p:spPr>
          <a:xfrm>
            <a:off x="11566227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6AE60A-B69C-4790-82F7-3882EDF23186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52" name="Titel 10">
            <a:extLst>
              <a:ext uri="{FF2B5EF4-FFF2-40B4-BE49-F238E27FC236}">
                <a16:creationId xmlns:a16="http://schemas.microsoft.com/office/drawing/2014/main" id="{7E153BFA-539A-4855-9B0E-BF65168CF4E3}"/>
              </a:ext>
            </a:extLst>
          </p:cNvPr>
          <p:cNvSpPr txBox="1">
            <a:spLocks/>
          </p:cNvSpPr>
          <p:nvPr/>
        </p:nvSpPr>
        <p:spPr bwMode="gray">
          <a:xfrm>
            <a:off x="323850" y="614832"/>
            <a:ext cx="11537950" cy="72593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10800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50000"/>
              </a:lnSpc>
              <a:defRPr/>
            </a:pPr>
            <a:r>
              <a:rPr lang="en-US" sz="2400" dirty="0">
                <a:solidFill>
                  <a:srgbClr val="0070C0"/>
                </a:solidFill>
              </a:rPr>
              <a:t>Conclusions and Outlook</a:t>
            </a:r>
          </a:p>
        </p:txBody>
      </p:sp>
      <p:sp>
        <p:nvSpPr>
          <p:cNvPr id="23" name="Datumsplatzhalter 3">
            <a:extLst>
              <a:ext uri="{FF2B5EF4-FFF2-40B4-BE49-F238E27FC236}">
                <a16:creationId xmlns:a16="http://schemas.microsoft.com/office/drawing/2014/main" id="{95B408A2-750A-447F-92DE-DDB3D921C2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22179" y="6328755"/>
            <a:ext cx="612000" cy="468312"/>
          </a:xfrm>
        </p:spPr>
        <p:txBody>
          <a:bodyPr/>
          <a:lstStyle/>
          <a:p>
            <a:r>
              <a:rPr lang="it-IT" dirty="0"/>
              <a:t>06.05.2020</a:t>
            </a:r>
            <a:endParaRPr lang="en-GB" dirty="0"/>
          </a:p>
        </p:txBody>
      </p:sp>
      <p:sp>
        <p:nvSpPr>
          <p:cNvPr id="24" name="Fußzeilenplatzhalter 4">
            <a:extLst>
              <a:ext uri="{FF2B5EF4-FFF2-40B4-BE49-F238E27FC236}">
                <a16:creationId xmlns:a16="http://schemas.microsoft.com/office/drawing/2014/main" id="{144D6272-FF6B-4BCA-9745-DAD074B1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57680" y="6308726"/>
            <a:ext cx="4631883" cy="459776"/>
          </a:xfrm>
        </p:spPr>
        <p:txBody>
          <a:bodyPr/>
          <a:lstStyle/>
          <a:p>
            <a:r>
              <a:rPr lang="en-GB" dirty="0" err="1"/>
              <a:t>Bacigaluppi</a:t>
            </a:r>
            <a:r>
              <a:rPr lang="en-GB" dirty="0"/>
              <a:t>, </a:t>
            </a:r>
            <a:r>
              <a:rPr lang="en-GB" dirty="0" err="1"/>
              <a:t>Boes</a:t>
            </a:r>
            <a:r>
              <a:rPr lang="en-GB" dirty="0"/>
              <a:t>, </a:t>
            </a:r>
            <a:r>
              <a:rPr lang="en-GB" dirty="0" err="1"/>
              <a:t>Vetsch</a:t>
            </a:r>
            <a:endParaRPr lang="en-GB" dirty="0"/>
          </a:p>
        </p:txBody>
      </p:sp>
      <p:sp>
        <p:nvSpPr>
          <p:cNvPr id="22" name="CasellaDiTesto 6">
            <a:extLst>
              <a:ext uri="{FF2B5EF4-FFF2-40B4-BE49-F238E27FC236}">
                <a16:creationId xmlns:a16="http://schemas.microsoft.com/office/drawing/2014/main" id="{E63AF068-5E95-4485-8F39-D6AA2B49F80D}"/>
              </a:ext>
            </a:extLst>
          </p:cNvPr>
          <p:cNvSpPr txBox="1"/>
          <p:nvPr/>
        </p:nvSpPr>
        <p:spPr>
          <a:xfrm>
            <a:off x="812758" y="2016212"/>
            <a:ext cx="103691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400" dirty="0"/>
              <a:t>BASEMENT 3.0 for tsunami modelling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de-DE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400" dirty="0"/>
              <a:t>Non-linear Shallow Water Equations appear suitable for the considered lake scales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de-DE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400" dirty="0"/>
              <a:t>Qualitative proof of concept of wave generation, propagation &amp; run-up on selected case study of Lake Lucerne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de-DE" sz="1400" dirty="0"/>
          </a:p>
          <a:p>
            <a:endParaRPr lang="de-DE" sz="1400" dirty="0"/>
          </a:p>
        </p:txBody>
      </p:sp>
      <p:sp>
        <p:nvSpPr>
          <p:cNvPr id="28" name="CasellaDiTesto 8">
            <a:extLst>
              <a:ext uri="{FF2B5EF4-FFF2-40B4-BE49-F238E27FC236}">
                <a16:creationId xmlns:a16="http://schemas.microsoft.com/office/drawing/2014/main" id="{AF52A751-2918-47A9-BFF9-885C1F6F4A2B}"/>
              </a:ext>
            </a:extLst>
          </p:cNvPr>
          <p:cNvSpPr txBox="1"/>
          <p:nvPr/>
        </p:nvSpPr>
        <p:spPr>
          <a:xfrm>
            <a:off x="812758" y="1512156"/>
            <a:ext cx="1160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 dirty="0" err="1">
                <a:solidFill>
                  <a:srgbClr val="0070C0"/>
                </a:solidFill>
              </a:rPr>
              <a:t>Conclusions</a:t>
            </a:r>
            <a:endParaRPr lang="de-DE" sz="1400" u="sng" dirty="0">
              <a:solidFill>
                <a:srgbClr val="0070C0"/>
              </a:solidFill>
            </a:endParaRPr>
          </a:p>
        </p:txBody>
      </p:sp>
      <p:sp>
        <p:nvSpPr>
          <p:cNvPr id="33" name="CasellaDiTesto 9">
            <a:extLst>
              <a:ext uri="{FF2B5EF4-FFF2-40B4-BE49-F238E27FC236}">
                <a16:creationId xmlns:a16="http://schemas.microsoft.com/office/drawing/2014/main" id="{7534100C-0AB0-4B25-8E45-DC8037AB72BC}"/>
              </a:ext>
            </a:extLst>
          </p:cNvPr>
          <p:cNvSpPr txBox="1"/>
          <p:nvPr/>
        </p:nvSpPr>
        <p:spPr>
          <a:xfrm>
            <a:off x="812758" y="3542245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 dirty="0">
                <a:solidFill>
                  <a:srgbClr val="0070C0"/>
                </a:solidFill>
              </a:rPr>
              <a:t>Outlook</a:t>
            </a:r>
          </a:p>
        </p:txBody>
      </p:sp>
      <p:sp>
        <p:nvSpPr>
          <p:cNvPr id="11" name="CasellaDiTesto 20">
            <a:extLst>
              <a:ext uri="{FF2B5EF4-FFF2-40B4-BE49-F238E27FC236}">
                <a16:creationId xmlns:a16="http://schemas.microsoft.com/office/drawing/2014/main" id="{65C910FD-C623-4475-BD37-3C1F464CF386}"/>
              </a:ext>
            </a:extLst>
          </p:cNvPr>
          <p:cNvSpPr txBox="1"/>
          <p:nvPr/>
        </p:nvSpPr>
        <p:spPr>
          <a:xfrm>
            <a:off x="812758" y="3968540"/>
            <a:ext cx="9157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What controls wave propagation in narrow and confined lake basins?</a:t>
            </a:r>
          </a:p>
          <a:p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Can the simulations be matched with hydraulic laboratory modeling &amp; historic event description?</a:t>
            </a:r>
          </a:p>
          <a:p>
            <a:endParaRPr lang="de-DE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812758" y="5210616"/>
            <a:ext cx="81160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>
                <a:solidFill>
                  <a:srgbClr val="0070C0"/>
                </a:solidFill>
              </a:rPr>
              <a:t>Acknowledgments</a:t>
            </a:r>
          </a:p>
          <a:p>
            <a:endParaRPr lang="en-US" sz="1400" u="sng" dirty="0">
              <a:solidFill>
                <a:srgbClr val="0070C0"/>
              </a:solidFill>
            </a:endParaRPr>
          </a:p>
          <a:p>
            <a:r>
              <a:rPr lang="en-US" sz="1400" dirty="0"/>
              <a:t>This project is financed by the </a:t>
            </a:r>
            <a:r>
              <a:rPr lang="en-US" sz="1400" dirty="0" err="1"/>
              <a:t>Sinergia</a:t>
            </a:r>
            <a:r>
              <a:rPr lang="en-US" sz="1400" dirty="0"/>
              <a:t> Project of the Swiss National Science Foundation </a:t>
            </a:r>
            <a:r>
              <a:rPr lang="en-US" sz="1400" dirty="0" err="1"/>
              <a:t>nr</a:t>
            </a:r>
            <a:r>
              <a:rPr lang="en-US" sz="1400" dirty="0"/>
              <a:t>. 171017.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988524001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eth_praesentation_16zu9_ETH1">
  <a:themeElements>
    <a:clrScheme name="ETH 1 - Externe Kommunikation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1F407A"/>
      </a:accent1>
      <a:accent2>
        <a:srgbClr val="435F8F"/>
      </a:accent2>
      <a:accent3>
        <a:srgbClr val="677DA5"/>
      </a:accent3>
      <a:accent4>
        <a:srgbClr val="8B9CBA"/>
      </a:accent4>
      <a:accent5>
        <a:srgbClr val="AEBACF"/>
      </a:accent5>
      <a:accent6>
        <a:srgbClr val="D2D9E4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1 - Externe Kommunikation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1F407A"/>
        </a:accent1>
        <a:accent2>
          <a:srgbClr val="435F8F"/>
        </a:accent2>
        <a:accent3>
          <a:srgbClr val="677DA5"/>
        </a:accent3>
        <a:accent4>
          <a:srgbClr val="8B9CBA"/>
        </a:accent4>
        <a:accent5>
          <a:srgbClr val="AEBACF"/>
        </a:accent5>
        <a:accent6>
          <a:srgbClr val="D2D9E4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16zu9_ETH1_d" id="{F9B539DF-8A69-4439-8089-24A40A980317}" vid="{5D9C827C-5BA7-402A-8ABB-C7F0BA4B4DEC}"/>
    </a:ext>
  </a:extLst>
</a:theme>
</file>

<file path=ppt/theme/theme10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eth_praesentation_16zu9_ETH2">
  <a:themeElements>
    <a:clrScheme name="ETH 2 - Interne Kommunikation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85A2C"/>
      </a:accent1>
      <a:accent2>
        <a:srgbClr val="65744E"/>
      </a:accent2>
      <a:accent3>
        <a:srgbClr val="838F70"/>
      </a:accent3>
      <a:accent4>
        <a:srgbClr val="A0A991"/>
      </a:accent4>
      <a:accent5>
        <a:srgbClr val="BDC4B3"/>
      </a:accent5>
      <a:accent6>
        <a:srgbClr val="DADED5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2 - Interne Kommunikation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485A2C"/>
        </a:accent1>
        <a:accent2>
          <a:srgbClr val="65744E"/>
        </a:accent2>
        <a:accent3>
          <a:srgbClr val="838F70"/>
        </a:accent3>
        <a:accent4>
          <a:srgbClr val="A0A991"/>
        </a:accent4>
        <a:accent5>
          <a:srgbClr val="BDC4B3"/>
        </a:accent5>
        <a:accent6>
          <a:srgbClr val="DADED5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16zu9_ETH1_d" id="{F9B539DF-8A69-4439-8089-24A40A980317}" vid="{5D9C827C-5BA7-402A-8ABB-C7F0BA4B4DEC}"/>
    </a:ext>
  </a:extLst>
</a:theme>
</file>

<file path=ppt/theme/theme3.xml><?xml version="1.0" encoding="utf-8"?>
<a:theme xmlns:a="http://schemas.openxmlformats.org/drawingml/2006/main" name="eth_praesentation_16zu9_ETH3">
  <a:themeElements>
    <a:clrScheme name="ETH 3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1269B0"/>
      </a:accent1>
      <a:accent2>
        <a:srgbClr val="3881BD"/>
      </a:accent2>
      <a:accent3>
        <a:srgbClr val="5E99C9"/>
      </a:accent3>
      <a:accent4>
        <a:srgbClr val="84B1D6"/>
      </a:accent4>
      <a:accent5>
        <a:srgbClr val="AAC9E3"/>
      </a:accent5>
      <a:accent6>
        <a:srgbClr val="D0E1EF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3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1269B0"/>
        </a:accent1>
        <a:accent2>
          <a:srgbClr val="3881BD"/>
        </a:accent2>
        <a:accent3>
          <a:srgbClr val="5E99C9"/>
        </a:accent3>
        <a:accent4>
          <a:srgbClr val="84B1D6"/>
        </a:accent4>
        <a:accent5>
          <a:srgbClr val="AAC9E3"/>
        </a:accent5>
        <a:accent6>
          <a:srgbClr val="D0E1EF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16zu9_ETH1_d" id="{F9B539DF-8A69-4439-8089-24A40A980317}" vid="{5D9C827C-5BA7-402A-8ABB-C7F0BA4B4DEC}"/>
    </a:ext>
  </a:extLst>
</a:theme>
</file>

<file path=ppt/theme/theme4.xml><?xml version="1.0" encoding="utf-8"?>
<a:theme xmlns:a="http://schemas.openxmlformats.org/drawingml/2006/main" name="eth_praesentation_16zu9_ETH4">
  <a:themeElements>
    <a:clrScheme name="ETH 4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72791C"/>
      </a:accent1>
      <a:accent2>
        <a:srgbClr val="898E40"/>
      </a:accent2>
      <a:accent3>
        <a:srgbClr val="9FA465"/>
      </a:accent3>
      <a:accent4>
        <a:srgbClr val="B6B989"/>
      </a:accent4>
      <a:accent5>
        <a:srgbClr val="CCCFAD"/>
      </a:accent5>
      <a:accent6>
        <a:srgbClr val="E3E4D2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4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72791C"/>
        </a:accent1>
        <a:accent2>
          <a:srgbClr val="898E40"/>
        </a:accent2>
        <a:accent3>
          <a:srgbClr val="9FA465"/>
        </a:accent3>
        <a:accent4>
          <a:srgbClr val="B6B989"/>
        </a:accent4>
        <a:accent5>
          <a:srgbClr val="CCCFAD"/>
        </a:accent5>
        <a:accent6>
          <a:srgbClr val="E3E4D2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16zu9_ETH1_d" id="{F9B539DF-8A69-4439-8089-24A40A980317}" vid="{5D9C827C-5BA7-402A-8ABB-C7F0BA4B4DEC}"/>
    </a:ext>
  </a:extLst>
</a:theme>
</file>

<file path=ppt/theme/theme5.xml><?xml version="1.0" encoding="utf-8"?>
<a:theme xmlns:a="http://schemas.openxmlformats.org/drawingml/2006/main" name="eth_praesentation_16zu9_ETH5">
  <a:themeElements>
    <a:clrScheme name="ETH 5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91056A"/>
      </a:accent1>
      <a:accent2>
        <a:srgbClr val="A32D82"/>
      </a:accent2>
      <a:accent3>
        <a:srgbClr val="B4559A"/>
      </a:accent3>
      <a:accent4>
        <a:srgbClr val="C67DB2"/>
      </a:accent4>
      <a:accent5>
        <a:srgbClr val="D7A5C9"/>
      </a:accent5>
      <a:accent6>
        <a:srgbClr val="DFCDE1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5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91056A"/>
        </a:accent1>
        <a:accent2>
          <a:srgbClr val="A32D82"/>
        </a:accent2>
        <a:accent3>
          <a:srgbClr val="B4559A"/>
        </a:accent3>
        <a:accent4>
          <a:srgbClr val="C67DB2"/>
        </a:accent4>
        <a:accent5>
          <a:srgbClr val="D7A5C9"/>
        </a:accent5>
        <a:accent6>
          <a:srgbClr val="DFCDE1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16zu9_ETH1_d" id="{F9B539DF-8A69-4439-8089-24A40A980317}" vid="{5D9C827C-5BA7-402A-8ABB-C7F0BA4B4DEC}"/>
    </a:ext>
  </a:extLst>
</a:theme>
</file>

<file path=ppt/theme/theme6.xml><?xml version="1.0" encoding="utf-8"?>
<a:theme xmlns:a="http://schemas.openxmlformats.org/drawingml/2006/main" name="eth_praesentation_16zu9_ETH6">
  <a:themeElements>
    <a:clrScheme name="ETH 6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6F6F64"/>
      </a:accent1>
      <a:accent2>
        <a:srgbClr val="86867D"/>
      </a:accent2>
      <a:accent3>
        <a:srgbClr val="9D9D96"/>
      </a:accent3>
      <a:accent4>
        <a:srgbClr val="B4B4AE"/>
      </a:accent4>
      <a:accent5>
        <a:srgbClr val="CBCBC7"/>
      </a:accent5>
      <a:accent6>
        <a:srgbClr val="E2E2E0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6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6F6F64"/>
        </a:accent1>
        <a:accent2>
          <a:srgbClr val="86867D"/>
        </a:accent2>
        <a:accent3>
          <a:srgbClr val="9D9D96"/>
        </a:accent3>
        <a:accent4>
          <a:srgbClr val="B4B4AE"/>
        </a:accent4>
        <a:accent5>
          <a:srgbClr val="CBCBC7"/>
        </a:accent5>
        <a:accent6>
          <a:srgbClr val="E2E2E0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16zu9_ETH1_d" id="{F9B539DF-8A69-4439-8089-24A40A980317}" vid="{5D9C827C-5BA7-402A-8ABB-C7F0BA4B4DEC}"/>
    </a:ext>
  </a:extLst>
</a:theme>
</file>

<file path=ppt/theme/theme7.xml><?xml version="1.0" encoding="utf-8"?>
<a:theme xmlns:a="http://schemas.openxmlformats.org/drawingml/2006/main" name="eth_praesentation_16zu9_ETH7">
  <a:themeElements>
    <a:clrScheme name="ETH 7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A8322D"/>
      </a:accent1>
      <a:accent2>
        <a:srgbClr val="B6534F"/>
      </a:accent2>
      <a:accent3>
        <a:srgbClr val="C47470"/>
      </a:accent3>
      <a:accent4>
        <a:srgbClr val="D29492"/>
      </a:accent4>
      <a:accent5>
        <a:srgbClr val="E0B5B3"/>
      </a:accent5>
      <a:accent6>
        <a:srgbClr val="EED6D5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7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A8322D"/>
        </a:accent1>
        <a:accent2>
          <a:srgbClr val="B6534F"/>
        </a:accent2>
        <a:accent3>
          <a:srgbClr val="C47470"/>
        </a:accent3>
        <a:accent4>
          <a:srgbClr val="D29492"/>
        </a:accent4>
        <a:accent5>
          <a:srgbClr val="E0B5B3"/>
        </a:accent5>
        <a:accent6>
          <a:srgbClr val="EED6D5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16zu9_ETH1_d" id="{F9B539DF-8A69-4439-8089-24A40A980317}" vid="{5D9C827C-5BA7-402A-8ABB-C7F0BA4B4DEC}"/>
    </a:ext>
  </a:extLst>
</a:theme>
</file>

<file path=ppt/theme/theme8.xml><?xml version="1.0" encoding="utf-8"?>
<a:theme xmlns:a="http://schemas.openxmlformats.org/drawingml/2006/main" name="eth_praesentation_16zu9_ETH8">
  <a:themeElements>
    <a:clrScheme name="ETH 8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7A96"/>
      </a:accent1>
      <a:accent2>
        <a:srgbClr val="298FA7"/>
      </a:accent2>
      <a:accent3>
        <a:srgbClr val="52A5B8"/>
      </a:accent3>
      <a:accent4>
        <a:srgbClr val="7ABAC8"/>
      </a:accent4>
      <a:accent5>
        <a:srgbClr val="A3CFD9"/>
      </a:accent5>
      <a:accent6>
        <a:srgbClr val="CCE4EA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8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007A96"/>
        </a:accent1>
        <a:accent2>
          <a:srgbClr val="298FA7"/>
        </a:accent2>
        <a:accent3>
          <a:srgbClr val="52A5B8"/>
        </a:accent3>
        <a:accent4>
          <a:srgbClr val="7ABAC8"/>
        </a:accent4>
        <a:accent5>
          <a:srgbClr val="A3CFD9"/>
        </a:accent5>
        <a:accent6>
          <a:srgbClr val="CCE4EA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16zu9_ETH1_d" id="{F9B539DF-8A69-4439-8089-24A40A980317}" vid="{5D9C827C-5BA7-402A-8ABB-C7F0BA4B4DEC}"/>
    </a:ext>
  </a:extLst>
</a:theme>
</file>

<file path=ppt/theme/theme9.xml><?xml version="1.0" encoding="utf-8"?>
<a:theme xmlns:a="http://schemas.openxmlformats.org/drawingml/2006/main" name="eth_praesentation_16zu9_ETH9">
  <a:themeElements>
    <a:clrScheme name="ETH 9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956013"/>
      </a:accent1>
      <a:accent2>
        <a:srgbClr val="A67939"/>
      </a:accent2>
      <a:accent3>
        <a:srgbClr val="B7935F"/>
      </a:accent3>
      <a:accent4>
        <a:srgbClr val="C8AC84"/>
      </a:accent4>
      <a:accent5>
        <a:srgbClr val="D9C6AA"/>
      </a:accent5>
      <a:accent6>
        <a:srgbClr val="EADFD0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9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956013"/>
        </a:accent1>
        <a:accent2>
          <a:srgbClr val="A67939"/>
        </a:accent2>
        <a:accent3>
          <a:srgbClr val="B7935F"/>
        </a:accent3>
        <a:accent4>
          <a:srgbClr val="C8AC84"/>
        </a:accent4>
        <a:accent5>
          <a:srgbClr val="D9C6AA"/>
        </a:accent5>
        <a:accent6>
          <a:srgbClr val="EADFD0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16zu9_ETH1_d" id="{F9B539DF-8A69-4439-8089-24A40A980317}" vid="{5D9C827C-5BA7-402A-8ABB-C7F0BA4B4D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eth_praesentation_16zu9_en</Template>
  <TotalTime>0</TotalTime>
  <Words>1030</Words>
  <Application>Microsoft Office PowerPoint</Application>
  <PresentationFormat>Custom</PresentationFormat>
  <Paragraphs>198</Paragraphs>
  <Slides>8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8</vt:i4>
      </vt:variant>
    </vt:vector>
  </HeadingPairs>
  <TitlesOfParts>
    <vt:vector size="20" baseType="lpstr">
      <vt:lpstr>Arial</vt:lpstr>
      <vt:lpstr>Cambria Math</vt:lpstr>
      <vt:lpstr>Wingdings</vt:lpstr>
      <vt:lpstr>eth_praesentation_16zu9_ETH1</vt:lpstr>
      <vt:lpstr>eth_praesentation_16zu9_ETH2</vt:lpstr>
      <vt:lpstr>eth_praesentation_16zu9_ETH3</vt:lpstr>
      <vt:lpstr>eth_praesentation_16zu9_ETH4</vt:lpstr>
      <vt:lpstr>eth_praesentation_16zu9_ETH5</vt:lpstr>
      <vt:lpstr>eth_praesentation_16zu9_ETH6</vt:lpstr>
      <vt:lpstr>eth_praesentation_16zu9_ETH7</vt:lpstr>
      <vt:lpstr>eth_praesentation_16zu9_ETH8</vt:lpstr>
      <vt:lpstr>eth_praesentation_16zu9_ETH9</vt:lpstr>
      <vt:lpstr> </vt:lpstr>
      <vt:lpstr>Motivation: Lake Tsunamis</vt:lpstr>
      <vt:lpstr>PowerPoint Presentation</vt:lpstr>
      <vt:lpstr>Goals of the present contribution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paola</dc:creator>
  <cp:lastModifiedBy>P B</cp:lastModifiedBy>
  <cp:revision>400</cp:revision>
  <cp:lastPrinted>2013-06-08T11:22:51Z</cp:lastPrinted>
  <dcterms:created xsi:type="dcterms:W3CDTF">2019-06-20T09:06:08Z</dcterms:created>
  <dcterms:modified xsi:type="dcterms:W3CDTF">2020-05-05T09:01:45Z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