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754" r:id="rId2"/>
    <p:sldId id="755" r:id="rId3"/>
    <p:sldId id="491" r:id="rId4"/>
    <p:sldId id="263" r:id="rId5"/>
    <p:sldId id="317" r:id="rId6"/>
    <p:sldId id="318" r:id="rId7"/>
    <p:sldId id="32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2"/>
    <p:restoredTop sz="94718"/>
  </p:normalViewPr>
  <p:slideViewPr>
    <p:cSldViewPr snapToGrid="0" snapToObjects="1">
      <p:cViewPr varScale="1">
        <p:scale>
          <a:sx n="113" d="100"/>
          <a:sy n="113" d="100"/>
        </p:scale>
        <p:origin x="872"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B393F-BFEC-4642-BAF9-18DB25F3235A}" type="datetimeFigureOut">
              <a:rPr lang="en-US" smtClean="0"/>
              <a:t>5/1/20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C4E66-89CC-C54C-81AF-B6E2C2CBD982}" type="slidenum">
              <a:rPr lang="en-US" smtClean="0"/>
              <a:t>‹#›</a:t>
            </a:fld>
            <a:endParaRPr lang="en-US"/>
          </a:p>
        </p:txBody>
      </p:sp>
    </p:spTree>
    <p:extLst>
      <p:ext uri="{BB962C8B-B14F-4D97-AF65-F5344CB8AC3E}">
        <p14:creationId xmlns:p14="http://schemas.microsoft.com/office/powerpoint/2010/main" val="4776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slide 1:  FIREX-AQ is the Fire Impacts on Regional to Global Environments and Air Quality Study; an intensive that occurred in 2019 focused on measurements in North America. Full information and data available via the website links. </a:t>
            </a:r>
          </a:p>
          <a:p>
            <a:endParaRPr lang="en-US" dirty="0"/>
          </a:p>
        </p:txBody>
      </p:sp>
      <p:sp>
        <p:nvSpPr>
          <p:cNvPr id="4" name="Slide Number Placeholder 3"/>
          <p:cNvSpPr>
            <a:spLocks noGrp="1"/>
          </p:cNvSpPr>
          <p:nvPr>
            <p:ph type="sldNum" sz="quarter" idx="5"/>
          </p:nvPr>
        </p:nvSpPr>
        <p:spPr/>
        <p:txBody>
          <a:bodyPr/>
          <a:lstStyle/>
          <a:p>
            <a:fld id="{EC1C4E66-89CC-C54C-81AF-B6E2C2CBD982}" type="slidenum">
              <a:rPr lang="en-US" smtClean="0"/>
              <a:t>1</a:t>
            </a:fld>
            <a:endParaRPr lang="en-US"/>
          </a:p>
        </p:txBody>
      </p:sp>
    </p:spTree>
    <p:extLst>
      <p:ext uri="{BB962C8B-B14F-4D97-AF65-F5344CB8AC3E}">
        <p14:creationId xmlns:p14="http://schemas.microsoft.com/office/powerpoint/2010/main" val="283579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Hello everyone – I’m happy to have the opportunity to increase awareness of the NOAA/NASA FIREX-AQ dataset in Europe. We think that this detailed information will have relevance to the global fire science community. From this opening graphic, you can get the sense that measurements that we carried out last year over the US were focused on improving understanding of a wide range of processes affecting burning emissions into the atmosphere. Here we’ll share just an overview of the activities that took place. The main point of this presentation is to point you towards this outstanding dataset and involved in helping to address analysis questions.</a:t>
            </a:r>
          </a:p>
        </p:txBody>
      </p:sp>
      <p:sp>
        <p:nvSpPr>
          <p:cNvPr id="4" name="Slide Number Placeholder 3"/>
          <p:cNvSpPr>
            <a:spLocks noGrp="1"/>
          </p:cNvSpPr>
          <p:nvPr>
            <p:ph type="sldNum" sz="quarter" idx="5"/>
          </p:nvPr>
        </p:nvSpPr>
        <p:spPr/>
        <p:txBody>
          <a:bodyPr/>
          <a:lstStyle/>
          <a:p>
            <a:fld id="{EC1C4E66-89CC-C54C-81AF-B6E2C2CBD982}" type="slidenum">
              <a:rPr lang="en-US" smtClean="0"/>
              <a:t>2</a:t>
            </a:fld>
            <a:endParaRPr lang="en-US"/>
          </a:p>
        </p:txBody>
      </p:sp>
    </p:spTree>
    <p:extLst>
      <p:ext uri="{BB962C8B-B14F-4D97-AF65-F5344CB8AC3E}">
        <p14:creationId xmlns:p14="http://schemas.microsoft.com/office/powerpoint/2010/main" val="149953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Slide 3: </a:t>
            </a:r>
            <a:r>
              <a:rPr lang="en-US" sz="1200" kern="1200" dirty="0">
                <a:solidFill>
                  <a:schemeClr val="tx1"/>
                </a:solidFill>
                <a:effectLst/>
                <a:latin typeface="+mn-lt"/>
                <a:ea typeface="+mn-ea"/>
                <a:cs typeface="+mn-cs"/>
              </a:rPr>
              <a:t>FIREX-AQ brought together many different institutions to generate a very comprehensive measurement campaign, covering global to very local scales. Information about all these activities can be found online; see the URLS repeated at the first and last slides.  From high altitude to low, data is available from he NASA ER-2 carrying satellite emulator instruments; the NASA DC8 flying laboratory, with both in situ and remotely-sensed data; two NOAA twin otters examining fire-induced wind fields and in-situ chemistry (day and night);  multiple mobile laboratories measuring aerosols, chemistry, and radiation; and ground-based remote-sensing and fuels information. This wide array of effort allows exhaustive characterization of gases and aerosols, optical properties, wind fields, fire radiative power. The ground-based examinations of fuels and burned areas permit clearer connections of atmospheric pollutants to their sources than measurements unassociated with this kind of information. Modeling efforts were used during the campaign to predict transport, and study emissions and transformations.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D3B7-42C3-084C-90A5-0812196DA5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57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FIREX-AQ was focused on measurements over the US. It had two distinct foci; first, a more extensive study with all of the platforms just described in the US West, looking at wildfires. Then, the DC-8 flying laboratory flew alone to study of smaller agricultural and prescribed fires in the central and south east US. </a:t>
            </a:r>
          </a:p>
        </p:txBody>
      </p:sp>
      <p:sp>
        <p:nvSpPr>
          <p:cNvPr id="4" name="Slide Number Placeholder 3"/>
          <p:cNvSpPr>
            <a:spLocks noGrp="1"/>
          </p:cNvSpPr>
          <p:nvPr>
            <p:ph type="sldNum" sz="quarter" idx="5"/>
          </p:nvPr>
        </p:nvSpPr>
        <p:spPr/>
        <p:txBody>
          <a:bodyPr/>
          <a:lstStyle/>
          <a:p>
            <a:fld id="{EC1C4E66-89CC-C54C-81AF-B6E2C2CBD982}" type="slidenum">
              <a:rPr lang="en-US" smtClean="0"/>
              <a:t>4</a:t>
            </a:fld>
            <a:endParaRPr lang="en-US"/>
          </a:p>
        </p:txBody>
      </p:sp>
    </p:spTree>
    <p:extLst>
      <p:ext uri="{BB962C8B-B14F-4D97-AF65-F5344CB8AC3E}">
        <p14:creationId xmlns:p14="http://schemas.microsoft.com/office/powerpoint/2010/main" val="29462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A major focus was on wildfires in the western US. You can see from the bulleted list of highlights that the dataset is extensive and valuable. </a:t>
            </a:r>
            <a:r>
              <a:rPr lang="en-US" sz="1200" b="0" i="0" u="none" strike="noStrike" kern="1200" dirty="0">
                <a:solidFill>
                  <a:schemeClr val="tx1"/>
                </a:solidFill>
                <a:effectLst/>
                <a:latin typeface="+mn-lt"/>
                <a:ea typeface="+mn-ea"/>
                <a:cs typeface="+mn-cs"/>
              </a:rPr>
              <a:t>Fuels evaluations are ongoing but should be completed soon. Comparison of satellite FRP retrievals with those from the aircraft are also ongoing.</a:t>
            </a:r>
            <a:endParaRPr lang="en-US" dirty="0"/>
          </a:p>
        </p:txBody>
      </p:sp>
      <p:sp>
        <p:nvSpPr>
          <p:cNvPr id="4" name="Slide Number Placeholder 3"/>
          <p:cNvSpPr>
            <a:spLocks noGrp="1"/>
          </p:cNvSpPr>
          <p:nvPr>
            <p:ph type="sldNum" sz="quarter" idx="5"/>
          </p:nvPr>
        </p:nvSpPr>
        <p:spPr/>
        <p:txBody>
          <a:bodyPr/>
          <a:lstStyle/>
          <a:p>
            <a:fld id="{EC1C4E66-89CC-C54C-81AF-B6E2C2CBD982}" type="slidenum">
              <a:rPr lang="en-US" smtClean="0"/>
              <a:t>5</a:t>
            </a:fld>
            <a:endParaRPr lang="en-US"/>
          </a:p>
        </p:txBody>
      </p:sp>
    </p:spTree>
    <p:extLst>
      <p:ext uri="{BB962C8B-B14F-4D97-AF65-F5344CB8AC3E}">
        <p14:creationId xmlns:p14="http://schemas.microsoft.com/office/powerpoint/2010/main" val="382265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Another major focus was on smaller agricultural and </a:t>
            </a:r>
            <a:r>
              <a:rPr lang="en-US" dirty="0" err="1"/>
              <a:t>prescrivbed</a:t>
            </a:r>
            <a:r>
              <a:rPr lang="en-US" dirty="0"/>
              <a:t> fires mostly in the southeast US. These are fires that are underrepresented in emissions inventories in part because of satellite overpass timing, and in part because of their small sizes. Fuels evaluations and FRP comparisons are still ongoing but should be done soon. We welcome your input. </a:t>
            </a:r>
          </a:p>
        </p:txBody>
      </p:sp>
      <p:sp>
        <p:nvSpPr>
          <p:cNvPr id="4" name="Slide Number Placeholder 3"/>
          <p:cNvSpPr>
            <a:spLocks noGrp="1"/>
          </p:cNvSpPr>
          <p:nvPr>
            <p:ph type="sldNum" sz="quarter" idx="5"/>
          </p:nvPr>
        </p:nvSpPr>
        <p:spPr/>
        <p:txBody>
          <a:bodyPr/>
          <a:lstStyle/>
          <a:p>
            <a:fld id="{EC1C4E66-89CC-C54C-81AF-B6E2C2CBD982}" type="slidenum">
              <a:rPr lang="en-US" smtClean="0"/>
              <a:t>6</a:t>
            </a:fld>
            <a:endParaRPr lang="en-US"/>
          </a:p>
        </p:txBody>
      </p:sp>
    </p:spTree>
    <p:extLst>
      <p:ext uri="{BB962C8B-B14F-4D97-AF65-F5344CB8AC3E}">
        <p14:creationId xmlns:p14="http://schemas.microsoft.com/office/powerpoint/2010/main" val="1180175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 To sum up – these two websites provide a great entry for you to connect with the groups that collected the data, and the data that is now public from the aircraft and mobile labs.  Please feel free to explore and get in touch with question or ideas. </a:t>
            </a:r>
          </a:p>
        </p:txBody>
      </p:sp>
      <p:sp>
        <p:nvSpPr>
          <p:cNvPr id="4" name="Slide Number Placeholder 3"/>
          <p:cNvSpPr>
            <a:spLocks noGrp="1"/>
          </p:cNvSpPr>
          <p:nvPr>
            <p:ph type="sldNum" sz="quarter" idx="5"/>
          </p:nvPr>
        </p:nvSpPr>
        <p:spPr/>
        <p:txBody>
          <a:bodyPr/>
          <a:lstStyle/>
          <a:p>
            <a:fld id="{EC1C4E66-89CC-C54C-81AF-B6E2C2CBD982}" type="slidenum">
              <a:rPr lang="en-US" smtClean="0"/>
              <a:t>7</a:t>
            </a:fld>
            <a:endParaRPr lang="en-US"/>
          </a:p>
        </p:txBody>
      </p:sp>
    </p:spTree>
    <p:extLst>
      <p:ext uri="{BB962C8B-B14F-4D97-AF65-F5344CB8AC3E}">
        <p14:creationId xmlns:p14="http://schemas.microsoft.com/office/powerpoint/2010/main" val="398068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D870-D160-2B4D-BBFE-4DC8EBEC7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9C9155-AF3E-2449-A10B-41A26A0D1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BAF9F-7AD7-5E43-A9B7-1677CEDAC01C}"/>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5" name="Footer Placeholder 4">
            <a:extLst>
              <a:ext uri="{FF2B5EF4-FFF2-40B4-BE49-F238E27FC236}">
                <a16:creationId xmlns:a16="http://schemas.microsoft.com/office/drawing/2014/main" id="{EA66A66F-F7D5-4F40-A66D-3CF15345A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7E31D-E76C-364B-A0B1-C4BE9133AA1D}"/>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134207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D1FE-20FB-5B42-9D1E-DFEA4C2D26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C9018A-75A7-664B-B4A3-558CBE9796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703B7-07AF-4649-B5B8-0946E4AC761C}"/>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5" name="Footer Placeholder 4">
            <a:extLst>
              <a:ext uri="{FF2B5EF4-FFF2-40B4-BE49-F238E27FC236}">
                <a16:creationId xmlns:a16="http://schemas.microsoft.com/office/drawing/2014/main" id="{5A580857-73D6-464E-B4DD-A8FF41D8C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9435A-6B90-144F-803F-4B24A623C8B9}"/>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41055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7DF60A-B278-694A-A8B4-B7145F6F0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964232-5EBB-B842-8A20-AD15C8E6DB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A1831-772F-CC43-8D14-2525680D0A6C}"/>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5" name="Footer Placeholder 4">
            <a:extLst>
              <a:ext uri="{FF2B5EF4-FFF2-40B4-BE49-F238E27FC236}">
                <a16:creationId xmlns:a16="http://schemas.microsoft.com/office/drawing/2014/main" id="{9203CECC-55D1-6A4C-B121-3FB679C89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09DB5-7B7E-984B-8F71-65E6BC061F66}"/>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346611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08BE-3DF3-A44A-AAD8-1478EDD6E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13436D-AB5D-0445-835A-32BECA74320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50AF6-25C4-5A4D-A63E-01F0E4886A74}"/>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5" name="Footer Placeholder 4">
            <a:extLst>
              <a:ext uri="{FF2B5EF4-FFF2-40B4-BE49-F238E27FC236}">
                <a16:creationId xmlns:a16="http://schemas.microsoft.com/office/drawing/2014/main" id="{388EABE2-2C50-0F42-8BDB-A603508DE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44F28-285C-7848-BC6B-DC36C461B4D4}"/>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268327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98F2-38DC-A54E-BE64-948EC2B3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FED8F5-9F21-C541-AA4E-E468F8519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95B4C6-0433-C549-93D3-E60346C913EB}"/>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5" name="Footer Placeholder 4">
            <a:extLst>
              <a:ext uri="{FF2B5EF4-FFF2-40B4-BE49-F238E27FC236}">
                <a16:creationId xmlns:a16="http://schemas.microsoft.com/office/drawing/2014/main" id="{F181D3CE-001B-344C-92FD-BADA1D5FE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A6CF4-DAB8-4E48-A62F-7EDD53552D7F}"/>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160864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98A1-E461-2D4A-AB0D-670789332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5AC69-9165-8E4B-AECD-6BD5243DB6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7B3D7-FF10-7142-AD25-F4BE31B7C8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D5B7C-A278-F044-86E3-120CF4ED8FD9}"/>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6" name="Footer Placeholder 5">
            <a:extLst>
              <a:ext uri="{FF2B5EF4-FFF2-40B4-BE49-F238E27FC236}">
                <a16:creationId xmlns:a16="http://schemas.microsoft.com/office/drawing/2014/main" id="{10B29EED-D2C4-D642-8009-0CB2852F5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CCA01-02A4-5E48-A6E3-7A32E923BE37}"/>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129576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A648-2AEA-C246-9162-E479017190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EEFDC3-DA7F-E544-9439-C93C87CC0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D27734-B5FC-3A4D-A12A-E62DFF0BF6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5C6EF-9F72-EC4B-8DF7-A34E5886BC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6FD72A-1C78-9C46-B7E6-26B575774F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F1B55B-6850-404F-B54C-A3530C2A178E}"/>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8" name="Footer Placeholder 7">
            <a:extLst>
              <a:ext uri="{FF2B5EF4-FFF2-40B4-BE49-F238E27FC236}">
                <a16:creationId xmlns:a16="http://schemas.microsoft.com/office/drawing/2014/main" id="{06172F2E-7D0F-6D4C-B7F8-49356C6545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5068C-F90A-DE4A-A631-969BBB7481E6}"/>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129752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D597-59BB-5C4B-8BE4-AE66B94D88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981EFF-A854-0647-87C3-34EFBCC4770B}"/>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4" name="Footer Placeholder 3">
            <a:extLst>
              <a:ext uri="{FF2B5EF4-FFF2-40B4-BE49-F238E27FC236}">
                <a16:creationId xmlns:a16="http://schemas.microsoft.com/office/drawing/2014/main" id="{B1D2AC1E-5E5F-CC44-A19E-26D3706D98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B08FD-7678-B449-ACA7-C4E14117870C}"/>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81165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D61FE-CBB7-E248-9FFD-4FA2531CAB4B}"/>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3" name="Footer Placeholder 2">
            <a:extLst>
              <a:ext uri="{FF2B5EF4-FFF2-40B4-BE49-F238E27FC236}">
                <a16:creationId xmlns:a16="http://schemas.microsoft.com/office/drawing/2014/main" id="{87DF0A29-E46F-A949-A4DB-33E9BE37AE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31ECF-D261-7F46-A152-7E841E839D92}"/>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58072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765A-B34C-E444-BD15-CB77F4B390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07F906-61EB-2C4D-9138-088B9CA52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AF367-2D33-2B49-889A-664D84F81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DFF8AE-2A3B-E24F-B08F-D8628C57A07C}"/>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6" name="Footer Placeholder 5">
            <a:extLst>
              <a:ext uri="{FF2B5EF4-FFF2-40B4-BE49-F238E27FC236}">
                <a16:creationId xmlns:a16="http://schemas.microsoft.com/office/drawing/2014/main" id="{63F3F22D-6428-D84F-A2E2-24A428C92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E2A9B-299E-FA42-8F73-B48F9BF62A05}"/>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2980572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D5DF-0790-8448-AE38-EF23885E8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B9AB87-E41F-F745-A86E-8B62076081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62D9BD-F6EF-894A-8966-0F31F450A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A62DBA-335E-8F4A-8B04-58C525E593BD}"/>
              </a:ext>
            </a:extLst>
          </p:cNvPr>
          <p:cNvSpPr>
            <a:spLocks noGrp="1"/>
          </p:cNvSpPr>
          <p:nvPr>
            <p:ph type="dt" sz="half" idx="10"/>
          </p:nvPr>
        </p:nvSpPr>
        <p:spPr/>
        <p:txBody>
          <a:bodyPr/>
          <a:lstStyle/>
          <a:p>
            <a:fld id="{D55BDF01-2F31-3447-88ED-276882B172C3}" type="datetimeFigureOut">
              <a:rPr lang="en-US" smtClean="0"/>
              <a:t>5/1/20</a:t>
            </a:fld>
            <a:endParaRPr lang="en-US"/>
          </a:p>
        </p:txBody>
      </p:sp>
      <p:sp>
        <p:nvSpPr>
          <p:cNvPr id="6" name="Footer Placeholder 5">
            <a:extLst>
              <a:ext uri="{FF2B5EF4-FFF2-40B4-BE49-F238E27FC236}">
                <a16:creationId xmlns:a16="http://schemas.microsoft.com/office/drawing/2014/main" id="{C4918B1E-223A-934E-9AC2-3C009A0BD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5A0D8A-A829-014B-A61A-EA737319E829}"/>
              </a:ext>
            </a:extLst>
          </p:cNvPr>
          <p:cNvSpPr>
            <a:spLocks noGrp="1"/>
          </p:cNvSpPr>
          <p:nvPr>
            <p:ph type="sldNum" sz="quarter" idx="12"/>
          </p:nvPr>
        </p:nvSpPr>
        <p:spPr/>
        <p:txBody>
          <a:bodyPr/>
          <a:lstStyle/>
          <a:p>
            <a:fld id="{416F7046-447F-0E44-B7E5-EF68B04A6F3A}" type="slidenum">
              <a:rPr lang="en-US" smtClean="0"/>
              <a:t>‹#›</a:t>
            </a:fld>
            <a:endParaRPr lang="en-US"/>
          </a:p>
        </p:txBody>
      </p:sp>
    </p:spTree>
    <p:extLst>
      <p:ext uri="{BB962C8B-B14F-4D97-AF65-F5344CB8AC3E}">
        <p14:creationId xmlns:p14="http://schemas.microsoft.com/office/powerpoint/2010/main" val="10938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F0974-3BC9-2945-BB21-C5EA64243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F79AFD-E9A3-9C40-9392-A393DF321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7C593-5501-F04A-9692-ED7C88228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BDF01-2F31-3447-88ED-276882B172C3}" type="datetimeFigureOut">
              <a:rPr lang="en-US" smtClean="0"/>
              <a:t>5/1/20</a:t>
            </a:fld>
            <a:endParaRPr lang="en-US"/>
          </a:p>
        </p:txBody>
      </p:sp>
      <p:sp>
        <p:nvSpPr>
          <p:cNvPr id="5" name="Footer Placeholder 4">
            <a:extLst>
              <a:ext uri="{FF2B5EF4-FFF2-40B4-BE49-F238E27FC236}">
                <a16:creationId xmlns:a16="http://schemas.microsoft.com/office/drawing/2014/main" id="{31C186ED-2328-1147-963A-995FEC628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C46FA0-0C24-8F47-83E4-645C2B7C8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F7046-447F-0E44-B7E5-EF68B04A6F3A}" type="slidenum">
              <a:rPr lang="en-US" smtClean="0"/>
              <a:t>‹#›</a:t>
            </a:fld>
            <a:endParaRPr lang="en-US"/>
          </a:p>
        </p:txBody>
      </p:sp>
    </p:spTree>
    <p:extLst>
      <p:ext uri="{BB962C8B-B14F-4D97-AF65-F5344CB8AC3E}">
        <p14:creationId xmlns:p14="http://schemas.microsoft.com/office/powerpoint/2010/main" val="337313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tiff"/><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spo.nasa.gov/firex-aq" TargetMode="External"/><Relationship Id="rId5" Type="http://schemas.openxmlformats.org/officeDocument/2006/relationships/hyperlink" Target="http://www.esrl.noaa.gov/csd/projects/firex-aq/"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3.xml"/><Relationship Id="rId16" Type="http://schemas.openxmlformats.org/officeDocument/2006/relationships/image" Target="../media/image19.jpeg"/><Relationship Id="rId20"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gif"/><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spo.nasa.gov/firex-aq" TargetMode="External"/><Relationship Id="rId4" Type="http://schemas.openxmlformats.org/officeDocument/2006/relationships/hyperlink" Target="http://www.esrl.noaa.gov/csd/projects/firex-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3CAFC0-9A7F-F241-8925-1CB8365FCB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45" y="2403116"/>
            <a:ext cx="4960157" cy="3720118"/>
          </a:xfrm>
          <a:prstGeom prst="rect">
            <a:avLst/>
          </a:prstGeom>
        </p:spPr>
      </p:pic>
      <p:sp>
        <p:nvSpPr>
          <p:cNvPr id="18" name="Subtitle 2">
            <a:extLst>
              <a:ext uri="{FF2B5EF4-FFF2-40B4-BE49-F238E27FC236}">
                <a16:creationId xmlns:a16="http://schemas.microsoft.com/office/drawing/2014/main" id="{9AE7CD3B-666F-1C41-B472-988A1D400AF9}"/>
              </a:ext>
            </a:extLst>
          </p:cNvPr>
          <p:cNvSpPr txBox="1">
            <a:spLocks/>
          </p:cNvSpPr>
          <p:nvPr/>
        </p:nvSpPr>
        <p:spPr>
          <a:xfrm>
            <a:off x="562863" y="6241062"/>
            <a:ext cx="4223774" cy="550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FIREX-AQ Science team</a:t>
            </a:r>
          </a:p>
        </p:txBody>
      </p:sp>
      <p:sp>
        <p:nvSpPr>
          <p:cNvPr id="2" name="TextBox 1">
            <a:extLst>
              <a:ext uri="{FF2B5EF4-FFF2-40B4-BE49-F238E27FC236}">
                <a16:creationId xmlns:a16="http://schemas.microsoft.com/office/drawing/2014/main" id="{FCAB1B3F-0C46-7D4B-8B19-040C02003DCF}"/>
              </a:ext>
            </a:extLst>
          </p:cNvPr>
          <p:cNvSpPr txBox="1"/>
          <p:nvPr/>
        </p:nvSpPr>
        <p:spPr>
          <a:xfrm>
            <a:off x="496712" y="144772"/>
            <a:ext cx="5193402" cy="1364187"/>
          </a:xfrm>
          <a:prstGeom prst="rect">
            <a:avLst/>
          </a:prstGeom>
          <a:ln>
            <a:solidFill>
              <a:srgbClr val="FF0000"/>
            </a:solidFill>
          </a:ln>
        </p:spPr>
        <p:txBody>
          <a:bodyPr/>
          <a:lstStyle>
            <a:defPPr>
              <a:defRPr lang="en-US"/>
            </a:defPPr>
            <a:lvl1pPr algn="ctr">
              <a:spcBef>
                <a:spcPct val="0"/>
              </a:spcBef>
              <a:defRPr sz="3600">
                <a:latin typeface="Calibri Light"/>
                <a:ea typeface="+mj-ea"/>
                <a:cs typeface="Calibri Light"/>
              </a:defRPr>
            </a:lvl1pPr>
          </a:lstStyle>
          <a:p>
            <a:r>
              <a:rPr lang="en-US" sz="4400" dirty="0"/>
              <a:t>The FIREX-AQ 2019 Dataset is Public</a:t>
            </a:r>
          </a:p>
        </p:txBody>
      </p:sp>
      <p:sp>
        <p:nvSpPr>
          <p:cNvPr id="4" name="TextBox 3">
            <a:extLst>
              <a:ext uri="{FF2B5EF4-FFF2-40B4-BE49-F238E27FC236}">
                <a16:creationId xmlns:a16="http://schemas.microsoft.com/office/drawing/2014/main" id="{43A2166A-2A5F-D148-A64A-175336970B31}"/>
              </a:ext>
            </a:extLst>
          </p:cNvPr>
          <p:cNvSpPr txBox="1"/>
          <p:nvPr/>
        </p:nvSpPr>
        <p:spPr>
          <a:xfrm>
            <a:off x="2742183" y="3132664"/>
            <a:ext cx="1794934" cy="707886"/>
          </a:xfrm>
          <a:prstGeom prst="rect">
            <a:avLst/>
          </a:prstGeom>
          <a:noFill/>
        </p:spPr>
        <p:txBody>
          <a:bodyPr wrap="square" rtlCol="0">
            <a:spAutoFit/>
          </a:bodyPr>
          <a:lstStyle/>
          <a:p>
            <a:r>
              <a:rPr lang="en-US" sz="2000" dirty="0"/>
              <a:t>Williams Flats </a:t>
            </a:r>
          </a:p>
          <a:p>
            <a:r>
              <a:rPr lang="en-US" sz="2000" dirty="0" err="1"/>
              <a:t>PyroCb</a:t>
            </a:r>
            <a:r>
              <a:rPr lang="en-US" sz="2000" dirty="0"/>
              <a:t>, 8/8/19</a:t>
            </a:r>
          </a:p>
        </p:txBody>
      </p:sp>
      <p:sp>
        <p:nvSpPr>
          <p:cNvPr id="5" name="TextBox 4">
            <a:extLst>
              <a:ext uri="{FF2B5EF4-FFF2-40B4-BE49-F238E27FC236}">
                <a16:creationId xmlns:a16="http://schemas.microsoft.com/office/drawing/2014/main" id="{E9D70FE2-D3B5-2F48-BB68-0AD833FA8266}"/>
              </a:ext>
            </a:extLst>
          </p:cNvPr>
          <p:cNvSpPr txBox="1"/>
          <p:nvPr/>
        </p:nvSpPr>
        <p:spPr>
          <a:xfrm>
            <a:off x="2258919" y="5543176"/>
            <a:ext cx="2506134" cy="369332"/>
          </a:xfrm>
          <a:prstGeom prst="rect">
            <a:avLst/>
          </a:prstGeom>
          <a:noFill/>
        </p:spPr>
        <p:txBody>
          <a:bodyPr wrap="square" rtlCol="0">
            <a:spAutoFit/>
          </a:bodyPr>
          <a:lstStyle/>
          <a:p>
            <a:r>
              <a:rPr lang="en-US" dirty="0">
                <a:solidFill>
                  <a:schemeClr val="bg1"/>
                </a:solidFill>
              </a:rPr>
              <a:t>Photo: David Peterson</a:t>
            </a:r>
          </a:p>
        </p:txBody>
      </p:sp>
      <p:sp>
        <p:nvSpPr>
          <p:cNvPr id="21" name="object 5">
            <a:extLst>
              <a:ext uri="{FF2B5EF4-FFF2-40B4-BE49-F238E27FC236}">
                <a16:creationId xmlns:a16="http://schemas.microsoft.com/office/drawing/2014/main" id="{A3BE7A03-7611-9549-BD2B-4263AF77EB64}"/>
              </a:ext>
            </a:extLst>
          </p:cNvPr>
          <p:cNvSpPr/>
          <p:nvPr/>
        </p:nvSpPr>
        <p:spPr>
          <a:xfrm>
            <a:off x="6190521" y="2403117"/>
            <a:ext cx="5221929" cy="372011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8A053E01-F1DB-464C-A5EA-0BD2C1B9CA0D}"/>
              </a:ext>
            </a:extLst>
          </p:cNvPr>
          <p:cNvSpPr txBox="1"/>
          <p:nvPr/>
        </p:nvSpPr>
        <p:spPr>
          <a:xfrm>
            <a:off x="6015995" y="5358510"/>
            <a:ext cx="1640043" cy="369332"/>
          </a:xfrm>
          <a:prstGeom prst="rect">
            <a:avLst/>
          </a:prstGeom>
          <a:noFill/>
        </p:spPr>
        <p:txBody>
          <a:bodyPr wrap="square" rtlCol="0">
            <a:spAutoFit/>
          </a:bodyPr>
          <a:lstStyle/>
          <a:p>
            <a:r>
              <a:rPr lang="en-US" dirty="0"/>
              <a:t>Agricultural fire </a:t>
            </a:r>
          </a:p>
        </p:txBody>
      </p:sp>
      <p:sp>
        <p:nvSpPr>
          <p:cNvPr id="3" name="Rectangle 2">
            <a:extLst>
              <a:ext uri="{FF2B5EF4-FFF2-40B4-BE49-F238E27FC236}">
                <a16:creationId xmlns:a16="http://schemas.microsoft.com/office/drawing/2014/main" id="{CF863B30-717F-6646-8F3F-1CEF94B7245F}"/>
              </a:ext>
            </a:extLst>
          </p:cNvPr>
          <p:cNvSpPr/>
          <p:nvPr/>
        </p:nvSpPr>
        <p:spPr>
          <a:xfrm>
            <a:off x="562863" y="1588854"/>
            <a:ext cx="5406224" cy="461665"/>
          </a:xfrm>
          <a:prstGeom prst="rect">
            <a:avLst/>
          </a:prstGeom>
        </p:spPr>
        <p:txBody>
          <a:bodyPr wrap="none">
            <a:spAutoFit/>
          </a:bodyPr>
          <a:lstStyle/>
          <a:p>
            <a:pPr algn="ctr"/>
            <a:r>
              <a:rPr lang="en-US" sz="2400" dirty="0">
                <a:hlinkClick r:id="rId5">
                  <a:extLst>
                    <a:ext uri="{A12FA001-AC4F-418D-AE19-62706E023703}">
                      <ahyp:hlinkClr xmlns:ahyp="http://schemas.microsoft.com/office/drawing/2018/hyperlinkcolor" val="tx"/>
                    </a:ext>
                  </a:extLst>
                </a:hlinkClick>
              </a:rPr>
              <a:t>www.esrl.noaa.gov/csd/projects/firex-aq/</a:t>
            </a:r>
            <a:endParaRPr lang="en-US" sz="2400" dirty="0"/>
          </a:p>
        </p:txBody>
      </p:sp>
      <p:sp>
        <p:nvSpPr>
          <p:cNvPr id="6" name="Rectangle 5">
            <a:extLst>
              <a:ext uri="{FF2B5EF4-FFF2-40B4-BE49-F238E27FC236}">
                <a16:creationId xmlns:a16="http://schemas.microsoft.com/office/drawing/2014/main" id="{3F1889D8-95CA-DD46-946B-A0C148089D2F}"/>
              </a:ext>
            </a:extLst>
          </p:cNvPr>
          <p:cNvSpPr/>
          <p:nvPr/>
        </p:nvSpPr>
        <p:spPr>
          <a:xfrm>
            <a:off x="973498" y="1941451"/>
            <a:ext cx="3976986" cy="461665"/>
          </a:xfrm>
          <a:prstGeom prst="rect">
            <a:avLst/>
          </a:prstGeom>
        </p:spPr>
        <p:txBody>
          <a:bodyPr wrap="none">
            <a:spAutoFit/>
          </a:bodyPr>
          <a:lstStyle/>
          <a:p>
            <a:pPr algn="ctr"/>
            <a:r>
              <a:rPr lang="en-US" sz="2400" dirty="0">
                <a:hlinkClick r:id="rId6">
                  <a:extLst>
                    <a:ext uri="{A12FA001-AC4F-418D-AE19-62706E023703}">
                      <ahyp:hlinkClr xmlns:ahyp="http://schemas.microsoft.com/office/drawing/2018/hyperlinkcolor" val="tx"/>
                    </a:ext>
                  </a:extLst>
                </a:hlinkClick>
              </a:rPr>
              <a:t>https://espo.nasa.gov/firex-aq</a:t>
            </a:r>
            <a:endParaRPr lang="en-US" sz="2400" b="1" dirty="0">
              <a:solidFill>
                <a:prstClr val="black"/>
              </a:solidFill>
              <a:latin typeface="Calibri Light"/>
              <a:cs typeface="Calibri Light"/>
            </a:endParaRPr>
          </a:p>
        </p:txBody>
      </p:sp>
      <p:pic>
        <p:nvPicPr>
          <p:cNvPr id="11" name="Picture 10">
            <a:extLst>
              <a:ext uri="{FF2B5EF4-FFF2-40B4-BE49-F238E27FC236}">
                <a16:creationId xmlns:a16="http://schemas.microsoft.com/office/drawing/2014/main" id="{4CA94B8D-1534-6147-BCD9-5A0015623FE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4385"/>
          <a:stretch/>
        </p:blipFill>
        <p:spPr>
          <a:xfrm>
            <a:off x="6995607" y="144772"/>
            <a:ext cx="3611756" cy="2175905"/>
          </a:xfrm>
          <a:prstGeom prst="rect">
            <a:avLst/>
          </a:prstGeom>
        </p:spPr>
      </p:pic>
      <p:pic>
        <p:nvPicPr>
          <p:cNvPr id="1026" name="Picture 2" descr="https://egu2020.eu/cc_by_logo_png.png">
            <a:extLst>
              <a:ext uri="{FF2B5EF4-FFF2-40B4-BE49-F238E27FC236}">
                <a16:creationId xmlns:a16="http://schemas.microsoft.com/office/drawing/2014/main" id="{A01C3FFC-D46C-5B44-A9CE-2C9B4910F0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4222" y="6160473"/>
            <a:ext cx="1802694" cy="63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36589"/>
      </p:ext>
    </p:extLst>
  </p:cSld>
  <p:clrMapOvr>
    <a:masterClrMapping/>
  </p:clrMapOvr>
  <mc:AlternateContent xmlns:mc="http://schemas.openxmlformats.org/markup-compatibility/2006" xmlns:p14="http://schemas.microsoft.com/office/powerpoint/2010/main">
    <mc:Choice Requires="p14">
      <p:transition spd="slow" p14:dur="2000" advTm="35924"/>
    </mc:Choice>
    <mc:Fallback xmlns="">
      <p:transition spd="slow" advTm="3592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48BD24-FD82-F94B-BC8E-C6A6AE3878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912" y="6620"/>
            <a:ext cx="11684000" cy="6851708"/>
          </a:xfrm>
          <a:prstGeom prst="rect">
            <a:avLst/>
          </a:prstGeom>
        </p:spPr>
      </p:pic>
      <p:pic>
        <p:nvPicPr>
          <p:cNvPr id="3" name="Picture 2" descr="https://egu2020.eu/cc_by_logo_png.png">
            <a:extLst>
              <a:ext uri="{FF2B5EF4-FFF2-40B4-BE49-F238E27FC236}">
                <a16:creationId xmlns:a16="http://schemas.microsoft.com/office/drawing/2014/main" id="{22FECBB2-634B-C64A-A3BD-87E2B7310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222" y="6338210"/>
            <a:ext cx="1294694" cy="45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38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90" y="1951209"/>
            <a:ext cx="12192000" cy="4943296"/>
          </a:xfrm>
          <a:prstGeom prst="rect">
            <a:avLst/>
          </a:prstGeom>
        </p:spPr>
      </p:pic>
      <p:sp>
        <p:nvSpPr>
          <p:cNvPr id="34" name="Moon 33"/>
          <p:cNvSpPr/>
          <p:nvPr/>
        </p:nvSpPr>
        <p:spPr>
          <a:xfrm rot="5400000">
            <a:off x="5216311" y="-4534421"/>
            <a:ext cx="1781151" cy="12188204"/>
          </a:xfrm>
          <a:prstGeom prst="moon">
            <a:avLst>
              <a:gd name="adj" fmla="val 7477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35" name="Rectangle 34"/>
          <p:cNvSpPr/>
          <p:nvPr/>
        </p:nvSpPr>
        <p:spPr>
          <a:xfrm>
            <a:off x="476681" y="651940"/>
            <a:ext cx="10936131" cy="115667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36" name="Rectangle 35"/>
          <p:cNvSpPr/>
          <p:nvPr/>
        </p:nvSpPr>
        <p:spPr>
          <a:xfrm>
            <a:off x="12786" y="649210"/>
            <a:ext cx="846624" cy="158658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38" name="Picture 3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7092" y="989951"/>
            <a:ext cx="1330572" cy="817874"/>
          </a:xfrm>
          <a:prstGeom prst="rect">
            <a:avLst/>
          </a:prstGeom>
        </p:spPr>
      </p:pic>
      <p:pic>
        <p:nvPicPr>
          <p:cNvPr id="39" name="Picture 3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3272" y="1009442"/>
            <a:ext cx="1278808" cy="805176"/>
          </a:xfrm>
          <a:prstGeom prst="rect">
            <a:avLst/>
          </a:prstGeom>
        </p:spPr>
      </p:pic>
      <p:sp>
        <p:nvSpPr>
          <p:cNvPr id="41" name="TextBox 40"/>
          <p:cNvSpPr txBox="1"/>
          <p:nvPr/>
        </p:nvSpPr>
        <p:spPr>
          <a:xfrm>
            <a:off x="8826676" y="740791"/>
            <a:ext cx="14045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a:ea typeface="+mn-ea"/>
                <a:cs typeface="+mn-cs"/>
              </a:rPr>
              <a:t>NOAA/NASA JPSS</a:t>
            </a:r>
          </a:p>
        </p:txBody>
      </p:sp>
      <p:sp>
        <p:nvSpPr>
          <p:cNvPr id="42" name="TextBox 41"/>
          <p:cNvSpPr txBox="1"/>
          <p:nvPr/>
        </p:nvSpPr>
        <p:spPr>
          <a:xfrm>
            <a:off x="7285854" y="740791"/>
            <a:ext cx="14339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a:ea typeface="+mn-ea"/>
                <a:cs typeface="+mn-cs"/>
              </a:rPr>
              <a:t>   NOAA GOES-R</a:t>
            </a:r>
          </a:p>
        </p:txBody>
      </p:sp>
      <p:sp>
        <p:nvSpPr>
          <p:cNvPr id="45" name="Rectangle 44"/>
          <p:cNvSpPr/>
          <p:nvPr/>
        </p:nvSpPr>
        <p:spPr>
          <a:xfrm>
            <a:off x="5539234" y="890519"/>
            <a:ext cx="1710920"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a:ea typeface="+mn-ea"/>
                <a:cs typeface="+mn-cs"/>
              </a:rPr>
              <a:t>Satellites: Remote Sensing </a:t>
            </a:r>
          </a:p>
        </p:txBody>
      </p:sp>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6616" y="2526312"/>
            <a:ext cx="2639291" cy="642939"/>
          </a:xfrm>
          <a:prstGeom prst="rect">
            <a:avLst/>
          </a:prstGeom>
        </p:spPr>
      </p:pic>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55128" y="2298647"/>
            <a:ext cx="910598" cy="752760"/>
          </a:xfrm>
          <a:prstGeom prst="rect">
            <a:avLst/>
          </a:prstGeom>
        </p:spPr>
      </p:pic>
      <p:grpSp>
        <p:nvGrpSpPr>
          <p:cNvPr id="5" name="Group 4">
            <a:extLst>
              <a:ext uri="{FF2B5EF4-FFF2-40B4-BE49-F238E27FC236}">
                <a16:creationId xmlns:a16="http://schemas.microsoft.com/office/drawing/2014/main" id="{07DDA9D9-0EEF-4D46-8D27-7039FD8E2F3E}"/>
              </a:ext>
            </a:extLst>
          </p:cNvPr>
          <p:cNvGrpSpPr>
            <a:grpSpLocks noChangeAspect="1"/>
          </p:cNvGrpSpPr>
          <p:nvPr/>
        </p:nvGrpSpPr>
        <p:grpSpPr>
          <a:xfrm>
            <a:off x="842629" y="2277571"/>
            <a:ext cx="782807" cy="782807"/>
            <a:chOff x="851354" y="2153959"/>
            <a:chExt cx="934604" cy="934604"/>
          </a:xfrm>
        </p:grpSpPr>
        <p:sp>
          <p:nvSpPr>
            <p:cNvPr id="53" name="Oval 52"/>
            <p:cNvSpPr/>
            <p:nvPr/>
          </p:nvSpPr>
          <p:spPr>
            <a:xfrm>
              <a:off x="851354" y="2153959"/>
              <a:ext cx="934604" cy="934604"/>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54" name="Picture 5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389" y="2176895"/>
              <a:ext cx="894501" cy="894501"/>
            </a:xfrm>
            <a:prstGeom prst="rect">
              <a:avLst/>
            </a:prstGeom>
          </p:spPr>
        </p:pic>
      </p:grpSp>
      <p:sp>
        <p:nvSpPr>
          <p:cNvPr id="58" name="Rectangle 57"/>
          <p:cNvSpPr/>
          <p:nvPr/>
        </p:nvSpPr>
        <p:spPr>
          <a:xfrm>
            <a:off x="12788" y="3069349"/>
            <a:ext cx="391151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a:ea typeface="+mn-ea"/>
                <a:cs typeface="+mn-cs"/>
              </a:rPr>
              <a:t>NOAA/NASA FIREX-AQ</a:t>
            </a:r>
          </a:p>
        </p:txBody>
      </p:sp>
      <p:sp>
        <p:nvSpPr>
          <p:cNvPr id="29" name="TextBox 28"/>
          <p:cNvSpPr txBox="1"/>
          <p:nvPr/>
        </p:nvSpPr>
        <p:spPr>
          <a:xfrm>
            <a:off x="732161" y="1096931"/>
            <a:ext cx="39223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elvetica"/>
                <a:ea typeface="+mn-ea"/>
                <a:cs typeface="+mn-cs"/>
              </a:rPr>
              <a:t>Multi-agency collaborations to study complex fire systems</a:t>
            </a:r>
          </a:p>
        </p:txBody>
      </p:sp>
      <p:sp>
        <p:nvSpPr>
          <p:cNvPr id="47" name="Rectangle 46"/>
          <p:cNvSpPr/>
          <p:nvPr/>
        </p:nvSpPr>
        <p:spPr>
          <a:xfrm>
            <a:off x="1198178" y="20351"/>
            <a:ext cx="11132730" cy="61276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Helvetica"/>
                <a:ea typeface="+mn-ea"/>
                <a:cs typeface="Calibri Light"/>
              </a:rPr>
              <a:t>FIREX-AQ Coordinated Research </a:t>
            </a:r>
            <a:r>
              <a:rPr kumimoji="0" lang="en-US" sz="3600" b="1" i="0" u="none" strike="noStrike" kern="1200" cap="none" spc="0" normalizeH="0" baseline="0" noProof="0" dirty="0">
                <a:ln>
                  <a:noFill/>
                </a:ln>
                <a:solidFill>
                  <a:srgbClr val="000000"/>
                </a:solidFill>
                <a:effectLst/>
                <a:uLnTx/>
                <a:uFillTx/>
                <a:latin typeface="Helvetica"/>
                <a:ea typeface="+mn-ea"/>
                <a:cs typeface="Calibri Light"/>
              </a:rPr>
              <a:t>Activities</a:t>
            </a:r>
          </a:p>
        </p:txBody>
      </p:sp>
      <p:sp>
        <p:nvSpPr>
          <p:cNvPr id="3" name="Rectangle 2"/>
          <p:cNvSpPr/>
          <p:nvPr/>
        </p:nvSpPr>
        <p:spPr>
          <a:xfrm>
            <a:off x="709968" y="6169167"/>
            <a:ext cx="5652832" cy="584775"/>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Helvetica"/>
                <a:ea typeface="+mn-ea"/>
                <a:cs typeface="+mn-cs"/>
              </a:rPr>
              <a:t>International Biomass Burning Initiative (IGAC):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Helvetica"/>
                <a:ea typeface="+mn-ea"/>
                <a:cs typeface="+mn-cs"/>
              </a:rPr>
              <a:t>communicate globally what is learned in U.S.</a:t>
            </a:r>
          </a:p>
        </p:txBody>
      </p:sp>
      <p:sp>
        <p:nvSpPr>
          <p:cNvPr id="48" name="Rectangle 47"/>
          <p:cNvSpPr/>
          <p:nvPr/>
        </p:nvSpPr>
        <p:spPr>
          <a:xfrm>
            <a:off x="573271" y="3448817"/>
            <a:ext cx="2714493" cy="1063411"/>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Light"/>
                <a:ea typeface="+mn-ea"/>
                <a:cs typeface="Calibri Light"/>
              </a:rPr>
              <a:t>Laboratory study: 2016</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Light"/>
                <a:ea typeface="+mn-ea"/>
                <a:cs typeface="Calibri Light"/>
              </a:rPr>
              <a:t>Field intensive: 2019</a:t>
            </a:r>
          </a:p>
        </p:txBody>
      </p:sp>
      <p:grpSp>
        <p:nvGrpSpPr>
          <p:cNvPr id="7" name="Group 6">
            <a:extLst>
              <a:ext uri="{FF2B5EF4-FFF2-40B4-BE49-F238E27FC236}">
                <a16:creationId xmlns:a16="http://schemas.microsoft.com/office/drawing/2014/main" id="{A9EC7BE4-205B-2446-AC34-4FB869586FFB}"/>
              </a:ext>
            </a:extLst>
          </p:cNvPr>
          <p:cNvGrpSpPr/>
          <p:nvPr/>
        </p:nvGrpSpPr>
        <p:grpSpPr>
          <a:xfrm>
            <a:off x="494313" y="5351480"/>
            <a:ext cx="4427558" cy="675479"/>
            <a:chOff x="614590" y="5470177"/>
            <a:chExt cx="5117610" cy="780755"/>
          </a:xfrm>
        </p:grpSpPr>
        <p:pic>
          <p:nvPicPr>
            <p:cNvPr id="50" name="Picture 4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4590" y="5470177"/>
              <a:ext cx="783340" cy="780755"/>
            </a:xfrm>
            <a:prstGeom prst="rect">
              <a:avLst/>
            </a:prstGeom>
          </p:spPr>
        </p:pic>
        <p:sp>
          <p:nvSpPr>
            <p:cNvPr id="59" name="Rectangle 58"/>
            <p:cNvSpPr/>
            <p:nvPr/>
          </p:nvSpPr>
          <p:spPr>
            <a:xfrm>
              <a:off x="1397930" y="5564885"/>
              <a:ext cx="4334270" cy="54914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Helvetica"/>
                  <a:ea typeface="+mn-ea"/>
                  <a:cs typeface="+mn-cs"/>
                </a:rPr>
                <a:t>JFSP Western Wildfire Campaign (FASMEE): </a:t>
              </a:r>
              <a:r>
                <a:rPr kumimoji="0" lang="en-US" sz="1600" b="1" i="0" u="none" strike="noStrike" kern="1200" cap="none" spc="0" normalizeH="0" baseline="0" noProof="0" dirty="0">
                  <a:ln>
                    <a:noFill/>
                  </a:ln>
                  <a:solidFill>
                    <a:srgbClr val="000000"/>
                  </a:solidFill>
                  <a:effectLst/>
                  <a:uLnTx/>
                  <a:uFillTx/>
                  <a:latin typeface="Calibri Light"/>
                  <a:ea typeface="+mn-ea"/>
                  <a:cs typeface="Calibri Light"/>
                </a:rPr>
                <a:t>Source fuel fire studies: 2019+</a:t>
              </a:r>
            </a:p>
          </p:txBody>
        </p:sp>
      </p:grpSp>
      <p:pic>
        <p:nvPicPr>
          <p:cNvPr id="60" name="Picture 59">
            <a:extLst>
              <a:ext uri="{FF2B5EF4-FFF2-40B4-BE49-F238E27FC236}">
                <a16:creationId xmlns:a16="http://schemas.microsoft.com/office/drawing/2014/main" id="{1C120451-519A-D94D-BFF1-53BDE4698E5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9644499" y="3934752"/>
            <a:ext cx="1103062" cy="496035"/>
          </a:xfrm>
          <a:prstGeom prst="rect">
            <a:avLst/>
          </a:prstGeom>
        </p:spPr>
      </p:pic>
      <p:sp>
        <p:nvSpPr>
          <p:cNvPr id="61" name="TextBox 60">
            <a:extLst>
              <a:ext uri="{FF2B5EF4-FFF2-40B4-BE49-F238E27FC236}">
                <a16:creationId xmlns:a16="http://schemas.microsoft.com/office/drawing/2014/main" id="{8AB3767E-5203-2145-8898-4FF2E1BC0A67}"/>
              </a:ext>
            </a:extLst>
          </p:cNvPr>
          <p:cNvSpPr txBox="1"/>
          <p:nvPr/>
        </p:nvSpPr>
        <p:spPr>
          <a:xfrm>
            <a:off x="5530617" y="4099840"/>
            <a:ext cx="14486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CHEM Twin Otter</a:t>
            </a:r>
          </a:p>
        </p:txBody>
      </p:sp>
      <p:pic>
        <p:nvPicPr>
          <p:cNvPr id="62" name="Picture 61">
            <a:extLst>
              <a:ext uri="{FF2B5EF4-FFF2-40B4-BE49-F238E27FC236}">
                <a16:creationId xmlns:a16="http://schemas.microsoft.com/office/drawing/2014/main" id="{DD2C6BFA-66C8-8C4D-BB8D-0EF0F3E541D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55306" y="3927596"/>
            <a:ext cx="901117" cy="540670"/>
          </a:xfrm>
          <a:prstGeom prst="rect">
            <a:avLst/>
          </a:prstGeom>
        </p:spPr>
      </p:pic>
      <p:pic>
        <p:nvPicPr>
          <p:cNvPr id="63" name="Picture 62">
            <a:extLst>
              <a:ext uri="{FF2B5EF4-FFF2-40B4-BE49-F238E27FC236}">
                <a16:creationId xmlns:a16="http://schemas.microsoft.com/office/drawing/2014/main" id="{219A5A99-08C2-164B-8AF3-6259EBFA7C0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H="1">
            <a:off x="5932542" y="3747746"/>
            <a:ext cx="901117" cy="540670"/>
          </a:xfrm>
          <a:prstGeom prst="rect">
            <a:avLst/>
          </a:prstGeom>
        </p:spPr>
      </p:pic>
      <p:sp>
        <p:nvSpPr>
          <p:cNvPr id="64" name="TextBox 63">
            <a:extLst>
              <a:ext uri="{FF2B5EF4-FFF2-40B4-BE49-F238E27FC236}">
                <a16:creationId xmlns:a16="http://schemas.microsoft.com/office/drawing/2014/main" id="{D5CCED6F-BDE3-3D44-AE1A-5FAAF0D0C681}"/>
              </a:ext>
            </a:extLst>
          </p:cNvPr>
          <p:cNvSpPr txBox="1"/>
          <p:nvPr/>
        </p:nvSpPr>
        <p:spPr>
          <a:xfrm>
            <a:off x="8788996" y="3698903"/>
            <a:ext cx="16759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NOAA/CU </a:t>
            </a:r>
            <a:r>
              <a:rPr kumimoji="0" lang="en-US" sz="1400" b="0" i="0" u="none" strike="noStrike" kern="1200" cap="none" spc="0" normalizeH="0" baseline="0" noProof="0" dirty="0" err="1">
                <a:ln>
                  <a:noFill/>
                </a:ln>
                <a:solidFill>
                  <a:srgbClr val="000000"/>
                </a:solidFill>
                <a:effectLst/>
                <a:uLnTx/>
                <a:uFillTx/>
                <a:latin typeface="Helvetica"/>
                <a:ea typeface="+mn-ea"/>
                <a:cs typeface="+mn-cs"/>
              </a:rPr>
              <a:t>NightFOX</a:t>
            </a:r>
            <a:endParaRPr kumimoji="0" lang="en-US" sz="1400" b="0" i="0" u="none" strike="noStrike" kern="1200" cap="none" spc="0" normalizeH="0" baseline="0" noProof="0" dirty="0">
              <a:ln>
                <a:noFill/>
              </a:ln>
              <a:solidFill>
                <a:srgbClr val="000000"/>
              </a:solidFill>
              <a:effectLst/>
              <a:uLnTx/>
              <a:uFillTx/>
              <a:latin typeface="Helvetica"/>
              <a:ea typeface="+mn-ea"/>
              <a:cs typeface="+mn-cs"/>
            </a:endParaRPr>
          </a:p>
        </p:txBody>
      </p:sp>
      <p:sp>
        <p:nvSpPr>
          <p:cNvPr id="65" name="TextBox 64">
            <a:extLst>
              <a:ext uri="{FF2B5EF4-FFF2-40B4-BE49-F238E27FC236}">
                <a16:creationId xmlns:a16="http://schemas.microsoft.com/office/drawing/2014/main" id="{3DA945B4-9FB6-264F-87E4-3066D0AA9DE6}"/>
              </a:ext>
            </a:extLst>
          </p:cNvPr>
          <p:cNvSpPr txBox="1"/>
          <p:nvPr/>
        </p:nvSpPr>
        <p:spPr>
          <a:xfrm>
            <a:off x="7222652" y="3600256"/>
            <a:ext cx="13283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MET Twin Otter</a:t>
            </a:r>
          </a:p>
        </p:txBody>
      </p:sp>
      <p:pic>
        <p:nvPicPr>
          <p:cNvPr id="67" name="Picture 9">
            <a:extLst>
              <a:ext uri="{FF2B5EF4-FFF2-40B4-BE49-F238E27FC236}">
                <a16:creationId xmlns:a16="http://schemas.microsoft.com/office/drawing/2014/main" id="{2338C8A7-D1D1-7145-A720-64F254896711}"/>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876707" y="5106142"/>
            <a:ext cx="816468" cy="61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2FCCDEC-EFA9-0543-85D1-EBD24813046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145769" y="1768208"/>
            <a:ext cx="1839758" cy="530625"/>
          </a:xfrm>
          <a:prstGeom prst="rect">
            <a:avLst/>
          </a:prstGeom>
        </p:spPr>
      </p:pic>
      <p:sp>
        <p:nvSpPr>
          <p:cNvPr id="9" name="TextBox 8">
            <a:extLst>
              <a:ext uri="{FF2B5EF4-FFF2-40B4-BE49-F238E27FC236}">
                <a16:creationId xmlns:a16="http://schemas.microsoft.com/office/drawing/2014/main" id="{64416823-FA70-374E-980F-2291B05F7E36}"/>
              </a:ext>
            </a:extLst>
          </p:cNvPr>
          <p:cNvSpPr txBox="1"/>
          <p:nvPr/>
        </p:nvSpPr>
        <p:spPr>
          <a:xfrm>
            <a:off x="5774943" y="2849754"/>
            <a:ext cx="12603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NASA DC-8</a:t>
            </a:r>
          </a:p>
        </p:txBody>
      </p:sp>
      <p:sp>
        <p:nvSpPr>
          <p:cNvPr id="46" name="TextBox 45">
            <a:extLst>
              <a:ext uri="{FF2B5EF4-FFF2-40B4-BE49-F238E27FC236}">
                <a16:creationId xmlns:a16="http://schemas.microsoft.com/office/drawing/2014/main" id="{E9044222-196D-AC40-8CB9-3CBA197287B4}"/>
              </a:ext>
            </a:extLst>
          </p:cNvPr>
          <p:cNvSpPr txBox="1"/>
          <p:nvPr/>
        </p:nvSpPr>
        <p:spPr>
          <a:xfrm>
            <a:off x="6340947" y="2005695"/>
            <a:ext cx="126031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NASA ER-2</a:t>
            </a:r>
          </a:p>
        </p:txBody>
      </p:sp>
      <p:grpSp>
        <p:nvGrpSpPr>
          <p:cNvPr id="6" name="Group 5">
            <a:extLst>
              <a:ext uri="{FF2B5EF4-FFF2-40B4-BE49-F238E27FC236}">
                <a16:creationId xmlns:a16="http://schemas.microsoft.com/office/drawing/2014/main" id="{254A920E-A7D0-D143-B561-4B26A2CCAF5A}"/>
              </a:ext>
            </a:extLst>
          </p:cNvPr>
          <p:cNvGrpSpPr/>
          <p:nvPr/>
        </p:nvGrpSpPr>
        <p:grpSpPr>
          <a:xfrm>
            <a:off x="476681" y="4571416"/>
            <a:ext cx="3368129" cy="750302"/>
            <a:chOff x="616781" y="4673052"/>
            <a:chExt cx="3602136" cy="802431"/>
          </a:xfrm>
        </p:grpSpPr>
        <p:pic>
          <p:nvPicPr>
            <p:cNvPr id="33" name="Picture 3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107125" y="4673052"/>
              <a:ext cx="1111792" cy="411584"/>
            </a:xfrm>
            <a:prstGeom prst="rect">
              <a:avLst/>
            </a:prstGeom>
          </p:spPr>
        </p:pic>
        <p:grpSp>
          <p:nvGrpSpPr>
            <p:cNvPr id="55" name="Group 54"/>
            <p:cNvGrpSpPr/>
            <p:nvPr/>
          </p:nvGrpSpPr>
          <p:grpSpPr>
            <a:xfrm>
              <a:off x="616781" y="4718507"/>
              <a:ext cx="752443" cy="756976"/>
              <a:chOff x="1019796" y="1071896"/>
              <a:chExt cx="3024302" cy="3042520"/>
            </a:xfrm>
          </p:grpSpPr>
          <p:sp>
            <p:nvSpPr>
              <p:cNvPr id="56" name="Oval 55"/>
              <p:cNvSpPr/>
              <p:nvPr/>
            </p:nvSpPr>
            <p:spPr>
              <a:xfrm>
                <a:off x="1048077" y="1111153"/>
                <a:ext cx="2957168" cy="2957168"/>
              </a:xfrm>
              <a:prstGeom prst="ellipse">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57" name="Picture 5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9796" y="1071896"/>
                <a:ext cx="3024302" cy="3042520"/>
              </a:xfrm>
              <a:prstGeom prst="rect">
                <a:avLst/>
              </a:prstGeom>
            </p:spPr>
          </p:pic>
        </p:grpSp>
        <p:sp>
          <p:nvSpPr>
            <p:cNvPr id="51" name="Rectangle 50">
              <a:extLst>
                <a:ext uri="{FF2B5EF4-FFF2-40B4-BE49-F238E27FC236}">
                  <a16:creationId xmlns:a16="http://schemas.microsoft.com/office/drawing/2014/main" id="{0098D832-2B66-D543-8ABF-8808F3A92C9D}"/>
                </a:ext>
              </a:extLst>
            </p:cNvPr>
            <p:cNvSpPr/>
            <p:nvPr/>
          </p:nvSpPr>
          <p:spPr>
            <a:xfrm>
              <a:off x="1349014" y="4819465"/>
              <a:ext cx="2479588" cy="6254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Helvetica"/>
                  <a:ea typeface="+mn-ea"/>
                  <a:cs typeface="+mn-cs"/>
                </a:rPr>
                <a:t>NSF WE-CAN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Light"/>
                  <a:ea typeface="+mn-ea"/>
                  <a:cs typeface="Calibri Light"/>
                </a:rPr>
                <a:t>C130 aircraft study: 2018</a:t>
              </a:r>
            </a:p>
          </p:txBody>
        </p:sp>
      </p:grpSp>
      <p:sp>
        <p:nvSpPr>
          <p:cNvPr id="68" name="Rectangle 67">
            <a:extLst>
              <a:ext uri="{FF2B5EF4-FFF2-40B4-BE49-F238E27FC236}">
                <a16:creationId xmlns:a16="http://schemas.microsoft.com/office/drawing/2014/main" id="{E451D950-825D-A14F-B913-F69A56C5E9A1}"/>
              </a:ext>
            </a:extLst>
          </p:cNvPr>
          <p:cNvSpPr/>
          <p:nvPr/>
        </p:nvSpPr>
        <p:spPr>
          <a:xfrm>
            <a:off x="5049225" y="3262484"/>
            <a:ext cx="66727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a:ea typeface="+mn-ea"/>
                <a:cs typeface="+mn-cs"/>
              </a:rPr>
              <a:t>Aircraft: Local to Continental In-situ &amp; Remote Sensing</a:t>
            </a:r>
          </a:p>
        </p:txBody>
      </p:sp>
      <p:sp>
        <p:nvSpPr>
          <p:cNvPr id="69" name="Rectangle 68">
            <a:extLst>
              <a:ext uri="{FF2B5EF4-FFF2-40B4-BE49-F238E27FC236}">
                <a16:creationId xmlns:a16="http://schemas.microsoft.com/office/drawing/2014/main" id="{1E435CF7-B9ED-2149-9F79-4C9FCDE1703B}"/>
              </a:ext>
            </a:extLst>
          </p:cNvPr>
          <p:cNvSpPr/>
          <p:nvPr/>
        </p:nvSpPr>
        <p:spPr>
          <a:xfrm>
            <a:off x="6583635" y="4456584"/>
            <a:ext cx="467590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Helvetica"/>
                <a:ea typeface="+mn-ea"/>
                <a:cs typeface="+mn-cs"/>
              </a:rPr>
              <a:t>Mobile/Fixed Sites: Local to Continental</a:t>
            </a:r>
            <a:r>
              <a:rPr kumimoji="0" lang="en-US" sz="1800" b="1" i="0" u="none" strike="noStrike" kern="1200" cap="none" spc="0" normalizeH="0" baseline="0" noProof="0" dirty="0">
                <a:ln>
                  <a:noFill/>
                </a:ln>
                <a:solidFill>
                  <a:srgbClr val="FFFFFF"/>
                </a:solidFill>
                <a:effectLst/>
                <a:uLnTx/>
                <a:uFillTx/>
                <a:latin typeface="Helvetica"/>
                <a:ea typeface="+mn-ea"/>
                <a:cs typeface="+mn-cs"/>
              </a:rPr>
              <a:t> </a:t>
            </a:r>
          </a:p>
        </p:txBody>
      </p:sp>
      <p:sp>
        <p:nvSpPr>
          <p:cNvPr id="70" name="TextBox 69">
            <a:extLst>
              <a:ext uri="{FF2B5EF4-FFF2-40B4-BE49-F238E27FC236}">
                <a16:creationId xmlns:a16="http://schemas.microsoft.com/office/drawing/2014/main" id="{34A08291-B2E1-A444-BE55-B636A4DF28A2}"/>
              </a:ext>
            </a:extLst>
          </p:cNvPr>
          <p:cNvSpPr txBox="1"/>
          <p:nvPr/>
        </p:nvSpPr>
        <p:spPr>
          <a:xfrm>
            <a:off x="8118032" y="4791427"/>
            <a:ext cx="16759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Aerodyne Mobile Lab</a:t>
            </a:r>
          </a:p>
        </p:txBody>
      </p:sp>
      <p:sp>
        <p:nvSpPr>
          <p:cNvPr id="71" name="TextBox 70">
            <a:extLst>
              <a:ext uri="{FF2B5EF4-FFF2-40B4-BE49-F238E27FC236}">
                <a16:creationId xmlns:a16="http://schemas.microsoft.com/office/drawing/2014/main" id="{B9E59821-247F-AC43-B621-B2828CB0292C}"/>
              </a:ext>
            </a:extLst>
          </p:cNvPr>
          <p:cNvSpPr txBox="1"/>
          <p:nvPr/>
        </p:nvSpPr>
        <p:spPr>
          <a:xfrm>
            <a:off x="6365108" y="4774333"/>
            <a:ext cx="18851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Helvetica"/>
              </a:rPr>
              <a:t>LARGE </a:t>
            </a:r>
            <a:r>
              <a:rPr kumimoji="0" lang="en-US" sz="1400" b="0" i="0" u="none" strike="noStrike" kern="1200" cap="none" spc="0" normalizeH="0" baseline="0" noProof="0" dirty="0">
                <a:ln>
                  <a:noFill/>
                </a:ln>
                <a:solidFill>
                  <a:srgbClr val="000000"/>
                </a:solidFill>
                <a:effectLst/>
                <a:uLnTx/>
                <a:uFillTx/>
                <a:latin typeface="Helvetica"/>
                <a:ea typeface="+mn-ea"/>
                <a:cs typeface="+mn-cs"/>
              </a:rPr>
              <a:t>Mobile</a:t>
            </a:r>
          </a:p>
        </p:txBody>
      </p:sp>
      <p:pic>
        <p:nvPicPr>
          <p:cNvPr id="12" name="Picture 11">
            <a:extLst>
              <a:ext uri="{FF2B5EF4-FFF2-40B4-BE49-F238E27FC236}">
                <a16:creationId xmlns:a16="http://schemas.microsoft.com/office/drawing/2014/main" id="{4CE7E575-DA23-1141-9BFD-F96420C73314}"/>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0138603" y="5046578"/>
            <a:ext cx="681423" cy="698984"/>
          </a:xfrm>
          <a:prstGeom prst="rect">
            <a:avLst/>
          </a:prstGeom>
        </p:spPr>
      </p:pic>
      <p:sp>
        <p:nvSpPr>
          <p:cNvPr id="66" name="TextBox 65">
            <a:extLst>
              <a:ext uri="{FF2B5EF4-FFF2-40B4-BE49-F238E27FC236}">
                <a16:creationId xmlns:a16="http://schemas.microsoft.com/office/drawing/2014/main" id="{055A2F0A-9FB3-6646-9E83-C471E8EF544F}"/>
              </a:ext>
            </a:extLst>
          </p:cNvPr>
          <p:cNvSpPr txBox="1"/>
          <p:nvPr/>
        </p:nvSpPr>
        <p:spPr>
          <a:xfrm>
            <a:off x="9670753" y="4794655"/>
            <a:ext cx="195891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a:ea typeface="+mn-ea"/>
                <a:cs typeface="+mn-cs"/>
              </a:rPr>
              <a:t>AERONET DRAGON</a:t>
            </a:r>
          </a:p>
        </p:txBody>
      </p:sp>
      <p:sp>
        <p:nvSpPr>
          <p:cNvPr id="52" name="Rectangle 51">
            <a:extLst>
              <a:ext uri="{FF2B5EF4-FFF2-40B4-BE49-F238E27FC236}">
                <a16:creationId xmlns:a16="http://schemas.microsoft.com/office/drawing/2014/main" id="{69A22620-72A9-414A-A51E-11AD1C74B0A8}"/>
              </a:ext>
            </a:extLst>
          </p:cNvPr>
          <p:cNvSpPr/>
          <p:nvPr/>
        </p:nvSpPr>
        <p:spPr>
          <a:xfrm>
            <a:off x="11303120" y="711607"/>
            <a:ext cx="678069" cy="150731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pic>
        <p:nvPicPr>
          <p:cNvPr id="43" name="Picture 4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481125" y="1048568"/>
            <a:ext cx="1063696" cy="797772"/>
          </a:xfrm>
          <a:prstGeom prst="rect">
            <a:avLst/>
          </a:prstGeom>
        </p:spPr>
      </p:pic>
      <p:sp>
        <p:nvSpPr>
          <p:cNvPr id="73" name="Rectangle 72">
            <a:extLst>
              <a:ext uri="{FF2B5EF4-FFF2-40B4-BE49-F238E27FC236}">
                <a16:creationId xmlns:a16="http://schemas.microsoft.com/office/drawing/2014/main" id="{B22B9423-D5AE-1143-9ECF-18E3790F021E}"/>
              </a:ext>
            </a:extLst>
          </p:cNvPr>
          <p:cNvSpPr/>
          <p:nvPr/>
        </p:nvSpPr>
        <p:spPr>
          <a:xfrm>
            <a:off x="11513931" y="628322"/>
            <a:ext cx="687057" cy="166846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74" name="Rectangle 73">
            <a:extLst>
              <a:ext uri="{FF2B5EF4-FFF2-40B4-BE49-F238E27FC236}">
                <a16:creationId xmlns:a16="http://schemas.microsoft.com/office/drawing/2014/main" id="{37F46AC4-3032-5549-97FA-58BFD88B2C08}"/>
              </a:ext>
            </a:extLst>
          </p:cNvPr>
          <p:cNvSpPr/>
          <p:nvPr/>
        </p:nvSpPr>
        <p:spPr>
          <a:xfrm>
            <a:off x="8317149" y="1854868"/>
            <a:ext cx="3122579"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a:ea typeface="+mn-ea"/>
                <a:cs typeface="+mn-cs"/>
              </a:rPr>
              <a:t>High-Altitude Remote Sensing </a:t>
            </a:r>
          </a:p>
        </p:txBody>
      </p:sp>
      <p:sp>
        <p:nvSpPr>
          <p:cNvPr id="4" name="Snip Same Side Corner Rectangle 3">
            <a:extLst>
              <a:ext uri="{FF2B5EF4-FFF2-40B4-BE49-F238E27FC236}">
                <a16:creationId xmlns:a16="http://schemas.microsoft.com/office/drawing/2014/main" id="{4B667C15-546F-3B46-A296-B43E277C4ECC}"/>
              </a:ext>
            </a:extLst>
          </p:cNvPr>
          <p:cNvSpPr/>
          <p:nvPr/>
        </p:nvSpPr>
        <p:spPr>
          <a:xfrm rot="16200000">
            <a:off x="4921192" y="-654019"/>
            <a:ext cx="5855870" cy="8502124"/>
          </a:xfrm>
          <a:prstGeom prst="snip2SameRect">
            <a:avLst>
              <a:gd name="adj1" fmla="val 46995"/>
              <a:gd name="adj2" fmla="val 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a:ea typeface="+mn-ea"/>
              <a:cs typeface="+mn-cs"/>
            </a:endParaRPr>
          </a:p>
        </p:txBody>
      </p:sp>
      <p:sp>
        <p:nvSpPr>
          <p:cNvPr id="44" name="TextBox 43"/>
          <p:cNvSpPr txBox="1"/>
          <p:nvPr/>
        </p:nvSpPr>
        <p:spPr>
          <a:xfrm>
            <a:off x="10427857" y="761784"/>
            <a:ext cx="15533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a:ea typeface="+mn-ea"/>
                <a:cs typeface="+mn-cs"/>
              </a:rPr>
              <a:t>NASA TERRA</a:t>
            </a:r>
          </a:p>
        </p:txBody>
      </p:sp>
      <p:pic>
        <p:nvPicPr>
          <p:cNvPr id="72" name="Picture 71">
            <a:extLst>
              <a:ext uri="{FF2B5EF4-FFF2-40B4-BE49-F238E27FC236}">
                <a16:creationId xmlns:a16="http://schemas.microsoft.com/office/drawing/2014/main" id="{C704E8CA-6304-F64C-A0FE-5414471D2E1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90590" y="5084440"/>
            <a:ext cx="1164773" cy="631133"/>
          </a:xfrm>
          <a:prstGeom prst="rect">
            <a:avLst/>
          </a:prstGeom>
        </p:spPr>
      </p:pic>
      <p:grpSp>
        <p:nvGrpSpPr>
          <p:cNvPr id="26" name="Group 25">
            <a:extLst>
              <a:ext uri="{FF2B5EF4-FFF2-40B4-BE49-F238E27FC236}">
                <a16:creationId xmlns:a16="http://schemas.microsoft.com/office/drawing/2014/main" id="{DA74654C-AF69-5640-A07D-2A1B05182D2D}"/>
              </a:ext>
            </a:extLst>
          </p:cNvPr>
          <p:cNvGrpSpPr/>
          <p:nvPr/>
        </p:nvGrpSpPr>
        <p:grpSpPr>
          <a:xfrm>
            <a:off x="348673" y="4408515"/>
            <a:ext cx="6424154" cy="2340428"/>
            <a:chOff x="159481" y="4369613"/>
            <a:chExt cx="6424154" cy="2340428"/>
          </a:xfrm>
        </p:grpSpPr>
        <p:cxnSp>
          <p:nvCxnSpPr>
            <p:cNvPr id="10" name="Straight Connector 9">
              <a:extLst>
                <a:ext uri="{FF2B5EF4-FFF2-40B4-BE49-F238E27FC236}">
                  <a16:creationId xmlns:a16="http://schemas.microsoft.com/office/drawing/2014/main" id="{FA23CE82-82FD-364F-ABCF-198308DA4B27}"/>
                </a:ext>
              </a:extLst>
            </p:cNvPr>
            <p:cNvCxnSpPr>
              <a:cxnSpLocks/>
            </p:cNvCxnSpPr>
            <p:nvPr/>
          </p:nvCxnSpPr>
          <p:spPr bwMode="auto">
            <a:xfrm flipH="1" flipV="1">
              <a:off x="4220114" y="4369613"/>
              <a:ext cx="2306332" cy="2306332"/>
            </a:xfrm>
            <a:prstGeom prst="line">
              <a:avLst/>
            </a:prstGeom>
            <a:noFill/>
            <a:ln w="57150" cap="flat" cmpd="sng" algn="ctr">
              <a:solidFill>
                <a:srgbClr val="0070C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58B446F-A703-7E45-B779-A9C148C065EB}"/>
                </a:ext>
              </a:extLst>
            </p:cNvPr>
            <p:cNvCxnSpPr/>
            <p:nvPr/>
          </p:nvCxnSpPr>
          <p:spPr bwMode="auto">
            <a:xfrm flipH="1">
              <a:off x="164538" y="4373132"/>
              <a:ext cx="4068980" cy="0"/>
            </a:xfrm>
            <a:prstGeom prst="line">
              <a:avLst/>
            </a:prstGeom>
            <a:noFill/>
            <a:ln w="57150" cap="flat" cmpd="sng" algn="ctr">
              <a:solidFill>
                <a:srgbClr val="0070C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D560A269-8F49-564E-9227-EFD5EFC4E4D4}"/>
                </a:ext>
              </a:extLst>
            </p:cNvPr>
            <p:cNvCxnSpPr>
              <a:cxnSpLocks/>
            </p:cNvCxnSpPr>
            <p:nvPr/>
          </p:nvCxnSpPr>
          <p:spPr bwMode="auto">
            <a:xfrm>
              <a:off x="159481" y="4393835"/>
              <a:ext cx="0" cy="2316206"/>
            </a:xfrm>
            <a:prstGeom prst="line">
              <a:avLst/>
            </a:prstGeom>
            <a:noFill/>
            <a:ln w="57150" cap="flat" cmpd="sng" algn="ctr">
              <a:solidFill>
                <a:srgbClr val="0070C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A46F44C-AB1F-F44C-A293-AAE11103FFB9}"/>
                </a:ext>
              </a:extLst>
            </p:cNvPr>
            <p:cNvCxnSpPr>
              <a:cxnSpLocks/>
            </p:cNvCxnSpPr>
            <p:nvPr/>
          </p:nvCxnSpPr>
          <p:spPr bwMode="auto">
            <a:xfrm>
              <a:off x="164538" y="6710041"/>
              <a:ext cx="6419097" cy="0"/>
            </a:xfrm>
            <a:prstGeom prst="line">
              <a:avLst/>
            </a:prstGeom>
            <a:noFill/>
            <a:ln w="57150" cap="flat" cmpd="sng" algn="ctr">
              <a:solidFill>
                <a:srgbClr val="0070C0"/>
              </a:solidFill>
              <a:prstDash val="solid"/>
              <a:round/>
              <a:headEnd type="none" w="med" len="med"/>
              <a:tailEnd type="none" w="med" len="med"/>
            </a:ln>
            <a:effectLst/>
          </p:spPr>
        </p:cxnSp>
      </p:grpSp>
      <p:sp>
        <p:nvSpPr>
          <p:cNvPr id="22" name="TextBox 21">
            <a:extLst>
              <a:ext uri="{FF2B5EF4-FFF2-40B4-BE49-F238E27FC236}">
                <a16:creationId xmlns:a16="http://schemas.microsoft.com/office/drawing/2014/main" id="{95DA5602-5F23-D240-AC64-F2F466316622}"/>
              </a:ext>
            </a:extLst>
          </p:cNvPr>
          <p:cNvSpPr txBox="1"/>
          <p:nvPr/>
        </p:nvSpPr>
        <p:spPr>
          <a:xfrm>
            <a:off x="774584" y="4006680"/>
            <a:ext cx="2915105" cy="461665"/>
          </a:xfrm>
          <a:prstGeom prst="rect">
            <a:avLst/>
          </a:prstGeom>
          <a:noFill/>
        </p:spPr>
        <p:txBody>
          <a:bodyPr wrap="square" rtlCol="0">
            <a:spAutoFit/>
          </a:bodyPr>
          <a:lstStyle/>
          <a:p>
            <a:r>
              <a:rPr lang="en-US" sz="2400" dirty="0">
                <a:solidFill>
                  <a:srgbClr val="0070C0"/>
                </a:solidFill>
              </a:rPr>
              <a:t>Coordinating Projects</a:t>
            </a:r>
          </a:p>
        </p:txBody>
      </p:sp>
      <p:pic>
        <p:nvPicPr>
          <p:cNvPr id="27" name="Picture 26">
            <a:extLst>
              <a:ext uri="{FF2B5EF4-FFF2-40B4-BE49-F238E27FC236}">
                <a16:creationId xmlns:a16="http://schemas.microsoft.com/office/drawing/2014/main" id="{9EB27B85-DFFF-C146-86E6-61F4B695558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05576" y="6037592"/>
            <a:ext cx="607835" cy="635464"/>
          </a:xfrm>
          <a:prstGeom prst="rect">
            <a:avLst/>
          </a:prstGeom>
        </p:spPr>
      </p:pic>
      <p:sp>
        <p:nvSpPr>
          <p:cNvPr id="11" name="TextBox 10">
            <a:extLst>
              <a:ext uri="{FF2B5EF4-FFF2-40B4-BE49-F238E27FC236}">
                <a16:creationId xmlns:a16="http://schemas.microsoft.com/office/drawing/2014/main" id="{A0BE61AD-70F9-7F42-908E-7164A3D20059}"/>
              </a:ext>
            </a:extLst>
          </p:cNvPr>
          <p:cNvSpPr txBox="1"/>
          <p:nvPr/>
        </p:nvSpPr>
        <p:spPr>
          <a:xfrm>
            <a:off x="6391920" y="5709757"/>
            <a:ext cx="5016231" cy="369332"/>
          </a:xfrm>
          <a:prstGeom prst="rect">
            <a:avLst/>
          </a:prstGeom>
          <a:noFill/>
        </p:spPr>
        <p:txBody>
          <a:bodyPr wrap="square" rtlCol="0">
            <a:spAutoFit/>
          </a:bodyPr>
          <a:lstStyle/>
          <a:p>
            <a:r>
              <a:rPr lang="en-US" dirty="0"/>
              <a:t>Mt. Bachelor, Missoula, and McCall Observatories</a:t>
            </a:r>
          </a:p>
        </p:txBody>
      </p:sp>
      <p:pic>
        <p:nvPicPr>
          <p:cNvPr id="75" name="Picture 74" descr="https://egu2020.eu/cc_by_logo_png.png">
            <a:extLst>
              <a:ext uri="{FF2B5EF4-FFF2-40B4-BE49-F238E27FC236}">
                <a16:creationId xmlns:a16="http://schemas.microsoft.com/office/drawing/2014/main" id="{824A5965-B01F-6B40-8BD3-1A58EB0138A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747561" y="6036206"/>
            <a:ext cx="1294694" cy="45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28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C8AF8-EA52-1D42-BB52-FF4A23EEFDE3}"/>
              </a:ext>
            </a:extLst>
          </p:cNvPr>
          <p:cNvSpPr txBox="1"/>
          <p:nvPr/>
        </p:nvSpPr>
        <p:spPr>
          <a:xfrm>
            <a:off x="4203283" y="0"/>
            <a:ext cx="3846490" cy="638884"/>
          </a:xfrm>
          <a:prstGeom prst="rect">
            <a:avLst/>
          </a:prstGeom>
        </p:spPr>
        <p:txBody>
          <a:bodyPr/>
          <a:lstStyle>
            <a:defPPr>
              <a:defRPr lang="en-US"/>
            </a:defPPr>
            <a:lvl1pPr algn="ctr">
              <a:spcBef>
                <a:spcPct val="0"/>
              </a:spcBef>
              <a:defRPr sz="3600">
                <a:latin typeface="Calibri Light"/>
                <a:ea typeface="+mj-ea"/>
                <a:cs typeface="Calibri Light"/>
              </a:defRPr>
            </a:lvl1pPr>
          </a:lstStyle>
          <a:p>
            <a:r>
              <a:rPr lang="en-US" dirty="0"/>
              <a:t>FIREX-AQ Scope</a:t>
            </a:r>
          </a:p>
        </p:txBody>
      </p:sp>
      <p:pic>
        <p:nvPicPr>
          <p:cNvPr id="8" name="Picture 7">
            <a:extLst>
              <a:ext uri="{FF2B5EF4-FFF2-40B4-BE49-F238E27FC236}">
                <a16:creationId xmlns:a16="http://schemas.microsoft.com/office/drawing/2014/main" id="{00D9F1BC-1C87-DD47-8D3F-1EC1072D55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385"/>
          <a:stretch/>
        </p:blipFill>
        <p:spPr>
          <a:xfrm>
            <a:off x="115241" y="1057424"/>
            <a:ext cx="8176084" cy="4925687"/>
          </a:xfrm>
          <a:prstGeom prst="rect">
            <a:avLst/>
          </a:prstGeom>
        </p:spPr>
      </p:pic>
      <p:sp>
        <p:nvSpPr>
          <p:cNvPr id="2" name="TextBox 1">
            <a:extLst>
              <a:ext uri="{FF2B5EF4-FFF2-40B4-BE49-F238E27FC236}">
                <a16:creationId xmlns:a16="http://schemas.microsoft.com/office/drawing/2014/main" id="{88740AE8-509A-2E43-BAEE-55410AECED0D}"/>
              </a:ext>
            </a:extLst>
          </p:cNvPr>
          <p:cNvSpPr txBox="1"/>
          <p:nvPr/>
        </p:nvSpPr>
        <p:spPr>
          <a:xfrm>
            <a:off x="8140084" y="1384802"/>
            <a:ext cx="384951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In situ from air/ground measurements</a:t>
            </a:r>
          </a:p>
          <a:p>
            <a:pPr marL="285750" indent="-285750">
              <a:buFont typeface="Arial" panose="020B0604020202020204" pitchFamily="34" charset="0"/>
              <a:buChar char="•"/>
            </a:pPr>
            <a:r>
              <a:rPr lang="en-US" sz="2400" dirty="0"/>
              <a:t>Remote sensing: optical, dynamic from ground, airborne, and  satellite platforms</a:t>
            </a:r>
          </a:p>
          <a:p>
            <a:pPr marL="285750" indent="-285750">
              <a:buFont typeface="Arial" panose="020B0604020202020204" pitchFamily="34" charset="0"/>
              <a:buChar char="•"/>
            </a:pPr>
            <a:r>
              <a:rPr lang="en-US" sz="2400" dirty="0"/>
              <a:t>Fuels/residue evaluations</a:t>
            </a:r>
          </a:p>
          <a:p>
            <a:pPr marL="285750" indent="-285750">
              <a:buFont typeface="Arial" panose="020B0604020202020204" pitchFamily="34" charset="0"/>
              <a:buChar char="•"/>
            </a:pPr>
            <a:r>
              <a:rPr lang="en-US" sz="2400" dirty="0"/>
              <a:t>Modeling:</a:t>
            </a:r>
          </a:p>
          <a:p>
            <a:pPr marL="742950" lvl="1" indent="-285750">
              <a:buFont typeface="Arial" panose="020B0604020202020204" pitchFamily="34" charset="0"/>
              <a:buChar char="•"/>
            </a:pPr>
            <a:r>
              <a:rPr lang="en-US" sz="2400" dirty="0"/>
              <a:t>High resolution</a:t>
            </a:r>
          </a:p>
          <a:p>
            <a:pPr marL="742950" lvl="1" indent="-285750">
              <a:buFont typeface="Arial" panose="020B0604020202020204" pitchFamily="34" charset="0"/>
              <a:buChar char="•"/>
            </a:pPr>
            <a:r>
              <a:rPr lang="en-US" sz="2400" dirty="0"/>
              <a:t>Multiple domains</a:t>
            </a:r>
          </a:p>
        </p:txBody>
      </p:sp>
      <p:pic>
        <p:nvPicPr>
          <p:cNvPr id="5" name="Picture 4" descr="https://egu2020.eu/cc_by_logo_png.png">
            <a:extLst>
              <a:ext uri="{FF2B5EF4-FFF2-40B4-BE49-F238E27FC236}">
                <a16:creationId xmlns:a16="http://schemas.microsoft.com/office/drawing/2014/main" id="{BF99071D-3F73-6542-A3A8-3AD0FD88B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6400" y="6259188"/>
            <a:ext cx="1294694" cy="45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9549"/>
      </p:ext>
    </p:extLst>
  </p:cSld>
  <p:clrMapOvr>
    <a:masterClrMapping/>
  </p:clrMapOvr>
  <mc:AlternateContent xmlns:mc="http://schemas.openxmlformats.org/markup-compatibility/2006" xmlns:p14="http://schemas.microsoft.com/office/powerpoint/2010/main">
    <mc:Choice Requires="p14">
      <p:transition spd="slow" p14:dur="2000" advTm="95264"/>
    </mc:Choice>
    <mc:Fallback xmlns="">
      <p:transition spd="slow" advTm="9526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AA4EA9-36DA-A149-9F1A-FC55522E266F}"/>
              </a:ext>
            </a:extLst>
          </p:cNvPr>
          <p:cNvSpPr/>
          <p:nvPr/>
        </p:nvSpPr>
        <p:spPr>
          <a:xfrm>
            <a:off x="0" y="3919"/>
            <a:ext cx="12192000" cy="723650"/>
          </a:xfrm>
          <a:prstGeom prst="rect">
            <a:avLst/>
          </a:prstGeom>
        </p:spPr>
        <p:txBody>
          <a:bodyPr/>
          <a:lstStyle/>
          <a:p>
            <a:pPr algn="ctr">
              <a:spcBef>
                <a:spcPct val="0"/>
              </a:spcBef>
            </a:pPr>
            <a:r>
              <a:rPr lang="en-US" sz="3600" dirty="0">
                <a:latin typeface="Calibri Light"/>
                <a:ea typeface="+mj-ea"/>
                <a:cs typeface="Calibri Light"/>
              </a:rPr>
              <a:t>FIREX-AQ Flights for Wildfires in Western US</a:t>
            </a:r>
          </a:p>
        </p:txBody>
      </p:sp>
      <p:sp>
        <p:nvSpPr>
          <p:cNvPr id="7" name="Rectangle 6">
            <a:extLst>
              <a:ext uri="{FF2B5EF4-FFF2-40B4-BE49-F238E27FC236}">
                <a16:creationId xmlns:a16="http://schemas.microsoft.com/office/drawing/2014/main" id="{CE0F754C-38C2-B649-BD1F-3D50462E4857}"/>
              </a:ext>
            </a:extLst>
          </p:cNvPr>
          <p:cNvSpPr/>
          <p:nvPr/>
        </p:nvSpPr>
        <p:spPr>
          <a:xfrm>
            <a:off x="6499275" y="640894"/>
            <a:ext cx="5692726" cy="5693866"/>
          </a:xfrm>
          <a:prstGeom prst="rect">
            <a:avLst/>
          </a:prstGeom>
        </p:spPr>
        <p:txBody>
          <a:bodyPr wrap="square">
            <a:spAutoFit/>
          </a:bodyPr>
          <a:lstStyle/>
          <a:p>
            <a:pPr marL="457200" indent="-457200">
              <a:buFont typeface="Arial" panose="020B0604020202020204" pitchFamily="34" charset="0"/>
              <a:buChar char="•"/>
            </a:pPr>
            <a:r>
              <a:rPr lang="en-US" sz="2800" dirty="0"/>
              <a:t>14 large fires, multiple aircraft</a:t>
            </a:r>
          </a:p>
          <a:p>
            <a:pPr marL="457200" indent="-457200">
              <a:buFont typeface="Arial" panose="020B0604020202020204" pitchFamily="34" charset="0"/>
              <a:buChar char="•"/>
            </a:pPr>
            <a:r>
              <a:rPr lang="en-US" sz="2800" dirty="0"/>
              <a:t>Grass, woodland, scrub</a:t>
            </a:r>
          </a:p>
          <a:p>
            <a:pPr marL="457200" indent="-457200">
              <a:buFont typeface="Arial" panose="020B0604020202020204" pitchFamily="34" charset="0"/>
              <a:buChar char="•"/>
            </a:pPr>
            <a:r>
              <a:rPr lang="en-US" sz="2800" dirty="0"/>
              <a:t>Wind profiling around fires</a:t>
            </a:r>
          </a:p>
          <a:p>
            <a:pPr marL="457200" indent="-457200">
              <a:buFont typeface="Arial" panose="020B0604020202020204" pitchFamily="34" charset="0"/>
              <a:buChar char="•"/>
            </a:pPr>
            <a:r>
              <a:rPr lang="en-US" sz="2800" dirty="0"/>
              <a:t>Daytime/Nighttime measurements</a:t>
            </a:r>
          </a:p>
          <a:p>
            <a:pPr marL="457200" indent="-457200">
              <a:buFont typeface="Arial" panose="020B0604020202020204" pitchFamily="34" charset="0"/>
              <a:buChar char="•"/>
            </a:pPr>
            <a:r>
              <a:rPr lang="en-US" sz="2800" dirty="0"/>
              <a:t>Point-of-emission mobile lab measurements</a:t>
            </a:r>
          </a:p>
          <a:p>
            <a:pPr marL="457200" indent="-457200">
              <a:buFont typeface="Arial" panose="020B0604020202020204" pitchFamily="34" charset="0"/>
              <a:buChar char="•"/>
            </a:pPr>
            <a:r>
              <a:rPr lang="en-US" sz="2800" dirty="0"/>
              <a:t>Atmospheric aging timescales over range of minutes to ~24 hours</a:t>
            </a:r>
          </a:p>
          <a:p>
            <a:pPr marL="457200" indent="-457200">
              <a:buFont typeface="Arial" panose="020B0604020202020204" pitchFamily="34" charset="0"/>
              <a:buChar char="•"/>
            </a:pPr>
            <a:r>
              <a:rPr lang="en-US" sz="2800" dirty="0"/>
              <a:t>Interactions in an urban environment</a:t>
            </a:r>
          </a:p>
          <a:p>
            <a:pPr marL="457200" indent="-457200">
              <a:buFont typeface="Arial" panose="020B0604020202020204" pitchFamily="34" charset="0"/>
              <a:buChar char="•"/>
            </a:pPr>
            <a:r>
              <a:rPr lang="en-US" sz="2800" dirty="0"/>
              <a:t>Repeated (day after day) sampling of some fires</a:t>
            </a:r>
          </a:p>
          <a:p>
            <a:pPr marL="457200" indent="-457200">
              <a:buFont typeface="Arial" panose="020B0604020202020204" pitchFamily="34" charset="0"/>
              <a:buChar char="•"/>
            </a:pPr>
            <a:r>
              <a:rPr lang="en-US" sz="2800" dirty="0" err="1"/>
              <a:t>PyroCb</a:t>
            </a:r>
            <a:endParaRPr lang="en-US" sz="2800" dirty="0"/>
          </a:p>
        </p:txBody>
      </p:sp>
      <p:pic>
        <p:nvPicPr>
          <p:cNvPr id="9" name="Picture 8">
            <a:extLst>
              <a:ext uri="{FF2B5EF4-FFF2-40B4-BE49-F238E27FC236}">
                <a16:creationId xmlns:a16="http://schemas.microsoft.com/office/drawing/2014/main" id="{5619E740-5FEC-074E-8EA0-B7BADE8605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8609" y="608784"/>
            <a:ext cx="5920665" cy="6249216"/>
          </a:xfrm>
          <a:prstGeom prst="rect">
            <a:avLst/>
          </a:prstGeom>
        </p:spPr>
      </p:pic>
      <p:sp>
        <p:nvSpPr>
          <p:cNvPr id="2" name="TextBox 1">
            <a:extLst>
              <a:ext uri="{FF2B5EF4-FFF2-40B4-BE49-F238E27FC236}">
                <a16:creationId xmlns:a16="http://schemas.microsoft.com/office/drawing/2014/main" id="{6088EE44-0DC9-9547-8C2F-D92AE153B84D}"/>
              </a:ext>
            </a:extLst>
          </p:cNvPr>
          <p:cNvSpPr txBox="1"/>
          <p:nvPr/>
        </p:nvSpPr>
        <p:spPr>
          <a:xfrm>
            <a:off x="4478563" y="759679"/>
            <a:ext cx="2020711" cy="369332"/>
          </a:xfrm>
          <a:prstGeom prst="rect">
            <a:avLst/>
          </a:prstGeom>
          <a:noFill/>
        </p:spPr>
        <p:txBody>
          <a:bodyPr wrap="square" rtlCol="0">
            <a:spAutoFit/>
          </a:bodyPr>
          <a:lstStyle/>
          <a:p>
            <a:r>
              <a:rPr lang="en-US" dirty="0"/>
              <a:t>DC-8 Tracks, only</a:t>
            </a:r>
          </a:p>
        </p:txBody>
      </p:sp>
      <p:pic>
        <p:nvPicPr>
          <p:cNvPr id="8" name="Picture 7" descr="https://egu2020.eu/cc_by_logo_png.png">
            <a:extLst>
              <a:ext uri="{FF2B5EF4-FFF2-40B4-BE49-F238E27FC236}">
                <a16:creationId xmlns:a16="http://schemas.microsoft.com/office/drawing/2014/main" id="{D61393ED-EA3F-E348-85EA-935D736AA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222" y="6338210"/>
            <a:ext cx="1294694" cy="45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114678"/>
      </p:ext>
    </p:extLst>
  </p:cSld>
  <p:clrMapOvr>
    <a:masterClrMapping/>
  </p:clrMapOvr>
  <mc:AlternateContent xmlns:mc="http://schemas.openxmlformats.org/markup-compatibility/2006" xmlns:p14="http://schemas.microsoft.com/office/powerpoint/2010/main">
    <mc:Choice Requires="p14">
      <p:transition spd="slow" p14:dur="2000" advTm="1373"/>
    </mc:Choice>
    <mc:Fallback xmlns="">
      <p:transition spd="slow" advTm="137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AA4EA9-36DA-A149-9F1A-FC55522E266F}"/>
              </a:ext>
            </a:extLst>
          </p:cNvPr>
          <p:cNvSpPr/>
          <p:nvPr/>
        </p:nvSpPr>
        <p:spPr>
          <a:xfrm>
            <a:off x="1" y="1"/>
            <a:ext cx="12192000" cy="733246"/>
          </a:xfrm>
          <a:prstGeom prst="rect">
            <a:avLst/>
          </a:prstGeom>
        </p:spPr>
        <p:txBody>
          <a:bodyPr/>
          <a:lstStyle/>
          <a:p>
            <a:pPr algn="ctr">
              <a:spcBef>
                <a:spcPct val="0"/>
              </a:spcBef>
            </a:pPr>
            <a:r>
              <a:rPr lang="en-US" sz="3600" dirty="0">
                <a:latin typeface="Calibri Light"/>
                <a:ea typeface="+mj-ea"/>
                <a:cs typeface="Calibri Light"/>
              </a:rPr>
              <a:t>FIREX-AQ DC-8 Flights for Agricultural and Prescribed Burns</a:t>
            </a:r>
          </a:p>
        </p:txBody>
      </p:sp>
      <p:sp>
        <p:nvSpPr>
          <p:cNvPr id="7" name="Rectangle 6">
            <a:extLst>
              <a:ext uri="{FF2B5EF4-FFF2-40B4-BE49-F238E27FC236}">
                <a16:creationId xmlns:a16="http://schemas.microsoft.com/office/drawing/2014/main" id="{CE0F754C-38C2-B649-BD1F-3D50462E4857}"/>
              </a:ext>
            </a:extLst>
          </p:cNvPr>
          <p:cNvSpPr/>
          <p:nvPr/>
        </p:nvSpPr>
        <p:spPr>
          <a:xfrm>
            <a:off x="7385538" y="1516070"/>
            <a:ext cx="4342691" cy="5262979"/>
          </a:xfrm>
          <a:prstGeom prst="rect">
            <a:avLst/>
          </a:prstGeom>
        </p:spPr>
        <p:txBody>
          <a:bodyPr wrap="square">
            <a:spAutoFit/>
          </a:bodyPr>
          <a:lstStyle/>
          <a:p>
            <a:pPr marL="457200" indent="-457200">
              <a:buFont typeface="Arial" panose="020B0604020202020204" pitchFamily="34" charset="0"/>
              <a:buChar char="•"/>
            </a:pPr>
            <a:r>
              <a:rPr lang="en-US" sz="2800" dirty="0"/>
              <a:t>~90 different fires</a:t>
            </a:r>
          </a:p>
          <a:p>
            <a:pPr marL="457200" indent="-457200">
              <a:buFont typeface="Arial" panose="020B0604020202020204" pitchFamily="34" charset="0"/>
              <a:buChar char="•"/>
            </a:pPr>
            <a:r>
              <a:rPr lang="en-US" sz="2800" dirty="0"/>
              <a:t>Corn, timber, soy, rice, land </a:t>
            </a:r>
            <a:r>
              <a:rPr lang="en-US" sz="2800" dirty="0" err="1"/>
              <a:t>clearing,pile</a:t>
            </a:r>
            <a:r>
              <a:rPr lang="en-US" sz="2800" dirty="0"/>
              <a:t>/slash; unintentionally, a house fire was also captured. </a:t>
            </a:r>
          </a:p>
          <a:p>
            <a:pPr marL="457200" indent="-457200">
              <a:buFont typeface="Arial" panose="020B0604020202020204" pitchFamily="34" charset="0"/>
              <a:buChar char="•"/>
            </a:pPr>
            <a:r>
              <a:rPr lang="en-US" sz="2800" dirty="0"/>
              <a:t>Multiple samples from most fires</a:t>
            </a:r>
          </a:p>
          <a:p>
            <a:pPr marL="457200" indent="-457200">
              <a:buFont typeface="Arial" panose="020B0604020202020204" pitchFamily="34" charset="0"/>
              <a:buChar char="•"/>
            </a:pPr>
            <a:r>
              <a:rPr lang="en-US" sz="2800" dirty="0"/>
              <a:t>High resolution fire radiative power (FRP) for satellite comparison</a:t>
            </a:r>
          </a:p>
          <a:p>
            <a:pPr marL="457200" indent="-457200">
              <a:buFont typeface="Arial" panose="020B0604020202020204" pitchFamily="34" charset="0"/>
              <a:buChar char="•"/>
            </a:pPr>
            <a:r>
              <a:rPr lang="en-US" sz="2800" dirty="0" err="1"/>
              <a:t>PyroCu</a:t>
            </a:r>
            <a:endParaRPr lang="en-US" sz="2800" dirty="0"/>
          </a:p>
          <a:p>
            <a:pPr marL="457200" indent="-457200">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08DBF31D-BA88-3648-AB10-785425FBA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4744" y="748665"/>
            <a:ext cx="7230794" cy="5074241"/>
          </a:xfrm>
          <a:prstGeom prst="rect">
            <a:avLst/>
          </a:prstGeom>
        </p:spPr>
      </p:pic>
      <p:pic>
        <p:nvPicPr>
          <p:cNvPr id="5" name="Picture 4" descr="https://egu2020.eu/cc_by_logo_png.png">
            <a:extLst>
              <a:ext uri="{FF2B5EF4-FFF2-40B4-BE49-F238E27FC236}">
                <a16:creationId xmlns:a16="http://schemas.microsoft.com/office/drawing/2014/main" id="{44DE1C1C-5D50-2845-8AC7-99DC2B8D3C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222" y="6338210"/>
            <a:ext cx="1294694" cy="45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515891"/>
      </p:ext>
    </p:extLst>
  </p:cSld>
  <p:clrMapOvr>
    <a:masterClrMapping/>
  </p:clrMapOvr>
  <mc:AlternateContent xmlns:mc="http://schemas.openxmlformats.org/markup-compatibility/2006" xmlns:p14="http://schemas.microsoft.com/office/powerpoint/2010/main">
    <mc:Choice Requires="p14">
      <p:transition spd="slow" p14:dur="2000" advTm="1537"/>
    </mc:Choice>
    <mc:Fallback xmlns="">
      <p:transition spd="slow" advTm="15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1B102B-FC59-C942-BF13-775D87810A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2820" y="2757946"/>
            <a:ext cx="7057483" cy="3969834"/>
          </a:xfrm>
          <a:prstGeom prst="rect">
            <a:avLst/>
          </a:prstGeom>
        </p:spPr>
      </p:pic>
      <p:sp>
        <p:nvSpPr>
          <p:cNvPr id="8" name="Rectangle 7">
            <a:extLst>
              <a:ext uri="{FF2B5EF4-FFF2-40B4-BE49-F238E27FC236}">
                <a16:creationId xmlns:a16="http://schemas.microsoft.com/office/drawing/2014/main" id="{6A781459-4C84-EA48-A4B9-AF45A231B231}"/>
              </a:ext>
            </a:extLst>
          </p:cNvPr>
          <p:cNvSpPr/>
          <p:nvPr/>
        </p:nvSpPr>
        <p:spPr>
          <a:xfrm>
            <a:off x="1870627" y="116825"/>
            <a:ext cx="8921867" cy="564258"/>
          </a:xfrm>
          <a:prstGeom prst="rect">
            <a:avLst/>
          </a:prstGeom>
        </p:spPr>
        <p:txBody>
          <a:bodyPr/>
          <a:lstStyle/>
          <a:p>
            <a:pPr algn="ctr"/>
            <a:r>
              <a:rPr lang="en-US" sz="2800" dirty="0">
                <a:hlinkClick r:id="rId4">
                  <a:extLst>
                    <a:ext uri="{A12FA001-AC4F-418D-AE19-62706E023703}">
                      <ahyp:hlinkClr xmlns:ahyp="http://schemas.microsoft.com/office/drawing/2018/hyperlinkcolor" val="tx"/>
                    </a:ext>
                  </a:extLst>
                </a:hlinkClick>
              </a:rPr>
              <a:t>Mission info: </a:t>
            </a:r>
          </a:p>
          <a:p>
            <a:pPr algn="ctr"/>
            <a:r>
              <a:rPr lang="en-US" sz="2800" dirty="0">
                <a:hlinkClick r:id="rId4">
                  <a:extLst>
                    <a:ext uri="{A12FA001-AC4F-418D-AE19-62706E023703}">
                      <ahyp:hlinkClr xmlns:ahyp="http://schemas.microsoft.com/office/drawing/2018/hyperlinkcolor" val="tx"/>
                    </a:ext>
                  </a:extLst>
                </a:hlinkClick>
              </a:rPr>
              <a:t>www.esrl.noaa.gov/csd/projects/firex-aq/</a:t>
            </a:r>
            <a:endParaRPr lang="en-US" sz="2800" dirty="0"/>
          </a:p>
          <a:p>
            <a:pPr algn="ctr"/>
            <a:r>
              <a:rPr lang="en-US" sz="2000" dirty="0"/>
              <a:t>and</a:t>
            </a:r>
          </a:p>
          <a:p>
            <a:pPr algn="ctr"/>
            <a:r>
              <a:rPr lang="en-US" sz="2800" dirty="0">
                <a:hlinkClick r:id="rId5">
                  <a:extLst>
                    <a:ext uri="{A12FA001-AC4F-418D-AE19-62706E023703}">
                      <ahyp:hlinkClr xmlns:ahyp="http://schemas.microsoft.com/office/drawing/2018/hyperlinkcolor" val="tx"/>
                    </a:ext>
                  </a:extLst>
                </a:hlinkClick>
              </a:rPr>
              <a:t>https://espo.nasa.gov/firex-aq</a:t>
            </a:r>
            <a:endParaRPr lang="en-US" sz="2800" b="1" dirty="0">
              <a:solidFill>
                <a:prstClr val="black"/>
              </a:solidFill>
              <a:latin typeface="Calibri Light"/>
              <a:cs typeface="Calibri Light"/>
            </a:endParaRPr>
          </a:p>
          <a:p>
            <a:pPr algn="ctr"/>
            <a:r>
              <a:rPr lang="en-US" sz="2800" b="1" dirty="0">
                <a:solidFill>
                  <a:prstClr val="black"/>
                </a:solidFill>
                <a:latin typeface="Calibri Light"/>
                <a:cs typeface="Calibri Light"/>
              </a:rPr>
              <a:t>Public Data Archive: </a:t>
            </a:r>
          </a:p>
          <a:p>
            <a:pPr algn="ctr"/>
            <a:r>
              <a:rPr lang="en-US" sz="2800" u="sng" dirty="0">
                <a:solidFill>
                  <a:prstClr val="black"/>
                </a:solidFill>
                <a:latin typeface="Calibri Light"/>
                <a:cs typeface="Calibri Light"/>
              </a:rPr>
              <a:t>https://www-</a:t>
            </a:r>
            <a:r>
              <a:rPr lang="en-US" sz="2800" u="sng" dirty="0" err="1">
                <a:solidFill>
                  <a:prstClr val="black"/>
                </a:solidFill>
                <a:latin typeface="Calibri Light"/>
                <a:cs typeface="Calibri Light"/>
              </a:rPr>
              <a:t>air.larc.nasa.gov</a:t>
            </a:r>
            <a:r>
              <a:rPr lang="en-US" sz="2800" u="sng" dirty="0">
                <a:solidFill>
                  <a:prstClr val="black"/>
                </a:solidFill>
                <a:latin typeface="Calibri Light"/>
                <a:cs typeface="Calibri Light"/>
              </a:rPr>
              <a:t>/</a:t>
            </a:r>
            <a:r>
              <a:rPr lang="en-US" sz="2800" u="sng" dirty="0" err="1">
                <a:solidFill>
                  <a:prstClr val="black"/>
                </a:solidFill>
                <a:latin typeface="Calibri Light"/>
                <a:cs typeface="Calibri Light"/>
              </a:rPr>
              <a:t>cgi</a:t>
            </a:r>
            <a:r>
              <a:rPr lang="en-US" sz="2800" u="sng" dirty="0">
                <a:solidFill>
                  <a:prstClr val="black"/>
                </a:solidFill>
                <a:latin typeface="Calibri Light"/>
                <a:cs typeface="Calibri Light"/>
              </a:rPr>
              <a:t>-bin/ArcView/</a:t>
            </a:r>
            <a:r>
              <a:rPr lang="en-US" sz="2800" u="sng" dirty="0" err="1">
                <a:solidFill>
                  <a:prstClr val="black"/>
                </a:solidFill>
                <a:latin typeface="Calibri Light"/>
                <a:cs typeface="Calibri Light"/>
              </a:rPr>
              <a:t>firexaq</a:t>
            </a:r>
            <a:endParaRPr lang="en-US" sz="2800" u="sng" dirty="0">
              <a:solidFill>
                <a:prstClr val="black"/>
              </a:solidFill>
              <a:latin typeface="Calibri Light"/>
              <a:cs typeface="Calibri Light"/>
            </a:endParaRPr>
          </a:p>
        </p:txBody>
      </p:sp>
      <p:sp>
        <p:nvSpPr>
          <p:cNvPr id="3" name="TextBox 2">
            <a:extLst>
              <a:ext uri="{FF2B5EF4-FFF2-40B4-BE49-F238E27FC236}">
                <a16:creationId xmlns:a16="http://schemas.microsoft.com/office/drawing/2014/main" id="{B191E41D-802D-C847-AC11-B8DD987EEB26}"/>
              </a:ext>
            </a:extLst>
          </p:cNvPr>
          <p:cNvSpPr txBox="1"/>
          <p:nvPr/>
        </p:nvSpPr>
        <p:spPr>
          <a:xfrm>
            <a:off x="2802820" y="6256848"/>
            <a:ext cx="1944058" cy="369332"/>
          </a:xfrm>
          <a:prstGeom prst="rect">
            <a:avLst/>
          </a:prstGeom>
          <a:noFill/>
        </p:spPr>
        <p:txBody>
          <a:bodyPr wrap="none" rtlCol="0">
            <a:spAutoFit/>
          </a:bodyPr>
          <a:lstStyle/>
          <a:p>
            <a:r>
              <a:rPr lang="en-US" dirty="0">
                <a:solidFill>
                  <a:schemeClr val="bg1"/>
                </a:solidFill>
              </a:rPr>
              <a:t>Photo: G. </a:t>
            </a:r>
            <a:r>
              <a:rPr lang="en-US" dirty="0" err="1">
                <a:solidFill>
                  <a:schemeClr val="bg1"/>
                </a:solidFill>
              </a:rPr>
              <a:t>Gkatzelis</a:t>
            </a:r>
            <a:endParaRPr lang="en-US" dirty="0">
              <a:solidFill>
                <a:schemeClr val="bg1"/>
              </a:solidFill>
            </a:endParaRPr>
          </a:p>
        </p:txBody>
      </p:sp>
      <p:pic>
        <p:nvPicPr>
          <p:cNvPr id="5" name="Picture 4" descr="https://egu2020.eu/cc_by_logo_png.png">
            <a:extLst>
              <a:ext uri="{FF2B5EF4-FFF2-40B4-BE49-F238E27FC236}">
                <a16:creationId xmlns:a16="http://schemas.microsoft.com/office/drawing/2014/main" id="{C7230321-30A6-4F45-AB2D-D0735A2EA2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2222" y="6338210"/>
            <a:ext cx="1294694" cy="45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45175"/>
      </p:ext>
    </p:extLst>
  </p:cSld>
  <p:clrMapOvr>
    <a:masterClrMapping/>
  </p:clrMapOvr>
  <mc:AlternateContent xmlns:mc="http://schemas.openxmlformats.org/markup-compatibility/2006" xmlns:p14="http://schemas.microsoft.com/office/powerpoint/2010/main">
    <mc:Choice Requires="p14">
      <p:transition spd="slow" p14:dur="2000" advTm="21649"/>
    </mc:Choice>
    <mc:Fallback xmlns="">
      <p:transition spd="slow" advTm="2164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31264</TotalTime>
  <Words>951</Words>
  <Application>Microsoft Macintosh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of the NOAA/NASA FIREX-AQ Campaign</dc:title>
  <dc:creator>Joshua (Shuka) Schwarz</dc:creator>
  <cp:lastModifiedBy>Joshua (Shuka) Schwarz</cp:lastModifiedBy>
  <cp:revision>116</cp:revision>
  <cp:lastPrinted>2020-02-07T23:47:00Z</cp:lastPrinted>
  <dcterms:created xsi:type="dcterms:W3CDTF">2020-01-06T15:12:22Z</dcterms:created>
  <dcterms:modified xsi:type="dcterms:W3CDTF">2020-05-01T13:14:14Z</dcterms:modified>
</cp:coreProperties>
</file>