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notesSlides/notesSlide9.xml" ContentType="application/vnd.openxmlformats-officedocument.presentationml.notesSlide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6"/>
  </p:notesMasterIdLst>
  <p:sldIdLst>
    <p:sldId id="258" r:id="rId2"/>
    <p:sldId id="271" r:id="rId3"/>
    <p:sldId id="262" r:id="rId4"/>
    <p:sldId id="268" r:id="rId5"/>
    <p:sldId id="269" r:id="rId6"/>
    <p:sldId id="272" r:id="rId7"/>
    <p:sldId id="275" r:id="rId8"/>
    <p:sldId id="280" r:id="rId9"/>
    <p:sldId id="281" r:id="rId10"/>
    <p:sldId id="273" r:id="rId11"/>
    <p:sldId id="283" r:id="rId12"/>
    <p:sldId id="292" r:id="rId13"/>
    <p:sldId id="296" r:id="rId14"/>
    <p:sldId id="297" r:id="rId15"/>
    <p:sldId id="298" r:id="rId16"/>
    <p:sldId id="299" r:id="rId17"/>
    <p:sldId id="274" r:id="rId18"/>
    <p:sldId id="300" r:id="rId19"/>
    <p:sldId id="302" r:id="rId20"/>
    <p:sldId id="291" r:id="rId21"/>
    <p:sldId id="301" r:id="rId22"/>
    <p:sldId id="277" r:id="rId23"/>
    <p:sldId id="279" r:id="rId24"/>
    <p:sldId id="30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46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D050"/>
    <a:srgbClr val="C8C8C8"/>
    <a:srgbClr val="259749"/>
    <a:srgbClr val="8CFFFB"/>
    <a:srgbClr val="3F75A6"/>
    <a:srgbClr val="00FF7A"/>
    <a:srgbClr val="FFC000"/>
    <a:srgbClr val="FF40FF"/>
    <a:srgbClr val="7013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64"/>
    <p:restoredTop sz="91565"/>
  </p:normalViewPr>
  <p:slideViewPr>
    <p:cSldViewPr snapToGrid="0" snapToObjects="1" showGuides="1">
      <p:cViewPr varScale="1">
        <p:scale>
          <a:sx n="77" d="100"/>
          <a:sy n="77" d="100"/>
        </p:scale>
        <p:origin x="137" y="50"/>
      </p:cViewPr>
      <p:guideLst>
        <p:guide orient="horz" pos="346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3T08:56:35.314"/>
    </inkml:context>
    <inkml:brush xml:id="br0">
      <inkml:brushProperty name="width" value="0.05292" units="cm"/>
      <inkml:brushProperty name="height" value="0.05292" units="cm"/>
      <inkml:brushProperty name="color" value="#701432"/>
    </inkml:brush>
  </inkml:definitions>
  <inkml:trace contextRef="#ctx0" brushRef="#br0">475-14 24575,'-2'9'0,"0"-2"0,1-3 0,0 0 0,0 0 0,1-1 0,-1 1 0,0-1 0,0 1 0,0-1 0,1 1 0,-1-1 0,0 1 0,0 1 0,0-1 0,0 0 0,0 0 0,0-1 0,0 1 0,1 0 0,-1-1 0,0 1 0,0 0 0,0 0 0,0 0 0,0 0 0,0 0 0,0-1 0,1 1 0,-1 0 0,0 0 0,0 0 0,0 0 0,0 0 0,0-1 0,0 1 0,0 0 0,0 0 0,0 0 0,1 0 0,-1 0 0,0 0 0,0 0 0,0-1 0,0 2 0,0-1 0,0 0 0,2 0 0,-1 1 0,1-1 0,-2 0 0,1 1 0,0-2 0,1 1 0,-2 0 0,0 0 0,0 0 0,0 0 0,0 0 0,3-1 0,-3 1 0,3-2 0,-3 2 0,0 0 0,0 0 0,0-1 0,0 1 0,0 1 0,0 1 0,0-1 0,-1 4 0,0-4 0,0 4 0,1-4 0,0 2 0,0-3 0,0 0 0,0 0 0,0-1 0,0 1 0,0 0 0,0 0 0,0 0 0,2 1 0,-1-1 0,1 0 0,-2 0 0,0 0 0,0 0 0,0 0 0,0 0 0,1 0 0,-1-1 0,0 1 0,0 0 0,0 0 0,0-1 0,0 1 0,0 0 0,1 0 0,-1-1 0,0 1 0,0 0 0,0 0 0,0-1 0,2 1 0,-1 0 0,3 2 0,-4-2 0,2 0 0,1-1 0,-3 0 0,3 0 0,-3 1 0,0-1 0,2 0 0,1 0 0,1-2 0,-1 3 0,1-2 0,-3 1 0,4-1 0,-3 0 0,1 0 0,1 0 0,-3 1 0,3-1 0,-2 2 0,3-3 0,-2 3 0,1-3 0,-1 3 0,2-3 0,-3 3 0,2-3 0,-2 3 0,3-3 0,-3 3 0,2-3 0,-3 3 0,4-3 0,-3 3 0,3-1 0,-1 3 0,1-3 0,-3 1 0,3-3 0,-2 4 0,1-2 0,1 0 0,-3 1 0,2-3 0,-1 1 0,1 1 0,1-2 0,-1 4 0,1-4 0,0 4 0,2-1 0,-2 0 0,2 1 0,-2-3 0,0 0 0,-2 1 0,2-2 0,-2 1 0,1 1 0,1 0 0,-1 0 0,1-1 0,-1 1 0,1-1 0,0 1 0,0-1 0,0 0 0,2 1 0,-2-2 0,2 0 0,-2 0 0,0 2 0,0-1 0,0 0 0,0-1 0,-2 2 0,2-2 0,-3 1 0,3-1 0,-2 2 0,2-2 0,-2 1 0,2-1 0,0 2 0,0-2 0,0 4 0,-1-4 0,1 2 0,0-2 0,0 0 0,0 0 0,0 0 0,0 0 0,-2 1 0,2-1 0,-3 1 0,3-1 0,0 0 0,0 0 0,-1 2 0,1-2 0,-1 4 0,1-4 0,0 2 0,0-2 0,-1 1 0,1 2 0,-1-1 0,1 1 0,0-2 0,0 1 0,-1-1 0,2 0 0,-2 1 0,1-2 0,0 1 0,0-1 0,-1 2 0,2-2 0,-4 1 0,3-1 0,-3 2 0,3-2 0,0 0 0,0 1 0,0 0 0,0 1 0,0-3 0,0 1 0,-1 0 0,1 2 0,0-1 0,0 0 0,1-1 0,-2 2 0,2-1 0,-2 0 0,1 1 0,0-2 0,-1 2 0,1 0 0,0-2 0,0 2 0,0-2 0,0 0 0,-1 0 0,-1 1 0,2-1 0,-3 3 0,3-3 0,-1 3 0,-1-1 0,1 1 0,-3-1 0,3-1 0,-3 1 0,2 0 0,-3 0 0,2 0 0,-1 0 0,1 0 0,1 0 0,-3 0 0,3 0 0,-1 0 0,-1 0 0,1 0 0,-2 1 0,2-1 0,-1 0 0,2 0 0,-3 1 0,0-1 0,0 1 0,0 0 0,0-1 0,-1 1 0,0 0 0,-2-1 0,1 1 0,-2-2 0,2 2 0,-1-3 0,1 1 0,-1-2 0,-1 2 0,1 0 0,-4-2 0,2 3 0,-1-3 0,2 2 0,2 1 0,-1-4 0,1 3 0,-1-2 0,-1 0 0,-1 0 0,2-1 0,-3 2 0,3-2 0,-1 4 0,0-4 0,1 2 0,-1-2 0,3 2 0,-2-1 0,2 1 0,-2-1 0,0-1 0,-3-1 0,2 3 0,-2-2 0,2 3 0,0-2 0,0 1 0,1-2 0,1 2 0,-1-2 0,0 4 0,-1-4 0,-1 3 0,1-2 0,2 3 0,-1-4 0,1 4 0,-1-3 0,1 3 0,-3-2 0,4 2 0,-3 0 0,2 0 0,-2-2 0,1 0 0,0 0 0,-1 0 0,-2 2 0,1 0 0,-2 0 0,3-2 0,0 2 0,0-2 0,0 1 0,2 1 0,-3-2 0,2 1 0,-4 0 0,3-1 0,0 2 0,0-1 0,2 1 0,-3-4 0,3 4 0,-7-3 0,5 3 0,-3 0 0,2 0 0,1 0 0,0 0 0,0-1 0,2 1 0,-1-4 0,1 3 0,-1-3 0,0 2 0,-1 0 0,0 0 0,2 2 0,0-2 0,-1 3 0,-1-2 0,-3 1 0,4 1 0,-3-1 0,4 0 0,-3 1 0,2-3 0,0 2 0,2-1 0,1 2 0,0 0 0,0 0 0,-4-1 0,3 1 0,-4-1 0,5 1 0,-1-1 0,-2 0 0,1 1 0,0 0 0,0-1 0,2 1 0,-2 0 0,2 0 0,-1-3 0,1 3 0,-1-3 0,1 3 0,-2 0 0,1 0 0,-2-1 0,3 1 0,-2-1 0,0 1 0,2 0 0,0-3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3T09:00:14.832"/>
    </inkml:context>
    <inkml:brush xml:id="br0">
      <inkml:brushProperty name="width" value="0.05292" units="cm"/>
      <inkml:brushProperty name="height" value="0.05292" units="cm"/>
      <inkml:brushProperty name="color" value="#001092"/>
    </inkml:brush>
  </inkml:definitions>
  <inkml:trace contextRef="#ctx0" brushRef="#br0">335 823 24575,'0'1'0,"3"3"0,-2 1 0,1-1 0,-1 2 0,0-1 0,0 1 0,1-2 0,0 0 0,3 0 0,-1 1 0,-2-1 0,2 0 0,-4 1 0,4-1 0,-2-2 0,1 0 0,-1 0 0,2-1 0,-2 1 0,0 0 0,2-2 0,-2 2 0,2 0 0,0-1 0,0 1 0,0-2 0,0 0 0,0 0 0,0 0 0,-1 0 0,2 0 0,-1 0 0,0 0 0,1 1 0,-1-1 0,0 0 0,0 0 0,1 0 0,-1 0 0,0 0 0,0 0 0,0 0 0,0 1 0,0-1 0,0 0 0,3 0 0,-2-2 0,5 2 0,-6-2 0,3 2 0,-2 0 0,-1 1 0,0-1 0,0 0 0,-1-2 0,0 0 0,0 0 0,1 1 0,0 1 0,0 0 0,0 0 0,3-2 0,-2 2 0,5-2 0,-5 0 0,2 1 0,-3 0 0,0-1 0,1 1 0,-1 0 0,0-1 0,0 2 0,3-4 0,-3 4 0,3-4 0,-3 3 0,0-2 0,1 0 0,-1 1 0,0-1 0,1 2 0,-1-1 0,0 1 0,0 0 0,1-1 0,-1 1 0,0 0 0,1-1 0,-1 3 0,0-1 0,-2-2 0,2 2 0,-2-2 0,2 2 0,0 0 0,3 1 0,-2-1 0,2 0 0,0 0 0,-2 0 0,2 0 0,-3 1 0,0-1 0,0 0 0,1 0 0,-1 0 0,0-2 0,0 2 0,1-2 0,-1 2 0,0 0 0,0 0 0,1 0 0,-1 1 0,0-1 0,0 0 0,1-2 0,-1 2 0,0-2 0,0 0 0,0 2 0,-1-4 0,-2 2 0,1 0 0,1 0 0,1 3 0,0-3 0,1 1 0,-1 0 0,0 1 0,0 0 0,1-2 0,-1 2 0,0-2 0,0 2 0,1 0 0,-3-2 0,2 2 0,-4-4 0,3 4 0,0-2 0,1 3 0,0-1 0,0 0 0,1-2 0,-1 2 0,0-2 0,1 2 0,-1 0 0,0 0 0,0 0 0,0 0 0,0 0 0,1 1 0,-1-1 0,0 0 0,0 0 0,1 0 0,-1 0 0,0 0 0,0 0 0,1 1 0,-1-1 0,3 0 0,-2 0 0,2 0 0,-1 0 0,-1 0 0,2 1 0,-2-1 0,-1 0 0,0 0 0,0 0 0,0 0 0,0 0 0,0 0 0,0 1 0,0-1 0,1 0 0,-1 0 0,0 0 0,0 0 0,0 2 0,0-1 0,-2 3 0,0-2 0,-3 1 0,1 1 0,0 0 0,0-1 0,0 1 0,0 0 0,0-1 0,0 1 0,0 0 0,0-1 0,-1 1 0,1 0 0,0-1 0,0 1 0,0 0 0,0-1 0,0 1 0,0 0 0,0-1 0,0 1 0,-2-2 0,1 2 0,-3-4 0,4 4 0,-3-3 0,2 3 0,-3 0 0,4 0 0,-4-2 0,4 2 0,-4-2 0,2 0 0,-2 1 0,0 0 0,0 0 0,-1 0 0,3 0 0,-2-2 0,2 3 0,-3-4 0,1 2 0,2-1 0,-1 0 0,0 2 0,-1-3 0,-1 4 0,1-2 0,0 1 0,1 0 0,-1-2 0,2 2 0,0-1 0,-2 0 0,2-1 0,-1 1 0,0-2 0,0 4 0,-4-2 0,2 3 0,-2-1 0,3-2 0,0 2 0,-1-4 0,1 4 0,0-4 0,-2 3 0,-1 0 0,0-1 0,0 2 0,3-2 0,0 0 0,-1 0 0,1 0 0,-1-2 0,1 2 0,-1 0 0,0 0 0,0 2 0,-2 0 0,2-2 0,-2 2 0,2-3 0,3 2 0,-2-2 0,2 0 0,-1 1 0,0-2 0,1 4 0,-5-2 0,2 3 0,-5-1 0,5 1 0,-2-1 0,2-2 0,1 0 0,0 0 0,0-2 0,-2 1 0,-1 1 0,-2 1 0,-1 0 0,2 1 0,1-4 0,0 4 0,2-4 0,-2 2 0,5 0 0,-2-2 0,0 3 0,-3 0 0,0 1 0,-2 0 0,1 1 0,0-2 0,3 1 0,-1-4 0,4 4 0,-4-4 0,4 2 0,-1 0 0,-3 0 0,3 2 0,-4 1 0,0-3 0,4 2 0,-4-2 0,5 0 0,-3 2 0,1-2 0,0 1 0,-2 1 0,1 0 0,-2 1 0,3-1 0,-1-2 0,3 2 0,-2-4 0,3 4 0,-3-4 0,4 4 0,-2-2 0,-3 2 0,4 0 0,-4 0 0,5 1 0,-2-1 0,2 0 0,-2 0 0,1 0 0,1-1 0,0 1 0,0 0 0,0 0 0,0 0 0,0 0 0,-2 0 0,1 0 0,-1 0 0,2 0 0,0 0 0,0 0 0,0 0 0,-2 0 0,1 0 0,-1 0 0,2 0 0,0 1 0,0-2 0,0 1 0,0 0 0,-1 0 0,1 0 0,0 1 0,0-1 0,0 0 0,0 0 0,0 1 0,0-1 0,0 0 0,-1 0 0,1 0 0,0-1 0,0 2 0,0-1 0,0 0 0,0-1 0,0 1 0,0 0 0,-1 0 0,1 0 0,0 0 0,0 0 0,2 0 0,-2 0 0,2 0 0,-1-2 0,0 2 0,2-2 0,-3 2 0,2 0 0,0 0 0,-2 1 0,4-3 0,-4 2 0,4-2 0,-4 3 0,4 1 0,-2-1 0,0 1 0,2-4 0,-4 2 0,3-2 0,-2 2 0,2 0 0,-3 1 0,2-1 0,0-2 0,-2 2 0,4-1 0,-4 1 0,4-2 0,-2 1 0,2 0 0,-1 1 0,-1 0 0,2 0 0,-2 0 0,2 0 0,0-1 0,-2 1 0,2-4 0,-4 4 0,3-4 0,-2 4 0,3-2 0,-2 2 0,2 1 0,0-1 0,0 0 0,0 1 0,0-1 0,1 3 0,-1-2 0,1 5 0,-1-5 0,0 2 0,1 0 0,-1-2 0,0 2 0,1-3 0,-1 1 0,0-1 0,0 0 0,-2 1 0,2-1 0,-4 0 0,4-2 0,-2 1 0,0 0 0,2 1 0,-2 0 0,2 1 0,1 2 0,-1-2 0,1 4 0,-1-4 0,-2 2 0,2-2 0,-4 2 0,4-2 0,-4 2 0,4-3 0,-2 0 0,0 1 0,2 2 0,-3 0 0,3 1 0,-2 1 0,0-1 0,2 0 0,-4-2 0,2-1 0,0-1 0,-2 0 0,2 1 0,-2-1 0,0 0 0,2 0 0,-2 0 0,2 3 0,0 4 0,-1 0 0,3 2 0,-4-3 0,2-2 0,0-1 0,-2 0 0,2-2 0,-2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3T09:00:17.884"/>
    </inkml:context>
    <inkml:brush xml:id="br0">
      <inkml:brushProperty name="width" value="0.05292" units="cm"/>
      <inkml:brushProperty name="height" value="0.05292" units="cm"/>
      <inkml:brushProperty name="color" value="#701432"/>
    </inkml:brush>
  </inkml:definitions>
  <inkml:trace contextRef="#ctx0" brushRef="#br0">497 79 24575,'-1'5'0,"0"-1"0,0 1 0,0 0 0,-1 1 0,1-1 0,0 0 0,0 0 0,0 0 0,0 0 0,-1 0 0,1 0 0,0 0 0,0 0 0,0 1 0,0-1 0,-1 0 0,1 0 0,0 0 0,0 0 0,0 0 0,0 1 0,-1-1 0,1 0 0,0 0 0,0 0 0,0 0 0,0 1 0,-1-1 0,1 0 0,2 2 0,-2-2 0,1 1 0,-1 0 0,1-1 0,0 0 0,0 1 0,-1-1 0,0 0 0,0 0 0,-1 1 0,1-1 0,2-1 0,-1 1 0,1-2 0,-3 3 0,1-2 0,0 1 0,0 0 0,0 0 0,0 1 0,-1 3 0,0-3 0,-1 6 0,2-5 0,-2 5 0,2-6 0,-1 3 0,1-3 0,-1-1 0,1 0 0,0-1 0,0 1 0,0 0 0,0 1 0,-1-1 0,3 1 0,-2 0 0,2 0 0,-3-1 0,1 0 0,0 0 0,0 0 0,0 1 0,0-1 0,-1 0 0,1 0 0,0 0 0,0-1 0,0 1 0,0 0 0,0 0 0,0 0 0,-1 0 0,1 0 0,0 0 0,0 0 0,0 0 0,2 0 0,-2 1 0,3 1 0,-3-2 0,2 1 0,0-2 0,-2 1 0,2-2 0,-2 2 0,0 0 0,2-2 0,0 2 0,3-3 0,-4 3 0,4-3 0,-5 3 0,4-3 0,-1 1 0,-1 0 0,2-1 0,-4 3 0,4-3 0,-2 4 0,3-4 0,-3 3 0,2-3 0,-2 3 0,2-3 0,-2 3 0,2-3 0,-2 3 0,2-3 0,-2 3 0,2-4 0,-4 4 0,5-3 0,-3 4 0,2-2 0,0 3 0,0-2 0,-2 1 0,2-4 0,-2 4 0,2-2 0,0 0 0,-2 2 0,2-5 0,-2 3 0,2-1 0,1-1 0,-2 4 0,2-4 0,-1 5 0,2-1 0,-1-1 0,1 3 0,-1-6 0,-1 2 0,-1-1 0,1-1 0,-1 1 0,1 1 0,0 0 0,0 0 0,0 0 0,0 0 0,1-2 0,-1 2 0,0 0 0,1-2 0,1 3 0,-1-4 0,2 1 0,-3 0 0,0 2 0,1-2 0,-1 2 0,1-2 0,-2 1 0,1-1 0,-1 1 0,2-1 0,-3 1 0,2-1 0,-1 1 0,2-2 0,-1 3 0,1-2 0,-1 5 0,0-5 0,0 2 0,1-3 0,-1 1 0,1-1 0,0 1 0,0-1 0,-2 2 0,1-1 0,-2 1 0,2-2 0,1 1 0,-1-1 0,0 3 0,1-2 0,-1 5 0,0-5 0,0 1 0,1-1 0,-1 2 0,0 0 0,0 1 0,0 1 0,0-4 0,1 2 0,-1 0 0,1-2 0,-1 2 0,1-2 0,-1 1 0,1-1 0,-1 2 0,0-3 0,-1 2 0,1-1 0,-2 1 0,3-1 0,-1-1 0,1 3 0,-1-2 0,1 2 0,-1-2 0,1-1 0,-1 1 0,1 2 0,-1-2 0,1 2 0,0-3 0,-1 3 0,1-1 0,-1 0 0,0 1 0,1-2 0,-1 2 0,0 0 0,1-2 0,-1 2 0,0-3 0,1 1 0,0-1 0,-3 2 0,2-1 0,-2 3 0,3-3 0,-2 4 0,0-2 0,0 0 0,-2 1 0,3-3 0,-3 3 0,1-2 0,-2 2 0,2-2 0,-2 2 0,2-1 0,0 0 0,-1 1 0,1-2 0,0 1 0,-2 1 0,2-2 0,-2 3 0,2-3 0,-2 2 0,2-1 0,-2 1 0,0-1 0,0 1 0,0 0 0,0 0 0,-2 0 0,1 0 0,-2-1 0,1 0 0,-2 0 0,2 0 0,-1-3 0,1 2 0,-1-3 0,0 2 0,-1 0 0,-1-2 0,0 3 0,-1-2 0,2 0 0,2 3 0,-1-5 0,2 3 0,-3-2 0,1 0 0,-1 0 0,1-2 0,-2 2 0,2-1 0,-2 5 0,2-5 0,0 1 0,0-1 0,1 2 0,0-1 0,1 1 0,-2-2 0,1 0 0,-4-2 0,2 4 0,-1-3 0,1 5 0,1-4 0,-1 2 0,1-3 0,1 4 0,0-3 0,-1 4 0,-1-4 0,-1 3 0,2-3 0,1 5 0,-1-5 0,1 5 0,-1-5 0,0 5 0,-1-3 0,3 4 0,-3-2 0,2 1 0,-1-3 0,0 0 0,0 0 0,-1 0 0,-2 3 0,1-1 0,-2 1 0,3-3 0,0 2 0,1-1 0,0-1 0,1 3 0,-4-3 0,4 1 0,-5 1 0,3-1 0,0 1 0,1-1 0,0 2 0,-1-6 0,2 6 0,-6-4 0,3 3 0,-1 1 0,1 0 0,1 0 0,0-1 0,0-1 0,2 2 0,-1-5 0,2 3 0,-2-4 0,0 3 0,-1 0 0,1 1 0,1 1 0,-1-1 0,1 2 0,-2 0 0,-3-1 0,4 2 0,-3-2 0,4 2 0,-3-1 0,2-3 0,1 3 0,0-2 0,2 3 0,0 0 0,0 1 0,-5-2 0,4 1 0,-3-1 0,3 1 0,0-1 0,-2 0 0,1 1 0,0 0 0,0-1 0,1 2 0,-1-2 0,2 1 0,-1-3 0,1 2 0,-2-1 0,2 2 0,-2 0 0,2 0 0,-4-1 0,3 1 0,0-1 0,-1 1 0,1 0 0,-1 0 0,2 0 0,0 0 0,0-1 0,0 1 0,0 0 0,-1 0 0,1 0 0,0 0 0,0 1 0,0-1 0,-1 0 0,1 0 0,0 0 0,0-1 0,0 1 0,0 0 0,0 0 0,0 0 0,0-1 0,0 1 0,1 1 0,-1 0 0,2 0 0,-2-1 0,2-1 0,-2 0 0,2 0 0,0 1 0,-2 0 0,3 2 0,-3-2 0,3 2 0,-2-2 0,2 1 0,-3 0 0,3-2 0,-2 1 0,3-1 0,-4 1 0,1 1 0,0-1 0,0 0 0,0 1 0,-1-1 0,0-1 0,0 2 0,0-1 0,-1 0 0,1 0 0,0 1 0,0-1 0,0 1 0,-2 3 0,2-3 0,-2 6 0,2-6 0,-2 7 0,2-7 0,-1 3 0,0-4 0,1 1 0,0-1 0,0 1 0,-1-1 0,1 1 0,0-1 0,0 1 0,-1-1 0,1 0 0,0 1 0,-1 2 0,1-2 0,-1 2 0,1-3 0,-1 1 0,1-1 0,0 0 0,0 0 0,0 0 0,0 0 0,-2 0 0,1 0 0,-1 0 0,0-1 0,1 1 0,-2-3 0,3 2 0,-2-1 0,0 2 0,1 0 0,0-1 0,-1 1 0,-1-1 0,1 1 0,-2-1 0,3 1 0,-1 0 0,0 0 0,2 0 0,-3-3 0,2 2 0,0-2 0,-1 2 0,1 2 0,-1-1 0,1-1 0,0 1 0,-1-1 0,2 1 0,-2 0 0,2 0 0,-2-1 0,2 2 0,0-1 0,0-1 0,-1 2 0,1-1 0,-1-3 0,0 3 0,0-3 0,1 4 0,-1-1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3T09:00:17.882"/>
    </inkml:context>
    <inkml:brush xml:id="br0">
      <inkml:brushProperty name="width" value="0.05292" units="cm"/>
      <inkml:brushProperty name="height" value="0.05292" units="cm"/>
      <inkml:brushProperty name="color" value="#001092"/>
    </inkml:brush>
  </inkml:definitions>
  <inkml:trace contextRef="#ctx0" brushRef="#br0">22 486 24575,'1'4'0,"-1"1"0,3 1 0,-2 0 0,1 0 0,-1 0 0,0-1 0,0 1 0,1 0 0,2 4 0,3 1 0,-3 4 0,3 0 0,-2 0 0,2 0 0,0-1 0,-3-3 0,2-1 0,-5-3 0,2-1 0,-1 0 0,-1 0 0,4-3 0,-4 2 0,3-1 0,-2 6 0,3-3 0,-3 7 0,3-7 0,-1 7 0,0-7 0,2 7 0,-1-3 0,-1 4 0,2-4 0,-4 3 0,4-3 0,-4 4 0,5 0 0,-5 0 0,5 0 0,-5 0 0,5 0 0,-4 5 0,3-4 0,-3 4 0,5 0 0,-5-4 0,4 4 0,-4-5 0,1 0 0,-3-4 0,3 3 0,-2-3 0,2 0 0,-2 3 0,0-7 0,1 8 0,-1-8 0,0 7 0,0-3 0,-1 0 0,1 3 0,1-7 0,-1 6 0,0-6 0,-1 2 0,0-3 0,0 0 0,2 0 0,-2 0 0,4 0 0,-4 0 0,4 0 0,-4 0 0,2 1 0,-1-1 0,0 0 0,2 0 0,-2 1 0,0-1 0,1 3 0,-1-3 0,1 3 0,-1-3 0,2 0 0,1 0 0,0 0 0,-2 1 0,2-1 0,-4 0 0,4 0 0,-2-2 0,1-2 0,-2 1 0,2-3 0,-1 3 0,0 0 0,1-3 0,-2 3 0,3-1 0,-1-1 0,0 1 0,0-2 0,0 0 0,0-1 0,0 1 0,1 0 0,-1 0 0,0 0 0,1-1 0,-1 1 0,1 0 0,-1 0 0,1 0 0,-1-1 0,0 1 0,1 0 0,-1 0 0,0 0 0,0-1 0,0 1 0,1 0 0,2 0 0,-2-3 0,5 1 0,-6-1 0,3 3 0,-2 0 0,-1 0 0,1-1 0,-1 1 0,-2-2 0,2-2 0,-2 1 0,1 1 0,2 1 0,-1 1 0,1 0 0,2-4 0,-2 3 0,4-3 0,-4 1 0,2 2 0,-3-2 0,0 0 0,0 2 0,0-2 0,1 0 0,-1 2 0,2-5 0,-2 5 0,2-5 0,-1 5 0,-2-5 0,1 3 0,0-1 0,0-2 0,0 5 0,0-2 0,0 0 0,1 2 0,-1-2 0,0 0 0,0 2 0,0-2 0,1 3 0,-1 0 0,-2-3 0,1 2 0,0-1 0,1 2 0,0-1 0,3 1 0,-2 0 0,3-1 0,-1 1 0,-2 0 0,2 0 0,-3-1 0,1 1 0,-1 0 0,1 0 0,-1-1 0,0-2 0,1 2 0,-1-2 0,0 3 0,1 0 0,-1 0 0,0 0 0,1-1 0,-1 1 0,1 0 0,-1-3 0,0 2 0,0-2 0,0 0 0,0 2 0,-2-4 0,-1 2 0,1-1 0,0 2 0,2 1 0,0-2 0,1 2 0,-1-2 0,0 3 0,1 0 0,-1-3 0,0 2 0,0-2 0,1 3 0,-1-1 0,-2-2 0,2 3 0,-5-6 0,5 6 0,-2-3 0,2 3 0,1 0 0,-1-1 0,0-2 0,1 2 0,-1-2 0,0 3 0,0 0 0,1 0 0,-1 0 0,0-1 0,1 1 0,-1 0 0,1 0 0,-1-1 0,0 1 0,1 0 0,-1 0 0,1 0 0,-1-1 0,1 1 0,-1 0 0,3 0 0,-2-1 0,2 1 0,1 0 0,-3 0 0,2-1 0,-3 1 0,1 0 0,-1 0 0,0-1 0,1 1 0,-1 0 0,0 0 0,0 0 0,1-1 0,-1 1 0,0 0 0,1 0 0,-1 0 0,0 2 0,1-1 0,-2 4 0,-1-2 0,-2 3 0,1-1 0,0 1 0,-1-1 0,1 0 0,0 1 0,-1-1 0,1 0 0,0 1 0,-1 0 0,1-1 0,0 1 0,-1-1 0,1 0 0,0 1 0,-1-1 0,1 1 0,0-1 0,-1 1 0,1-1 0,-3-2 0,2 3 0,-3-6 0,3 6 0,-3-3 0,3 3 0,-3 0 0,3-1 0,-3-1 0,3 1 0,-3-1 0,1-1 0,-1 2 0,-1-1 0,1 2 0,-1-2 0,2 2 0,-2-5 0,2 4 0,-2-4 0,0 2 0,2 0 0,-1-2 0,1 4 0,-3-4 0,2 5 0,-2-3 0,1 1 0,3 2 0,-3-5 0,2 4 0,0-2 0,-1 0 0,1 0 0,0-1 0,-2-1 0,2 4 0,-5 0 0,3 1 0,-2 2 0,2-5 0,0 3 0,-1-5 0,2 5 0,-1-6 0,-2 6 0,-1-2 0,1 0 0,-1 2 0,3-2 0,0 0 0,0-1 0,0 0 0,0-2 0,0 2 0,-2-1 0,2 2 0,-1 2 0,-1 1 0,1-3 0,-1 3 0,1-6 0,3 4 0,-2-4 0,2 2 0,0 0 0,-1-2 0,1 4 0,-4-1 0,1 3 0,-4 1 0,5-2 0,-3 2 0,3-5 0,0 0 0,0 0 0,0-2 0,-1 2 0,-2 0 0,-2 2 0,-1 0 0,2 1 0,1-5 0,1 6 0,1-6 0,-2 2 0,5 0 0,-2-2 0,1 4 0,-4-1 0,1 3 0,-3 1 0,2-1 0,-1-3 0,4 3 0,-3-6 0,7 5 0,-7-5 0,5 1 0,0 1 0,-4 2 0,4 1 0,-5 1 0,1-3 0,3 2 0,-3-2 0,4 0 0,-2 1 0,0-1 0,1 1 0,-3 2 0,2-1 0,-3 1 0,4 0 0,-1-3 0,2 1 0,-2-4 0,4 5 0,-4-5 0,4 4 0,-1-2 0,-3 3 0,3 0 0,-3 1 0,5 0 0,-2-1 0,1 1 0,-1-1 0,2-1 0,-1 0 0,1 1 0,0-1 0,-1 1 0,1 1 0,0-1 0,-2 0 0,1 0 0,-1 0 0,1 0 0,1-1 0,0 1 0,-1 0 0,-1 0 0,1 1 0,-1-1 0,2 0 0,0 0 0,-1 0 0,1 0 0,0 0 0,-1 0 0,1 0 0,0 0 0,0 0 0,0 1 0,-1-1 0,1 0 0,0 1 0,0-1 0,-1-1 0,1 1 0,0 0 0,-1 0 0,1 0 0,0 0 0,0 0 0,-1-1 0,1 1 0,0 0 0,-1 0 0,1-1 0,0 1 0,1 0 0,0 0 0,0 0 0,0-3 0,-1 2 0,3-2 0,-3 3 0,2 0 0,-1 0 0,0 1 0,2-4 0,-3 2 0,4-1 0,-4 2 0,4 3 0,-2-2 0,1 2 0,0-6 0,-3 2 0,3-2 0,-3 3 0,4 0 0,-4 1 0,2-1 0,-1-3 0,-1 3 0,4-3 0,-4 3 0,3-3 0,-1 2 0,1-2 0,1 3 0,-2 0 0,1 0 0,0 0 0,1 0 0,-1-3 0,-1 2 0,1-4 0,-3 4 0,2-5 0,-1 5 0,2-1 0,-1 2 0,2 0 0,1 0 0,-1 0 0,0 0 0,0 0 0,1 4 0,0-3 0,1 7 0,-2-7 0,1 3 0,0 0 0,-1-3 0,2 3 0,-2-4 0,0 0 0,0 0 0,0 1 0,-1-1 0,0 0 0,-3-1 0,3-2 0,-1 2 0,0-1 0,2 2 0,-2 0 0,2 0 0,1 4 0,0-3 0,1 7 0,-2-7 0,-1 3 0,1-4 0,-3 4 0,3-3 0,-4 4 0,4-5 0,-2 0 0,0 0 0,3 4 0,-4 1 0,4 0 0,-2 3 0,0-3 0,2 0 0,-4-1 0,0-3 0,1-1 0,-2 0 0,2 0 0,-2 0 0,-1 0 0,3 0 0,-2 0 0,3 4 0,0 6 0,-1 0 0,5 4 0,-6-5 0,2-4 0,-1-1 0,-1 1 0,0-4 0,0 3 0,-2-4 0,1 0 0,0 0 0,0 0 0,1 1 0,0-1 0,1 4 0,1 1 0,-3 0 0,4 3 0,-5-6 0,4 6 0,-2-7 0,2 3 0,-4-4 0,2-3 0,-1 3 0,1-3 0,-1 3 0,2 1 0,-1 3 0,3 1 0,0 4 0,0 0 0,1 0 0,-2-4 0,1 3 0,-2-7 0,0 3 0,-2-4 0,2 0 0,0 0 0,0 0 0,3 4 0,1 6 0,2 5 0,0 5 0,0 0 0,1-6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3T09:00:21.228"/>
    </inkml:context>
    <inkml:brush xml:id="br0">
      <inkml:brushProperty name="width" value="0.05292" units="cm"/>
      <inkml:brushProperty name="height" value="0.05292" units="cm"/>
      <inkml:brushProperty name="color" value="#701432"/>
    </inkml:brush>
  </inkml:definitions>
  <inkml:trace contextRef="#ctx0" brushRef="#br0">526 78 24575,'0'1'0,"-2"3"0,1-1 0,-1 0 0,0 1 0,0 0 0,1-1 0,-1 1 0,0-1 0,1 1 0,-1-1 0,0 1 0,1 0 0,-1-1 0,0 1 0,1-1 0,-1 1 0,0 0 0,0-1 0,1 1 0,-1-1 0,1 0 0,-1 1 0,0 0 0,0 0 0,1-1 0,0 2 0,-1-1 0,2 1 0,-2-2 0,1 1 0,0 0 0,0 0 0,0-1 0,-1 1 0,0 0 0,0-1 0,1 1 0,1-1 0,-2 1 0,2-2 0,-1 2 0,-1-1 0,1 1 0,-1-1 0,0 1 0,0 0 0,-1 2 0,1-2 0,-2 4 0,2-3 0,-2 3 0,2-3 0,-1 1 0,2-2 0,-1-1 0,0 1 0,1-1 0,-1 0 0,0 1 0,1 0 0,-1-1 0,1 2 0,0-1 0,0 0 0,-1 0 0,1-1 0,-1 1 0,0 0 0,0-1 0,1 1 0,-1-1 0,1 0 0,-1 1 0,0-1 0,1 0 0,-1 1 0,1-1 0,-1 1 0,0-1 0,1 1 0,-1-1 0,0 1 0,1-1 0,0 1 0,0 0 0,1 1 0,-1-1 0,0 1 0,1-2 0,-1 0 0,1 0 0,-2 0 0,1 0 0,1 0 0,0 0 0,2-1 0,-2 2 0,2-2 0,-4 2 0,4-2 0,-1 0 0,-1 1 0,2-1 0,-4 1 0,4-1 0,-3 2 0,3-2 0,-2 3 0,2-4 0,-2 3 0,2-2 0,-2 2 0,2-2 0,-3 1 0,3-1 0,-2 2 0,2-2 0,-4 1 0,4-1 0,-2 2 0,1 0 0,0 2 0,0-2 0,-1 0 0,2-2 0,-2 2 0,1 0 0,0 0 0,-1 0 0,2-3 0,-2 2 0,1 0 0,1-1 0,-1 3 0,1-3 0,-1 3 0,2 0 0,-1 0 0,0 1 0,0-4 0,0 2 0,-2-2 0,2 0 0,-1 0 0,0 2 0,0-1 0,1 1 0,-1-1 0,0 0 0,2-1 0,-2 2 0,1-1 0,0-1 0,1 3 0,-1-3 0,2 0 0,-2 0 0,-1 1 0,1-1 0,0 1 0,0-1 0,-1 1 0,1-1 0,-2 0 0,3 0 0,-3 1 0,2-2 0,-1 2 0,1-1 0,0 1 0,0-1 0,-1 3 0,1-3 0,-1 2 0,1-3 0,1 1 0,-1 0 0,0-1 0,1 1 0,-3 1 0,2-2 0,-2 2 0,2-2 0,1 1 0,-1-1 0,-1 3 0,1-2 0,-1 3 0,1-3 0,-1 1 0,2-1 0,-2 1 0,0 1 0,1-1 0,-1 2 0,1-3 0,-1 2 0,1-1 0,0 0 0,0 0 0,0-1 0,0 1 0,0-1 0,-1 1 0,2-2 0,-3 2 0,2-1 0,-2 0 0,2 0 0,0 0 0,0 1 0,0-1 0,0 1 0,0-1 0,0 0 0,0-1 0,0 3 0,0-2 0,0 1 0,0-1 0,0 2 0,0-2 0,-1 1 0,1 0 0,0-1 0,-1 1 0,1 1 0,0-2 0,0 1 0,0-1 0,0 0 0,0-1 0,-1 1 0,1 0 0,-3 2 0,3-2 0,-1 3 0,-1-2 0,2 1 0,-4-1 0,4-1 0,-3 2 0,1-2 0,-1 1 0,1 0 0,-1 0 0,1 0 0,0 0 0,-2 1 0,3-2 0,-1 1 0,-2 1 0,3-2 0,-3 2 0,2-1 0,-1 0 0,1 0 0,-2 1 0,1-1 0,-1 0 0,0 0 0,1 1 0,-2-1 0,1 0 0,-2 0 0,1-1 0,-1 0 0,2 1 0,-1-3 0,0 2 0,1-3 0,-2 2 0,1 0 0,-2-2 0,1 2 0,-1-2 0,2 2 0,0 1 0,0-3 0,1 1 0,-1 0 0,1-1 0,-2 0 0,1-1 0,-1 2 0,1-2 0,-1 4 0,2-4 0,-2 2 0,2-1 0,0 1 0,0-1 0,0 2 0,0-2 0,0-1 0,-2-1 0,0 3 0,0-2 0,0 3 0,1-2 0,0 1 0,1-2 0,0 2 0,-1-1 0,0 3 0,0-4 0,-2 3 0,3-2 0,-1 3 0,1-3 0,-1 3 0,0-3 0,0 3 0,0-2 0,0 3 0,-1-1 0,1 0 0,0-1 0,0-1 0,0-1 0,0 2 0,-3 0 0,2 1 0,-2-1 0,3-1 0,-2 2 0,2-2 0,0 1 0,0 1 0,-1-2 0,1 1 0,-3 0 0,3-1 0,-1 2 0,0-2 0,1 3 0,0-5 0,0 4 0,-3-3 0,1 2 0,0 1 0,0 0 0,1 0 0,0 0 0,0-2 0,2 2 0,-1-3 0,1 2 0,0-3 0,-1 2 0,0 1 0,-1-1 0,2 2 0,-1-2 0,0 3 0,-1-1 0,-2-1 0,3 2 0,-3-2 0,3 2 0,-1-1 0,0-2 0,1 3 0,1-2 0,1 3 0,-1-1 0,0 1 0,-2-2 0,1 1 0,-1-1 0,2 2 0,0-1 0,-1-1 0,-1 1 0,2 0 0,-1 0 0,1 0 0,-1 0 0,1 1 0,0-3 0,1 2 0,-1-2 0,0 3 0,-1-1 0,1 0 0,-1-1 0,1 2 0,-1-1 0,0 0 0,1 0 0,-1 0 0,2 0 0,-1 1 0,1-1 0,-1 0 0,0 1 0,1-1 0,-1 1 0,0-1 0,1 1 0,-1 0 0,0-1 0,1 1 0,-1-1 0,0 0 0,1 0 0,-1 1 0,1-1 0,-1 0 0,1 1 0,-1-1 0,1 2 0,0-2 0,0 2 0,-1-1 0,2-2 0,-1 2 0,2-2 0,-2 2 0,0 0 0,1 1 0,-2-1 0,3 1 0,-3-1 0,2 1 0,-1-2 0,2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3T09:00:21.227"/>
    </inkml:context>
    <inkml:brush xml:id="br0">
      <inkml:brushProperty name="width" value="0.05292" units="cm"/>
      <inkml:brushProperty name="height" value="0.05292" units="cm"/>
      <inkml:brushProperty name="color" value="#001092"/>
    </inkml:brush>
  </inkml:definitions>
  <inkml:trace contextRef="#ctx0" brushRef="#br0">301 423 24575,'1'4'0</inkml:trace>
  <inkml:trace contextRef="#ctx0" brushRef="#br0" timeOffset="-1">311 461 24575,'-1'6'0,"5"2"0,-5 2 0,5 1 0,-5-1 0,5 0 0,-5 1 0,5-1 0,-5 4 0,4-3 0,-3 3 0,3 0 0,-3-3 0,3 3 0,-3-4 0,1 0 0,-2-2 0,2 1 0,-1-1 0,2 0 0,-3 1 0,2-4 0,-1 5 0,1-5 0,-2 4 0,0-1 0,1-1 0,-1 3 0,2-5 0,-1 3 0,1-3 0,-2 1 0,1-2 0,0 0 0,1 0 0,-1 0 0,4 1 0,-4-1 0,3 1 0,-3-1 0,1 0 0,1 1 0,-2-1 0,3 1 0,-3-1 0,2 1 0,-1 1 0,-1-2 0,1 2 0,1-1 0,0-1 0,2 1 0,-1-1 0,-1 1 0,2-1 0,-4 1 0,3-1 0,-1-1 0,2-1 0,-3 0 0,3-1 0,-2 1 0,0 0 0,2-1 0,-2 1 0,2 0 0,-1-1 0,1 1 0,0-1 0,0-1 0,0 0 0,0 1 0,-1-1 0,2 1 0,-1-1 0,0 0 0,0 1 0,1-1 0,-1 1 0,0-1 0,0 0 0,1 1 0,-1-1 0,0 1 0,0-1 0,0 1 0,0-1 0,0 0 0,3 1 0,-2-2 0,4 1 0,-4-1 0,2 1 0,-3 1 0,1-1 0,-1 1 0,0-1 0,-1-1 0,0-1 0,0 0 0,1 1 0,0 1 0,0 1 0,1-1 0,2-1 0,-2 0 0,4 0 0,-4 0 0,2 1 0,-2-2 0,-1 1 0,0 1 0,1-1 0,-1-1 0,1 2 0,1-3 0,-1 3 0,1-3 0,-1 2 0,-1-2 0,1 1 0,-1 0 0,1-1 0,-1 3 0,0-2 0,1 1 0,-1 1 0,1-2 0,-1 1 0,0 1 0,1-2 0,-1 3 0,0-1 0,-2-1 0,2 1 0,-2-2 0,2 3 0,0-1 0,3 1 0,-2-1 0,2 1 0,0 0 0,-2-1 0,2 1 0,-3-1 0,0 1 0,0-1 0,1 0 0,-1 1 0,0-3 0,0 2 0,1-1 0,-1 1 0,0 1 0,1-1 0,-1 1 0,0-1 0,0 0 0,1 1 0,-1-3 0,0 2 0,1-1 0,-1-1 0,0 2 0,-2-3 0,0 1 0,0 0 0,1 1 0,1 1 0,0-1 0,1 0 0,-1 0 0,0 1 0,1 1 0,-1-3 0,0 2 0,1-1 0,-1 1 0,0 1 0,-1-3 0,0 2 0,-2-4 0,2 4 0,0-1 0,1 1 0,0 1 0,0-1 0,1-1 0,-1 1 0,1-2 0,-1 3 0,0-1 0,0 0 0,0 1 0,0-1 0,1 1 0,-1-1 0,0 0 0,0 1 0,0-1 0,1 1 0,-1-1 0,0 1 0,0-1 0,1 0 0,-1 1 0,3 0 0,-2-1 0,1 1 0,1-1 0,-2 1 0,2 0 0,-3-1 0,1 0 0,-1 1 0,0-1 0,0 1 0,0-1 0,0 0 0,0 1 0,0-1 0,0 1 0,0-1 0,1 1 0,-2-1 0,1 2 0,0-1 0,-2 3 0,-1-2 0,-1 2 0,0 0 0,-1-1 0,1 1 0,0 0 0,-1-1 0,1 1 0,0-1 0,-1 1 0,1 0 0,-1-1 0,1 1 0,0 0 0,-1-1 0,1 1 0,0 0 0,-1-1 0,1 1 0,-1 0 0,1 0 0,-2-3 0,1 3 0,-2-4 0,2 3 0,-3-1 0,3 2 0,-2 0 0,2-1 0,-3-1 0,3 2 0,-3-2 0,2 0 0,-2 1 0,0-2 0,-1 3 0,1-2 0,1 2 0,-1-4 0,1 3 0,-1-3 0,0 2 0,2-1 0,-2-1 0,1 3 0,-1-3 0,-1 4 0,1-2 0,-1 0 0,3 1 0,-2-3 0,1 4 0,1-3 0,-2 1 0,2-1 0,-1 1 0,0-2 0,0 3 0,-4-1 0,1 2 0,-1 0 0,3-2 0,-1 1 0,1-3 0,-1 3 0,1-3 0,-2 3 0,-1-1 0,0 0 0,0 1 0,2-1 0,1 0 0,-1-1 0,1 1 0,-1-2 0,1 1 0,-2 0 0,2 1 0,-2 2 0,-2 0 0,3-2 0,-2 1 0,3-3 0,1 4 0,-1-4 0,2 1 0,-1 1 0,0-2 0,0 3 0,-4-1 0,2 2 0,-5 0 0,4 0 0,-1 0 0,3-2 0,-1-1 0,1 0 0,0-1 0,-2 1 0,-1 1 0,-3 0 0,0 0 0,2 1 0,1-3 0,0 3 0,2-3 0,-2 2 0,4-1 0,0-1 0,-2 3 0,-2-1 0,0 2 0,-3 0 0,2 0 0,0-2 0,3 1 0,-2-3 0,6 4 0,-6-5 0,5 3 0,0 0 0,-5 0 0,4 2 0,-5 0 0,1-3 0,4 3 0,-4-2 0,5 0 0,-3 1 0,1-1 0,0 1 0,-3 1 0,2-1 0,-3 1 0,4 0 0,-1-2 0,2 1 0,-1-3 0,4 4 0,-4-4 0,3 4 0,-1-3 0,-3 3 0,3 0 0,-3 0 0,5 0 0,-2 0 0,1 1 0,-2-2 0,3 1 0,0 0 0,-1-1 0,1 1 0,-1 0 0,1 0 0,0 0 0,-3 1 0,2-1 0,-1-1 0,2 1 0,-1 0 0,1 0 0,0-1 0,-3 1 0,2 1 0,-1-1 0,2 0 0,-1 0 0,1 0 0,-1 0 0,1 0 0,0 0 0,-1 0 0,1 0 0,-1 0 0,1 0 0,0 1 0,-1-1 0,1 0 0,-1 0 0,1 0 0,0 0 0,-1 0 0,1 0 0,-1 0 0,1 0 0,0 0 0,-1-1 0,1 1 0,-1 0 0,1 0 0,0 0 0,-1 0 0,2 0 0,0 0 0,0 0 0,0-2 0,-1 2 0,4-2 0,-5 3 0,3-1 0,-1 0 0,-1 0 0,4-1 0,-4 1 0,3-1 0,-3 1 0,4 2 0,-3-1 0,1 2 0,2-5 0,-4 2 0,3-2 0,-3 3 0,3-1 0,-3 0 0,1 1 0,1-3 0,-2 2 0,4-1 0,-4 1 0,3-2 0,-1 2 0,1-2 0,1 3 0,-2-1 0,1 1 0,-1-1 0,1 0 0,1-1 0,-2 1 0,1-3 0,-3 2 0,4-2 0,-4 2 0,3 0 0,-1 2 0,2-1 0,0 1 0,0 0 0,0-1 0,-1 1 0,1 2 0,0-1 0,0 3 0,0-3 0,0 1 0,0 0 0,0-1 0,-1 1 0,1-2 0,0-1 0,0 1 0,0 0 0,-2-1 0,1 0 0,-3 0 0,3-1 0,-1 0 0,0 0 0,2 2 0,-2-1 0,1 1 0,1 2 0,0-2 0,0 5 0,0-4 0,-2 1 0,1-3 0,-3 3 0,3-1 0,-3 0 0,3-1 0,-1 0 0,0-1 0,2 3 0,-4 1 0,3 0 0,-1 1 0,-1-1 0,3 0 0,-4-1 0,1-3 0,0 1 0,0-1 0,0 1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3T09:00:34.672"/>
    </inkml:context>
    <inkml:brush xml:id="br0">
      <inkml:brushProperty name="width" value="0.05292" units="cm"/>
      <inkml:brushProperty name="height" value="0.05292" units="cm"/>
      <inkml:brushProperty name="color" value="#701432"/>
    </inkml:brush>
  </inkml:definitions>
  <inkml:trace contextRef="#ctx0" brushRef="#br0">548 68 24575,'-2'4'0,"1"-1"0,-1 1 0,0 0 0,0-1 0,0 1 0,1-1 0,-1 1 0,0 0 0,1-1 0,-1 1 0,0 0 0,0-1 0,1 1 0,-1-1 0,0 1 0,0 0 0,0-1 0,1 1 0,0 1 0,0-1 0,1 1 0,-2-2 0,2 2 0,-1-2 0,1 1 0,-2 0 0,0-1 0,0 1 0,1 0 0,-1 0 0,2-1 0,-1 0 0,2 0 0,-3 1 0,1-1 0,-1 1 0,0-1 0,0 1 0,1 0 0,-2 2 0,0-2 0,-1 5 0,2-5 0,-2 5 0,2-5 0,-1 2 0,1-2 0,0 0 0,1-1 0,-1 0 0,0 1 0,1-1 0,-1 1 0,0 0 0,2 1 0,-2-1 0,2 0 0,-1 0 0,-1-1 0,0 1 0,0 0 0,0-1 0,1 1 0,-1-1 0,0 1 0,1-1 0,-1 1 0,1-1 0,-1 0 0,0 1 0,0 0 0,1-1 0,-1 0 0,0 1 0,1-1 0,-1 1 0,2 0 0,-1 0 0,2 1 0,-2-1 0,1 1 0,1-2 0,-3 0 0,3 0 0,-2 1 0,-1-1 0,3-1 0,-1 2 0,4-2 0,-4 2 0,3-2 0,-4 2 0,5-2 0,-3 1 0,0 0 0,2-2 0,-5 3 0,5-2 0,-2 2 0,2-2 0,-2 3 0,2-3 0,-3 2 0,4-2 0,-4 2 0,3-3 0,-3 3 0,4-2 0,-4 2 0,3-2 0,-4 1 0,4 0 0,-2 1 0,1 0 0,1 2 0,-1-2 0,-1 0 0,2-2 0,-2 3 0,2-1 0,-1 0 0,-1 0 0,1-2 0,-1 0 0,2 1 0,1 0 0,-2 2 0,1-3 0,0 3 0,2 1 0,-2-2 0,2 3 0,-1-5 0,-1 2 0,-2-1 0,2-2 0,-1 2 0,0 1 0,1-1 0,0 1 0,0-1 0,-1 1 0,2-2 0,-1 2 0,0-1 0,1 0 0,1 1 0,-1-2 0,2 1 0,-3-1 0,0 1 0,1-1 0,-1 2 0,1-2 0,-3 1 0,2-1 0,-1 1 0,2-2 0,-3 2 0,2-1 0,-2 0 0,3 0 0,-1 2 0,1-2 0,-1 4 0,0-4 0,0 1 0,0-1 0,1 0 0,0 0 0,0 0 0,0-1 0,-3 2 0,2-1 0,-2 1 0,3-2 0,-1 1 0,1 0 0,-2 1 0,2-1 0,-2 4 0,2-4 0,-2 1 0,2-1 0,-1 1 0,0 1 0,-1 0 0,1 1 0,0-2 0,0 0 0,1 1 0,-1-2 0,0 2 0,1-2 0,-1 1 0,1-1 0,-2 1 0,2-1 0,-3 1 0,3-1 0,-3 0 0,2 0 0,1 0 0,-1 1 0,0 0 0,0 0 0,1-1 0,0 0 0,-1-1 0,0 3 0,1-2 0,-1 2 0,1-2 0,-1 2 0,1-2 0,-1 1 0,0 1 0,0-2 0,0 1 0,0 1 0,1-2 0,-1 2 0,0-3 0,1 1 0,0 0 0,-3 0 0,2 0 0,-3 2 0,4-2 0,-2 3 0,-1-1 0,2 0 0,-5-1 0,6-1 0,-5 2 0,1-2 0,-1 2 0,2-2 0,-2 2 0,1-1 0,1 0 0,-2 0 0,2 0 0,-1 0 0,-1 0 0,2 0 0,-3 1 0,3-1 0,-2 1 0,2-2 0,-3 2 0,0-1 0,1 0 0,-1 1 0,0-1 0,-1 0 0,1 1 0,-4-2 0,3 1 0,-3-2 0,3 2 0,-2-3 0,2 2 0,-1-4 0,-1 4 0,0-2 0,-2-1 0,1 2 0,-1-2 0,2 1 0,1 3 0,0-5 0,1 3 0,-2-1 0,1-2 0,-2 1 0,2-1 0,-2 1 0,2 0 0,-2 2 0,2-3 0,-1 2 0,1-2 0,1 3 0,0-2 0,0 2 0,0-3 0,-1 0 0,-2-1 0,0 3 0,0-3 0,0 4 0,2-2 0,-1 1 0,1-2 0,1 2 0,-1-1 0,0 2 0,-1-2 0,-2 1 0,3-1 0,0 3 0,1-3 0,-1 3 0,0-3 0,0 3 0,-2-3 0,4 5 0,-4-3 0,2 1 0,-1-1 0,1-2 0,0 1 0,-1 0 0,-3 1 0,2 1 0,-3-1 0,4-1 0,-1 2 0,2-2 0,-1 0 0,1 2 0,-2-2 0,2 1 0,-5 0 0,4-1 0,0 2 0,-1-2 0,3 2 0,-3-4 0,2 4 0,-5-4 0,3 4 0,-3-1 0,4 1 0,-1 0 0,0-1 0,1 0 0,1 1 0,0-3 0,1 1 0,0-1 0,-2 0 0,0 2 0,0-1 0,2 2 0,-1-2 0,0 3 0,-1-2 0,-4 1 0,5 0 0,-4-1 0,3 2 0,0-1 0,0-2 0,1 3 0,1-2 0,2 2 0,-1 1 0,0 0 0,-4-2 0,3 1 0,-3-1 0,4 1 0,-1 0 0,-1-1 0,0 1 0,0 0 0,0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3T09:00:34.668"/>
    </inkml:context>
    <inkml:brush xml:id="br0">
      <inkml:brushProperty name="width" value="0.05292" units="cm"/>
      <inkml:brushProperty name="height" value="0.05292" units="cm"/>
      <inkml:brushProperty name="color" value="#001092"/>
    </inkml:brush>
  </inkml:definitions>
  <inkml:trace contextRef="#ctx0" brushRef="#br0">273 332 24575,'2'7'0,"0"1"0,2-1 0,-4-3 0,1 1 0,0-1 0,0 0 0,2-1 0,-3 0 0,4 0 0,-4 4 0,3-2 0,-4 5 0,5-5 0,-3 5 0,1-5 0,2 5 0,-2-3 0,0 4 0,1-3 0,-4 1 0,5-1 0,-5 2 0,5 1 0,-5-1 0,5 0 0,-5 1 0,5-1 0,-5 4 0,4-3 0,-3 3 0,3 0 0,-3-3 0,3 3 0,-3-4 0,1 0 0,-2-2 0,2 1 0,-1-1 0,2 0 0,-3 1 0,2-4 0,-1 5 0,1-5 0,-2 4 0,0-1 0,1-1 0,-1 3 0,2-5 0,-1 3 0,1-3 0,-2 1 0,1-2 0,0 0 0,1 0 0,-1 0 0,4 1 0,-4-1 0,3 1 0,-3-1 0,1 0 0,1 1 0,-2-1 0,3 1 0,-3-1 0,2 1 0,-1 1 0,-1-2 0,1 2 0,1-1 0,0-1 0,2 1 0,-1-1 0,-1 1 0,2-1 0,-4 1 0,3-1 0,-1-1 0,2-1 0,-3 0 0,3-1 0,-2 1 0,0 0 0,2-1 0,-2 1 0,2 0 0,-1-1 0,1 1 0,0-1 0,0-1 0,0 0 0,0 1 0,-1-1 0,2 1 0,-1-1 0,0 0 0,0 1 0,1-1 0,-1 1 0,0-1 0,0 0 0,1 1 0,-1-1 0,0 1 0,0-1 0,0 1 0,0-1 0,0 0 0,3 1 0,-2-2 0,4 1 0,-4-1 0,2 1 0,-3 1 0,1-1 0,-1 1 0,0-1 0,-1-1 0,0-1 0,0 0 0,1 1 0,0 1 0,0 1 0,1-1 0,2-1 0,-2 0 0,4 0 0,-4 0 0,2 1 0,-2-2 0,-1 1 0,0 1 0,1-1 0,-1-1 0,1 2 0,1-3 0,-1 3 0,1-3 0,-1 2 0,-1-2 0,1 1 0,-1 0 0,1-1 0,-1 3 0,0-2 0,1 1 0,-1 1 0,1-2 0,-1 1 0,0 1 0,1-2 0,-1 3 0,0-1 0,-2-1 0,2 1 0,-2-2 0,2 3 0,0-1 0,3 1 0,-2-1 0,2 1 0,0 0 0,-2-1 0,2 1 0,-3-1 0,0 1 0,0-1 0,1 0 0,-1 1 0,0-3 0,0 2 0,1-1 0,-1 1 0,0 1 0,1-1 0,-1 1 0,0-1 0,0 0 0,1 1 0,-1-3 0,0 2 0,1-1 0,-1-1 0,0 2 0,-2-3 0,0 1 0,0 0 0,1 1 0,1 1 0,0-1 0,1 0 0,-1 0 0,0 1 0,1 1 0,-1-3 0,0 2 0,1-1 0,-1 1 0,0 1 0,-1-3 0,0 2 0,-2-4 0,2 4 0,0-1 0,1 1 0,0 1 0,0-1 0,1-1 0,-1 1 0,1-2 0,-1 3 0,0-1 0,0 0 0,0 1 0,0-1 0,1 1 0,-1-1 0,0 0 0,0 1 0,0-1 0,1 1 0,-1-1 0,0 1 0,0-1 0,1 0 0,-1 1 0,3 0 0,-2-1 0,1 1 0,1-1 0,-2 1 0,2 0 0,-3-1 0,1 0 0,-1 1 0,0-1 0,0 1 0,0-1 0,0 0 0,0 1 0,0-1 0,0 1 0,0-1 0,1 1 0,-2-1 0,1 2 0,0-1 0,-2 3 0,-1-2 0,-1 2 0,0 0 0,-1-1 0,1 1 0,0 0 0,-1-1 0,1 1 0,0-1 0,-1 1 0,1 0 0,-1-1 0,1 1 0,0 0 0,-1-1 0,1 1 0,0 0 0,-1-1 0,1 1 0,-1 0 0,1 0 0,-2-3 0,1 3 0,-2-4 0,2 3 0,-3-1 0,3 2 0,-2 0 0,2-1 0,-3-1 0,3 2 0,-3-2 0,2 0 0,-2 1 0,0-2 0,-1 3 0,1-2 0,1 2 0,-1-4 0,1 3 0,-1-3 0,0 2 0,2-1 0,-2-1 0,1 3 0,-1-3 0,-1 4 0,1-2 0,-1 0 0,3 1 0,-2-3 0,1 4 0,1-3 0,-2 1 0,2-1 0,-1 1 0,0-2 0,0 3 0,-4-1 0,1 2 0,-1 0 0,3-2 0,-1 1 0,1-3 0,-1 3 0,1-3 0,-2 3 0,-1-1 0,0 0 0,0 1 0,2-1 0,1 0 0,-1-1 0,1 1 0,-1-2 0,1 1 0,-2 0 0,2 1 0,-2 2 0,-2 0 0,3-2 0,-2 1 0,3-3 0,1 4 0,-1-4 0,2 1 0,-1 1 0,0-2 0,0 3 0,-4-1 0,2 2 0,-5 0 0,4 0 0,-1 0 0,3-2 0,-1-1 0,1 0 0,0-1 0,-2 1 0,-1 1 0,-3 0 0,0 0 0,2 1 0,1-3 0,0 3 0,2-3 0,-2 2 0,4-1 0,0-1 0,-2 3 0,-2-1 0,0 2 0,-3 0 0,2 0 0,0-2 0,3 1 0,-2-3 0,6 4 0,-6-5 0,5 3 0,0 0 0,-5 0 0,4 2 0,-5 0 0,1-3 0,4 3 0,-4-2 0,5 0 0,-3 1 0,1-1 0,0 1 0,-3 1 0,2-1 0,-3 1 0,4 0 0,-1-2 0,2 1 0,-1-3 0,4 4 0,-4-4 0,3 4 0,-1-3 0,-3 3 0,3 0 0,-3 0 0,5 0 0,-2 0 0,1 1 0,-2-2 0,3 1 0,0 0 0,-1-1 0,1 1 0,-1 0 0,1 0 0,0 0 0,-3 1 0,2-1 0,-1-1 0,2 1 0,-1 0 0,1 0 0,0-1 0,-3 1 0,2 1 0,-1-1 0,2 0 0,-1 0 0,1 0 0,-1 0 0,1 0 0,0 0 0,-1 0 0,1 0 0,-1 0 0,1 0 0,0 1 0,-1-1 0,1 0 0,-1 0 0,1 0 0,0 0 0,-1 0 0,1 0 0,-1 0 0,1 0 0,0 0 0,-1-1 0,1 1 0,-1 0 0,1 0 0,0 0 0,-1 0 0,2 0 0,0 0 0,0 0 0,0-2 0,-1 2 0,4-2 0,-5 3 0,3-1 0,-1 0 0,-1 0 0,4-1 0,-4 1 0,3-1 0,-3 1 0,4 2 0,-3-1 0,1 2 0,2-5 0,-4 2 0,3-2 0,-3 3 0,3-1 0,-3 0 0,1 1 0,1-3 0,-2 2 0,4-1 0,-4 1 0,3-2 0,-1 2 0,1-2 0,1 3 0,-2-1 0,1 1 0,-1-1 0,1 0 0,1-1 0,-2 1 0,1-3 0,-3 2 0,4-2 0,-4 2 0,3 0 0,-1 2 0,2-1 0,0 1 0,0 0 0,0-1 0,-1 1 0,1 2 0,0-1 0,0 3 0,0-3 0,0 1 0,0 0 0,0-1 0,-1 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3T08:56:30.303"/>
    </inkml:context>
    <inkml:brush xml:id="br0">
      <inkml:brushProperty name="width" value="0.05292" units="cm"/>
      <inkml:brushProperty name="height" value="0.05292" units="cm"/>
      <inkml:brushProperty name="color" value="#001092"/>
    </inkml:brush>
  </inkml:definitions>
  <inkml:trace contextRef="#ctx0" brushRef="#br0">177-62 24575,'-4'12'0,"5"3"0,-2-4 0,5 0 0,0-1 0,0-2 0,2 2 0,-2-2 0,0-2 0,-1-1 0,-3-1 0,3 1 0,-3-1 0,4 3 0,-4-2 0,3 5 0,-1-5 0,0 2 0,2-2 0,-4-1 0,1 1 0,-1-1 0,1 0 0,-1 1 0,2-1 0,-1 0 0,-1 3 0,1 1 0,0 0 0,-1 1 0,3-1 0,-3 0 0,3 3 0,-1-5 0,2 3 0,-2-5 0,1 4 0,-3-3 0,4 2 0,-4-3 0,1 1 0,0-1 0,0 0 0,0 1 0,-1-1 0,-1-1 0,3 1 0,-2 0 0,1 0 0,-2 0 0,1 0 0,0 0 0,1 0 0,1 3 0,2 1 0,-2 3 0,1-1 0,-1 1 0,2-1 0,0 1 0,-2-3 0,2-1 0,-4-3 0,1 1 0,0-1 0,0 0 0,2-1 0,-3 0 0,4 0 0,-4 4 0,3-2 0,-4 5 0,5-5 0,-3 5 0,1-5 0,2 5 0,-2-3 0,0 4 0,1-3 0,-4 1 0,5-1 0,-5 2 0,5 1 0,-5-1 0,5 0 0,-5 1 0,5-1 0,-5 4 0,4-3 0,-3 3 0,3 0 0,-3-3 0,3 3 0,-3-4 0,1 0 0,-2-2 0,2 1 0,-1-1 0,2 0 0,-3 1 0,2-4 0,-1 5 0,1-5 0,-2 4 0,0-1 0,1-1 0,-1 3 0,2-5 0,-1 3 0,1-3 0,-2 1 0,1-2 0,0 0 0,1 0 0,-1 0 0,4 1 0,-4-1 0,3 1 0,-3-1 0,1 0 0,1 1 0,-2-1 0,3 1 0,-3-1 0,2 1 0,-1 1 0,-1-2 0,1 2 0,1-1 0,0-1 0,2 1 0,-1-1 0,-1 1 0,2-1 0,-4 1 0,3-1 0,-1-1 0,2-1 0,-3 0 0,3-1 0,-2 1 0,0 0 0,2-1 0,-2 1 0,2 0 0,-1-1 0,1 1 0,0-1 0,0-1 0,0 0 0,0 1 0,-1-1 0,2 1 0,-1-1 0,0 0 0,0 1 0,1-1 0,-1 1 0,0-1 0,0 0 0,1 1 0,-1-1 0,0 1 0,0-1 0,0 1 0,0-1 0,0 0 0,3 1 0,-2-2 0,4 1 0,-4-1 0,2 1 0,-3 1 0,1-1 0,-1 1 0,0-1 0,-1-1 0,0-1 0,0 0 0,1 1 0,0 1 0,0 1 0,1-1 0,2-1 0,-2 0 0,4 0 0,-4 0 0,2 1 0,-2-2 0,-1 1 0,0 1 0,1-1 0,-1-1 0,1 2 0,1-3 0,-1 3 0,1-3 0,-1 2 0,-1-2 0,1 1 0,-1 0 0,1-1 0,-1 3 0,0-2 0,1 1 0,-1 1 0,1-2 0,-1 1 0,0 1 0,1-2 0,-1 3 0,0-1 0,-2-1 0,2 1 0,-2-2 0,2 3 0,0-1 0,3 1 0,-2-1 0,2 1 0,0 0 0,-2-1 0,2 1 0,-3-1 0,0 1 0,0-1 0,1 0 0,-1 1 0,0-3 0,0 2 0,1-1 0,-1 1 0,0 1 0,1-1 0,-1 1 0,0-1 0,0 0 0,1 1 0,-1-3 0,0 2 0,1-1 0,-1-1 0,0 2 0,-2-3 0,0 1 0,0 0 0,1 1 0,1 1 0,0-1 0,1 0 0,-1 0 0,0 1 0,1 1 0,-1-3 0,0 2 0,1-1 0,-1 1 0,0 1 0,-1-3 0,0 2 0,-2-4 0,2 4 0,0-1 0,1 1 0,0 1 0,0-1 0,1-1 0,-1 1 0,1-2 0,-1 3 0,0-1 0,0 0 0,0 1 0,0-1 0,1 1 0,-1-1 0,0 0 0,0 1 0,0-1 0,1 1 0,-1-1 0,0 1 0,0-1 0,1 0 0,-1 1 0,3 0 0,-2-1 0,1 1 0,1-1 0,-2 1 0,2 0 0,-3-1 0,1 0 0,-1 1 0,0-1 0,0 1 0,0-1 0,0 0 0,0 1 0,0-1 0,0 1 0,0-1 0,1 1 0,-2-1 0,1 2 0,0-1 0,-2 3 0,-1-2 0,-1 2 0,0 0 0,-1-1 0,1 1 0,0 0 0,-1-1 0,1 1 0,0-1 0,-1 1 0,1 0 0,-1-1 0,1 1 0,0 0 0,-1-1 0,1 1 0,0 0 0,-1-1 0,1 1 0,-1 0 0,1 0 0,-2-3 0,1 3 0,-2-4 0,2 3 0,-3-1 0,3 2 0,-2 0 0,2-1 0,-3-1 0,3 2 0,-3-2 0,2 0 0,-2 1 0,0-2 0,-1 3 0,1-2 0,1 2 0,-1-4 0,1 3 0,-1-3 0,0 2 0,2-1 0,-2-1 0,1 3 0,-1-3 0,-1 4 0,1-2 0,-1 0 0,3 1 0,-2-3 0,1 4 0,1-3 0,-2 1 0,2-1 0,-1 1 0,0-2 0,0 3 0,-4-1 0,1 2 0,-1 0 0,3-2 0,-1 1 0,1-3 0,-1 3 0,1-3 0,-2 3 0,-1-1 0,0 0 0,0 1 0,2-1 0,1 0 0,-1-1 0,1 1 0,-1-2 0,1 1 0,-2 0 0,2 1 0,-2 2 0,-2 0 0,3-2 0,-2 1 0,3-3 0,1 4 0,-1-4 0,2 1 0,-1 1 0,0-2 0,0 3 0,-4-1 0,2 2 0,-5 0 0,4 0 0,-1 0 0,3-2 0,-1-1 0,1 0 0,0-1 0,-2 1 0,-1 1 0,-3 0 0,0 0 0,2 1 0,1-3 0,0 3 0,2-3 0,-2 2 0,4-1 0,0-1 0,-2 3 0,-2-1 0,0 2 0,-3 0 0,2 0 0,0-2 0,3 1 0,-2-3 0,6 4 0,-6-5 0,5 3 0,0 0 0,-5 0 0,4 2 0,-5 0 0,1-3 0,4 3 0,-4-2 0,5 0 0,-3 1 0,1-1 0,0 1 0,-3 1 0,2-1 0,-3 1 0,4 0 0,-1-2 0,2 1 0,-1-3 0,4 4 0,-4-4 0,3 4 0,-1-3 0,-3 3 0,3 0 0,-3 0 0,5 0 0,-2 0 0,1 1 0,-2-2 0,3 1 0,0 0 0,-1-1 0,1 1 0,-1 0 0,1 0 0,0 0 0,-3 1 0,2-1 0,-1-1 0,2 1 0,-1 0 0,1 0 0,0-1 0,-3 1 0,2 1 0,-1-1 0,2 0 0,-1 0 0,1 0 0,-1 0 0,1 0 0,0 0 0,-1 0 0,1 0 0,-1 0 0,1 0 0,0 1 0,-1-1 0,1 0 0,-1 0 0,1 0 0,0 0 0,-1 0 0,1 0 0,-1 0 0,1 0 0,0 0 0,-1-1 0,1 1 0,-1 0 0,1 0 0,0 0 0,-1 0 0,2 0 0,0 0 0,0 0 0,0-2 0,-1 2 0,4-2 0,-5 3 0,3-1 0,-1 0 0,-1 0 0,4-1 0,-4 1 0,3-1 0,-3 1 0,4 2 0,-3-1 0,1 2 0,2-5 0,-4 2 0,3-2 0,-3 3 0,3-1 0,-3 0 0,1 1 0,1-3 0,-2 2 0,4-1 0,-4 1 0,3-2 0,-1 2 0,1-2 0,1 3 0,-2-1 0,1 1 0,-1-1 0,1 0 0,1-1 0,-2 1 0,1-3 0,-3 2 0,4-2 0,-4 2 0,3 0 0,-1 2 0,2-1 0,0 1 0,0 0 0,0-1 0,-1 1 0,1 2 0,0-1 0,0 3 0,0-3 0,0 1 0,0 0 0,0-1 0,-1 1 0,1-2 0,0-1 0,0 1 0,0 0 0,-2-1 0,1 0 0,-3 0 0,3-1 0,-1 0 0,0 0 0,2 2 0,-2-1 0,1 1 0,1 2 0,0-2 0,0 5 0,0-4 0,-2 1 0,1-3 0,-3 3 0,3-1 0,-3 0 0,3-1 0,-1 0 0,0-1 0,2 3 0,-4 1 0,3 0 0,-1 1 0,-1-1 0,3 0 0,-4-1 0,1-3 0,0 1 0,0-1 0,0 1 0,-1-2 0,-1 1 0,3 1 0,-2-1 0,1 3 0,0 4 0,-1 0 0,4 3 0,-5-4 0,3-2 0,-1-1 0,-2-1 0,3-1 0,-3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3T08:56:44.239"/>
    </inkml:context>
    <inkml:brush xml:id="br0">
      <inkml:brushProperty name="width" value="0.05292" units="cm"/>
      <inkml:brushProperty name="height" value="0.05292" units="cm"/>
      <inkml:brushProperty name="color" value="#701432"/>
    </inkml:brush>
  </inkml:definitions>
  <inkml:trace contextRef="#ctx0" brushRef="#br0">450-14 24575,'-1'12'0,"-1"-3"0,1-3 0,0-1 0,1 0 0,-1 0 0,0-1 0,0 1 0,1 0 0,-1-1 0,0 1 0,0 0 0,0 0 0,0 1 0,1-1 0,-1 1 0,0-1 0,0 0 0,0 0 0,0 0 0,1 0 0,-1 0 0,0 0 0,0 0 0,0 0 0,0 0 0,1 1 0,-1-1 0,0 0 0,0 0 0,0 0 0,0 1 0,1-1 0,-1 0 0,0 0 0,0 0 0,0 0 0,0 1 0,0-1 0,1 0 0,-1 0 0,0 0 0,0 0 0,0 1 0,0-1 0,1 1 0,-1-1 0,2 1 0,-2 0 0,2 0 0,-2 0 0,2-1 0,-2 0 0,2 1 0,-1-1 0,-1 0 0,0 0 0,0 1 0,0-1 0,2-1 0,-1 1 0,1-2 0,-2 3 0,1-1 0,-1-1 0,0 2 0,0-1 0,0 0 0,0 4 0,0-2 0,-1 5 0,1-5 0,-1 5 0,1-6 0,-1 3 0,1-3 0,0-1 0,1 0 0,-1 0 0,0 0 0,0 0 0,0 0 0,0 1 0,2 0 0,-1 0 0,1 0 0,-2-1 0,0 0 0,0 0 0,0 0 0,1 1 0,-1-1 0,0 0 0,0 0 0,0 0 0,1 0 0,-1-1 0,0 1 0,0 1 0,0-1 0,0 0 0,1 0 0,-1 0 0,0 0 0,0 0 0,2 0 0,-1 1 0,2 0 0,-2 0 0,1 0 0,0-2 0,-1 0 0,1 0 0,-2 1 0,1-1 0,1 0 0,0 0 0,3-2 0,-3 3 0,2-3 0,-3 3 0,3-3 0,-1 1 0,0 0 0,1-1 0,-4 3 0,4-4 0,-2 5 0,3-4 0,-3 3 0,3-3 0,-3 3 0,3-4 0,-3 4 0,2-3 0,-2 3 0,2-3 0,-1 2 0,1-2 0,-4 3 0,5-4 0,-3 5 0,3-1 0,-1 1 0,0-1 0,-1 0 0,1-3 0,-2 4 0,3-2 0,-1 0 0,-2 2 0,2-5 0,-1 2 0,1 1 0,0-3 0,0 5 0,1-4 0,0 5 0,1-2 0,0 0 0,0 2 0,-1-5 0,0 2 0,-3-1 0,3-1 0,-3 1 0,3 0 0,-1 1 0,0 0 0,0 0 0,1-1 0,0-1 0,-1 2 0,1 0 0,0-2 0,1 2 0,-1-2 0,2-1 0,-3 1 0,1 1 0,0-1 0,-1 2 0,1-3 0,-2 3 0,2-3 0,-3 2 0,3-1 0,-2 1 0,1-2 0,-1 2 0,2-1 0,0 1 0,0-1 0,-1 5 0,0-6 0,1 3 0,-1-3 0,1 0 0,0 1 0,0-1 0,0 0 0,-2 2 0,1-1 0,-2 1 0,3-2 0,-1 0 0,1 0 0,-1 3 0,1-2 0,-1 4 0,1-4 0,-1 1 0,0-1 0,1 1 0,-1 1 0,1 1 0,-1 1 0,1-4 0,-1 1 0,1 1 0,0-2 0,-1 2 0,1-3 0,-1 2 0,1-1 0,-1 1 0,1-1 0,-2 1 0,1-1 0,-1 1 0,1-2 0,1 0 0,-1 3 0,1-2 0,0 2 0,-1-3 0,1 0 0,0 0 0,-1 3 0,1-2 0,0 2 0,0-3 0,-1 3 0,1-2 0,-1 1 0,1 1 0,-1-2 0,1 1 0,-1 1 0,1-2 0,0 1 0,-1-1 0,1-1 0,0 0 0,-3 2 0,2-2 0,-1 5 0,1-5 0,0 5 0,-1-2 0,1 0 0,-3 1 0,3-3 0,-3 3 0,1-2 0,-2 2 0,3-2 0,-2 2 0,1-1 0,0-1 0,-1 2 0,1-1 0,0-1 0,-1 2 0,1-1 0,-2 1 0,3-2 0,-3 3 0,3-3 0,-3 2 0,0 0 0,0-1 0,1 1 0,-1 1 0,-2-2 0,2 2 0,-3-2 0,1 0 0,-2 0 0,2 1 0,0-4 0,0 3 0,-1-5 0,0 4 0,0-1 0,-3-1 0,1 2 0,-1-2 0,3 1 0,1 2 0,-1-5 0,1 3 0,-1-1 0,0-2 0,-1 2 0,0-3 0,-1 3 0,2-2 0,-1 5 0,1-5 0,0 2 0,0-2 0,1 3 0,0-3 0,1 3 0,-2-3 0,0 0 0,-2-1 0,1 2 0,-2-1 0,2 5 0,1-5 0,0 2 0,0-2 0,1 2 0,0-1 0,-2 3 0,1-4 0,-2 4 0,2-4 0,1 5 0,-1-4 0,1 4 0,-1-5 0,1 5 0,-2-3 0,4 4 0,-5-2 0,3 2 0,-1-3 0,0-1 0,0 0 0,0 0 0,-3 3 0,1 0 0,-1 0 0,2-2 0,0 1 0,1-1 0,0 0 0,1 2 0,-3-3 0,2 2 0,-3 0 0,2-1 0,0 2 0,1-2 0,1 2 0,-3-5 0,3 4 0,-6-2 0,4 3 0,-2 0 0,2 0 0,0 0 0,0 0 0,0-2 0,2 2 0,-1-4 0,2 1 0,-2-2 0,0 2 0,0 1 0,-1 0 0,3 1 0,-2-1 0,1 2 0,-2 0 0,-2 0 0,3 1 0,-3-1 0,4 1 0,-2-1 0,1-2 0,1 2 0,1-2 0,1 3 0,0 1 0,0-1 0,-4 0 0,3 0 0,-3-1 0,4 1 0,-2-1 0,0 1 0,0 0 0,0 0 0,1-1 0,0 2 0,0-1 0,1 0 0,-1-3 0,1 2 0,-1-2 0,1 4 0,-2-1 0,2 0 0,-3-1 0,2 1 0,0 0 0,-1 0 0,2 0 0,-2 0 0,2 0 0,1 0 0,-1-1 0,0 1 0,0 0 0,0 0 0,0 1 0,1-1 0,-1 0 0,0 0 0,0 1 0,0-1 0,0-1 0,1 1 0,-1 0 0,0 0 0,0 0 0,1 0 0,-1 0 0,0 0 0,2 0 0,-2 1 0,2 0 0,-2-1 0,3-1 0,-3 1 0,3-2 0,-1 2 0,-2 0 0,4 2 0,-4-2 0,4 1 0,-4 0 0,4 0 0,-4-1 0,4-1 0,-3 1 0,3-1 0,-4 1 0,2 1 0,0 0 0,-2-1 0,2 0 0,-2 0 0,1 0 0,-1 0 0,0 0 0,0 1 0,0-1 0,0 1 0,0-1 0,1 1 0,-2 3 0,1-3 0,-1 6 0,1-5 0,-1 5 0,1-5 0,-1 2 0,2-4 0,-1 1 0,0-1 0,0 1 0,0-1 0,0 1 0,0-1 0,0 1 0,0-1 0,1 1 0,-1-1 0,-1 3 0,1-1 0,0 1 0,0-3 0,0 1 0,0-1 0,1 0 0,-1 0 0,0 0 0,0 1 0,-2-2 0,2 1 0,-2 0 0,1 0 0,0 0 0,-2-3 0,3 3 0,-1-3 0,-1 3 0,2 1 0,-2-2 0,0 1 0,0 0 0,0 0 0,-1-1 0,2 1 0,0 0 0,-1 0 0,2 0 0,-3-3 0,3 2 0,-1-1 0,-1 2 0,2 0 0,-2 0 0,0 0 0,2 0 0,-1-1 0,1 1 0,-2 0 0,2 0 0,-1 0 0,1 0 0,0 0 0,0 0 0,0 0 0,0 0 0,-1-2 0,1 2 0,-1-3 0,1 4 0,0-1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3T08:56:44.236"/>
    </inkml:context>
    <inkml:brush xml:id="br0">
      <inkml:brushProperty name="width" value="0.05292" units="cm"/>
      <inkml:brushProperty name="height" value="0.05292" units="cm"/>
      <inkml:brushProperty name="color" value="#001092"/>
    </inkml:brush>
  </inkml:definitions>
  <inkml:trace contextRef="#ctx0" brushRef="#br0">177-62 24575,'-4'18'0,"5"5"0,-2-7 0,6 1 0,-1-2 0,0-3 0,2 3 0,-2-3 0,0-3 0,-1-2 0,-3-1 0,3 1 0,-3 0 0,4 4 0,-4-4 0,4 8 0,-2-7 0,0 2 0,1-3 0,-3 0 0,2-1 0,-3 1 0,3-1 0,-2 1 0,2-1 0,-1 1 0,-1 3 0,1 2 0,0-1 0,-1 3 0,3-2 0,-3 0 0,3 5 0,-1-9 0,2 6 0,-2-7 0,2 4 0,-4-4 0,3 4 0,-3-5 0,2 1 0,-1 0 0,-1-1 0,2 0 0,-2 0 0,-1 0 0,2 0 0,0 0 0,0 0 0,-2 0 0,1 0 0,0 0 0,1 0 0,1 5 0,2 0 0,-2 5 0,2 0 0,-2-1 0,2 1 0,0 0 0,-2-4 0,2-1 0,-4-5 0,1 1 0,1-1 0,-2 0 0,3-2 0,-3 1 0,4 0 0,-4 5 0,3-2 0,-3 6 0,3-6 0,-1 6 0,0-6 0,2 7 0,-2-3 0,0 3 0,1-3 0,-3 2 0,3-2 0,-3 3 0,3 1 0,-3-1 0,3 1 0,-3-1 0,3 1 0,-4 5 0,5-4 0,-5 3 0,5 1 0,-5-5 0,5 5 0,-5-6 0,3 1 0,-3-5 0,2 4 0,-1-4 0,2 1 0,-3 2 0,2-7 0,-1 7 0,1-6 0,-2 6 0,0-3 0,1 1 0,-1 2 0,2-7 0,-1 7 0,1-7 0,-2 2 0,1-3 0,0 0 0,1 0 0,-1 0 0,4 1 0,-4-1 0,3 1 0,-3 0 0,2-1 0,-1 1 0,-1-1 0,4 1 0,-4 0 0,1-1 0,1 4 0,-2-4 0,1 4 0,0-4 0,2 0 0,0 1 0,1 0 0,-2 0 0,2 0 0,-4-1 0,3 1 0,-1-3 0,2 0 0,-2-1 0,1-2 0,0 2 0,-1 0 0,2-2 0,-2 3 0,2-1 0,0-2 0,0 2 0,0-2 0,0-1 0,0 1 0,0-1 0,0 1 0,0 0 0,0-1 0,1 1 0,-1-1 0,1 1 0,-1 0 0,0-1 0,1 1 0,-1 0 0,1-1 0,-1 1 0,0-1 0,0 1 0,0 0 0,0-1 0,3 1 0,-1-3 0,4 3 0,-5-3 0,2 3 0,-3-1 0,1 1 0,-1 0 0,1-1 0,-3-2 0,2 0 0,-1-1 0,1 1 0,0 3 0,1-1 0,-1 1 0,3-3 0,-2 2 0,5-2 0,-4-1 0,1 4 0,-2-3 0,-1-1 0,1 3 0,-1-2 0,1 0 0,-1 2 0,3-5 0,-2 5 0,2-5 0,-3 5 0,1-5 0,-1 2 0,1 0 0,0-2 0,-1 5 0,1-2 0,-1 0 0,1 1 0,-1-1 0,1 0 0,-1 2 0,1-2 0,-1 2 0,1 1 0,-3-3 0,2 2 0,-2-2 0,2 2 0,1 1 0,2 0 0,-2 0 0,2 0 0,0 0 0,-2-1 0,2 1 0,-2 0 0,-1 0 0,0-1 0,1 1 0,-1 0 0,1-4 0,-1 3 0,1-2 0,-1 3 0,1-1 0,-1 1 0,0 0 0,1-1 0,-1 1 0,1 0 0,-1-4 0,1 3 0,-1-2 0,1 0 0,-1 2 0,-2-5 0,0 2 0,0 0 0,1 1 0,1 2 0,1-2 0,-1 2 0,1-2 0,-1 2 0,1 1 0,-1-3 0,1 2 0,-1-2 0,1 2 0,-1 1 0,-1-4 0,0 3 0,-2-5 0,3 5 0,-2-2 0,2 2 0,1 1 0,-1 0 0,1-4 0,-1 3 0,1-2 0,-1 3 0,0-1 0,1 1 0,-1 0 0,0-1 0,1 1 0,-1-1 0,0 1 0,1 0 0,-1-1 0,1 1 0,-1 0 0,0-1 0,1 1 0,-1 0 0,1-1 0,2 1 0,-2 0 0,2 0 0,0 0 0,-2 0 0,2 0 0,-2-1 0,-1 1 0,0 0 0,0-1 0,1 1 0,-1-1 0,0 1 0,0 0 0,0-1 0,1 1 0,-1 0 0,0-1 0,0 1 0,1 2 0,-2-1 0,-1 4 0,0-3 0,-2 3 0,-1-1 0,1 0 0,-1 1 0,1-1 0,0 0 0,-1 1 0,1-1 0,0 1 0,-1-1 0,1 1 0,-1 0 0,1-1 0,0 0 0,-1 1 0,1-1 0,-1 1 0,1-1 0,0 1 0,-1-1 0,-1-2 0,1 2 0,-3-5 0,4 6 0,-4-4 0,3 4 0,-3-1 0,3 1 0,-3-3 0,3 2 0,-2-2 0,0 0 0,-1 1 0,0-1 0,-1 3 0,0-3 0,3 2 0,-2-5 0,1 5 0,-2-5 0,1 3 0,2-1 0,-2-2 0,1 5 0,-1-5 0,-1 5 0,0-2 0,0-1 0,3 4 0,-2-6 0,1 5 0,0-3 0,-1 1 0,2-1 0,-1 0 0,0-2 0,0 5 0,-4-2 0,1 3 0,-2 0 0,4-3 0,-1 2 0,0-5 0,1 4 0,-1-4 0,-1 5 0,-1-2 0,0-1 0,-1 3 0,3-2 0,1 0 0,-1-1 0,0 0 0,1-2 0,-1 3 0,0-2 0,0 2 0,-1 2 0,-2 1 0,3-3 0,-3 2 0,4-5 0,1 5 0,-1-5 0,1 3 0,1-1 0,-2-2 0,1 5 0,-4-2 0,2 3 0,-6 0 0,6 0 0,-3-1 0,3-2 0,1-1 0,-1 0 0,1-2 0,-2 2 0,-1 0 0,-3 1 0,-1 0 0,3 2 0,1-5 0,-1 5 0,3-5 0,-2 2 0,4 0 0,-1-2 0,0 5 0,-4-3 0,1 4 0,-3 0 0,1 0 0,1-3 0,3 2 0,-2-5 0,5 5 0,-4-5 0,3 3 0,1-1 0,-5 1 0,4 3 0,-5 0 0,1-3 0,3 2 0,-3-3 0,4 1 0,-2 2 0,1-2 0,0 2 0,-3 0 0,1 0 0,-1 1 0,2 0 0,0-3 0,2 2 0,-1-5 0,3 6 0,-3-6 0,4 5 0,-3-2 0,-2 2 0,4 1 0,-4 0 0,4 1 0,-1-1 0,1 0 0,-2 0 0,3 0 0,0-1 0,-1 0 0,1 1 0,-1 0 0,1 0 0,0 0 0,-3 0 0,2 0 0,-1 0 0,1 0 0,1-1 0,0 1 0,-1 0 0,-1 0 0,1 0 0,-2 0 0,3 0 0,0 1 0,-1-2 0,1 1 0,-1 0 0,1 0 0,0 0 0,-1 0 0,1 1 0,-1-1 0,1 0 0,-1 1 0,1-1 0,0 0 0,-1 0 0,1 0 0,-1-1 0,1 1 0,-1 1 0,1-1 0,0-1 0,-1 1 0,1 0 0,-1 0 0,1 0 0,0-1 0,-1 1 0,3 0 0,-2 0 0,1 0 0,1-2 0,-2 1 0,3-1 0,-3 2 0,1 0 0,1 1 0,-2-1 0,3-1 0,-3 0 0,4-1 0,-4 3 0,3 2 0,-1-1 0,0 1 0,2-5 0,-4 1 0,3-1 0,-3 3 0,3-1 0,-3 1 0,2-1 0,0-2 0,-2 2 0,3-2 0,-3 2 0,4-2 0,-3 1 0,3-1 0,0 2 0,-2 1 0,1-1 0,-1 1 0,2 0 0,0-3 0,-2 1 0,1-3 0,-3 3 0,4-4 0,-4 4 0,3-1 0,-1 3 0,2 0 0,0 0 0,0 0 0,0 0 0,0 0 0,0 4 0,0-3 0,0 7 0,0-7 0,0 2 0,0 1 0,0-3 0,0 3 0,0-4 0,0 0 0,0 0 0,0 0 0,-2 0 0,1 0 0,-3-2 0,4-1 0,-2 2 0,0-3 0,2 4 0,-2 0 0,2 0 0,0 4 0,0-3 0,0 7 0,0-7 0,-2 2 0,1-3 0,-3 4 0,4-3 0,-5 2 0,5-3 0,-2 0 0,0-1 0,1 5 0,-3 0 0,4 1 0,-3 3 0,1-4 0,2 1 0,-5-1 0,3-5 0,-1 1 0,0-1 0,0 1 0,-1-1 0,-1 0 0,3 0 0,-2 0 0,1 4 0,1 7 0,-3 0 0,5 4 0,-5-6 0,3-4 0,-1 0 0,-1-1 0,1-2 0,-1 2 0,-1-4 0,1 0 0,-1 0 0,1 1 0,1-1 0,-1 1 0,2 3 0,-1 2 0,-1-1 0,1 4 0,-1-8 0,1 8 0,-1-8 0,2 4 0,-3-5 0,3-3 0,-2 3 0,1-3 0,-1 4 0,1-1 0,-1 5 0,3 1 0,-1 3 0,0 1 0,2 0 0,-2-5 0,-1 4 0,1-8 0,-1 4 0,-1-5 0,2 0 0,-1 1 0,1-1 0,2 5 0,0 6 0,1 5 0,-1 6 0,0-1 0,2-5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3T08:56:54.621"/>
    </inkml:context>
    <inkml:brush xml:id="br0">
      <inkml:brushProperty name="width" value="0.05292" units="cm"/>
      <inkml:brushProperty name="height" value="0.05292" units="cm"/>
      <inkml:brushProperty name="color" value="#701432"/>
    </inkml:brush>
  </inkml:definitions>
  <inkml:trace contextRef="#ctx0" brushRef="#br0">419-14 24575,'-2'9'0,"0"-2"0,1-3 0,1 0 0,-1-1 0,0 1 0,0-1 0,1 1 0,-1-1 0,0 1 0,0-1 0,1 1 0,-1 0 0,0 0 0,0 0 0,0 0 0,0 0 0,1 0 0,-1-1 0,0 1 0,0-1 0,1 1 0,-1 0 0,0 0 0,0 0 0,0 0 0,1 0 0,-1-1 0,0 1 0,0 0 0,0 0 0,0 0 0,1 0 0,-1-1 0,0 1 0,0 0 0,0 0 0,1 0 0,-1 0 0,0 0 0,0-1 0,0 1 0,1 0 0,-1 0 0,0 0 0,0 0 0,0 0 0,1 1 0,0-1 0,0 0 0,-1 0 0,2 1 0,-2-2 0,2 1 0,-2 0 0,0 0 0,0 0 0,0 0 0,0 0 0,2-1 0,-1 1 0,0-2 0,0 2 0,-1 0 0,0 0 0,0-1 0,0 1 0,1 0 0,-2 3 0,1-2 0,-1 4 0,1-4 0,-1 4 0,1-4 0,0 1 0,0-2 0,0 0 0,0 0 0,1-1 0,-1 1 0,0 0 0,0 0 0,0 0 0,2 1 0,-2-1 0,2 0 0,-2 0 0,0 0 0,0 0 0,0 0 0,1 0 0,-1-1 0,0 1 0,0 0 0,0 0 0,1-1 0,-1 1 0,0-1 0,0 1 0,0 0 0,1 0 0,-1 0 0,0-1 0,0 1 0,1-1 0,0 2 0,-1-1 0,3 1 0,-3-1 0,2 1 0,0-3 0,-2 2 0,2-2 0,-2 2 0,0 0 0,2-2 0,0 2 0,1-3 0,-1 3 0,1-3 0,-2 3 0,2-2 0,-1 0 0,0 0 0,1 0 0,-2 2 0,2-3 0,-2 3 0,3-2 0,-3 2 0,3-3 0,-3 3 0,3-3 0,-3 3 0,3-3 0,-3 3 0,2-3 0,-1 3 0,1-3 0,-2 3 0,2-3 0,-1 4 0,1-2 0,0 2 0,0-1 0,-1 0 0,1-3 0,-1 4 0,1-2 0,0 0 0,-1 1 0,1-2 0,-1 0 0,1 1 0,0-2 0,0 4 0,1-4 0,-1 4 0,2 0 0,-2-2 0,2 3 0,-2-4 0,1 1 0,-2-1 0,1-1 0,-1 1 0,1 1 0,0 0 0,0 1 0,1-2 0,-1 1 0,0-1 0,1 1 0,-1 0 0,1-2 0,0 3 0,0-3 0,1 1 0,-1-1 0,-1 2 0,0-2 0,1 2 0,-1-2 0,0 2 0,0-2 0,-1 2 0,2-2 0,-2 1 0,1-1 0,-1 2 0,2-2 0,-1 2 0,1-2 0,-1 4 0,0-3 0,1 1 0,-1-2 0,1 0 0,-1 0 0,1 0 0,0 0 0,-2 1 0,1 0 0,-1 0 0,1-1 0,1 0 0,-1 0 0,0 2 0,1-2 0,-1 4 0,0-3 0,0 0 0,1-1 0,-1 2 0,0 1 0,0-1 0,0 1 0,1-2 0,-1 1 0,1 0 0,-1-1 0,1 1 0,-1-2 0,0 1 0,1 0 0,-1 0 0,1-1 0,-2 2 0,1-2 0,-1 2 0,1-2 0,1 0 0,-1 2 0,1-2 0,-1 2 0,0-2 0,1 0 0,-1 0 0,1 2 0,-1-1 0,1 1 0,-1-2 0,1 2 0,0-1 0,-1 1 0,0-1 0,0 0 0,1 0 0,-1 1 0,0-1 0,1 1 0,-1-2 0,1 0 0,-1 0 0,-1 1 0,1 0 0,-1 1 0,1-1 0,0 2 0,-1-1 0,1 1 0,-2-1 0,2-1 0,-2 1 0,1 0 0,-2 0 0,2 0 0,-2 0 0,2 0 0,0 0 0,-2 1 0,2-2 0,0 1 0,-2 1 0,2-2 0,-2 2 0,2-1 0,-1 1 0,0-2 0,0 2 0,-1 0 0,0-1 0,0 1 0,1 0 0,-2-1 0,0 1 0,-1-1 0,1 0 0,-1 0 0,0 0 0,1-2 0,0 2 0,-1-4 0,0 3 0,0-1 0,-2 0 0,1 1 0,-1-2 0,2 1 0,1 2 0,-1-3 0,1 1 0,-1-1 0,0 0 0,-1 0 0,2-1 0,-3 1 0,2-1 0,0 4 0,0-4 0,0 2 0,0-2 0,1 2 0,0-2 0,0 3 0,0-3 0,-1-1 0,-1 1 0,0 1 0,0-1 0,0 3 0,1-2 0,0 0 0,0-1 0,2 2 0,-2-2 0,0 4 0,0-4 0,-1 3 0,1-3 0,0 4 0,1-4 0,0 4 0,-1-3 0,1 3 0,-2-3 0,3 4 0,-3-2 0,2 1 0,-1-2 0,0 0 0,0 0 0,0 0 0,-2 1 0,1 1 0,-2 0 0,3-2 0,-1 1 0,1-1 0,0 0 0,1 2 0,-2-2 0,1 1 0,-2 0 0,2-1 0,-1 2 0,1-2 0,0 2 0,0-4 0,0 4 0,-3-3 0,2 2 0,-1 1 0,1 0 0,1 0 0,-1 0 0,1-2 0,0 2 0,1-4 0,0 3 0,-1-3 0,0 1 0,0 1 0,0 0 0,1 2 0,-1-2 0,1 2 0,-1 0 0,-3 0 0,4 0 0,-4 0 0,4 0 0,-2 0 0,1-2 0,1 2 0,0-1 0,2 2 0,-1 0 0,0 0 0,-3-1 0,2 1 0,-1-1 0,2 0 0,-1 1 0,-1-1 0,1 0 0,0 1 0,0-1 0,1 1 0,-1 0 0,1-1 0,-1-1 0,1 1 0,0-1 0,0 2 0,-1-1 0,1 1 0,-2-1 0,2 1 0,-1-1 0,0 1 0,0 0 0,0-1 0,2 1 0,-1 0 0,0-1 0,0 1 0,0-1 0,1 1 0,-1 0 0,0 0 0,0 0 0,0 0 0,1 0 0,-1-1 0,0 1 0,0-1 0,1 1 0,-1 0 0,0-1 0,0 1 0,0 0 0,1-1 0,0 2 0,0-1 0,0 0 0,-1 0 0,2-1 0,-2 0 0,2 0 0,0 1 0,-2 0 0,3 0 0,-3 1 0,3-1 0,-3 1 0,2-1 0,-1 0 0,1-2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3T08:56:54.619"/>
    </inkml:context>
    <inkml:brush xml:id="br0">
      <inkml:brushProperty name="width" value="0.05292" units="cm"/>
      <inkml:brushProperty name="height" value="0.05292" units="cm"/>
      <inkml:brushProperty name="color" value="#001092"/>
    </inkml:brush>
  </inkml:definitions>
  <inkml:trace contextRef="#ctx0" brushRef="#br0">177-62 24575,'-4'12'0,"5"3"0,-2-4 0,5 0 0,0-1 0,0-2 0,2 2 0,-2-2 0,0-2 0,-1-1 0,-3-1 0,3 1 0,-3-1 0,4 3 0,-4-2 0,3 5 0,-1-5 0,0 2 0,2-2 0,-4-1 0,1 1 0,-1-1 0,1 0 0,-1 1 0,2-1 0,-1 0 0,-1 3 0,1 1 0,0 0 0,-1 1 0,3-1 0,-3 0 0,3 3 0,-1-5 0,2 3 0,-2-5 0,1 4 0,-3-3 0,4 2 0,-4-3 0,1 1 0,0-1 0,0 0 0,0 1 0,-1-1 0,-1-1 0,3 1 0,-2 0 0,1 0 0,-2 0 0,1 0 0,0 0 0,1 0 0,1 3 0,2 1 0,-2 3 0,1-1 0,-1 1 0,2-1 0,0 1 0,-2-3 0,2-1 0,-4-3 0,1 1 0,0-1 0,0 0 0,2-1 0,-3 0 0,4 0 0,-4 4 0,3-2 0,-4 5 0,5-5 0,-3 5 0,1-5 0,2 5 0,-2-3 0,0 4 0,1-3 0,-4 1 0,5-1 0,-5 2 0,5 1 0,-5-1 0,5 0 0,-5 1 0,5-1 0,-5 4 0,4-3 0,-3 3 0,3 0 0,-3-3 0,3 3 0,-3-4 0,1 0 0,-2-2 0,2 1 0,-1-1 0,2 0 0,-3 1 0,2-4 0,-1 5 0,1-5 0,-2 4 0,0-1 0,1-1 0,-1 3 0,2-5 0,-1 3 0,1-3 0,-2 1 0,1-2 0,0 0 0,1 0 0,-1 0 0,4 1 0,-4-1 0,3 1 0,-3-1 0,1 0 0,1 1 0,-2-1 0,3 1 0,-3-1 0,2 1 0,-1 1 0,-1-2 0,1 2 0,1-1 0,0-1 0,2 1 0,-1-1 0,-1 1 0,2-1 0,-4 1 0,3-1 0,-1-1 0,2-1 0,-3 0 0,3-1 0,-2 1 0,0 0 0,2-1 0,-2 1 0,2 0 0,-1-1 0,1 1 0,0-1 0,0-1 0,0 0 0,0 1 0,-1-1 0,2 1 0,-1-1 0,0 0 0,0 1 0,1-1 0,-1 1 0,0-1 0,0 0 0,1 1 0,-1-1 0,0 1 0,0-1 0,0 1 0,0-1 0,0 0 0,3 1 0,-2-2 0,4 1 0,-4-1 0,2 1 0,-3 1 0,1-1 0,-1 1 0,0-1 0,-1-1 0,0-1 0,0 0 0,1 1 0,0 1 0,0 1 0,1-1 0,2-1 0,-2 0 0,4 0 0,-4 0 0,2 1 0,-2-2 0,-1 1 0,0 1 0,1-1 0,-1-1 0,1 2 0,1-3 0,-1 3 0,1-3 0,-1 2 0,-1-2 0,1 1 0,-1 0 0,1-1 0,-1 3 0,0-2 0,1 1 0,-1 1 0,1-2 0,-1 1 0,0 1 0,1-2 0,-1 3 0,0-1 0,-2-1 0,2 1 0,-2-2 0,2 3 0,0-1 0,3 1 0,-2-1 0,2 1 0,0 0 0,-2-1 0,2 1 0,-3-1 0,0 1 0,0-1 0,1 0 0,-1 1 0,0-3 0,0 2 0,1-1 0,-1 1 0,0 1 0,1-1 0,-1 1 0,0-1 0,0 0 0,1 1 0,-1-3 0,0 2 0,1-1 0,-1-1 0,0 2 0,-2-3 0,0 1 0,0 0 0,1 1 0,1 1 0,0-1 0,1 0 0,-1 0 0,0 1 0,1 1 0,-1-3 0,0 2 0,1-1 0,-1 1 0,0 1 0,-1-3 0,0 2 0,-2-4 0,2 4 0,0-1 0,1 1 0,0 1 0,0-1 0,1-1 0,-1 1 0,1-2 0,-1 3 0,0-1 0,0 0 0,0 1 0,0-1 0,1 1 0,-1-1 0,0 0 0,0 1 0,0-1 0,1 1 0,-1-1 0,0 1 0,0-1 0,1 0 0,-1 1 0,3 0 0,-2-1 0,1 1 0,1-1 0,-2 1 0,2 0 0,-3-1 0,1 0 0,-1 1 0,0-1 0,0 1 0,0-1 0,0 0 0,0 1 0,0-1 0,0 1 0,0-1 0,1 1 0,-2-1 0,1 2 0,0-1 0,-2 3 0,-1-2 0,-1 2 0,0 0 0,-1-1 0,1 1 0,0 0 0,-1-1 0,1 1 0,0-1 0,-1 1 0,1 0 0,-1-1 0,1 1 0,0 0 0,-1-1 0,1 1 0,0 0 0,-1-1 0,1 1 0,-1 0 0,1 0 0,-2-3 0,1 3 0,-2-4 0,2 3 0,-3-1 0,3 2 0,-2 0 0,2-1 0,-3-1 0,3 2 0,-3-2 0,2 0 0,-2 1 0,0-2 0,-1 3 0,1-2 0,1 2 0,-1-4 0,1 3 0,-1-3 0,0 2 0,2-1 0,-2-1 0,1 3 0,-1-3 0,-1 4 0,1-2 0,-1 0 0,3 1 0,-2-3 0,1 4 0,1-3 0,-2 1 0,2-1 0,-1 1 0,0-2 0,0 3 0,-4-1 0,1 2 0,-1 0 0,3-2 0,-1 1 0,1-3 0,-1 3 0,1-3 0,-2 3 0,-1-1 0,0 0 0,0 1 0,2-1 0,1 0 0,-1-1 0,1 1 0,-1-2 0,1 1 0,-2 0 0,2 1 0,-2 2 0,-2 0 0,3-2 0,-2 1 0,3-3 0,1 4 0,-1-4 0,2 1 0,-1 1 0,0-2 0,0 3 0,-4-1 0,2 2 0,-5 0 0,4 0 0,-1 0 0,3-2 0,-1-1 0,1 0 0,0-1 0,-2 1 0,-1 1 0,-3 0 0,0 0 0,2 1 0,1-3 0,0 3 0,2-3 0,-2 2 0,4-1 0,0-1 0,-2 3 0,-2-1 0,0 2 0,-3 0 0,2 0 0,0-2 0,3 1 0,-2-3 0,6 4 0,-6-5 0,5 3 0,0 0 0,-5 0 0,4 2 0,-5 0 0,1-3 0,4 3 0,-4-2 0,5 0 0,-3 1 0,1-1 0,0 1 0,-3 1 0,2-1 0,-3 1 0,4 0 0,-1-2 0,2 1 0,-1-3 0,4 4 0,-4-4 0,3 4 0,-1-3 0,-3 3 0,3 0 0,-3 0 0,5 0 0,-2 0 0,1 1 0,-2-2 0,3 1 0,0 0 0,-1-1 0,1 1 0,-1 0 0,1 0 0,0 0 0,-3 1 0,2-1 0,-1-1 0,2 1 0,-1 0 0,1 0 0,0-1 0,-3 1 0,2 1 0,-1-1 0,2 0 0,-1 0 0,1 0 0,-1 0 0,1 0 0,0 0 0,-1 0 0,1 0 0,-1 0 0,1 0 0,0 1 0,-1-1 0,1 0 0,-1 0 0,1 0 0,0 0 0,-1 0 0,1 0 0,-1 0 0,1 0 0,0 0 0,-1-1 0,1 1 0,-1 0 0,1 0 0,0 0 0,-1 0 0,2 0 0,0 0 0,0 0 0,0-2 0,-1 2 0,4-2 0,-5 3 0,3-1 0,-1 0 0,-1 0 0,4-1 0,-4 1 0,3-1 0,-3 1 0,4 2 0,-3-1 0,1 2 0,2-5 0,-4 2 0,3-2 0,-3 3 0,3-1 0,-3 0 0,1 1 0,1-3 0,-2 2 0,4-1 0,-4 1 0,3-2 0,-1 2 0,1-2 0,1 3 0,-2-1 0,1 1 0,-1-1 0,1 0 0,1-1 0,-2 1 0,1-3 0,-3 2 0,4-2 0,-4 2 0,3 0 0,-1 2 0,2-1 0,0 1 0,0 0 0,0-1 0,-1 1 0,1 2 0,0-1 0,0 3 0,0-3 0,0 1 0,0 0 0,0-1 0,-1 1 0,1-2 0,0-1 0,0 1 0,0 0 0,-2-1 0,1 0 0,-3 0 0,3-1 0,-1 0 0,0 0 0,2 2 0,-2-1 0,1 1 0,1 2 0,0-2 0,0 5 0,0-4 0,-2 1 0,1-3 0,-3 3 0,3-1 0,-3 0 0,3-1 0,-1 0 0,0-1 0,2 3 0,-4 1 0,3 0 0,-1 1 0,-1-1 0,3 0 0,-4-1 0,1-3 0,0 1 0,0-1 0,0 1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3T08:56:49.377"/>
    </inkml:context>
    <inkml:brush xml:id="br0">
      <inkml:brushProperty name="width" value="0.05292" units="cm"/>
      <inkml:brushProperty name="height" value="0.05292" units="cm"/>
      <inkml:brushProperty name="color" value="#701432"/>
    </inkml:brush>
  </inkml:definitions>
  <inkml:trace contextRef="#ctx0" brushRef="#br0">475-14 24575,'-2'9'0,"0"-2"0,1-3 0,0 0 0,0 0 0,1-1 0,-1 1 0,0-1 0,0 1 0,0-1 0,1 1 0,-1-1 0,0 1 0,0 1 0,0-1 0,0 0 0,0 0 0,0-1 0,0 1 0,1 0 0,-1-1 0,0 1 0,0 0 0,0 0 0,0 0 0,0 0 0,0 0 0,0-1 0,1 1 0,-1 0 0,0 0 0,0 0 0,0 0 0,0 0 0,0-1 0,0 1 0,0 0 0,0 0 0,0 0 0,1 0 0,-1 0 0,0 0 0,0 0 0,0-1 0,0 2 0,0-1 0,0 0 0,2 0 0,-1 1 0,1-1 0,-2 0 0,1 1 0,0-2 0,1 1 0,-2 0 0,0 0 0,0 0 0,0 0 0,0 0 0,3-1 0,-3 1 0,3-2 0,-3 2 0,0 0 0,0 0 0,0-1 0,0 1 0,0 1 0,0 1 0,0-1 0,-1 4 0,0-4 0,0 4 0,1-4 0,0 2 0,0-3 0,0 0 0,0 0 0,0-1 0,0 1 0,0 0 0,0 0 0,0 0 0,2 1 0,-1-1 0,1 0 0,-2 0 0,0 0 0,0 0 0,0 0 0,0 0 0,1 0 0,-1-1 0,0 1 0,0 0 0,0 0 0,0-1 0,0 1 0,0 0 0,1 0 0,-1-1 0,0 1 0,0 0 0,0 0 0,0-1 0,2 1 0,-1 0 0,3 2 0,-4-2 0,2 0 0,1-1 0,-3 0 0,3 0 0,-3 1 0,0-1 0,2 0 0,1 0 0,1-2 0,-1 3 0,1-2 0,-3 1 0,4-1 0,-3 0 0,1 0 0,1 0 0,-3 1 0,3-1 0,-2 2 0,3-3 0,-2 3 0,1-3 0,-1 3 0,2-3 0,-3 3 0,2-3 0,-2 3 0,3-3 0,-3 3 0,2-3 0,-3 3 0,4-3 0,-3 3 0,3-1 0,-1 3 0,1-3 0,-3 1 0,3-3 0,-2 4 0,1-2 0,1 0 0,-3 1 0,2-3 0,-1 1 0,1 1 0,1-2 0,-1 4 0,1-4 0,0 4 0,2-1 0,-2 0 0,2 1 0,-2-3 0,0 0 0,-2 1 0,2-2 0,-2 1 0,1 1 0,1 0 0,-1 0 0,1-1 0,-1 1 0,1-1 0,0 1 0,0-1 0,0 0 0,2 1 0,-2-2 0,2 0 0,-2 0 0,0 2 0,0-1 0,0 0 0,0-1 0,-2 2 0,2-2 0,-3 1 0,3-1 0,-2 2 0,2-2 0,-2 1 0,2-1 0,0 2 0,0-2 0,0 4 0,-1-4 0,1 2 0,0-2 0,0 0 0,0 0 0,0 0 0,0 0 0,-2 1 0,2-1 0,-3 1 0,3-1 0,0 0 0,0 0 0,-1 2 0,1-2 0,-1 4 0,1-4 0,0 2 0,0-2 0,-1 1 0,1 2 0,-1-1 0,1 1 0,0-2 0,0 1 0,-1-1 0,2 0 0,-2 1 0,1-2 0,0 1 0,0-1 0,-1 2 0,2-2 0,-4 1 0,3-1 0,-3 2 0,3-2 0,0 0 0,0 1 0,0 0 0,0 1 0,0-3 0,0 1 0,-1 0 0,1 2 0,0-1 0,0 0 0,1-1 0,-2 2 0,2-1 0,-2 0 0,1 1 0,0-2 0,-1 2 0,1 0 0,0-2 0,0 2 0,0-2 0,0 0 0,-1 0 0,-1 1 0,2-1 0,-3 3 0,3-3 0,-1 3 0,-1-1 0,1 1 0,-3-1 0,3-1 0,-3 1 0,2 0 0,-3 0 0,2 0 0,-1 0 0,1 0 0,1 0 0,-3 0 0,3 0 0,-1 0 0,-1 0 0,1 0 0,-2 1 0,2-1 0,-1 0 0,2 0 0,-3 1 0,0-1 0,0 1 0,0 0 0,0-1 0,-1 1 0,0 0 0,-2-1 0,1 1 0,-2-2 0,2 2 0,-1-3 0,1 1 0,-1-2 0,-1 2 0,1 0 0,-4-2 0,2 3 0,-1-3 0,2 2 0,2 1 0,-1-4 0,1 3 0,-1-2 0,-1 0 0,-1 0 0,2-1 0,-3 2 0,3-2 0,-1 4 0,0-4 0,1 2 0,-1-2 0,3 2 0,-2-1 0,2 1 0,-2-1 0,0-1 0,-3-1 0,2 3 0,-2-2 0,2 3 0,0-2 0,0 1 0,1-2 0,1 2 0,-1-2 0,0 4 0,-1-4 0,-1 3 0,1-2 0,2 3 0,-1-4 0,1 4 0,-1-3 0,1 3 0,-3-2 0,4 2 0,-3 0 0,2 0 0,-2-2 0,1 0 0,0 0 0,-1 0 0,-2 2 0,1 0 0,-2 0 0,3-2 0,0 2 0,0-2 0,0 1 0,2 1 0,-3-2 0,2 1 0,-4 0 0,3-1 0,0 2 0,0-1 0,2 1 0,-3-4 0,3 4 0,-7-3 0,5 3 0,-3 0 0,2 0 0,1 0 0,0 0 0,0-1 0,2 1 0,-1-4 0,1 3 0,-1-3 0,0 2 0,-1 0 0,0 0 0,2 2 0,0-2 0,-1 3 0,-1-2 0,-3 1 0,4 1 0,-3-1 0,4 0 0,-3 1 0,2-3 0,0 2 0,2-1 0,1 2 0,0 0 0,0 0 0,-4-1 0,3 1 0,-4-1 0,5 1 0,-1-1 0,-2 0 0,1 1 0,0 0 0,0-1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3T08:56:49.373"/>
    </inkml:context>
    <inkml:brush xml:id="br0">
      <inkml:brushProperty name="width" value="0.05292" units="cm"/>
      <inkml:brushProperty name="height" value="0.05292" units="cm"/>
      <inkml:brushProperty name="color" value="#001092"/>
    </inkml:brush>
  </inkml:definitions>
  <inkml:trace contextRef="#ctx0" brushRef="#br0">177-62 24575,'-4'12'0,"5"3"0,-2-4 0,5 0 0,0-1 0,0-2 0,2 2 0,-2-2 0,0-2 0,-1-1 0,-3-1 0,3 1 0,-3-1 0,4 3 0,-4-2 0,3 5 0,-1-5 0,0 2 0,2-2 0,-4-1 0,1 1 0,-1-1 0,1 0 0,-1 1 0,2-1 0,-1 0 0,-1 3 0,1 1 0,0 0 0,-1 1 0,3-1 0,-3 0 0,3 3 0,-1-5 0,2 3 0,-2-5 0,1 4 0,-3-3 0,4 2 0,-4-3 0,1 1 0,0-1 0,0 0 0,0 1 0,-1-1 0,-1-1 0,3 1 0,-2 0 0,1 0 0,-2 0 0,1 0 0,0 0 0,1 0 0,1 3 0,2 1 0,-2 3 0,1-1 0,-1 1 0,2-1 0,0 1 0,-2-3 0,2-1 0,-4-3 0,1 1 0,0-1 0,0 0 0,2-1 0,-3 0 0,4 0 0,-4 4 0,3-2 0,-4 5 0,5-5 0,-3 5 0,1-5 0,2 5 0,-2-3 0,0 4 0,1-3 0,-4 1 0,5-1 0,-5 2 0,5 1 0,-5-1 0,5 0 0,-5 1 0,5-1 0,-5 4 0,4-3 0,-3 3 0,3 0 0,-3-3 0,3 3 0,-3-4 0,1 0 0,-2-2 0,2 1 0,-1-1 0,2 0 0,-3 1 0,2-4 0,-1 5 0,1-5 0,-2 4 0,0-1 0,1-1 0,-1 3 0,2-5 0,-1 3 0,1-3 0,-2 1 0,1-2 0,0 0 0,1 0 0,-1 0 0,4 1 0,-4-1 0,3 1 0,-3-1 0,1 0 0,1 1 0,-2-1 0,3 1 0,-3-1 0,2 1 0,-1 1 0,-1-2 0,1 2 0,1-1 0,0-1 0,2 1 0,-1-1 0,-1 1 0,2-1 0,-4 1 0,3-1 0,-1-1 0,2-1 0,-3 0 0,3-1 0,-2 1 0,0 0 0,2-1 0,-2 1 0,2 0 0,-1-1 0,1 1 0,0-1 0,0-1 0,0 0 0,0 1 0,-1-1 0,2 1 0,-1-1 0,0 0 0,0 1 0,1-1 0,-1 1 0,0-1 0,0 0 0,1 1 0,-1-1 0,0 1 0,0-1 0,0 1 0,0-1 0,0 0 0,3 1 0,-2-2 0,4 1 0,-4-1 0,2 1 0,-3 1 0,1-1 0,-1 1 0,0-1 0,-1-1 0,0-1 0,0 0 0,1 1 0,0 1 0,0 1 0,1-1 0,2-1 0,-2 0 0,4 0 0,-4 0 0,2 1 0,-2-2 0,-1 1 0,0 1 0,1-1 0,-1-1 0,1 2 0,1-3 0,-1 3 0,1-3 0,-1 2 0,-1-2 0,1 1 0,-1 0 0,1-1 0,-1 3 0,0-2 0,1 1 0,-1 1 0,1-2 0,-1 1 0,0 1 0,1-2 0,-1 3 0,0-1 0,-2-1 0,2 1 0,-2-2 0,2 3 0,0-1 0,3 1 0,-2-1 0,2 1 0,0 0 0,-2-1 0,2 1 0,-3-1 0,0 1 0,0-1 0,1 0 0,-1 1 0,0-3 0,0 2 0,1-1 0,-1 1 0,0 1 0,1-1 0,-1 1 0,0-1 0,0 0 0,1 1 0,-1-3 0,0 2 0,1-1 0,-1-1 0,0 2 0,-2-3 0,0 1 0,0 0 0,1 1 0,1 1 0,0-1 0,1 0 0,-1 0 0,0 1 0,1 1 0,-1-3 0,0 2 0,1-1 0,-1 1 0,0 1 0,-1-3 0,0 2 0,-2-4 0,2 4 0,0-1 0,1 1 0,0 1 0,0-1 0,1-1 0,-1 1 0,1-2 0,-1 3 0,0-1 0,0 0 0,0 1 0,0-1 0,1 1 0,-1-1 0,0 0 0,0 1 0,0-1 0,1 1 0,-1-1 0,0 1 0,0-1 0,1 0 0,-1 1 0,3 0 0,-2-1 0,1 1 0,1-1 0,-2 1 0,2 0 0,-3-1 0,1 0 0,-1 1 0,0-1 0,0 1 0,0-1 0,0 0 0,0 1 0,0-1 0,0 1 0,0-1 0,1 1 0,-2-1 0,1 2 0,0-1 0,-2 3 0,-1-2 0,-1 2 0,0 0 0,-1-1 0,1 1 0,0 0 0,-1-1 0,1 1 0,0-1 0,-1 1 0,1 0 0,-1-1 0,1 1 0,0 0 0,-1-1 0,1 1 0,0 0 0,-1-1 0,1 1 0,-1 0 0,1 0 0,-2-3 0,1 3 0,-2-4 0,2 3 0,-3-1 0,3 2 0,-2 0 0,2-1 0,-3-1 0,3 2 0,-3-2 0,2 0 0,-2 1 0,0-2 0,-1 3 0,1-2 0,1 2 0,-1-4 0,1 3 0,-1-3 0,0 2 0,2-1 0,-2-1 0,1 3 0,-1-3 0,-1 4 0,1-2 0,-1 0 0,3 1 0,-2-3 0,1 4 0,1-3 0,-2 1 0,2-1 0,-1 1 0,0-2 0,0 3 0,-4-1 0,1 2 0,-1 0 0,3-2 0,-1 1 0,1-3 0,-1 3 0,1-3 0,-2 3 0,-1-1 0,0 0 0,0 1 0,2-1 0,1 0 0,-1-1 0,1 1 0,-1-2 0,1 1 0,-2 0 0,2 1 0,-2 2 0,-2 0 0,3-2 0,-2 1 0,3-3 0,1 4 0,-1-4 0,2 1 0,-1 1 0,0-2 0,0 3 0,-4-1 0,2 2 0,-5 0 0,4 0 0,-1 0 0,3-2 0,-1-1 0,1 0 0,0-1 0,-2 1 0,-1 1 0,-3 0 0,0 0 0,2 1 0,1-3 0,0 3 0,2-3 0,-2 2 0,4-1 0,0-1 0,-2 3 0,-2-1 0,0 2 0,-3 0 0,2 0 0,0-2 0,3 1 0,-2-3 0,6 4 0,-6-5 0,5 3 0,0 0 0,-5 0 0,4 2 0,-5 0 0,1-3 0,4 3 0,-4-2 0,5 0 0,-3 1 0,1-1 0,0 1 0,-3 1 0,2-1 0,-3 1 0,4 0 0,-1-2 0,2 1 0,-1-3 0,4 4 0,-4-4 0,3 4 0,-1-3 0,-3 3 0,3 0 0,-3 0 0,5 0 0,-2 0 0,1 1 0,-2-2 0,3 1 0,0 0 0,-1-1 0,1 1 0,-1 0 0,1 0 0,0 0 0,-3 1 0,2-1 0,-1-1 0,2 1 0,-1 0 0,1 0 0,0-1 0,-3 1 0,2 1 0,-1-1 0,2 0 0,-1 0 0,1 0 0,-1 0 0,1 0 0,0 0 0,-1 0 0,1 0 0,-1 0 0,1 0 0,0 1 0,-1-1 0,1 0 0,-1 0 0,1 0 0,0 0 0,-1 0 0,1 0 0,-1 0 0,1 0 0,0 0 0,-1-1 0,1 1 0,-1 0 0,1 0 0,0 0 0,-1 0 0,2 0 0,0 0 0,0 0 0,0-2 0,-1 2 0,4-2 0,-5 3 0,3-1 0,-1 0 0,-1 0 0,4-1 0,-4 1 0,3-1 0,-3 1 0,4 2 0,-3-1 0,1 2 0,2-5 0,-4 2 0,3-2 0,-3 3 0,3-1 0,-3 0 0,1 1 0,1-3 0,-2 2 0,4-1 0,-4 1 0,3-2 0,-1 2 0,1-2 0,1 3 0,-2-1 0,1 1 0,-1-1 0,1 0 0,1-1 0,-2 1 0,1-3 0,-3 2 0,4-2 0,-4 2 0,3 0 0,-1 2 0,2-1 0,0 1 0,0 0 0,0-1 0,-1 1 0,1 2 0,0-1 0,0 3 0,0-3 0,0 1 0,0 0 0,0-1 0,-1 1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3T08:56:35.314"/>
    </inkml:context>
    <inkml:brush xml:id="br0">
      <inkml:brushProperty name="width" value="0.05292" units="cm"/>
      <inkml:brushProperty name="height" value="0.05292" units="cm"/>
      <inkml:brushProperty name="color" value="#701432"/>
    </inkml:brush>
  </inkml:definitions>
  <inkml:trace contextRef="#ctx0" brushRef="#br0">475-14 24575,'-2'9'0,"0"-2"0,1-3 0,0 0 0,0 0 0,1-1 0,-1 1 0,0-1 0,0 1 0,0-1 0,1 1 0,-1-1 0,0 1 0,0 1 0,0-1 0,0 0 0,0 0 0,0-1 0,0 1 0,1 0 0,-1-1 0,0 1 0,0 0 0,0 0 0,0 0 0,0 0 0,0 0 0,0-1 0,1 1 0,-1 0 0,0 0 0,0 0 0,0 0 0,0 0 0,0-1 0,0 1 0,0 0 0,0 0 0,0 0 0,1 0 0,-1 0 0,0 0 0,0 0 0,0-1 0,0 2 0,0-1 0,0 0 0,2 0 0,-1 1 0,1-1 0,-2 0 0,1 1 0,0-2 0,1 1 0,-2 0 0,0 0 0,0 0 0,0 0 0,0 0 0,3-1 0,-3 1 0,3-2 0,-3 2 0,0 0 0,0 0 0,0-1 0,0 1 0,0 1 0,0 1 0,0-1 0,-1 4 0,0-4 0,0 4 0,1-4 0,0 2 0,0-3 0,0 0 0,0 0 0,0-1 0,0 1 0,0 0 0,0 0 0,0 0 0,2 1 0,-1-1 0,1 0 0,-2 0 0,0 0 0,0 0 0,0 0 0,0 0 0,1 0 0,-1-1 0,0 1 0,0 0 0,0 0 0,0-1 0,0 1 0,0 0 0,1 0 0,-1-1 0,0 1 0,0 0 0,0 0 0,0-1 0,2 1 0,-1 0 0,3 2 0,-4-2 0,2 0 0,1-1 0,-3 0 0,3 0 0,-3 1 0,0-1 0,2 0 0,1 0 0,1-2 0,-1 3 0,1-2 0,-3 1 0,4-1 0,-3 0 0,1 0 0,1 0 0,-3 1 0,3-1 0,-2 2 0,3-3 0,-2 3 0,1-3 0,-1 3 0,2-3 0,-3 3 0,2-3 0,-2 3 0,3-3 0,-3 3 0,2-3 0,-3 3 0,4-3 0,-3 3 0,3-1 0,-1 3 0,1-3 0,-3 1 0,3-3 0,-2 4 0,1-2 0,1 0 0,-3 1 0,2-3 0,-1 1 0,1 1 0,1-2 0,-1 4 0,1-4 0,0 4 0,2-1 0,-2 0 0,2 1 0,-2-3 0,0 0 0,-2 1 0,2-2 0,-2 1 0,1 1 0,1 0 0,-1 0 0,1-1 0,-1 1 0,1-1 0,0 1 0,0-1 0,0 0 0,2 1 0,-2-2 0,2 0 0,-2 0 0,0 2 0,0-1 0,0 0 0,0-1 0,-2 2 0,2-2 0,-3 1 0,3-1 0,-2 2 0,2-2 0,-2 1 0,2-1 0,0 2 0,0-2 0,0 4 0,-1-4 0,1 2 0,0-2 0,0 0 0,0 0 0,0 0 0,0 0 0,-2 1 0,2-1 0,-3 1 0,3-1 0,0 0 0,0 0 0,-1 2 0,1-2 0,-1 4 0,1-4 0,0 2 0,0-2 0,-1 1 0,1 2 0,-1-1 0,1 1 0,0-2 0,0 1 0,-1-1 0,2 0 0,-2 1 0,1-2 0,0 1 0,0-1 0,-1 2 0,2-2 0,-4 1 0,3-1 0,-3 2 0,3-2 0,0 0 0,0 1 0,0 0 0,0 1 0,0-3 0,0 1 0,-1 0 0,1 2 0,0-1 0,0 0 0,1-1 0,-2 2 0,2-1 0,-2 0 0,1 1 0,0-2 0,-1 2 0,1 0 0,0-2 0,0 2 0,0-2 0,0 0 0,-1 0 0,-1 1 0,2-1 0,-3 3 0,3-3 0,-1 3 0,-1-1 0,1 1 0,-3-1 0,3-1 0,-3 1 0,2 0 0,-3 0 0,2 0 0,-1 0 0,1 0 0,1 0 0,-3 0 0,3 0 0,-1 0 0,-1 0 0,1 0 0,-2 1 0,2-1 0,-1 0 0,2 0 0,-3 1 0,0-1 0,0 1 0,0 0 0,0-1 0,-1 1 0,0 0 0,-2-1 0,1 1 0,-2-2 0,2 2 0,-1-3 0,1 1 0,-1-2 0,-1 2 0,1 0 0,-4-2 0,2 3 0,-1-3 0,2 2 0,2 1 0,-1-4 0,1 3 0,-1-2 0,-1 0 0,-1 0 0,2-1 0,-3 2 0,3-2 0,-1 4 0,0-4 0,1 2 0,-1-2 0,3 2 0,-2-1 0,2 1 0,-2-1 0,0-1 0,-3-1 0,2 3 0,-2-2 0,2 3 0,0-2 0,0 1 0,1-2 0,1 2 0,-1-2 0,0 4 0,-1-4 0,-1 3 0,1-2 0,2 3 0,-1-4 0,1 4 0,-1-3 0,1 3 0,-3-2 0,4 2 0,-3 0 0,2 0 0,-2-2 0,1 0 0,0 0 0,-1 0 0,-2 2 0,1 0 0,-2 0 0,3-2 0,0 2 0,0-2 0,0 1 0,2 1 0,-3-2 0,2 1 0,-4 0 0,3-1 0,0 2 0,0-1 0,2 1 0,-3-4 0,3 4 0,-7-3 0,5 3 0,-3 0 0,2 0 0,1 0 0,0 0 0,0-1 0,2 1 0,-1-4 0,1 3 0,-1-3 0,0 2 0,-1 0 0,0 0 0,2 2 0,0-2 0,-1 3 0,-1-2 0,-3 1 0,4 1 0,-3-1 0,4 0 0,-3 1 0,2-3 0,0 2 0,2-1 0,1 2 0,0 0 0,0 0 0,-4-1 0,3 1 0,-4-1 0,5 1 0,-1-1 0,-2 0 0,1 1 0,0 0 0,0-1 0,2 1 0,-2 0 0,2 0 0,-1-3 0,1 3 0,-1-3 0,1 3 0,-2 0 0,1 0 0,-2-1 0,3 1 0,-2-1 0,0 1 0,2 0 0,0-3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CFBB4E-60A5-0041-9E7B-603F6590A5D7}" type="datetimeFigureOut">
              <a:rPr lang="en-GB" smtClean="0"/>
              <a:t>04/05/2020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822036-9DC7-AB42-9723-ED5E5B3470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94617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What are the big lessons we can learn from this work?</a:t>
            </a:r>
          </a:p>
          <a:p>
            <a:pPr marL="171450" indent="-171450">
              <a:buFontTx/>
              <a:buChar char="-"/>
            </a:pPr>
            <a:r>
              <a:rPr lang="en-GB" dirty="0"/>
              <a:t>dv/v</a:t>
            </a:r>
          </a:p>
          <a:p>
            <a:pPr marL="628650" lvl="1" indent="-171450">
              <a:buFontTx/>
              <a:buChar char="-"/>
            </a:pPr>
            <a:r>
              <a:rPr lang="en-GB" dirty="0"/>
              <a:t>Modelling crucial</a:t>
            </a:r>
          </a:p>
          <a:p>
            <a:pPr marL="628650" lvl="1" indent="-171450">
              <a:buFontTx/>
              <a:buChar char="-"/>
            </a:pPr>
            <a:r>
              <a:rPr lang="en-GB" dirty="0"/>
              <a:t>Sensitivity kernels crucial</a:t>
            </a:r>
          </a:p>
          <a:p>
            <a:pPr marL="171450" indent="-171450">
              <a:buFontTx/>
              <a:buChar char="-"/>
            </a:pPr>
            <a:r>
              <a:rPr lang="en-GB" dirty="0"/>
              <a:t>Loading vs. PFP effect on the crust</a:t>
            </a:r>
          </a:p>
          <a:p>
            <a:pPr marL="628650" lvl="1" indent="-171450">
              <a:buFontTx/>
              <a:buChar char="-"/>
            </a:pPr>
            <a:r>
              <a:rPr lang="en-GB" dirty="0" err="1"/>
              <a:t>Dv</a:t>
            </a:r>
            <a:r>
              <a:rPr lang="en-GB" dirty="0"/>
              <a:t>/v</a:t>
            </a:r>
          </a:p>
          <a:p>
            <a:pPr marL="628650" lvl="1" indent="-171450">
              <a:buFontTx/>
              <a:buChar char="-"/>
            </a:pPr>
            <a:r>
              <a:rPr lang="en-GB" dirty="0"/>
              <a:t>Earthquakes</a:t>
            </a:r>
          </a:p>
          <a:p>
            <a:pPr marL="171450" lvl="0" indent="-171450">
              <a:buFontTx/>
              <a:buChar char="-"/>
            </a:pPr>
            <a:endParaRPr lang="en-GB" dirty="0"/>
          </a:p>
          <a:p>
            <a:pPr marL="171450" lvl="0" indent="-171450">
              <a:buFontTx/>
              <a:buChar char="-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7122A1-B1B9-D64F-BE77-BB67C60A7443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29037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Background: detecting earthquakes from continuous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‘Traditional’ = pick-based techniques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What they are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Migration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Quickly repeating events, implicit phase association, robustness against noise, remove mis-association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Why this is important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Statistics, relative relocation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822036-9DC7-AB42-9723-ED5E5B3470EC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66171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Background: detecting earthquakes from continuous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‘Traditional’ = pick-based techniques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What they are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Migration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Quickly repeating events, implicit phase association, robustness against noise, remove mis-association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Why this is important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Statistics, relative relocation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822036-9DC7-AB42-9723-ED5E5B3470EC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65487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Background: detecting earthquakes from continuous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‘Traditional’ = pick-based techniques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What they are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Migration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Quickly repeating events, implicit phase association, robustness against noise, remove mis-association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Why this is important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Statistics, relative relocation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822036-9DC7-AB42-9723-ED5E5B3470EC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52494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Background: detecting earthquakes from continuous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‘Traditional’ = pick-based techniques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What they are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Migration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Quickly repeating events, implicit phase association, robustness against noise, remove mis-association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Why this is important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Statistics, relative relocation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822036-9DC7-AB42-9723-ED5E5B3470EC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41371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Background: detecting earthquakes from continuous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‘Traditional’ = pick-based techniques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What they are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Migration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Quickly repeating events, implicit phase association, robustness against noise, remove mis-association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Why this is important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Statistics, relative relocation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822036-9DC7-AB42-9723-ED5E5B3470EC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33801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Background: detecting earthquakes from continuous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‘Traditional’ = pick-based techniques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What they are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Migration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Quickly repeating events, implicit phase association, robustness against noise, remove mis-association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Why this is important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Statistics, relative relocation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822036-9DC7-AB42-9723-ED5E5B3470EC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48582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Background: detecting earthquakes from continuous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‘Traditional’ = pick-based techniques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What they are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Migration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Quickly repeating events, implicit phase association, robustness against noise, remove mis-association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Why this is important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Statistics, relative relocation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822036-9DC7-AB42-9723-ED5E5B3470EC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21525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Background: detecting earthquakes from continuous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‘Traditional’ = pick-based techniques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What they are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Migration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Quickly repeating events, implicit phase association, robustness against noise, remove mis-association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Why this is important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Statistics, relative relocation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822036-9DC7-AB42-9723-ED5E5B3470EC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88462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Background: detecting earthquakes from continuous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‘Traditional’ = pick-based techniques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What they are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Migration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Quickly repeating events, implicit phase association, robustness against noise, remove mis-association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Why this is important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Statistics, relative relocation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822036-9DC7-AB42-9723-ED5E5B3470EC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93716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Background: detecting earthquakes from continuous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‘Traditional’ = pick-based techniques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What they are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Migration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Quickly repeating events, implicit phase association, robustness against noise, remove mis-association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Why this is important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Statistics, relative relocation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822036-9DC7-AB42-9723-ED5E5B3470EC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52727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Background: detecting earthquakes from continuous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‘Traditional’ = pick-based techniques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What they are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Migration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Quickly repeating events, implicit phase association, robustness against noise, remove mis-association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Why this is important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Statistics, relative relocation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822036-9DC7-AB42-9723-ED5E5B3470EC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79315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Background: detecting earthquakes from continuous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‘Traditional’ = pick-based techniques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What they are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Migration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Quickly repeating events, implicit phase association, robustness against noise, remove mis-association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Why this is important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Statistics, relative relocation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822036-9DC7-AB42-9723-ED5E5B3470EC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24383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Background: detecting earthquakes from continuous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‘Traditional’ = pick-based techniques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What they are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Migration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Quickly repeating events, implicit phase association, robustness against noise, remove mis-association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Why this is important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Statistics, relative relocation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822036-9DC7-AB42-9723-ED5E5B3470EC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1544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Background: detecting earthquakes from continuous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‘Traditional’ = pick-based techniques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What they are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Migration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Quickly repeating events, implicit phase association, robustness against noise, remove mis-association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Why this is important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Statistics, relative relocation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822036-9DC7-AB42-9723-ED5E5B3470EC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76367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Background: detecting earthquakes from continuous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‘Traditional’ = pick-based techniques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What they are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Migration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Quickly repeating events, implicit phase association, robustness against noise, remove mis-association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Why this is important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Statistics, relative relocation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822036-9DC7-AB42-9723-ED5E5B3470EC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835120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Background: detecting earthquakes from continuous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‘Traditional’ = pick-based techniques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What they are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Migration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Quickly repeating events, implicit phase association, robustness against noise, remove mis-association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Why this is important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Statistics, relative relocation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822036-9DC7-AB42-9723-ED5E5B3470EC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70246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Background: detecting earthquakes from continuous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‘Traditional’ = pick-based techniques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What they are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Migration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Quickly repeating events, implicit phase association, robustness against noise, remove mis-association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Why this is important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Statistics, relative relocation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822036-9DC7-AB42-9723-ED5E5B3470EC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10764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Background: detecting earthquakes from continuous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‘Traditional’ = pick-based techniques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What they are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Migration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Quickly repeating events, implicit phase association, robustness against noise, remove mis-association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Why this is important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Statistics, relative relocation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822036-9DC7-AB42-9723-ED5E5B3470EC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05165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Background: detecting earthquakes from continuous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‘Traditional’ = pick-based techniques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What they are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Migration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Quickly repeating events, implicit phase association, robustness against noise, remove mis-association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Why this is important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Statistics, relative relocation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822036-9DC7-AB42-9723-ED5E5B3470EC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60087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Background: detecting earthquakes from continuous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‘Traditional’ = pick-based techniques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What they are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Migration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Quickly repeating events, implicit phase association, robustness against noise, remove mis-association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Why this is important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Statistics, relative relocation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822036-9DC7-AB42-9723-ED5E5B3470EC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35582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Background: detecting earthquakes from continuous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‘Traditional’ = pick-based techniques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What they are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Migration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Quickly repeating events, implicit phase association, robustness against noise, remove mis-association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Why this is important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Statistics, relative relocation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822036-9DC7-AB42-9723-ED5E5B3470EC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35554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Background: detecting earthquakes from continuous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‘Traditional’ = pick-based techniques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What they are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Migration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Quickly repeating events, implicit phase association, robustness against noise, remove mis-association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Why this is important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Statistics, relative relocation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822036-9DC7-AB42-9723-ED5E5B3470EC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72335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Background: detecting earthquakes from continuous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‘Traditional’ = pick-based techniques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What they are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Migration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Quickly repeating events, implicit phase association, robustness against noise, remove mis-association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Why this is important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Statistics, relative relocation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822036-9DC7-AB42-9723-ED5E5B3470EC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48679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25AE9-D111-DE47-A585-A0A4B6B2B0BC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497F1-962A-BA4C-A2B6-DCF50C01A9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25AE9-D111-DE47-A585-A0A4B6B2B0BC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497F1-962A-BA4C-A2B6-DCF50C01A9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25AE9-D111-DE47-A585-A0A4B6B2B0BC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497F1-962A-BA4C-A2B6-DCF50C01A9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25AE9-D111-DE47-A585-A0A4B6B2B0BC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497F1-962A-BA4C-A2B6-DCF50C01A9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25AE9-D111-DE47-A585-A0A4B6B2B0BC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497F1-962A-BA4C-A2B6-DCF50C01A9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25AE9-D111-DE47-A585-A0A4B6B2B0BC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497F1-962A-BA4C-A2B6-DCF50C01A9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25AE9-D111-DE47-A585-A0A4B6B2B0BC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497F1-962A-BA4C-A2B6-DCF50C01A9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25AE9-D111-DE47-A585-A0A4B6B2B0BC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497F1-962A-BA4C-A2B6-DCF50C01A9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25AE9-D111-DE47-A585-A0A4B6B2B0BC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497F1-962A-BA4C-A2B6-DCF50C01A9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25AE9-D111-DE47-A585-A0A4B6B2B0BC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497F1-962A-BA4C-A2B6-DCF50C01A9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25AE9-D111-DE47-A585-A0A4B6B2B0BC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497F1-962A-BA4C-A2B6-DCF50C01A9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425AE9-D111-DE47-A585-A0A4B6B2B0BC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6497F1-962A-BA4C-A2B6-DCF50C01A9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876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tif"/><Relationship Id="rId5" Type="http://schemas.openxmlformats.org/officeDocument/2006/relationships/image" Target="../media/image3.tif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34.png"/><Relationship Id="rId4" Type="http://schemas.openxmlformats.org/officeDocument/2006/relationships/image" Target="../media/image6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2.emf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1.png"/><Relationship Id="rId4" Type="http://schemas.openxmlformats.org/officeDocument/2006/relationships/image" Target="../media/image6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6.tif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6.png"/><Relationship Id="rId7" Type="http://schemas.openxmlformats.org/officeDocument/2006/relationships/hyperlink" Target="mailto:jdsmith@caltech.edu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tom.winder@esc.cam.ac.uk" TargetMode="External"/><Relationship Id="rId5" Type="http://schemas.openxmlformats.org/officeDocument/2006/relationships/hyperlink" Target="mailto:conor.bacon@esc.cam.ac.uk" TargetMode="External"/><Relationship Id="rId4" Type="http://schemas.openxmlformats.org/officeDocument/2006/relationships/image" Target="../media/image6.tiff"/><Relationship Id="rId9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2.emf"/><Relationship Id="rId4" Type="http://schemas.openxmlformats.org/officeDocument/2006/relationships/image" Target="../media/image6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1.png"/><Relationship Id="rId4" Type="http://schemas.openxmlformats.org/officeDocument/2006/relationships/image" Target="../media/image6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12.t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6.tiff"/><Relationship Id="rId4" Type="http://schemas.openxmlformats.org/officeDocument/2006/relationships/image" Target="../media/image14.t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4.tif"/><Relationship Id="rId4" Type="http://schemas.openxmlformats.org/officeDocument/2006/relationships/image" Target="../media/image6.tif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customXml" Target="../ink/ink5.xml"/><Relationship Id="rId18" Type="http://schemas.openxmlformats.org/officeDocument/2006/relationships/image" Target="../media/image21.png"/><Relationship Id="rId3" Type="http://schemas.openxmlformats.org/officeDocument/2006/relationships/image" Target="../media/image12.tif"/><Relationship Id="rId21" Type="http://schemas.openxmlformats.org/officeDocument/2006/relationships/image" Target="../media/image8.png"/><Relationship Id="rId7" Type="http://schemas.openxmlformats.org/officeDocument/2006/relationships/customXml" Target="../ink/ink2.xml"/><Relationship Id="rId12" Type="http://schemas.openxmlformats.org/officeDocument/2006/relationships/image" Target="../media/image18.png"/><Relationship Id="rId17" Type="http://schemas.openxmlformats.org/officeDocument/2006/relationships/customXml" Target="../ink/ink7.xml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0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customXml" Target="../ink/ink4.xml"/><Relationship Id="rId5" Type="http://schemas.openxmlformats.org/officeDocument/2006/relationships/customXml" Target="../ink/ink1.xml"/><Relationship Id="rId15" Type="http://schemas.openxmlformats.org/officeDocument/2006/relationships/customXml" Target="../ink/ink6.xml"/><Relationship Id="rId10" Type="http://schemas.openxmlformats.org/officeDocument/2006/relationships/image" Target="../media/image17.png"/><Relationship Id="rId19" Type="http://schemas.openxmlformats.org/officeDocument/2006/relationships/customXml" Target="../ink/ink8.xml"/><Relationship Id="rId4" Type="http://schemas.openxmlformats.org/officeDocument/2006/relationships/image" Target="../media/image6.tiff"/><Relationship Id="rId9" Type="http://schemas.openxmlformats.org/officeDocument/2006/relationships/customXml" Target="../ink/ink3.xml"/><Relationship Id="rId1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ustomXml" Target="../ink/ink10.xml"/><Relationship Id="rId13" Type="http://schemas.openxmlformats.org/officeDocument/2006/relationships/image" Target="../media/image26.png"/><Relationship Id="rId18" Type="http://schemas.openxmlformats.org/officeDocument/2006/relationships/customXml" Target="../ink/ink15.xml"/><Relationship Id="rId3" Type="http://schemas.openxmlformats.org/officeDocument/2006/relationships/image" Target="../media/image12.tif"/><Relationship Id="rId21" Type="http://schemas.openxmlformats.org/officeDocument/2006/relationships/image" Target="../media/image30.png"/><Relationship Id="rId7" Type="http://schemas.openxmlformats.org/officeDocument/2006/relationships/image" Target="../media/image230.png"/><Relationship Id="rId12" Type="http://schemas.openxmlformats.org/officeDocument/2006/relationships/customXml" Target="../ink/ink12.xml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6" Type="http://schemas.openxmlformats.org/officeDocument/2006/relationships/customXml" Target="../ink/ink14.xml"/><Relationship Id="rId20" Type="http://schemas.openxmlformats.org/officeDocument/2006/relationships/customXml" Target="../ink/ink16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9.xml"/><Relationship Id="rId11" Type="http://schemas.openxmlformats.org/officeDocument/2006/relationships/image" Target="../media/image25.png"/><Relationship Id="rId5" Type="http://schemas.openxmlformats.org/officeDocument/2006/relationships/image" Target="../media/image23.png"/><Relationship Id="rId15" Type="http://schemas.openxmlformats.org/officeDocument/2006/relationships/image" Target="../media/image27.png"/><Relationship Id="rId10" Type="http://schemas.openxmlformats.org/officeDocument/2006/relationships/customXml" Target="../ink/ink11.xml"/><Relationship Id="rId19" Type="http://schemas.openxmlformats.org/officeDocument/2006/relationships/image" Target="../media/image29.png"/><Relationship Id="rId4" Type="http://schemas.openxmlformats.org/officeDocument/2006/relationships/image" Target="../media/image6.tiff"/><Relationship Id="rId9" Type="http://schemas.openxmlformats.org/officeDocument/2006/relationships/image" Target="../media/image24.png"/><Relationship Id="rId14" Type="http://schemas.openxmlformats.org/officeDocument/2006/relationships/customXml" Target="../ink/ink13.xml"/><Relationship Id="rId2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standing on a rocky hill&#10;&#10;Description automatically generated">
            <a:extLst>
              <a:ext uri="{FF2B5EF4-FFF2-40B4-BE49-F238E27FC236}">
                <a16:creationId xmlns:a16="http://schemas.microsoft.com/office/drawing/2014/main" id="{F62C35A3-E299-44FF-8560-794E4E6CDC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t="21267" r="50" b="3772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B62BE7E-916B-5049-BC5D-6AB031E94F6A}"/>
              </a:ext>
            </a:extLst>
          </p:cNvPr>
          <p:cNvSpPr txBox="1"/>
          <p:nvPr/>
        </p:nvSpPr>
        <p:spPr>
          <a:xfrm>
            <a:off x="2316260" y="645860"/>
            <a:ext cx="9615592" cy="954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Seismicity of the Mt. Kinabalu fault system in Sabah, Borneo, revealed using QuakeMigrate</a:t>
            </a:r>
            <a:endParaRPr lang="en-GB" sz="2800" dirty="0">
              <a:solidFill>
                <a:schemeClr val="bg2">
                  <a:lumMod val="25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2AEB88A-7BEC-5A47-994D-DCF3DFC1420C}"/>
              </a:ext>
            </a:extLst>
          </p:cNvPr>
          <p:cNvSpPr txBox="1"/>
          <p:nvPr/>
        </p:nvSpPr>
        <p:spPr>
          <a:xfrm>
            <a:off x="2670811" y="1723951"/>
            <a:ext cx="890648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Conor Bacon</a:t>
            </a:r>
            <a:r>
              <a:rPr lang="en-US" sz="2200" b="1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</a:t>
            </a: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Sam Bedell</a:t>
            </a:r>
            <a:r>
              <a:rPr lang="en-US" sz="2200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</a:t>
            </a: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Tom Winder</a:t>
            </a:r>
            <a:r>
              <a:rPr lang="en-US" sz="2200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</a:t>
            </a: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Amy Gilligan</a:t>
            </a:r>
            <a:r>
              <a:rPr lang="en-US" sz="2200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</a:t>
            </a: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Nick Rawlinson</a:t>
            </a:r>
            <a:r>
              <a:rPr lang="en-US" sz="2200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</a:t>
            </a: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Felix Tongkul</a:t>
            </a:r>
            <a:r>
              <a:rPr lang="en-US" sz="2200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3</a:t>
            </a: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Simone Pilia</a:t>
            </a:r>
            <a:r>
              <a:rPr lang="en-US" sz="2200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</a:t>
            </a: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Dave Cornwell</a:t>
            </a:r>
            <a:r>
              <a:rPr lang="en-US" sz="2200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</a:t>
            </a: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US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Omry</a:t>
            </a: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Volk</a:t>
            </a:r>
            <a:r>
              <a:rPr lang="en-US" sz="2200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</a:t>
            </a: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Tim Greenfield</a:t>
            </a:r>
            <a:r>
              <a:rPr lang="en-US" sz="2200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</a:t>
            </a: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endParaRPr lang="en-US" sz="2200" b="1" u="sng" baseline="30000" dirty="0">
              <a:solidFill>
                <a:schemeClr val="tx1">
                  <a:lumMod val="85000"/>
                  <a:lumOff val="15000"/>
                </a:schemeClr>
              </a:solidFill>
              <a:latin typeface="Helvetica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8A6AB17-5891-4C4A-965C-4DD385EC6404}"/>
              </a:ext>
            </a:extLst>
          </p:cNvPr>
          <p:cNvSpPr txBox="1"/>
          <p:nvPr/>
        </p:nvSpPr>
        <p:spPr>
          <a:xfrm>
            <a:off x="45061" y="5409573"/>
            <a:ext cx="11769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1</a:t>
            </a:r>
            <a:r>
              <a:rPr lang="en-US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 Dept. of Earth Sciences, University of Cambridge, UK</a:t>
            </a:r>
          </a:p>
          <a:p>
            <a:r>
              <a:rPr lang="en-US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2 </a:t>
            </a:r>
            <a:r>
              <a:rPr lang="fr-BE" dirty="0" err="1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School</a:t>
            </a:r>
            <a:r>
              <a:rPr lang="fr-BE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 of </a:t>
            </a:r>
            <a:r>
              <a:rPr lang="fr-BE" dirty="0" err="1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Geosciences</a:t>
            </a:r>
            <a:r>
              <a:rPr lang="fr-BE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, </a:t>
            </a:r>
            <a:r>
              <a:rPr lang="fr-BE" dirty="0" err="1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University</a:t>
            </a:r>
            <a:r>
              <a:rPr lang="fr-BE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 of Aberdeen, UK</a:t>
            </a:r>
          </a:p>
          <a:p>
            <a:r>
              <a:rPr lang="fr-BE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3</a:t>
            </a:r>
            <a:r>
              <a:rPr lang="fr-BE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fr-BE" dirty="0" err="1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Universiti</a:t>
            </a:r>
            <a:r>
              <a:rPr lang="fr-BE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 Malaysia Sabah, Malaysia</a:t>
            </a:r>
            <a:endParaRPr lang="fr-BE" b="1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19A6C41-7A53-FB43-BA47-3BFE61887F7B}"/>
              </a:ext>
            </a:extLst>
          </p:cNvPr>
          <p:cNvSpPr txBox="1"/>
          <p:nvPr/>
        </p:nvSpPr>
        <p:spPr>
          <a:xfrm>
            <a:off x="9847076" y="6429200"/>
            <a:ext cx="2297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Helvetica Neue" panose="02000503000000020004" pitchFamily="2" charset="0"/>
              </a:rPr>
              <a:t>Photo: Conor Bacon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A739A18-AD5B-D845-9D30-B04A446FE9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84" y="1005775"/>
            <a:ext cx="2124690" cy="11883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CDAFA58-8691-4334-93BB-F1E092BC55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299" y="6357824"/>
            <a:ext cx="2047875" cy="4381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4BAC18-1770-49EA-A224-D6E6481D61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23174" y="6355412"/>
            <a:ext cx="838200" cy="438150"/>
          </a:xfrm>
          <a:prstGeom prst="rect">
            <a:avLst/>
          </a:prstGeom>
        </p:spPr>
      </p:pic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E1366A4A-7293-4750-B812-A677D6EDEC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61374" y="6359582"/>
            <a:ext cx="701101" cy="4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5354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5BEFB58-AA5E-4C46-8118-4AE5F0EB2367}"/>
              </a:ext>
            </a:extLst>
          </p:cNvPr>
          <p:cNvSpPr/>
          <p:nvPr/>
        </p:nvSpPr>
        <p:spPr>
          <a:xfrm>
            <a:off x="885" y="0"/>
            <a:ext cx="3248154" cy="647862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E08D008-9DDE-D044-BFD9-5458A8F6172C}"/>
              </a:ext>
            </a:extLst>
          </p:cNvPr>
          <p:cNvSpPr/>
          <p:nvPr/>
        </p:nvSpPr>
        <p:spPr>
          <a:xfrm>
            <a:off x="1" y="6478621"/>
            <a:ext cx="12192000" cy="3793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A39B145-74CA-EC44-AED4-A8BC4D5FE3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8583" y="6478619"/>
            <a:ext cx="1135374" cy="37938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257BE0E-4E55-5040-9F19-E9F08D53462D}"/>
              </a:ext>
            </a:extLst>
          </p:cNvPr>
          <p:cNvSpPr txBox="1"/>
          <p:nvPr/>
        </p:nvSpPr>
        <p:spPr>
          <a:xfrm>
            <a:off x="161261" y="379379"/>
            <a:ext cx="3011578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QuakeMigrate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pPr marL="342900" indent="-342900">
              <a:buAutoNum type="arabicParenR"/>
            </a:pPr>
            <a:r>
              <a:rPr lang="en-GB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Traveltime</a:t>
            </a:r>
            <a:r>
              <a:rPr lang="en-GB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lookup table</a:t>
            </a:r>
          </a:p>
          <a:p>
            <a:endParaRPr lang="en-GB" sz="6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Station coordinates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Velocity model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Grid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marL="342900" indent="-342900">
              <a:buFont typeface="+mj-lt"/>
              <a:buAutoNum type="arabicParenR" startAt="2"/>
            </a:pPr>
            <a:r>
              <a:rPr lang="en-GB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Detect: scan through continuous data archive</a:t>
            </a:r>
          </a:p>
          <a:p>
            <a:endParaRPr lang="en-GB" sz="6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Lookup table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Waveform data (any </a:t>
            </a:r>
            <a:r>
              <a:rPr lang="en-GB" sz="16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ObsPy</a:t>
            </a:r>
            <a:r>
              <a:rPr lang="en-GB" sz="16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-compatible format)</a:t>
            </a:r>
          </a:p>
          <a:p>
            <a:pPr marL="342900" indent="-342900">
              <a:buFont typeface="+mj-lt"/>
              <a:buAutoNum type="arabicParenR" startAt="2"/>
            </a:pPr>
            <a:endParaRPr lang="en-GB" dirty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arenR" startAt="3"/>
            </a:pPr>
            <a:r>
              <a:rPr lang="en-GB" dirty="0">
                <a:solidFill>
                  <a:schemeClr val="bg1"/>
                </a:solidFill>
              </a:rPr>
              <a:t>Trigger: identify candidate earthquakes</a:t>
            </a:r>
          </a:p>
          <a:p>
            <a:endParaRPr lang="en-GB" sz="1600" dirty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arenR" startAt="4"/>
            </a:pPr>
            <a:r>
              <a:rPr lang="en-GB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Locate: re-scan on high-resolution grid</a:t>
            </a:r>
          </a:p>
          <a:p>
            <a:endParaRPr lang="en-GB" dirty="0">
              <a:solidFill>
                <a:schemeClr val="bg1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59EF7FD-9D16-4DB6-9A38-785E6FAA0C11}"/>
              </a:ext>
            </a:extLst>
          </p:cNvPr>
          <p:cNvGrpSpPr/>
          <p:nvPr/>
        </p:nvGrpSpPr>
        <p:grpSpPr>
          <a:xfrm>
            <a:off x="3913165" y="198666"/>
            <a:ext cx="6224748" cy="3283545"/>
            <a:chOff x="3714786" y="980945"/>
            <a:chExt cx="7913070" cy="4174132"/>
          </a:xfrm>
        </p:grpSpPr>
        <p:pic>
          <p:nvPicPr>
            <p:cNvPr id="3" name="Picture 2" descr="A picture containing screenshot&#10;&#10;Description automatically generated">
              <a:extLst>
                <a:ext uri="{FF2B5EF4-FFF2-40B4-BE49-F238E27FC236}">
                  <a16:creationId xmlns:a16="http://schemas.microsoft.com/office/drawing/2014/main" id="{DBD562D7-3CFF-4A05-88F8-C6AAA4D3DF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281" t="23913" r="18004" b="20218"/>
            <a:stretch/>
          </p:blipFill>
          <p:spPr>
            <a:xfrm>
              <a:off x="3736185" y="1323542"/>
              <a:ext cx="7891671" cy="3831535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4B30923-2423-445B-8123-870E977898D3}"/>
                </a:ext>
              </a:extLst>
            </p:cNvPr>
            <p:cNvSpPr/>
            <p:nvPr/>
          </p:nvSpPr>
          <p:spPr>
            <a:xfrm>
              <a:off x="5427956" y="980945"/>
              <a:ext cx="240642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1"/>
              <a:r>
                <a:rPr lang="en-GB" sz="1400" dirty="0">
                  <a:solidFill>
                    <a:srgbClr val="259749"/>
                  </a:solidFill>
                </a:rPr>
                <a:t>Marginalisation window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36497AD-7264-4CBB-A379-441C01488FCC}"/>
                </a:ext>
              </a:extLst>
            </p:cNvPr>
            <p:cNvSpPr/>
            <p:nvPr/>
          </p:nvSpPr>
          <p:spPr>
            <a:xfrm>
              <a:off x="3714786" y="2596057"/>
              <a:ext cx="249946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1"/>
              <a:r>
                <a:rPr lang="en-GB" sz="1400" dirty="0">
                  <a:solidFill>
                    <a:schemeClr val="bg1">
                      <a:lumMod val="50000"/>
                    </a:schemeClr>
                  </a:solidFill>
                </a:rPr>
                <a:t>Minimum repeat window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F3D62F73-6C8D-4691-800D-AC58EF90C5AD}"/>
              </a:ext>
            </a:extLst>
          </p:cNvPr>
          <p:cNvSpPr txBox="1"/>
          <p:nvPr/>
        </p:nvSpPr>
        <p:spPr>
          <a:xfrm>
            <a:off x="9884228" y="6514421"/>
            <a:ext cx="1200859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GB" sz="1400" b="1" dirty="0"/>
              <a:t>Find us on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E570BD6-F4EA-49E7-9287-707CD20E51C3}"/>
              </a:ext>
            </a:extLst>
          </p:cNvPr>
          <p:cNvSpPr txBox="1"/>
          <p:nvPr/>
        </p:nvSpPr>
        <p:spPr>
          <a:xfrm>
            <a:off x="0" y="6499033"/>
            <a:ext cx="8403771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Seismicity of the Mt. Kinabalu fault system in Sabah, Borneo, revealed using QuakeMigrate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2A65204-A13B-468C-8DD6-8BE33389311B}"/>
              </a:ext>
            </a:extLst>
          </p:cNvPr>
          <p:cNvSpPr txBox="1"/>
          <p:nvPr/>
        </p:nvSpPr>
        <p:spPr>
          <a:xfrm>
            <a:off x="10475843" y="6162937"/>
            <a:ext cx="1679714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1400" dirty="0"/>
              <a:t>Smith et al. (in prep)</a:t>
            </a:r>
            <a:endParaRPr lang="en-GB" sz="16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98238CD-760B-495A-8101-0C98D9AAF7B2}"/>
              </a:ext>
            </a:extLst>
          </p:cNvPr>
          <p:cNvSpPr txBox="1"/>
          <p:nvPr/>
        </p:nvSpPr>
        <p:spPr>
          <a:xfrm>
            <a:off x="3333215" y="3734001"/>
            <a:ext cx="429018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Static threshold</a:t>
            </a:r>
          </a:p>
          <a:p>
            <a:endParaRPr lang="en-GB" b="1" dirty="0"/>
          </a:p>
          <a:p>
            <a:r>
              <a:rPr lang="en-GB" dirty="0"/>
              <a:t>Simple, but performs poorly with changing background noise/station availability – often cannot use a static threshold without introducing lots of noise</a:t>
            </a:r>
          </a:p>
          <a:p>
            <a:endParaRPr lang="en-GB" dirty="0"/>
          </a:p>
          <a:p>
            <a:pPr algn="ctr"/>
            <a:r>
              <a:rPr lang="en-GB" dirty="0"/>
              <a:t>Can we do better? </a:t>
            </a:r>
          </a:p>
          <a:p>
            <a:pPr algn="ctr"/>
            <a:r>
              <a:rPr lang="en-GB" dirty="0"/>
              <a:t>Need case scenario…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9B26AFFA-EF3A-4F8D-A804-557FC59772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2836" y="3807287"/>
            <a:ext cx="4578084" cy="2598048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AC47F77B-B398-439A-AB97-DE1E3C2BDF71}"/>
              </a:ext>
            </a:extLst>
          </p:cNvPr>
          <p:cNvSpPr txBox="1"/>
          <p:nvPr/>
        </p:nvSpPr>
        <p:spPr>
          <a:xfrm>
            <a:off x="8001000" y="5516217"/>
            <a:ext cx="19828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Stations go offline</a:t>
            </a:r>
          </a:p>
        </p:txBody>
      </p:sp>
      <p:pic>
        <p:nvPicPr>
          <p:cNvPr id="16" name="Picture 15" descr="A drawing of a face&#10;&#10;Description automatically generated">
            <a:extLst>
              <a:ext uri="{FF2B5EF4-FFF2-40B4-BE49-F238E27FC236}">
                <a16:creationId xmlns:a16="http://schemas.microsoft.com/office/drawing/2014/main" id="{36A080A5-E94D-43D3-B650-51C20FD4FF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69458" y="6539794"/>
            <a:ext cx="734632" cy="257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1558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EF09053A-B2FB-429C-B16F-FD2F1ED745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8071" y="169491"/>
            <a:ext cx="6419644" cy="627332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5BEFB58-AA5E-4C46-8118-4AE5F0EB2367}"/>
              </a:ext>
            </a:extLst>
          </p:cNvPr>
          <p:cNvSpPr/>
          <p:nvPr/>
        </p:nvSpPr>
        <p:spPr>
          <a:xfrm>
            <a:off x="885" y="0"/>
            <a:ext cx="3248154" cy="647862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E08D008-9DDE-D044-BFD9-5458A8F6172C}"/>
              </a:ext>
            </a:extLst>
          </p:cNvPr>
          <p:cNvSpPr/>
          <p:nvPr/>
        </p:nvSpPr>
        <p:spPr>
          <a:xfrm>
            <a:off x="1" y="6478621"/>
            <a:ext cx="12192000" cy="3793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A39B145-74CA-EC44-AED4-A8BC4D5FE3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8583" y="6478619"/>
            <a:ext cx="1135374" cy="37938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257BE0E-4E55-5040-9F19-E9F08D53462D}"/>
              </a:ext>
            </a:extLst>
          </p:cNvPr>
          <p:cNvSpPr txBox="1"/>
          <p:nvPr/>
        </p:nvSpPr>
        <p:spPr>
          <a:xfrm>
            <a:off x="161261" y="379379"/>
            <a:ext cx="3011578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Mt Kinabalu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M</a:t>
            </a:r>
            <a:r>
              <a:rPr lang="en-GB" baseline="-25000" dirty="0">
                <a:solidFill>
                  <a:schemeClr val="bg1"/>
                </a:solidFill>
              </a:rPr>
              <a:t>W</a:t>
            </a:r>
            <a:r>
              <a:rPr lang="en-GB" dirty="0">
                <a:solidFill>
                  <a:schemeClr val="bg1"/>
                </a:solidFill>
              </a:rPr>
              <a:t> 5.2 earthquake on 08/03/2018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3 aftershocks recorded by </a:t>
            </a:r>
            <a:r>
              <a:rPr lang="en-GB" dirty="0" err="1">
                <a:solidFill>
                  <a:schemeClr val="bg1"/>
                </a:solidFill>
              </a:rPr>
              <a:t>MetMalaysia</a:t>
            </a:r>
            <a:endParaRPr lang="en-GB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&lt; 200 events catalogued in region since 1990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1B410E4-812F-41ED-B5A8-0B8147D1FFD8}"/>
              </a:ext>
            </a:extLst>
          </p:cNvPr>
          <p:cNvSpPr txBox="1"/>
          <p:nvPr/>
        </p:nvSpPr>
        <p:spPr>
          <a:xfrm>
            <a:off x="9884228" y="6514421"/>
            <a:ext cx="1200859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GB" sz="1400" b="1" dirty="0"/>
              <a:t>Find us 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776953-3046-4769-A0AC-3BA49E5242F5}"/>
              </a:ext>
            </a:extLst>
          </p:cNvPr>
          <p:cNvSpPr txBox="1"/>
          <p:nvPr/>
        </p:nvSpPr>
        <p:spPr>
          <a:xfrm>
            <a:off x="0" y="6499033"/>
            <a:ext cx="8403771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Seismicity of the Mt. Kinabalu fault system in Sabah, Borneo, revealed using QuakeMigrate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361333-1C87-4310-82F2-DD435DFB42CE}"/>
              </a:ext>
            </a:extLst>
          </p:cNvPr>
          <p:cNvSpPr txBox="1"/>
          <p:nvPr/>
        </p:nvSpPr>
        <p:spPr>
          <a:xfrm>
            <a:off x="5287616" y="835679"/>
            <a:ext cx="12722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Malaysia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41878BC-9455-425A-826F-ECA44585032F}"/>
              </a:ext>
            </a:extLst>
          </p:cNvPr>
          <p:cNvSpPr txBox="1"/>
          <p:nvPr/>
        </p:nvSpPr>
        <p:spPr>
          <a:xfrm>
            <a:off x="11067465" y="2065004"/>
            <a:ext cx="12722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Mt Kinabalu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27658F6-AE61-44A8-A5A0-9BB9FC327C89}"/>
              </a:ext>
            </a:extLst>
          </p:cNvPr>
          <p:cNvCxnSpPr>
            <a:stCxn id="16" idx="1"/>
          </p:cNvCxnSpPr>
          <p:nvPr/>
        </p:nvCxnSpPr>
        <p:spPr>
          <a:xfrm flipH="1">
            <a:off x="8414518" y="2234281"/>
            <a:ext cx="2652947" cy="1145023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 descr="A picture containing drawing&#10;&#10;Description automatically generated">
            <a:extLst>
              <a:ext uri="{FF2B5EF4-FFF2-40B4-BE49-F238E27FC236}">
                <a16:creationId xmlns:a16="http://schemas.microsoft.com/office/drawing/2014/main" id="{282E9B6A-06CB-4E88-923F-6D770FBEFE1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517" t="3336" r="24878" b="3101"/>
          <a:stretch/>
        </p:blipFill>
        <p:spPr>
          <a:xfrm>
            <a:off x="3558210" y="3532515"/>
            <a:ext cx="1370992" cy="133269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62D289B-6015-4225-80DF-318BF911D334}"/>
              </a:ext>
            </a:extLst>
          </p:cNvPr>
          <p:cNvSpPr txBox="1"/>
          <p:nvPr/>
        </p:nvSpPr>
        <p:spPr>
          <a:xfrm>
            <a:off x="3450291" y="4913887"/>
            <a:ext cx="1370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</a:t>
            </a:r>
            <a:r>
              <a:rPr lang="en-GB" baseline="-25000" dirty="0"/>
              <a:t>W</a:t>
            </a:r>
            <a:r>
              <a:rPr lang="en-GB" dirty="0"/>
              <a:t> 5.2</a:t>
            </a:r>
          </a:p>
          <a:p>
            <a:r>
              <a:rPr lang="en-GB" dirty="0"/>
              <a:t>Normal fault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4A18640-D569-43C0-BD20-D3D68E07D8AA}"/>
              </a:ext>
            </a:extLst>
          </p:cNvPr>
          <p:cNvCxnSpPr>
            <a:cxnSpLocks/>
          </p:cNvCxnSpPr>
          <p:nvPr/>
        </p:nvCxnSpPr>
        <p:spPr>
          <a:xfrm flipH="1">
            <a:off x="4951823" y="3637722"/>
            <a:ext cx="3462695" cy="510208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B7726855-FC96-40E2-BC7A-7EEDF22DF3A1}"/>
              </a:ext>
            </a:extLst>
          </p:cNvPr>
          <p:cNvSpPr/>
          <p:nvPr/>
        </p:nvSpPr>
        <p:spPr>
          <a:xfrm>
            <a:off x="7894402" y="6524161"/>
            <a:ext cx="146386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>
                <a:latin typeface="Open Sans" panose="020B0606030504020204" pitchFamily="34" charset="0"/>
              </a:rPr>
              <a:t>© Conor Bacon</a:t>
            </a:r>
            <a:endParaRPr lang="en-GB" sz="1400" dirty="0"/>
          </a:p>
        </p:txBody>
      </p:sp>
      <p:pic>
        <p:nvPicPr>
          <p:cNvPr id="17" name="Picture 16" descr="A drawing of a face&#10;&#10;Description automatically generated">
            <a:extLst>
              <a:ext uri="{FF2B5EF4-FFF2-40B4-BE49-F238E27FC236}">
                <a16:creationId xmlns:a16="http://schemas.microsoft.com/office/drawing/2014/main" id="{72396414-FF2A-4E92-A821-48982618AF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69458" y="6539794"/>
            <a:ext cx="734632" cy="257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774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5BEFB58-AA5E-4C46-8118-4AE5F0EB2367}"/>
              </a:ext>
            </a:extLst>
          </p:cNvPr>
          <p:cNvSpPr/>
          <p:nvPr/>
        </p:nvSpPr>
        <p:spPr>
          <a:xfrm>
            <a:off x="885" y="0"/>
            <a:ext cx="3248154" cy="647862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E08D008-9DDE-D044-BFD9-5458A8F6172C}"/>
              </a:ext>
            </a:extLst>
          </p:cNvPr>
          <p:cNvSpPr/>
          <p:nvPr/>
        </p:nvSpPr>
        <p:spPr>
          <a:xfrm>
            <a:off x="1" y="6478621"/>
            <a:ext cx="12192000" cy="3793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A39B145-74CA-EC44-AED4-A8BC4D5FE3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8583" y="6478619"/>
            <a:ext cx="1135374" cy="37938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B859DCF-564D-419B-B056-589F1E92A4BF}"/>
              </a:ext>
            </a:extLst>
          </p:cNvPr>
          <p:cNvSpPr txBox="1"/>
          <p:nvPr/>
        </p:nvSpPr>
        <p:spPr>
          <a:xfrm>
            <a:off x="9884228" y="6514421"/>
            <a:ext cx="1200859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GB" sz="1400" b="1" dirty="0"/>
              <a:t>Find us 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E7982E0-0E18-4B77-BC61-081BAD168B76}"/>
              </a:ext>
            </a:extLst>
          </p:cNvPr>
          <p:cNvSpPr txBox="1"/>
          <p:nvPr/>
        </p:nvSpPr>
        <p:spPr>
          <a:xfrm>
            <a:off x="0" y="6499033"/>
            <a:ext cx="8403771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Seismicity of the Mt. Kinabalu fault system in Sabah, Borneo, revealed using QuakeMigrate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2F5A302-84B7-4B02-AD8E-440136E414B6}"/>
              </a:ext>
            </a:extLst>
          </p:cNvPr>
          <p:cNvSpPr txBox="1"/>
          <p:nvPr/>
        </p:nvSpPr>
        <p:spPr>
          <a:xfrm>
            <a:off x="161261" y="379379"/>
            <a:ext cx="3011578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Mt Kinabalu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M</a:t>
            </a:r>
            <a:r>
              <a:rPr lang="en-GB" baseline="-25000" dirty="0">
                <a:solidFill>
                  <a:schemeClr val="bg1"/>
                </a:solidFill>
              </a:rPr>
              <a:t>W</a:t>
            </a:r>
            <a:r>
              <a:rPr lang="en-GB" dirty="0">
                <a:solidFill>
                  <a:schemeClr val="bg1"/>
                </a:solidFill>
              </a:rPr>
              <a:t> 5.2 earthquake on 08/03/2018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3 aftershocks recorded by </a:t>
            </a:r>
            <a:r>
              <a:rPr lang="en-GB" dirty="0" err="1">
                <a:solidFill>
                  <a:schemeClr val="bg1"/>
                </a:solidFill>
              </a:rPr>
              <a:t>MetMalaysia</a:t>
            </a:r>
            <a:endParaRPr lang="en-GB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&lt; 200 events catalogued in region since 1990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Aftershock sequence of &gt;500 earthquakes captured by QuakeMigrate within 72 hours of mainshock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7" name="Picture 16" descr="A close up of a device&#10;&#10;Description automatically generated">
            <a:extLst>
              <a:ext uri="{FF2B5EF4-FFF2-40B4-BE49-F238E27FC236}">
                <a16:creationId xmlns:a16="http://schemas.microsoft.com/office/drawing/2014/main" id="{9A5CA39B-0165-4797-A760-A0A2C175B8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98"/>
          <a:stretch/>
        </p:blipFill>
        <p:spPr>
          <a:xfrm>
            <a:off x="3249039" y="815532"/>
            <a:ext cx="8944918" cy="47326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317CF30-5696-4495-975A-8D5E772F3DF6}"/>
              </a:ext>
            </a:extLst>
          </p:cNvPr>
          <p:cNvSpPr txBox="1"/>
          <p:nvPr/>
        </p:nvSpPr>
        <p:spPr>
          <a:xfrm>
            <a:off x="8150087" y="571632"/>
            <a:ext cx="12473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Main shock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50655C3-FE3E-4072-B3AF-F8B01CA3147C}"/>
              </a:ext>
            </a:extLst>
          </p:cNvPr>
          <p:cNvCxnSpPr/>
          <p:nvPr/>
        </p:nvCxnSpPr>
        <p:spPr>
          <a:xfrm>
            <a:off x="8572500" y="780222"/>
            <a:ext cx="0" cy="83319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BFACCCA5-FCEC-400F-9EF6-58192F168926}"/>
              </a:ext>
            </a:extLst>
          </p:cNvPr>
          <p:cNvSpPr txBox="1"/>
          <p:nvPr/>
        </p:nvSpPr>
        <p:spPr>
          <a:xfrm>
            <a:off x="3172839" y="1155896"/>
            <a:ext cx="12722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Mt Kinabalu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CDB4369-A873-4DD1-A8B9-69BF2D3D2388}"/>
              </a:ext>
            </a:extLst>
          </p:cNvPr>
          <p:cNvCxnSpPr>
            <a:cxnSpLocks/>
            <a:stCxn id="15" idx="2"/>
          </p:cNvCxnSpPr>
          <p:nvPr/>
        </p:nvCxnSpPr>
        <p:spPr>
          <a:xfrm>
            <a:off x="3808944" y="1463673"/>
            <a:ext cx="305856" cy="174169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FCEF0287-6889-4B01-A407-9ED45E4849F7}"/>
              </a:ext>
            </a:extLst>
          </p:cNvPr>
          <p:cNvSpPr txBox="1"/>
          <p:nvPr/>
        </p:nvSpPr>
        <p:spPr>
          <a:xfrm>
            <a:off x="4820482" y="286133"/>
            <a:ext cx="5876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Static threshold: normalised coalescence &gt; 1.7 -&gt; 532 events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6894536-5B87-44E9-BE89-5074AB81DE4C}"/>
              </a:ext>
            </a:extLst>
          </p:cNvPr>
          <p:cNvSpPr/>
          <p:nvPr/>
        </p:nvSpPr>
        <p:spPr>
          <a:xfrm>
            <a:off x="7894402" y="6524161"/>
            <a:ext cx="146386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>
                <a:latin typeface="Open Sans" panose="020B0606030504020204" pitchFamily="34" charset="0"/>
              </a:rPr>
              <a:t>© Conor Bacon</a:t>
            </a:r>
            <a:endParaRPr lang="en-GB" sz="1400" dirty="0"/>
          </a:p>
        </p:txBody>
      </p:sp>
      <p:pic>
        <p:nvPicPr>
          <p:cNvPr id="25" name="Picture 24" descr="A drawing of a face&#10;&#10;Description automatically generated">
            <a:extLst>
              <a:ext uri="{FF2B5EF4-FFF2-40B4-BE49-F238E27FC236}">
                <a16:creationId xmlns:a16="http://schemas.microsoft.com/office/drawing/2014/main" id="{CD1B9A04-F9E9-441A-B07B-C720A04031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69458" y="6539794"/>
            <a:ext cx="734632" cy="257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3299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5BEFB58-AA5E-4C46-8118-4AE5F0EB2367}"/>
              </a:ext>
            </a:extLst>
          </p:cNvPr>
          <p:cNvSpPr/>
          <p:nvPr/>
        </p:nvSpPr>
        <p:spPr>
          <a:xfrm>
            <a:off x="885" y="0"/>
            <a:ext cx="3248154" cy="647862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E08D008-9DDE-D044-BFD9-5458A8F6172C}"/>
              </a:ext>
            </a:extLst>
          </p:cNvPr>
          <p:cNvSpPr/>
          <p:nvPr/>
        </p:nvSpPr>
        <p:spPr>
          <a:xfrm>
            <a:off x="1" y="6478621"/>
            <a:ext cx="12192000" cy="3793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A39B145-74CA-EC44-AED4-A8BC4D5FE3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8583" y="6478619"/>
            <a:ext cx="1135374" cy="37938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B859DCF-564D-419B-B056-589F1E92A4BF}"/>
              </a:ext>
            </a:extLst>
          </p:cNvPr>
          <p:cNvSpPr txBox="1"/>
          <p:nvPr/>
        </p:nvSpPr>
        <p:spPr>
          <a:xfrm>
            <a:off x="9884228" y="6514421"/>
            <a:ext cx="1200859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GB" sz="1400" b="1" dirty="0"/>
              <a:t>Find us 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E7982E0-0E18-4B77-BC61-081BAD168B76}"/>
              </a:ext>
            </a:extLst>
          </p:cNvPr>
          <p:cNvSpPr txBox="1"/>
          <p:nvPr/>
        </p:nvSpPr>
        <p:spPr>
          <a:xfrm>
            <a:off x="0" y="6499033"/>
            <a:ext cx="8403771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Seismicity of the Mt. Kinabalu fault system in Sabah, Borneo, revealed using QuakeMigrate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2F5A302-84B7-4B02-AD8E-440136E414B6}"/>
              </a:ext>
            </a:extLst>
          </p:cNvPr>
          <p:cNvSpPr txBox="1"/>
          <p:nvPr/>
        </p:nvSpPr>
        <p:spPr>
          <a:xfrm>
            <a:off x="161261" y="379379"/>
            <a:ext cx="3011578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Mt Kinabalu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M</a:t>
            </a:r>
            <a:r>
              <a:rPr lang="en-GB" baseline="-25000" dirty="0">
                <a:solidFill>
                  <a:schemeClr val="bg1"/>
                </a:solidFill>
              </a:rPr>
              <a:t>W</a:t>
            </a:r>
            <a:r>
              <a:rPr lang="en-GB" dirty="0">
                <a:solidFill>
                  <a:schemeClr val="bg1"/>
                </a:solidFill>
              </a:rPr>
              <a:t> 5.2 earthquake on 08/03/2018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3 aftershocks recorded by </a:t>
            </a:r>
            <a:r>
              <a:rPr lang="en-GB" dirty="0" err="1">
                <a:solidFill>
                  <a:schemeClr val="bg1"/>
                </a:solidFill>
              </a:rPr>
              <a:t>MetMalaysia</a:t>
            </a:r>
            <a:endParaRPr lang="en-GB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&lt; 200 events catalogued in region since 1990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Aftershock sequence of &gt;500 earthquakes captured by QuakeMigrate within 72 hours of mainshock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9" name="Picture 8" descr="A close up of a device&#10;&#10;Description automatically generated">
            <a:extLst>
              <a:ext uri="{FF2B5EF4-FFF2-40B4-BE49-F238E27FC236}">
                <a16:creationId xmlns:a16="http://schemas.microsoft.com/office/drawing/2014/main" id="{DD6AD546-9157-49A6-B875-0D313C5F05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95"/>
          <a:stretch/>
        </p:blipFill>
        <p:spPr>
          <a:xfrm>
            <a:off x="3249038" y="817200"/>
            <a:ext cx="8947761" cy="4734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8D8D409-ED5A-4509-9FB7-54E6FCE1C446}"/>
              </a:ext>
            </a:extLst>
          </p:cNvPr>
          <p:cNvSpPr txBox="1"/>
          <p:nvPr/>
        </p:nvSpPr>
        <p:spPr>
          <a:xfrm>
            <a:off x="3846443" y="286133"/>
            <a:ext cx="7966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Dynamic threshold: Median Absolute Deviation – MAD factor of 10 -&gt; 669 events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EDFFACD-F397-4259-82D9-47D0E0FCE0CD}"/>
              </a:ext>
            </a:extLst>
          </p:cNvPr>
          <p:cNvSpPr txBox="1"/>
          <p:nvPr/>
        </p:nvSpPr>
        <p:spPr>
          <a:xfrm>
            <a:off x="5695422" y="5822054"/>
            <a:ext cx="4050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More triggers, but is it actually better?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9E8BA3D-E5F9-44F4-A3EE-FFF1924BCF91}"/>
              </a:ext>
            </a:extLst>
          </p:cNvPr>
          <p:cNvCxnSpPr/>
          <p:nvPr/>
        </p:nvCxnSpPr>
        <p:spPr>
          <a:xfrm>
            <a:off x="8572500" y="780222"/>
            <a:ext cx="0" cy="83319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7D9A8A12-97B9-47A7-B24F-7658CD2AC3E8}"/>
              </a:ext>
            </a:extLst>
          </p:cNvPr>
          <p:cNvSpPr txBox="1"/>
          <p:nvPr/>
        </p:nvSpPr>
        <p:spPr>
          <a:xfrm>
            <a:off x="8150087" y="571632"/>
            <a:ext cx="12473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Main shock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42793F3-9BF9-498D-8FCF-3B318BD219BF}"/>
              </a:ext>
            </a:extLst>
          </p:cNvPr>
          <p:cNvSpPr txBox="1"/>
          <p:nvPr/>
        </p:nvSpPr>
        <p:spPr>
          <a:xfrm>
            <a:off x="3172839" y="1155896"/>
            <a:ext cx="12722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Mt Kinabalu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54B9673-0CD0-4534-84C3-568F0AE975EC}"/>
              </a:ext>
            </a:extLst>
          </p:cNvPr>
          <p:cNvCxnSpPr>
            <a:cxnSpLocks/>
            <a:stCxn id="17" idx="2"/>
          </p:cNvCxnSpPr>
          <p:nvPr/>
        </p:nvCxnSpPr>
        <p:spPr>
          <a:xfrm>
            <a:off x="3808944" y="1463673"/>
            <a:ext cx="305856" cy="174169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F4DDAC94-3CFC-4326-8862-EE576D91F16E}"/>
              </a:ext>
            </a:extLst>
          </p:cNvPr>
          <p:cNvSpPr/>
          <p:nvPr/>
        </p:nvSpPr>
        <p:spPr>
          <a:xfrm>
            <a:off x="7894402" y="6524161"/>
            <a:ext cx="146386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>
                <a:latin typeface="Open Sans" panose="020B0606030504020204" pitchFamily="34" charset="0"/>
              </a:rPr>
              <a:t>© Conor Bacon</a:t>
            </a:r>
            <a:endParaRPr lang="en-GB" sz="1400" dirty="0"/>
          </a:p>
        </p:txBody>
      </p:sp>
      <p:pic>
        <p:nvPicPr>
          <p:cNvPr id="21" name="Picture 20" descr="A drawing of a face&#10;&#10;Description automatically generated">
            <a:extLst>
              <a:ext uri="{FF2B5EF4-FFF2-40B4-BE49-F238E27FC236}">
                <a16:creationId xmlns:a16="http://schemas.microsoft.com/office/drawing/2014/main" id="{05605D01-E215-4F37-B6CE-371675212C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69458" y="6539794"/>
            <a:ext cx="734632" cy="257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6871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5BEFB58-AA5E-4C46-8118-4AE5F0EB2367}"/>
              </a:ext>
            </a:extLst>
          </p:cNvPr>
          <p:cNvSpPr/>
          <p:nvPr/>
        </p:nvSpPr>
        <p:spPr>
          <a:xfrm>
            <a:off x="885" y="0"/>
            <a:ext cx="3248154" cy="647862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E08D008-9DDE-D044-BFD9-5458A8F6172C}"/>
              </a:ext>
            </a:extLst>
          </p:cNvPr>
          <p:cNvSpPr/>
          <p:nvPr/>
        </p:nvSpPr>
        <p:spPr>
          <a:xfrm>
            <a:off x="1" y="6478621"/>
            <a:ext cx="12192000" cy="3793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A39B145-74CA-EC44-AED4-A8BC4D5FE3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8583" y="6478619"/>
            <a:ext cx="1135374" cy="37938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B859DCF-564D-419B-B056-589F1E92A4BF}"/>
              </a:ext>
            </a:extLst>
          </p:cNvPr>
          <p:cNvSpPr txBox="1"/>
          <p:nvPr/>
        </p:nvSpPr>
        <p:spPr>
          <a:xfrm>
            <a:off x="9884228" y="6514421"/>
            <a:ext cx="1200859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GB" sz="1400" b="1" dirty="0"/>
              <a:t>Find us 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E7982E0-0E18-4B77-BC61-081BAD168B76}"/>
              </a:ext>
            </a:extLst>
          </p:cNvPr>
          <p:cNvSpPr txBox="1"/>
          <p:nvPr/>
        </p:nvSpPr>
        <p:spPr>
          <a:xfrm>
            <a:off x="0" y="6499033"/>
            <a:ext cx="8403771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Seismicity of the Mt. Kinabalu fault system in Sabah, Borneo, revealed using QuakeMigrate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2F5A302-84B7-4B02-AD8E-440136E414B6}"/>
              </a:ext>
            </a:extLst>
          </p:cNvPr>
          <p:cNvSpPr txBox="1"/>
          <p:nvPr/>
        </p:nvSpPr>
        <p:spPr>
          <a:xfrm>
            <a:off x="161261" y="379379"/>
            <a:ext cx="301157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Machine learning for</a:t>
            </a:r>
          </a:p>
          <a:p>
            <a:r>
              <a:rPr lang="en-GB" sz="2400" b="1" dirty="0">
                <a:solidFill>
                  <a:schemeClr val="bg1"/>
                </a:solidFill>
              </a:rPr>
              <a:t>triggering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Uses more of the available information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Location stabilises around peak coalescence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(Mostly) unsupervised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K-means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chemeClr val="bg1"/>
                </a:solidFill>
              </a:rPr>
              <a:t>XGBoost</a:t>
            </a:r>
            <a:endParaRPr lang="en-GB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893B38B-7EDE-493D-B103-C0BCD2B7D4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918"/>
          <a:stretch/>
        </p:blipFill>
        <p:spPr>
          <a:xfrm>
            <a:off x="3929009" y="715616"/>
            <a:ext cx="7583021" cy="4361303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462DB01-2929-46C5-9B15-4FA470247023}"/>
              </a:ext>
            </a:extLst>
          </p:cNvPr>
          <p:cNvSpPr/>
          <p:nvPr/>
        </p:nvSpPr>
        <p:spPr>
          <a:xfrm>
            <a:off x="7235687" y="2628900"/>
            <a:ext cx="1277178" cy="2370483"/>
          </a:xfrm>
          <a:prstGeom prst="rect">
            <a:avLst/>
          </a:prstGeom>
          <a:solidFill>
            <a:srgbClr val="92D050">
              <a:alpha val="30196"/>
            </a:srgbClr>
          </a:solidFill>
          <a:ln w="508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FA9A657-A3A1-45EF-A22F-F1979B31D787}"/>
              </a:ext>
            </a:extLst>
          </p:cNvPr>
          <p:cNvSpPr txBox="1"/>
          <p:nvPr/>
        </p:nvSpPr>
        <p:spPr>
          <a:xfrm>
            <a:off x="4182007" y="1660630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Max normalised coalescence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4A5DF74-A363-416A-A60D-39ADEFC13569}"/>
              </a:ext>
            </a:extLst>
          </p:cNvPr>
          <p:cNvSpPr txBox="1"/>
          <p:nvPr/>
        </p:nvSpPr>
        <p:spPr>
          <a:xfrm>
            <a:off x="4236522" y="818791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Max coalescence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60258C7-7015-4D28-83E7-DAC98CFA7301}"/>
              </a:ext>
            </a:extLst>
          </p:cNvPr>
          <p:cNvSpPr txBox="1"/>
          <p:nvPr/>
        </p:nvSpPr>
        <p:spPr>
          <a:xfrm>
            <a:off x="4291519" y="2956322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X </a:t>
            </a:r>
            <a:r>
              <a:rPr lang="en-GB" b="1" dirty="0" err="1"/>
              <a:t>coord</a:t>
            </a:r>
            <a:r>
              <a:rPr lang="en-GB" b="1" dirty="0"/>
              <a:t> of peak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9D24AE4-E38C-44D3-AF23-D78015C08DC7}"/>
              </a:ext>
            </a:extLst>
          </p:cNvPr>
          <p:cNvSpPr txBox="1"/>
          <p:nvPr/>
        </p:nvSpPr>
        <p:spPr>
          <a:xfrm>
            <a:off x="4236522" y="3787302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Y </a:t>
            </a:r>
            <a:r>
              <a:rPr lang="en-GB" b="1" dirty="0" err="1"/>
              <a:t>coord</a:t>
            </a:r>
            <a:r>
              <a:rPr lang="en-GB" b="1" dirty="0"/>
              <a:t> of peak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45A9F8B-3712-4F23-8F26-A03C31D1A2B3}"/>
              </a:ext>
            </a:extLst>
          </p:cNvPr>
          <p:cNvSpPr txBox="1"/>
          <p:nvPr/>
        </p:nvSpPr>
        <p:spPr>
          <a:xfrm>
            <a:off x="4236522" y="4955274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Z </a:t>
            </a:r>
            <a:r>
              <a:rPr lang="en-GB" b="1" dirty="0" err="1"/>
              <a:t>coord</a:t>
            </a:r>
            <a:r>
              <a:rPr lang="en-GB" b="1" dirty="0"/>
              <a:t> of peak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8DB9B71-6E0F-4FEC-88DB-80A1FF02B177}"/>
              </a:ext>
            </a:extLst>
          </p:cNvPr>
          <p:cNvSpPr txBox="1"/>
          <p:nvPr/>
        </p:nvSpPr>
        <p:spPr>
          <a:xfrm>
            <a:off x="6726543" y="5409752"/>
            <a:ext cx="335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Stability = information?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31E544E-A96E-4898-924F-450545D00435}"/>
              </a:ext>
            </a:extLst>
          </p:cNvPr>
          <p:cNvSpPr txBox="1"/>
          <p:nvPr/>
        </p:nvSpPr>
        <p:spPr>
          <a:xfrm>
            <a:off x="9401063" y="6135040"/>
            <a:ext cx="27928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Work by Sam Bedell (</a:t>
            </a:r>
            <a:r>
              <a:rPr lang="en-GB" sz="1400" dirty="0" err="1"/>
              <a:t>MSci</a:t>
            </a:r>
            <a:r>
              <a:rPr lang="en-GB" sz="1400" dirty="0"/>
              <a:t> student)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A39B38C-4FED-4859-A0FE-2165AEECA16A}"/>
              </a:ext>
            </a:extLst>
          </p:cNvPr>
          <p:cNvSpPr/>
          <p:nvPr/>
        </p:nvSpPr>
        <p:spPr>
          <a:xfrm>
            <a:off x="7894402" y="6524161"/>
            <a:ext cx="146386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>
                <a:latin typeface="Open Sans" panose="020B0606030504020204" pitchFamily="34" charset="0"/>
              </a:rPr>
              <a:t>© Conor Bacon</a:t>
            </a:r>
            <a:endParaRPr lang="en-GB" sz="1400" dirty="0"/>
          </a:p>
        </p:txBody>
      </p:sp>
      <p:pic>
        <p:nvPicPr>
          <p:cNvPr id="20" name="Picture 19" descr="A drawing of a face&#10;&#10;Description automatically generated">
            <a:extLst>
              <a:ext uri="{FF2B5EF4-FFF2-40B4-BE49-F238E27FC236}">
                <a16:creationId xmlns:a16="http://schemas.microsoft.com/office/drawing/2014/main" id="{DD1FD883-61C1-44AB-81C1-3B874A80C5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69458" y="6539794"/>
            <a:ext cx="734632" cy="257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737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5BEFB58-AA5E-4C46-8118-4AE5F0EB2367}"/>
              </a:ext>
            </a:extLst>
          </p:cNvPr>
          <p:cNvSpPr/>
          <p:nvPr/>
        </p:nvSpPr>
        <p:spPr>
          <a:xfrm>
            <a:off x="885" y="0"/>
            <a:ext cx="3248154" cy="647862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E08D008-9DDE-D044-BFD9-5458A8F6172C}"/>
              </a:ext>
            </a:extLst>
          </p:cNvPr>
          <p:cNvSpPr/>
          <p:nvPr/>
        </p:nvSpPr>
        <p:spPr>
          <a:xfrm>
            <a:off x="1" y="6478621"/>
            <a:ext cx="12192000" cy="3793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A39B145-74CA-EC44-AED4-A8BC4D5FE3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8583" y="6478619"/>
            <a:ext cx="1135374" cy="37938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B859DCF-564D-419B-B056-589F1E92A4BF}"/>
              </a:ext>
            </a:extLst>
          </p:cNvPr>
          <p:cNvSpPr txBox="1"/>
          <p:nvPr/>
        </p:nvSpPr>
        <p:spPr>
          <a:xfrm>
            <a:off x="9884228" y="6514421"/>
            <a:ext cx="1200859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GB" sz="1400" b="1" dirty="0"/>
              <a:t>Find us 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E7982E0-0E18-4B77-BC61-081BAD168B76}"/>
              </a:ext>
            </a:extLst>
          </p:cNvPr>
          <p:cNvSpPr txBox="1"/>
          <p:nvPr/>
        </p:nvSpPr>
        <p:spPr>
          <a:xfrm>
            <a:off x="0" y="6499033"/>
            <a:ext cx="8403771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Seismicity of the Mt. Kinabalu fault system in Sabah, Borneo, revealed using QuakeMigrate</a:t>
            </a:r>
          </a:p>
        </p:txBody>
      </p:sp>
      <p:pic>
        <p:nvPicPr>
          <p:cNvPr id="17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689BF164-8E06-4E6F-AC90-1D4FA4A4FD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404" y="1618117"/>
            <a:ext cx="4260217" cy="284014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96C4B23-55D9-4989-BBE4-CAF215123A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84228" y="4495327"/>
            <a:ext cx="1528296" cy="149079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C4BAE2B-7313-40F0-81CB-C35E699CAA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5986" y="1650819"/>
            <a:ext cx="3924597" cy="284450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EABF2ED-7B51-43AA-83B3-8D510126FE39}"/>
              </a:ext>
            </a:extLst>
          </p:cNvPr>
          <p:cNvCxnSpPr/>
          <p:nvPr/>
        </p:nvCxnSpPr>
        <p:spPr>
          <a:xfrm>
            <a:off x="7623313" y="406178"/>
            <a:ext cx="0" cy="5333791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7FC5A3F-8BA3-4FB2-9B93-782AAF9CF115}"/>
              </a:ext>
            </a:extLst>
          </p:cNvPr>
          <p:cNvSpPr txBox="1"/>
          <p:nvPr/>
        </p:nvSpPr>
        <p:spPr>
          <a:xfrm>
            <a:off x="3816625" y="844924"/>
            <a:ext cx="2683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K-means clustering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F1084B-5071-4E1A-B97D-54FD822EC496}"/>
              </a:ext>
            </a:extLst>
          </p:cNvPr>
          <p:cNvSpPr txBox="1"/>
          <p:nvPr/>
        </p:nvSpPr>
        <p:spPr>
          <a:xfrm>
            <a:off x="3512404" y="5646914"/>
            <a:ext cx="26785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Note: 1 = event, 0 = not event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8F279AD-0E2E-4DF7-A213-98CBE21C7640}"/>
              </a:ext>
            </a:extLst>
          </p:cNvPr>
          <p:cNvSpPr txBox="1"/>
          <p:nvPr/>
        </p:nvSpPr>
        <p:spPr>
          <a:xfrm>
            <a:off x="8190899" y="844924"/>
            <a:ext cx="2683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/>
              <a:t>XGBoost</a:t>
            </a:r>
            <a:endParaRPr lang="en-GB" b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1115694-4967-4299-BD68-AB59733E4DB7}"/>
              </a:ext>
            </a:extLst>
          </p:cNvPr>
          <p:cNvSpPr txBox="1"/>
          <p:nvPr/>
        </p:nvSpPr>
        <p:spPr>
          <a:xfrm>
            <a:off x="9401063" y="6135040"/>
            <a:ext cx="27928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Work by Sam Bedell (</a:t>
            </a:r>
            <a:r>
              <a:rPr lang="en-GB" sz="1400" dirty="0" err="1"/>
              <a:t>MSci</a:t>
            </a:r>
            <a:r>
              <a:rPr lang="en-GB" sz="1400" dirty="0"/>
              <a:t> student)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57D1191-B117-44E9-8BAF-56C0BB1B3052}"/>
              </a:ext>
            </a:extLst>
          </p:cNvPr>
          <p:cNvSpPr txBox="1"/>
          <p:nvPr/>
        </p:nvSpPr>
        <p:spPr>
          <a:xfrm>
            <a:off x="161261" y="379379"/>
            <a:ext cx="301157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Machine learning for</a:t>
            </a:r>
          </a:p>
          <a:p>
            <a:r>
              <a:rPr lang="en-GB" sz="2400" b="1" dirty="0">
                <a:solidFill>
                  <a:schemeClr val="bg1"/>
                </a:solidFill>
              </a:rPr>
              <a:t>triggering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Uses more of the available information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Location stabilises around peak coalescence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(Mostly) unsupervised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K-means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chemeClr val="bg1"/>
                </a:solidFill>
              </a:rPr>
              <a:t>XGBoost</a:t>
            </a:r>
            <a:endParaRPr lang="en-GB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8AF688-7458-43A0-B66E-740E71B510E2}"/>
              </a:ext>
            </a:extLst>
          </p:cNvPr>
          <p:cNvSpPr txBox="1"/>
          <p:nvPr/>
        </p:nvSpPr>
        <p:spPr>
          <a:xfrm>
            <a:off x="7935832" y="4992018"/>
            <a:ext cx="142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/>
              <a:t>Relative importance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09ACE3-8C52-4443-AD81-55F640945B57}"/>
              </a:ext>
            </a:extLst>
          </p:cNvPr>
          <p:cNvSpPr txBox="1"/>
          <p:nvPr/>
        </p:nvSpPr>
        <p:spPr>
          <a:xfrm>
            <a:off x="9382300" y="4816634"/>
            <a:ext cx="61598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000" dirty="0"/>
              <a:t>{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FC525D9-4994-457E-A611-3749706213B0}"/>
              </a:ext>
            </a:extLst>
          </p:cNvPr>
          <p:cNvSpPr/>
          <p:nvPr/>
        </p:nvSpPr>
        <p:spPr>
          <a:xfrm>
            <a:off x="7894402" y="6524161"/>
            <a:ext cx="146386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>
                <a:latin typeface="Open Sans" panose="020B0606030504020204" pitchFamily="34" charset="0"/>
              </a:rPr>
              <a:t>© Conor Bacon</a:t>
            </a:r>
            <a:endParaRPr lang="en-GB" sz="1400" dirty="0"/>
          </a:p>
        </p:txBody>
      </p:sp>
      <p:pic>
        <p:nvPicPr>
          <p:cNvPr id="21" name="Picture 20" descr="A drawing of a face&#10;&#10;Description automatically generated">
            <a:extLst>
              <a:ext uri="{FF2B5EF4-FFF2-40B4-BE49-F238E27FC236}">
                <a16:creationId xmlns:a16="http://schemas.microsoft.com/office/drawing/2014/main" id="{36CC6F3E-A510-4D87-BF7C-2BAEF266A1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69458" y="6539794"/>
            <a:ext cx="734632" cy="257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5719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5BEFB58-AA5E-4C46-8118-4AE5F0EB2367}"/>
              </a:ext>
            </a:extLst>
          </p:cNvPr>
          <p:cNvSpPr/>
          <p:nvPr/>
        </p:nvSpPr>
        <p:spPr>
          <a:xfrm>
            <a:off x="885" y="0"/>
            <a:ext cx="3248154" cy="647862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E08D008-9DDE-D044-BFD9-5458A8F6172C}"/>
              </a:ext>
            </a:extLst>
          </p:cNvPr>
          <p:cNvSpPr/>
          <p:nvPr/>
        </p:nvSpPr>
        <p:spPr>
          <a:xfrm>
            <a:off x="1" y="6478621"/>
            <a:ext cx="12192000" cy="3793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A39B145-74CA-EC44-AED4-A8BC4D5FE3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8583" y="6478619"/>
            <a:ext cx="1135374" cy="37938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B859DCF-564D-419B-B056-589F1E92A4BF}"/>
              </a:ext>
            </a:extLst>
          </p:cNvPr>
          <p:cNvSpPr txBox="1"/>
          <p:nvPr/>
        </p:nvSpPr>
        <p:spPr>
          <a:xfrm>
            <a:off x="9884228" y="6514421"/>
            <a:ext cx="1200859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GB" sz="1400" b="1" dirty="0"/>
              <a:t>Find us 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E7982E0-0E18-4B77-BC61-081BAD168B76}"/>
              </a:ext>
            </a:extLst>
          </p:cNvPr>
          <p:cNvSpPr txBox="1"/>
          <p:nvPr/>
        </p:nvSpPr>
        <p:spPr>
          <a:xfrm>
            <a:off x="0" y="6499033"/>
            <a:ext cx="8403771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Seismicity of the Mt. Kinabalu fault system in Sabah, Borneo, revealed using QuakeMigrate</a:t>
            </a:r>
          </a:p>
        </p:txBody>
      </p:sp>
      <p:graphicFrame>
        <p:nvGraphicFramePr>
          <p:cNvPr id="21" name="Table 4">
            <a:extLst>
              <a:ext uri="{FF2B5EF4-FFF2-40B4-BE49-F238E27FC236}">
                <a16:creationId xmlns:a16="http://schemas.microsoft.com/office/drawing/2014/main" id="{71913F5C-D9A9-48BA-A5DC-4F71CD5293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9808832"/>
              </p:ext>
            </p:extLst>
          </p:nvPr>
        </p:nvGraphicFramePr>
        <p:xfrm>
          <a:off x="3776318" y="2060382"/>
          <a:ext cx="8127999" cy="284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1540247431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168398490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35978649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Before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With ML and a lower threshold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11797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Number of real events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&lt; 294, not fully labelled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371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8134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Number of False events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~ 30-40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41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34254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Time to run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Negligible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Models themselves are of the order of </a:t>
                      </a:r>
                      <a:r>
                        <a:rPr lang="en-GB" dirty="0" err="1"/>
                        <a:t>ms</a:t>
                      </a:r>
                      <a:r>
                        <a:rPr lang="en-GB" dirty="0"/>
                        <a:t> - s to run, generating stats takes longer, several s depending on size of dataset.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1918363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BC844934-72E0-4987-A02A-C1C25848A218}"/>
              </a:ext>
            </a:extLst>
          </p:cNvPr>
          <p:cNvSpPr txBox="1"/>
          <p:nvPr/>
        </p:nvSpPr>
        <p:spPr>
          <a:xfrm>
            <a:off x="6002110" y="1365252"/>
            <a:ext cx="4110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Using 24 hours of data after mainshock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D4A8A90-1895-4E9C-8F14-D1299E1EBA45}"/>
              </a:ext>
            </a:extLst>
          </p:cNvPr>
          <p:cNvSpPr txBox="1"/>
          <p:nvPr/>
        </p:nvSpPr>
        <p:spPr>
          <a:xfrm>
            <a:off x="9401063" y="6135040"/>
            <a:ext cx="27928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Work by Sam Bedell (</a:t>
            </a:r>
            <a:r>
              <a:rPr lang="en-GB" sz="1400" dirty="0" err="1"/>
              <a:t>MSci</a:t>
            </a:r>
            <a:r>
              <a:rPr lang="en-GB" sz="1400" dirty="0"/>
              <a:t> student)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2FB5715-0797-4DDE-9688-5DE2602B4DE5}"/>
              </a:ext>
            </a:extLst>
          </p:cNvPr>
          <p:cNvSpPr txBox="1"/>
          <p:nvPr/>
        </p:nvSpPr>
        <p:spPr>
          <a:xfrm>
            <a:off x="161261" y="379379"/>
            <a:ext cx="301157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Machine learning for</a:t>
            </a:r>
          </a:p>
          <a:p>
            <a:r>
              <a:rPr lang="en-GB" sz="2400" b="1" dirty="0">
                <a:solidFill>
                  <a:schemeClr val="bg1"/>
                </a:solidFill>
              </a:rPr>
              <a:t>triggering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Uses more of the available information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Location stabilises around peak coalescence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(Mostly) unsupervised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K-means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chemeClr val="bg1"/>
                </a:solidFill>
              </a:rPr>
              <a:t>XGBoost</a:t>
            </a:r>
            <a:endParaRPr lang="en-GB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7BA58BB-8ABD-4B95-B498-83DB9EAD33E6}"/>
              </a:ext>
            </a:extLst>
          </p:cNvPr>
          <p:cNvSpPr/>
          <p:nvPr/>
        </p:nvSpPr>
        <p:spPr>
          <a:xfrm>
            <a:off x="7894402" y="6524161"/>
            <a:ext cx="146386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>
                <a:latin typeface="Open Sans" panose="020B0606030504020204" pitchFamily="34" charset="0"/>
              </a:rPr>
              <a:t>© Conor Bacon</a:t>
            </a:r>
            <a:endParaRPr lang="en-GB" sz="1400" dirty="0"/>
          </a:p>
        </p:txBody>
      </p:sp>
      <p:pic>
        <p:nvPicPr>
          <p:cNvPr id="15" name="Picture 14" descr="A drawing of a face&#10;&#10;Description automatically generated">
            <a:extLst>
              <a:ext uri="{FF2B5EF4-FFF2-40B4-BE49-F238E27FC236}">
                <a16:creationId xmlns:a16="http://schemas.microsoft.com/office/drawing/2014/main" id="{78AC8026-D181-416C-A1FB-39865ADE9E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9458" y="6539794"/>
            <a:ext cx="734632" cy="257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8897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5BEFB58-AA5E-4C46-8118-4AE5F0EB2367}"/>
              </a:ext>
            </a:extLst>
          </p:cNvPr>
          <p:cNvSpPr/>
          <p:nvPr/>
        </p:nvSpPr>
        <p:spPr>
          <a:xfrm>
            <a:off x="885" y="0"/>
            <a:ext cx="3248154" cy="647862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E08D008-9DDE-D044-BFD9-5458A8F6172C}"/>
              </a:ext>
            </a:extLst>
          </p:cNvPr>
          <p:cNvSpPr/>
          <p:nvPr/>
        </p:nvSpPr>
        <p:spPr>
          <a:xfrm>
            <a:off x="1" y="6478621"/>
            <a:ext cx="12192000" cy="3793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A39B145-74CA-EC44-AED4-A8BC4D5FE3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8583" y="6478619"/>
            <a:ext cx="1135374" cy="37938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257BE0E-4E55-5040-9F19-E9F08D53462D}"/>
              </a:ext>
            </a:extLst>
          </p:cNvPr>
          <p:cNvSpPr txBox="1"/>
          <p:nvPr/>
        </p:nvSpPr>
        <p:spPr>
          <a:xfrm>
            <a:off x="161261" y="379379"/>
            <a:ext cx="3011578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QuakeMigrate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pPr marL="342900" indent="-342900">
              <a:buAutoNum type="arabicParenR"/>
            </a:pPr>
            <a:r>
              <a:rPr lang="en-GB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Traveltime</a:t>
            </a:r>
            <a:r>
              <a:rPr lang="en-GB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lookup table</a:t>
            </a:r>
          </a:p>
          <a:p>
            <a:endParaRPr lang="en-GB" sz="6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Station coordinates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Velocity model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Grid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marL="342900" indent="-342900">
              <a:buFont typeface="+mj-lt"/>
              <a:buAutoNum type="arabicParenR" startAt="2"/>
            </a:pPr>
            <a:r>
              <a:rPr lang="en-GB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Detect: scan through continuous data archive</a:t>
            </a:r>
          </a:p>
          <a:p>
            <a:endParaRPr lang="en-GB" sz="6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Lookup table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Waveform data (any </a:t>
            </a:r>
            <a:r>
              <a:rPr lang="en-GB" sz="16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ObsPy</a:t>
            </a:r>
            <a:r>
              <a:rPr lang="en-GB" sz="16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-compatible format)</a:t>
            </a:r>
          </a:p>
          <a:p>
            <a:pPr marL="342900" indent="-342900">
              <a:buFont typeface="+mj-lt"/>
              <a:buAutoNum type="arabicParenR" startAt="2"/>
            </a:pPr>
            <a:endParaRPr lang="en-GB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marL="342900" indent="-342900">
              <a:buFont typeface="+mj-lt"/>
              <a:buAutoNum type="arabicParenR" startAt="3"/>
            </a:pPr>
            <a:r>
              <a:rPr lang="en-GB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Trigger: identify candidate earthquakes</a:t>
            </a:r>
          </a:p>
          <a:p>
            <a:endParaRPr lang="en-GB" sz="6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Detection threshold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Minimum repeat interval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arenR" startAt="4"/>
            </a:pPr>
            <a:r>
              <a:rPr lang="en-GB" dirty="0">
                <a:solidFill>
                  <a:schemeClr val="bg1"/>
                </a:solidFill>
              </a:rPr>
              <a:t>Locate: re-scan on high-resolution grid</a:t>
            </a:r>
          </a:p>
          <a:p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236E888-858E-CF48-8320-DE7768FE14FA}"/>
              </a:ext>
            </a:extLst>
          </p:cNvPr>
          <p:cNvSpPr txBox="1"/>
          <p:nvPr/>
        </p:nvSpPr>
        <p:spPr>
          <a:xfrm>
            <a:off x="3970162" y="5614550"/>
            <a:ext cx="4004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Coalescence volume, waveform gather, and event metadata</a:t>
            </a:r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76F6F97-0083-48D4-871A-7D7E7B9AE6AC}"/>
              </a:ext>
            </a:extLst>
          </p:cNvPr>
          <p:cNvSpPr txBox="1"/>
          <p:nvPr/>
        </p:nvSpPr>
        <p:spPr>
          <a:xfrm>
            <a:off x="9884228" y="6514421"/>
            <a:ext cx="1200859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GB" sz="1400" b="1" dirty="0"/>
              <a:t>Find us 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331124-5BF3-4772-99A5-3AEE500F91C2}"/>
              </a:ext>
            </a:extLst>
          </p:cNvPr>
          <p:cNvSpPr txBox="1"/>
          <p:nvPr/>
        </p:nvSpPr>
        <p:spPr>
          <a:xfrm>
            <a:off x="0" y="6499033"/>
            <a:ext cx="8403771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Seismicity of the Mt. Kinabalu fault system in Sabah, Borneo, revealed using QuakeMigrate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32CE757-F184-4E49-AFC5-B73A6934F52D}"/>
              </a:ext>
            </a:extLst>
          </p:cNvPr>
          <p:cNvGrpSpPr/>
          <p:nvPr/>
        </p:nvGrpSpPr>
        <p:grpSpPr>
          <a:xfrm>
            <a:off x="3575088" y="146162"/>
            <a:ext cx="8547652" cy="5543989"/>
            <a:chOff x="3575088" y="146162"/>
            <a:chExt cx="8547652" cy="554398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AA60673-446B-485B-86DF-C20084A77B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493"/>
            <a:stretch/>
          </p:blipFill>
          <p:spPr>
            <a:xfrm>
              <a:off x="3575088" y="146162"/>
              <a:ext cx="8547652" cy="5543989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32BF498-CD61-4D23-BAC2-34B50A7566E2}"/>
                </a:ext>
              </a:extLst>
            </p:cNvPr>
            <p:cNvSpPr txBox="1"/>
            <p:nvPr/>
          </p:nvSpPr>
          <p:spPr>
            <a:xfrm>
              <a:off x="4764156" y="990624"/>
              <a:ext cx="266368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dirty="0"/>
                <a:t>Magnitude: 3.1 +/- 0.5 ML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130838AA-0877-4914-9F98-89D9C9A3B2FF}"/>
              </a:ext>
            </a:extLst>
          </p:cNvPr>
          <p:cNvSpPr txBox="1"/>
          <p:nvPr/>
        </p:nvSpPr>
        <p:spPr>
          <a:xfrm>
            <a:off x="8117856" y="5614550"/>
            <a:ext cx="4004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Manual review = tedious</a:t>
            </a:r>
          </a:p>
          <a:p>
            <a:pPr algn="ctr"/>
            <a:r>
              <a:rPr lang="en-GB" dirty="0"/>
              <a:t>-&gt; image recognition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DD7EF27-6F4E-47C3-8E8D-B69CEFAF9E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6873" y="4594747"/>
            <a:ext cx="1270100" cy="710395"/>
          </a:xfrm>
          <a:prstGeom prst="rect">
            <a:avLst/>
          </a:prstGeom>
        </p:spPr>
      </p:pic>
      <p:pic>
        <p:nvPicPr>
          <p:cNvPr id="19" name="Picture 18" descr="A drawing of a face&#10;&#10;Description automatically generated">
            <a:extLst>
              <a:ext uri="{FF2B5EF4-FFF2-40B4-BE49-F238E27FC236}">
                <a16:creationId xmlns:a16="http://schemas.microsoft.com/office/drawing/2014/main" id="{FB8DD10E-B4C6-46BC-AB64-D25B75B9E9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69458" y="6539794"/>
            <a:ext cx="734632" cy="257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7943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5BEFB58-AA5E-4C46-8118-4AE5F0EB2367}"/>
              </a:ext>
            </a:extLst>
          </p:cNvPr>
          <p:cNvSpPr/>
          <p:nvPr/>
        </p:nvSpPr>
        <p:spPr>
          <a:xfrm>
            <a:off x="885" y="0"/>
            <a:ext cx="3248154" cy="647862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E08D008-9DDE-D044-BFD9-5458A8F6172C}"/>
              </a:ext>
            </a:extLst>
          </p:cNvPr>
          <p:cNvSpPr/>
          <p:nvPr/>
        </p:nvSpPr>
        <p:spPr>
          <a:xfrm>
            <a:off x="1" y="6478621"/>
            <a:ext cx="12192000" cy="3793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A39B145-74CA-EC44-AED4-A8BC4D5FE3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8583" y="6478619"/>
            <a:ext cx="1135374" cy="37938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76F6F97-0083-48D4-871A-7D7E7B9AE6AC}"/>
              </a:ext>
            </a:extLst>
          </p:cNvPr>
          <p:cNvSpPr txBox="1"/>
          <p:nvPr/>
        </p:nvSpPr>
        <p:spPr>
          <a:xfrm>
            <a:off x="9884228" y="6514421"/>
            <a:ext cx="1200859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GB" sz="1400" b="1" dirty="0"/>
              <a:t>Find us 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331124-5BF3-4772-99A5-3AEE500F91C2}"/>
              </a:ext>
            </a:extLst>
          </p:cNvPr>
          <p:cNvSpPr txBox="1"/>
          <p:nvPr/>
        </p:nvSpPr>
        <p:spPr>
          <a:xfrm>
            <a:off x="0" y="6499033"/>
            <a:ext cx="8403771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Seismicity of the Mt. Kinabalu fault system in Sabah, Borneo, revealed using QuakeMigrate</a:t>
            </a:r>
          </a:p>
        </p:txBody>
      </p:sp>
      <p:graphicFrame>
        <p:nvGraphicFramePr>
          <p:cNvPr id="15" name="Table 10">
            <a:extLst>
              <a:ext uri="{FF2B5EF4-FFF2-40B4-BE49-F238E27FC236}">
                <a16:creationId xmlns:a16="http://schemas.microsoft.com/office/drawing/2014/main" id="{9BC7F734-E8C7-45C5-8129-49591CC657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8991629"/>
              </p:ext>
            </p:extLst>
          </p:nvPr>
        </p:nvGraphicFramePr>
        <p:xfrm>
          <a:off x="4154555" y="1766040"/>
          <a:ext cx="7210839" cy="29465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3613">
                  <a:extLst>
                    <a:ext uri="{9D8B030D-6E8A-4147-A177-3AD203B41FA5}">
                      <a16:colId xmlns:a16="http://schemas.microsoft.com/office/drawing/2014/main" val="1786966655"/>
                    </a:ext>
                  </a:extLst>
                </a:gridCol>
                <a:gridCol w="2403613">
                  <a:extLst>
                    <a:ext uri="{9D8B030D-6E8A-4147-A177-3AD203B41FA5}">
                      <a16:colId xmlns:a16="http://schemas.microsoft.com/office/drawing/2014/main" val="1078430834"/>
                    </a:ext>
                  </a:extLst>
                </a:gridCol>
                <a:gridCol w="2403613">
                  <a:extLst>
                    <a:ext uri="{9D8B030D-6E8A-4147-A177-3AD203B41FA5}">
                      <a16:colId xmlns:a16="http://schemas.microsoft.com/office/drawing/2014/main" val="971697984"/>
                    </a:ext>
                  </a:extLst>
                </a:gridCol>
              </a:tblGrid>
              <a:tr h="569098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Before without ML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With ML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465611"/>
                  </a:ext>
                </a:extLst>
              </a:tr>
              <a:tr h="652871">
                <a:tc>
                  <a:txBody>
                    <a:bodyPr/>
                    <a:lstStyle/>
                    <a:p>
                      <a:r>
                        <a:rPr lang="en-GB" dirty="0"/>
                        <a:t>Accuracy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Somewhat subjective, 2 independent observers agreed approx. 94% of the time.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96.5%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8688591"/>
                  </a:ext>
                </a:extLst>
              </a:tr>
              <a:tr h="652871">
                <a:tc>
                  <a:txBody>
                    <a:bodyPr/>
                    <a:lstStyle/>
                    <a:p>
                      <a:r>
                        <a:rPr lang="en-GB" dirty="0"/>
                        <a:t>Time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A few seconds per event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Of the order of seconds/minutes/hours to train, near instant to predict once trained.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5296834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4F2E14B6-F158-44E5-AFA1-1F22D3C4DD4E}"/>
              </a:ext>
            </a:extLst>
          </p:cNvPr>
          <p:cNvSpPr txBox="1"/>
          <p:nvPr/>
        </p:nvSpPr>
        <p:spPr>
          <a:xfrm>
            <a:off x="9401063" y="6135040"/>
            <a:ext cx="27928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Work by Sam Bedell (</a:t>
            </a:r>
            <a:r>
              <a:rPr lang="en-GB" sz="1400" dirty="0" err="1"/>
              <a:t>MSci</a:t>
            </a:r>
            <a:r>
              <a:rPr lang="en-GB" sz="1400" dirty="0"/>
              <a:t> student)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C17601F-F636-43CA-AAEC-1F9C946D3ADB}"/>
              </a:ext>
            </a:extLst>
          </p:cNvPr>
          <p:cNvSpPr txBox="1"/>
          <p:nvPr/>
        </p:nvSpPr>
        <p:spPr>
          <a:xfrm>
            <a:off x="161261" y="379379"/>
            <a:ext cx="301157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Machine learning for</a:t>
            </a:r>
          </a:p>
          <a:p>
            <a:r>
              <a:rPr lang="en-GB" sz="2400" b="1" dirty="0">
                <a:solidFill>
                  <a:schemeClr val="bg1"/>
                </a:solidFill>
              </a:rPr>
              <a:t>Quality Control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Simple patterns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Classify and give each event a score -&gt; optimise time spent doing QC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Convolutional Neural Network – simple architecture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16B15E5-0985-4524-AA0D-B522601B0582}"/>
              </a:ext>
            </a:extLst>
          </p:cNvPr>
          <p:cNvSpPr/>
          <p:nvPr/>
        </p:nvSpPr>
        <p:spPr>
          <a:xfrm>
            <a:off x="7894402" y="6524161"/>
            <a:ext cx="146386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>
                <a:latin typeface="Open Sans" panose="020B0606030504020204" pitchFamily="34" charset="0"/>
              </a:rPr>
              <a:t>© Conor Bacon</a:t>
            </a:r>
            <a:endParaRPr lang="en-GB" sz="1400" dirty="0"/>
          </a:p>
        </p:txBody>
      </p:sp>
      <p:pic>
        <p:nvPicPr>
          <p:cNvPr id="12" name="Picture 11" descr="A drawing of a face&#10;&#10;Description automatically generated">
            <a:extLst>
              <a:ext uri="{FF2B5EF4-FFF2-40B4-BE49-F238E27FC236}">
                <a16:creationId xmlns:a16="http://schemas.microsoft.com/office/drawing/2014/main" id="{716DD31E-4542-4066-AA84-135167608F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9458" y="6539794"/>
            <a:ext cx="734632" cy="257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2544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5BEFB58-AA5E-4C46-8118-4AE5F0EB2367}"/>
              </a:ext>
            </a:extLst>
          </p:cNvPr>
          <p:cNvSpPr/>
          <p:nvPr/>
        </p:nvSpPr>
        <p:spPr>
          <a:xfrm>
            <a:off x="885" y="0"/>
            <a:ext cx="3248154" cy="647862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E08D008-9DDE-D044-BFD9-5458A8F6172C}"/>
              </a:ext>
            </a:extLst>
          </p:cNvPr>
          <p:cNvSpPr/>
          <p:nvPr/>
        </p:nvSpPr>
        <p:spPr>
          <a:xfrm>
            <a:off x="1" y="6478621"/>
            <a:ext cx="12192000" cy="3793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A39B145-74CA-EC44-AED4-A8BC4D5FE3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8583" y="6478619"/>
            <a:ext cx="1135374" cy="37938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76F6F97-0083-48D4-871A-7D7E7B9AE6AC}"/>
              </a:ext>
            </a:extLst>
          </p:cNvPr>
          <p:cNvSpPr txBox="1"/>
          <p:nvPr/>
        </p:nvSpPr>
        <p:spPr>
          <a:xfrm>
            <a:off x="9884228" y="6514421"/>
            <a:ext cx="1200859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GB" sz="1400" b="1" dirty="0"/>
              <a:t>Find us 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331124-5BF3-4772-99A5-3AEE500F91C2}"/>
              </a:ext>
            </a:extLst>
          </p:cNvPr>
          <p:cNvSpPr txBox="1"/>
          <p:nvPr/>
        </p:nvSpPr>
        <p:spPr>
          <a:xfrm>
            <a:off x="0" y="6499033"/>
            <a:ext cx="8403771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Seismicity of the Mt. Kinabalu fault system in Sabah, Borneo, revealed using QuakeMigrate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C17601F-F636-43CA-AAEC-1F9C946D3ADB}"/>
              </a:ext>
            </a:extLst>
          </p:cNvPr>
          <p:cNvSpPr txBox="1"/>
          <p:nvPr/>
        </p:nvSpPr>
        <p:spPr>
          <a:xfrm>
            <a:off x="161261" y="379379"/>
            <a:ext cx="3011578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Synthesising results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Improved catalogue with fewer events to QC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Working on streamlining this automation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</p:txBody>
      </p:sp>
      <p:graphicFrame>
        <p:nvGraphicFramePr>
          <p:cNvPr id="11" name="Table 6">
            <a:extLst>
              <a:ext uri="{FF2B5EF4-FFF2-40B4-BE49-F238E27FC236}">
                <a16:creationId xmlns:a16="http://schemas.microsoft.com/office/drawing/2014/main" id="{9DE1BBEF-61B6-4875-932A-53354C9D09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6629552"/>
              </p:ext>
            </p:extLst>
          </p:nvPr>
        </p:nvGraphicFramePr>
        <p:xfrm>
          <a:off x="3756278" y="337738"/>
          <a:ext cx="8127999" cy="13568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155710657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632983308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8501426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Before ML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After ML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3779562"/>
                  </a:ext>
                </a:extLst>
              </a:tr>
              <a:tr h="528844">
                <a:tc>
                  <a:txBody>
                    <a:bodyPr/>
                    <a:lstStyle/>
                    <a:p>
                      <a:r>
                        <a:rPr lang="en-GB" dirty="0"/>
                        <a:t>Number of real events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Up to 294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360+, not including test set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911139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GB" dirty="0"/>
                        <a:t>Number of false events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Unknown, likely 10-30.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10+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3684158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C75E4EBE-35F0-4B1D-8874-65494B31D9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6278" y="2044032"/>
            <a:ext cx="4905843" cy="43987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3708F47-3E59-4E36-B371-A90B631965AF}"/>
              </a:ext>
            </a:extLst>
          </p:cNvPr>
          <p:cNvSpPr txBox="1"/>
          <p:nvPr/>
        </p:nvSpPr>
        <p:spPr>
          <a:xfrm>
            <a:off x="9319981" y="3384782"/>
            <a:ext cx="25642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Promising results that could lead to further automation.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B953B63-0DA4-400B-B6DD-FD1FDA3C85A6}"/>
              </a:ext>
            </a:extLst>
          </p:cNvPr>
          <p:cNvSpPr/>
          <p:nvPr/>
        </p:nvSpPr>
        <p:spPr>
          <a:xfrm>
            <a:off x="7894402" y="6524161"/>
            <a:ext cx="146386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>
                <a:latin typeface="Open Sans" panose="020B0606030504020204" pitchFamily="34" charset="0"/>
              </a:rPr>
              <a:t>© Conor Bacon</a:t>
            </a:r>
            <a:endParaRPr lang="en-GB" sz="1400" dirty="0"/>
          </a:p>
        </p:txBody>
      </p:sp>
      <p:pic>
        <p:nvPicPr>
          <p:cNvPr id="15" name="Picture 14" descr="A drawing of a face&#10;&#10;Description automatically generated">
            <a:extLst>
              <a:ext uri="{FF2B5EF4-FFF2-40B4-BE49-F238E27FC236}">
                <a16:creationId xmlns:a16="http://schemas.microsoft.com/office/drawing/2014/main" id="{F46BE16E-EED3-4672-991B-7A026F166F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69458" y="6539794"/>
            <a:ext cx="734632" cy="257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1139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0A3A545-AC6A-4120-A5FE-5D3172F8F951}"/>
              </a:ext>
            </a:extLst>
          </p:cNvPr>
          <p:cNvSpPr/>
          <p:nvPr/>
        </p:nvSpPr>
        <p:spPr>
          <a:xfrm>
            <a:off x="1" y="6478621"/>
            <a:ext cx="12192000" cy="3793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5BEFB58-AA5E-4C46-8118-4AE5F0EB2367}"/>
              </a:ext>
            </a:extLst>
          </p:cNvPr>
          <p:cNvSpPr/>
          <p:nvPr/>
        </p:nvSpPr>
        <p:spPr>
          <a:xfrm>
            <a:off x="885" y="0"/>
            <a:ext cx="3248154" cy="647862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7A60B8-2E42-E04E-98A5-FD29D6600F7F}"/>
              </a:ext>
            </a:extLst>
          </p:cNvPr>
          <p:cNvSpPr txBox="1"/>
          <p:nvPr/>
        </p:nvSpPr>
        <p:spPr>
          <a:xfrm>
            <a:off x="9884228" y="6514421"/>
            <a:ext cx="1200859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GB" sz="1400" b="1" dirty="0"/>
              <a:t>Find us 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A39B145-74CA-EC44-AED4-A8BC4D5FE3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8583" y="6478619"/>
            <a:ext cx="1135374" cy="37938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F6F24A3-2945-4540-9EE4-B98A728CCB84}"/>
              </a:ext>
            </a:extLst>
          </p:cNvPr>
          <p:cNvSpPr txBox="1"/>
          <p:nvPr/>
        </p:nvSpPr>
        <p:spPr>
          <a:xfrm>
            <a:off x="0" y="6499033"/>
            <a:ext cx="8403771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Seismicity of the Mt. Kinabalu fault system in Sabah, Borneo, revealed using QuakeMigrate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4A0CB5-0681-7049-888C-686817A10B89}"/>
              </a:ext>
            </a:extLst>
          </p:cNvPr>
          <p:cNvSpPr txBox="1"/>
          <p:nvPr/>
        </p:nvSpPr>
        <p:spPr>
          <a:xfrm>
            <a:off x="161261" y="379379"/>
            <a:ext cx="3011578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Earthquake detection</a:t>
            </a:r>
          </a:p>
          <a:p>
            <a:endParaRPr lang="en-GB" sz="2400" b="1" dirty="0">
              <a:solidFill>
                <a:schemeClr val="bg1"/>
              </a:solidFill>
            </a:endParaRPr>
          </a:p>
          <a:p>
            <a:r>
              <a:rPr lang="en-GB" sz="2000" b="1" dirty="0">
                <a:solidFill>
                  <a:schemeClr val="bg1"/>
                </a:solidFill>
              </a:rPr>
              <a:t>Migration techniques*</a:t>
            </a:r>
          </a:p>
          <a:p>
            <a:endParaRPr lang="en-GB" sz="2000" b="1" dirty="0">
              <a:solidFill>
                <a:schemeClr val="bg1"/>
              </a:solidFill>
            </a:endParaRPr>
          </a:p>
          <a:p>
            <a:pPr marL="342900" indent="-342900">
              <a:buFontTx/>
              <a:buChar char="-"/>
            </a:pPr>
            <a:r>
              <a:rPr lang="en-GB" sz="1600" dirty="0">
                <a:solidFill>
                  <a:schemeClr val="bg1"/>
                </a:solidFill>
              </a:rPr>
              <a:t>Many different techniques, same core principle</a:t>
            </a:r>
          </a:p>
          <a:p>
            <a:pPr marL="342900" indent="-342900">
              <a:buFontTx/>
              <a:buChar char="-"/>
            </a:pPr>
            <a:endParaRPr lang="en-GB" sz="1600" dirty="0">
              <a:solidFill>
                <a:schemeClr val="bg1"/>
              </a:solidFill>
            </a:endParaRPr>
          </a:p>
          <a:p>
            <a:pPr marL="342900" indent="-342900">
              <a:buFontTx/>
              <a:buChar char="-"/>
            </a:pPr>
            <a:r>
              <a:rPr lang="en-GB" sz="1600" b="1" dirty="0">
                <a:solidFill>
                  <a:schemeClr val="bg1"/>
                </a:solidFill>
              </a:rPr>
              <a:t>Waveform</a:t>
            </a:r>
            <a:r>
              <a:rPr lang="en-GB" sz="1600" dirty="0">
                <a:solidFill>
                  <a:schemeClr val="bg1"/>
                </a:solidFill>
              </a:rPr>
              <a:t> information time-lagged and stacked to detect and locate events</a:t>
            </a:r>
          </a:p>
          <a:p>
            <a:pPr marL="342900" indent="-342900">
              <a:buFontTx/>
              <a:buChar char="-"/>
            </a:pPr>
            <a:endParaRPr lang="en-GB" sz="1600" dirty="0">
              <a:solidFill>
                <a:schemeClr val="bg1"/>
              </a:solidFill>
            </a:endParaRPr>
          </a:p>
          <a:p>
            <a:pPr marL="342900" indent="-342900">
              <a:buFontTx/>
              <a:buChar char="-"/>
            </a:pPr>
            <a:r>
              <a:rPr lang="en-GB" sz="1600" b="1" dirty="0">
                <a:solidFill>
                  <a:schemeClr val="bg1"/>
                </a:solidFill>
              </a:rPr>
              <a:t>Implicit </a:t>
            </a:r>
            <a:r>
              <a:rPr lang="en-GB" sz="1600" dirty="0">
                <a:solidFill>
                  <a:schemeClr val="bg1"/>
                </a:solidFill>
              </a:rPr>
              <a:t>phase association</a:t>
            </a:r>
          </a:p>
          <a:p>
            <a:pPr marL="342900" indent="-342900">
              <a:buFontTx/>
              <a:buChar char="-"/>
            </a:pPr>
            <a:endParaRPr lang="en-GB" sz="1600" b="1" dirty="0">
              <a:solidFill>
                <a:schemeClr val="bg1"/>
              </a:solidFill>
            </a:endParaRPr>
          </a:p>
          <a:p>
            <a:pPr marL="342900" indent="-342900">
              <a:buFontTx/>
              <a:buChar char="-"/>
            </a:pPr>
            <a:r>
              <a:rPr lang="en-GB" sz="1600" dirty="0">
                <a:solidFill>
                  <a:schemeClr val="bg1"/>
                </a:solidFill>
              </a:rPr>
              <a:t>High potential for </a:t>
            </a:r>
            <a:r>
              <a:rPr lang="en-GB" sz="1600" b="1" dirty="0">
                <a:solidFill>
                  <a:schemeClr val="bg1"/>
                </a:solidFill>
              </a:rPr>
              <a:t>automation</a:t>
            </a:r>
            <a:endParaRPr lang="en-GB" sz="2000" b="1" dirty="0">
              <a:solidFill>
                <a:schemeClr val="bg1"/>
              </a:solidFill>
            </a:endParaRPr>
          </a:p>
          <a:p>
            <a:endParaRPr lang="en-GB" sz="2000" b="1" dirty="0">
              <a:solidFill>
                <a:schemeClr val="bg1"/>
              </a:solidFill>
            </a:endParaRPr>
          </a:p>
          <a:p>
            <a:endParaRPr lang="en-GB" sz="2000" b="1" dirty="0">
              <a:solidFill>
                <a:schemeClr val="bg1"/>
              </a:solidFill>
            </a:endParaRPr>
          </a:p>
          <a:p>
            <a:endParaRPr lang="en-GB" sz="2000" b="1" dirty="0">
              <a:solidFill>
                <a:schemeClr val="bg1"/>
              </a:solidFill>
            </a:endParaRPr>
          </a:p>
          <a:p>
            <a:endParaRPr lang="en-GB" sz="2000" b="1" dirty="0">
              <a:solidFill>
                <a:schemeClr val="bg1"/>
              </a:solidFill>
            </a:endParaRPr>
          </a:p>
          <a:p>
            <a:endParaRPr lang="en-GB" sz="2000" b="1" dirty="0">
              <a:solidFill>
                <a:schemeClr val="bg1"/>
              </a:solidFill>
            </a:endParaRPr>
          </a:p>
          <a:p>
            <a:pPr algn="just"/>
            <a:r>
              <a:rPr lang="en-GB" sz="1400" dirty="0">
                <a:solidFill>
                  <a:schemeClr val="bg1"/>
                </a:solidFill>
              </a:rPr>
              <a:t>*a.k.a. back-projection, coalescence, reverse-time imaging, waveform-stacking, among others…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41B304-E812-5B49-BFF9-0FDF561460CC}"/>
              </a:ext>
            </a:extLst>
          </p:cNvPr>
          <p:cNvSpPr txBox="1"/>
          <p:nvPr/>
        </p:nvSpPr>
        <p:spPr>
          <a:xfrm>
            <a:off x="10619962" y="6182182"/>
            <a:ext cx="1466022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1400" dirty="0" err="1"/>
              <a:t>Grigoli</a:t>
            </a:r>
            <a:r>
              <a:rPr lang="en-GB" sz="1400" dirty="0"/>
              <a:t> et al. 2018</a:t>
            </a:r>
            <a:endParaRPr lang="en-GB" sz="1600" dirty="0"/>
          </a:p>
        </p:txBody>
      </p:sp>
      <p:pic>
        <p:nvPicPr>
          <p:cNvPr id="8" name="Picture 7" descr="A close up of a map&#10;&#10;Description automatically generated">
            <a:extLst>
              <a:ext uri="{FF2B5EF4-FFF2-40B4-BE49-F238E27FC236}">
                <a16:creationId xmlns:a16="http://schemas.microsoft.com/office/drawing/2014/main" id="{F9760551-C94B-4FB0-997B-B64655995A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1995" y="224226"/>
            <a:ext cx="4639322" cy="6030167"/>
          </a:xfrm>
          <a:prstGeom prst="rect">
            <a:avLst/>
          </a:prstGeom>
        </p:spPr>
      </p:pic>
      <p:pic>
        <p:nvPicPr>
          <p:cNvPr id="12" name="Picture 11" descr="A drawing of a face&#10;&#10;Description automatically generated">
            <a:extLst>
              <a:ext uri="{FF2B5EF4-FFF2-40B4-BE49-F238E27FC236}">
                <a16:creationId xmlns:a16="http://schemas.microsoft.com/office/drawing/2014/main" id="{72F263F9-1763-4598-B768-4ECD8A01EA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69458" y="6539794"/>
            <a:ext cx="734632" cy="257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5217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map&#10;&#10;Description automatically generated">
            <a:extLst>
              <a:ext uri="{FF2B5EF4-FFF2-40B4-BE49-F238E27FC236}">
                <a16:creationId xmlns:a16="http://schemas.microsoft.com/office/drawing/2014/main" id="{47CA85DD-0B35-4C75-9739-AE2EBDB10E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16" t="2971" r="1568" b="3239"/>
          <a:stretch/>
        </p:blipFill>
        <p:spPr>
          <a:xfrm>
            <a:off x="3299790" y="676458"/>
            <a:ext cx="8779957" cy="424838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5BEFB58-AA5E-4C46-8118-4AE5F0EB2367}"/>
              </a:ext>
            </a:extLst>
          </p:cNvPr>
          <p:cNvSpPr/>
          <p:nvPr/>
        </p:nvSpPr>
        <p:spPr>
          <a:xfrm>
            <a:off x="885" y="0"/>
            <a:ext cx="3248154" cy="647862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E08D008-9DDE-D044-BFD9-5458A8F6172C}"/>
              </a:ext>
            </a:extLst>
          </p:cNvPr>
          <p:cNvSpPr/>
          <p:nvPr/>
        </p:nvSpPr>
        <p:spPr>
          <a:xfrm>
            <a:off x="1" y="6478621"/>
            <a:ext cx="12192000" cy="3793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A39B145-74CA-EC44-AED4-A8BC4D5FE3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8583" y="6478619"/>
            <a:ext cx="1135374" cy="37938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603F5CE-60F6-A74E-A329-E8B975376A91}"/>
              </a:ext>
            </a:extLst>
          </p:cNvPr>
          <p:cNvGrpSpPr/>
          <p:nvPr/>
        </p:nvGrpSpPr>
        <p:grpSpPr>
          <a:xfrm>
            <a:off x="9272337" y="3994796"/>
            <a:ext cx="2918778" cy="2368675"/>
            <a:chOff x="7930686" y="1933834"/>
            <a:chExt cx="3470936" cy="2816767"/>
          </a:xfrm>
        </p:grpSpPr>
        <p:pic>
          <p:nvPicPr>
            <p:cNvPr id="16" name="Picture 15" descr="A close up of a sign&#10;&#10;Description automatically generated">
              <a:extLst>
                <a:ext uri="{FF2B5EF4-FFF2-40B4-BE49-F238E27FC236}">
                  <a16:creationId xmlns:a16="http://schemas.microsoft.com/office/drawing/2014/main" id="{E77AB040-E902-464D-99E6-AEE8C20F20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589" r="20736"/>
            <a:stretch/>
          </p:blipFill>
          <p:spPr>
            <a:xfrm>
              <a:off x="7936992" y="1933834"/>
              <a:ext cx="3357425" cy="2816767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14879B2-E14D-F249-9727-39AD6B27A7AD}"/>
                </a:ext>
              </a:extLst>
            </p:cNvPr>
            <p:cNvSpPr/>
            <p:nvPr/>
          </p:nvSpPr>
          <p:spPr>
            <a:xfrm>
              <a:off x="11237661" y="2232397"/>
              <a:ext cx="163961" cy="25855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9ABC247-6C4A-1440-B270-D9F69405A295}"/>
                </a:ext>
              </a:extLst>
            </p:cNvPr>
            <p:cNvSpPr/>
            <p:nvPr/>
          </p:nvSpPr>
          <p:spPr>
            <a:xfrm>
              <a:off x="7930686" y="3582976"/>
              <a:ext cx="163961" cy="25855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C2284010-B749-1D41-BDB1-4F9E765179D4}"/>
              </a:ext>
            </a:extLst>
          </p:cNvPr>
          <p:cNvSpPr/>
          <p:nvPr/>
        </p:nvSpPr>
        <p:spPr>
          <a:xfrm>
            <a:off x="11044239" y="5700712"/>
            <a:ext cx="800100" cy="642937"/>
          </a:xfrm>
          <a:prstGeom prst="rect">
            <a:avLst/>
          </a:prstGeom>
          <a:solidFill>
            <a:srgbClr val="FF0000">
              <a:alpha val="29804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A12128F-DE70-434C-B5A7-8AE1D15FC3B5}"/>
              </a:ext>
            </a:extLst>
          </p:cNvPr>
          <p:cNvSpPr txBox="1"/>
          <p:nvPr/>
        </p:nvSpPr>
        <p:spPr>
          <a:xfrm>
            <a:off x="9884228" y="6514421"/>
            <a:ext cx="1200859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GB" sz="1400" b="1" dirty="0"/>
              <a:t>Find us 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A23936B-ADD8-41B3-A59D-598FEC83FE05}"/>
              </a:ext>
            </a:extLst>
          </p:cNvPr>
          <p:cNvSpPr txBox="1"/>
          <p:nvPr/>
        </p:nvSpPr>
        <p:spPr>
          <a:xfrm>
            <a:off x="0" y="6499033"/>
            <a:ext cx="8403771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Seismicity of the Mt. Kinabalu fault system in Sabah, Borneo, revealed using QuakeMigrate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157FFE9-5549-4C46-B419-246F11A2D54F}"/>
              </a:ext>
            </a:extLst>
          </p:cNvPr>
          <p:cNvSpPr txBox="1"/>
          <p:nvPr/>
        </p:nvSpPr>
        <p:spPr>
          <a:xfrm>
            <a:off x="4722534" y="5039988"/>
            <a:ext cx="3372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Automatic phase picking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CCD93F9-FE57-4898-A29F-5D9C0EF1078A}"/>
              </a:ext>
            </a:extLst>
          </p:cNvPr>
          <p:cNvSpPr txBox="1"/>
          <p:nvPr/>
        </p:nvSpPr>
        <p:spPr>
          <a:xfrm>
            <a:off x="4355057" y="5615081"/>
            <a:ext cx="42671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Easy to include alternative picking algorithms – contributions welcome!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636C2B6-B963-4838-A425-5A2E94E1CC13}"/>
              </a:ext>
            </a:extLst>
          </p:cNvPr>
          <p:cNvSpPr txBox="1"/>
          <p:nvPr/>
        </p:nvSpPr>
        <p:spPr>
          <a:xfrm>
            <a:off x="161261" y="379379"/>
            <a:ext cx="3011578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Additional features</a:t>
            </a:r>
          </a:p>
          <a:p>
            <a:endParaRPr lang="en-GB" sz="2400" b="1" dirty="0">
              <a:solidFill>
                <a:schemeClr val="bg1"/>
              </a:solidFill>
            </a:endParaRPr>
          </a:p>
          <a:p>
            <a:pPr marL="342900" indent="-342900">
              <a:buFontTx/>
              <a:buChar char="-"/>
            </a:pPr>
            <a:r>
              <a:rPr lang="en-GB" dirty="0">
                <a:solidFill>
                  <a:schemeClr val="bg1"/>
                </a:solidFill>
              </a:rPr>
              <a:t>Modular phase picking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en-GB" dirty="0">
                <a:solidFill>
                  <a:schemeClr val="bg1"/>
                </a:solidFill>
              </a:rPr>
              <a:t>Magnitude estimation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pPr marL="342900" indent="-342900">
              <a:buFontTx/>
              <a:buChar char="-"/>
            </a:pPr>
            <a:r>
              <a:rPr lang="en-GB" dirty="0">
                <a:solidFill>
                  <a:schemeClr val="bg1"/>
                </a:solidFill>
              </a:rPr>
              <a:t>Modular onset functions</a:t>
            </a:r>
          </a:p>
          <a:p>
            <a:pPr marL="342900" indent="-342900">
              <a:buFontTx/>
              <a:buChar char="-"/>
            </a:pPr>
            <a:endParaRPr lang="en-GB" dirty="0">
              <a:solidFill>
                <a:schemeClr val="bg1"/>
              </a:solidFill>
            </a:endParaRPr>
          </a:p>
          <a:p>
            <a:pPr marL="342900" indent="-342900">
              <a:buFontTx/>
              <a:buChar char="-"/>
            </a:pPr>
            <a:r>
              <a:rPr lang="en-GB" dirty="0">
                <a:solidFill>
                  <a:schemeClr val="bg1"/>
                </a:solidFill>
              </a:rPr>
              <a:t>Direct export to input files for other software, including: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pPr lvl="1"/>
            <a:r>
              <a:rPr lang="en-GB" sz="1400" dirty="0" err="1">
                <a:solidFill>
                  <a:schemeClr val="bg1"/>
                </a:solidFill>
              </a:rPr>
              <a:t>ObsPy</a:t>
            </a:r>
            <a:r>
              <a:rPr lang="en-GB" sz="1400" dirty="0">
                <a:solidFill>
                  <a:schemeClr val="bg1"/>
                </a:solidFill>
              </a:rPr>
              <a:t> (</a:t>
            </a:r>
            <a:r>
              <a:rPr lang="en-GB" sz="1400" dirty="0" err="1">
                <a:solidFill>
                  <a:schemeClr val="bg1"/>
                </a:solidFill>
              </a:rPr>
              <a:t>Beyreuther</a:t>
            </a:r>
            <a:r>
              <a:rPr lang="en-GB" sz="1400" dirty="0">
                <a:solidFill>
                  <a:schemeClr val="bg1"/>
                </a:solidFill>
              </a:rPr>
              <a:t> et al., 2013)</a:t>
            </a:r>
          </a:p>
          <a:p>
            <a:pPr lvl="1"/>
            <a:r>
              <a:rPr lang="en-GB" sz="1400" dirty="0" err="1">
                <a:solidFill>
                  <a:schemeClr val="bg1"/>
                </a:solidFill>
              </a:rPr>
              <a:t>NonLinLoc</a:t>
            </a:r>
            <a:r>
              <a:rPr lang="en-GB" sz="1400" dirty="0">
                <a:solidFill>
                  <a:schemeClr val="bg1"/>
                </a:solidFill>
              </a:rPr>
              <a:t> (Lomax, 2001)</a:t>
            </a:r>
          </a:p>
          <a:p>
            <a:pPr lvl="1"/>
            <a:r>
              <a:rPr lang="en-GB" sz="1400" dirty="0" err="1">
                <a:solidFill>
                  <a:schemeClr val="bg1"/>
                </a:solidFill>
              </a:rPr>
              <a:t>HypoDD</a:t>
            </a:r>
            <a:r>
              <a:rPr lang="en-GB" sz="1400" dirty="0">
                <a:solidFill>
                  <a:schemeClr val="bg1"/>
                </a:solidFill>
              </a:rPr>
              <a:t> (</a:t>
            </a:r>
            <a:r>
              <a:rPr lang="en-GB" sz="1400" dirty="0" err="1">
                <a:solidFill>
                  <a:schemeClr val="bg1"/>
                </a:solidFill>
              </a:rPr>
              <a:t>Waldhauser</a:t>
            </a:r>
            <a:r>
              <a:rPr lang="en-GB" sz="1400" dirty="0">
                <a:solidFill>
                  <a:schemeClr val="bg1"/>
                </a:solidFill>
              </a:rPr>
              <a:t>, 2001)</a:t>
            </a:r>
          </a:p>
          <a:p>
            <a:pPr lvl="1"/>
            <a:r>
              <a:rPr lang="en-GB" sz="1400" dirty="0">
                <a:solidFill>
                  <a:schemeClr val="bg1"/>
                </a:solidFill>
              </a:rPr>
              <a:t>MFAST (Savage et al., 2010)</a:t>
            </a:r>
          </a:p>
          <a:p>
            <a:pPr marL="285750" indent="-285750">
              <a:buFontTx/>
              <a:buChar char="-"/>
            </a:pPr>
            <a:endParaRPr lang="en-GB" sz="2000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8" name="Picture 17" descr="A drawing of a face&#10;&#10;Description automatically generated">
            <a:extLst>
              <a:ext uri="{FF2B5EF4-FFF2-40B4-BE49-F238E27FC236}">
                <a16:creationId xmlns:a16="http://schemas.microsoft.com/office/drawing/2014/main" id="{0439C216-E2FB-4ECB-84E6-EF00FE2289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69458" y="6539794"/>
            <a:ext cx="734632" cy="257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029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5BEFB58-AA5E-4C46-8118-4AE5F0EB2367}"/>
              </a:ext>
            </a:extLst>
          </p:cNvPr>
          <p:cNvSpPr/>
          <p:nvPr/>
        </p:nvSpPr>
        <p:spPr>
          <a:xfrm>
            <a:off x="885" y="0"/>
            <a:ext cx="3248154" cy="647862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E08D008-9DDE-D044-BFD9-5458A8F6172C}"/>
              </a:ext>
            </a:extLst>
          </p:cNvPr>
          <p:cNvSpPr/>
          <p:nvPr/>
        </p:nvSpPr>
        <p:spPr>
          <a:xfrm>
            <a:off x="1" y="6478621"/>
            <a:ext cx="12192000" cy="3793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A39B145-74CA-EC44-AED4-A8BC4D5FE3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8583" y="6478619"/>
            <a:ext cx="1135374" cy="37938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A12128F-DE70-434C-B5A7-8AE1D15FC3B5}"/>
              </a:ext>
            </a:extLst>
          </p:cNvPr>
          <p:cNvSpPr txBox="1"/>
          <p:nvPr/>
        </p:nvSpPr>
        <p:spPr>
          <a:xfrm>
            <a:off x="9884228" y="6514421"/>
            <a:ext cx="1200859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GB" sz="1400" b="1" dirty="0"/>
              <a:t>Find us 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A23936B-ADD8-41B3-A59D-598FEC83FE05}"/>
              </a:ext>
            </a:extLst>
          </p:cNvPr>
          <p:cNvSpPr txBox="1"/>
          <p:nvPr/>
        </p:nvSpPr>
        <p:spPr>
          <a:xfrm>
            <a:off x="0" y="6499033"/>
            <a:ext cx="8403771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Seismicity of the Mt. Kinabalu fault system in Sabah, Borneo, revealed using QuakeMigrate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B595C3C-B381-45D1-90B1-6A7F8BD4AB4B}"/>
              </a:ext>
            </a:extLst>
          </p:cNvPr>
          <p:cNvSpPr txBox="1"/>
          <p:nvPr/>
        </p:nvSpPr>
        <p:spPr>
          <a:xfrm>
            <a:off x="161261" y="379379"/>
            <a:ext cx="3011578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Additional features</a:t>
            </a:r>
          </a:p>
          <a:p>
            <a:endParaRPr lang="en-GB" sz="2400" b="1" dirty="0">
              <a:solidFill>
                <a:schemeClr val="bg1"/>
              </a:solidFill>
            </a:endParaRPr>
          </a:p>
          <a:p>
            <a:pPr marL="342900" indent="-342900">
              <a:buFontTx/>
              <a:buChar char="-"/>
            </a:pPr>
            <a:r>
              <a:rPr lang="en-GB" dirty="0">
                <a:solidFill>
                  <a:schemeClr val="bg1"/>
                </a:solidFill>
              </a:rPr>
              <a:t>Modular phase picking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en-GB" dirty="0">
                <a:solidFill>
                  <a:schemeClr val="bg1"/>
                </a:solidFill>
              </a:rPr>
              <a:t>Magnitude estimation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pPr marL="342900" indent="-342900">
              <a:buFontTx/>
              <a:buChar char="-"/>
            </a:pPr>
            <a:r>
              <a:rPr lang="en-GB" dirty="0">
                <a:solidFill>
                  <a:schemeClr val="bg1"/>
                </a:solidFill>
              </a:rPr>
              <a:t>Modular onset functions</a:t>
            </a:r>
          </a:p>
          <a:p>
            <a:pPr marL="342900" indent="-342900">
              <a:buFontTx/>
              <a:buChar char="-"/>
            </a:pPr>
            <a:endParaRPr lang="en-GB" dirty="0">
              <a:solidFill>
                <a:schemeClr val="bg1"/>
              </a:solidFill>
            </a:endParaRPr>
          </a:p>
          <a:p>
            <a:pPr marL="342900" indent="-342900">
              <a:buFontTx/>
              <a:buChar char="-"/>
            </a:pPr>
            <a:r>
              <a:rPr lang="en-GB" dirty="0">
                <a:solidFill>
                  <a:schemeClr val="bg1"/>
                </a:solidFill>
              </a:rPr>
              <a:t>Direct export to input files for other software, including: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pPr lvl="1"/>
            <a:r>
              <a:rPr lang="en-GB" sz="1400" dirty="0" err="1">
                <a:solidFill>
                  <a:schemeClr val="bg1"/>
                </a:solidFill>
              </a:rPr>
              <a:t>ObsPy</a:t>
            </a:r>
            <a:r>
              <a:rPr lang="en-GB" sz="1400" dirty="0">
                <a:solidFill>
                  <a:schemeClr val="bg1"/>
                </a:solidFill>
              </a:rPr>
              <a:t> (</a:t>
            </a:r>
            <a:r>
              <a:rPr lang="en-GB" sz="1400" dirty="0" err="1">
                <a:solidFill>
                  <a:schemeClr val="bg1"/>
                </a:solidFill>
              </a:rPr>
              <a:t>Beyreuther</a:t>
            </a:r>
            <a:r>
              <a:rPr lang="en-GB" sz="1400" dirty="0">
                <a:solidFill>
                  <a:schemeClr val="bg1"/>
                </a:solidFill>
              </a:rPr>
              <a:t> et al., 2013)</a:t>
            </a:r>
          </a:p>
          <a:p>
            <a:pPr lvl="1"/>
            <a:r>
              <a:rPr lang="en-GB" sz="1400" dirty="0" err="1">
                <a:solidFill>
                  <a:schemeClr val="bg1"/>
                </a:solidFill>
              </a:rPr>
              <a:t>NonLinLoc</a:t>
            </a:r>
            <a:r>
              <a:rPr lang="en-GB" sz="1400" dirty="0">
                <a:solidFill>
                  <a:schemeClr val="bg1"/>
                </a:solidFill>
              </a:rPr>
              <a:t> (Lomax, 2001)</a:t>
            </a:r>
          </a:p>
          <a:p>
            <a:pPr lvl="1"/>
            <a:r>
              <a:rPr lang="en-GB" sz="1400" dirty="0" err="1">
                <a:solidFill>
                  <a:schemeClr val="bg1"/>
                </a:solidFill>
              </a:rPr>
              <a:t>HypoDD</a:t>
            </a:r>
            <a:r>
              <a:rPr lang="en-GB" sz="1400" dirty="0">
                <a:solidFill>
                  <a:schemeClr val="bg1"/>
                </a:solidFill>
              </a:rPr>
              <a:t> (</a:t>
            </a:r>
            <a:r>
              <a:rPr lang="en-GB" sz="1400" dirty="0" err="1">
                <a:solidFill>
                  <a:schemeClr val="bg1"/>
                </a:solidFill>
              </a:rPr>
              <a:t>Waldhauser</a:t>
            </a:r>
            <a:r>
              <a:rPr lang="en-GB" sz="1400" dirty="0">
                <a:solidFill>
                  <a:schemeClr val="bg1"/>
                </a:solidFill>
              </a:rPr>
              <a:t>, 2001)</a:t>
            </a:r>
          </a:p>
          <a:p>
            <a:pPr lvl="1"/>
            <a:r>
              <a:rPr lang="en-GB" sz="1400" dirty="0">
                <a:solidFill>
                  <a:schemeClr val="bg1"/>
                </a:solidFill>
              </a:rPr>
              <a:t>MFAST (Savage et al., 2010)</a:t>
            </a:r>
          </a:p>
          <a:p>
            <a:pPr marL="285750" indent="-285750">
              <a:buFontTx/>
              <a:buChar char="-"/>
            </a:pPr>
            <a:endParaRPr lang="en-GB" sz="2000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8950C208-E3A4-4DDD-AA7E-F9F43EE05D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2534" y="283587"/>
            <a:ext cx="7802216" cy="46813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C059A-D197-476C-93FA-C0030D9639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9415" y="3774068"/>
            <a:ext cx="4033643" cy="242252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9C4519A-9803-4D46-9B40-956AF93C510F}"/>
              </a:ext>
            </a:extLst>
          </p:cNvPr>
          <p:cNvSpPr txBox="1"/>
          <p:nvPr/>
        </p:nvSpPr>
        <p:spPr>
          <a:xfrm>
            <a:off x="7828464" y="5196082"/>
            <a:ext cx="37008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Local magnitude estimation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E7356D9-0270-43D7-A94F-68DF5B7D16E0}"/>
              </a:ext>
            </a:extLst>
          </p:cNvPr>
          <p:cNvSpPr/>
          <p:nvPr/>
        </p:nvSpPr>
        <p:spPr>
          <a:xfrm>
            <a:off x="7894402" y="6524161"/>
            <a:ext cx="146386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>
                <a:latin typeface="Open Sans" panose="020B0606030504020204" pitchFamily="34" charset="0"/>
              </a:rPr>
              <a:t>© Conor Bacon</a:t>
            </a:r>
            <a:endParaRPr lang="en-GB" sz="1400" dirty="0"/>
          </a:p>
        </p:txBody>
      </p:sp>
      <p:pic>
        <p:nvPicPr>
          <p:cNvPr id="18" name="Picture 17" descr="A drawing of a face&#10;&#10;Description automatically generated">
            <a:extLst>
              <a:ext uri="{FF2B5EF4-FFF2-40B4-BE49-F238E27FC236}">
                <a16:creationId xmlns:a16="http://schemas.microsoft.com/office/drawing/2014/main" id="{0533A833-6153-48DD-921E-AD27174FEF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69458" y="6539794"/>
            <a:ext cx="734632" cy="257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661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lose up of a map&#10;&#10;Description automatically generated">
            <a:extLst>
              <a:ext uri="{FF2B5EF4-FFF2-40B4-BE49-F238E27FC236}">
                <a16:creationId xmlns:a16="http://schemas.microsoft.com/office/drawing/2014/main" id="{E210F58F-393C-4BEE-9055-DF0106A66E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95" t="3574" r="3046" b="4473"/>
          <a:stretch/>
        </p:blipFill>
        <p:spPr>
          <a:xfrm>
            <a:off x="3906078" y="278296"/>
            <a:ext cx="7588526" cy="440083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5BEFB58-AA5E-4C46-8118-4AE5F0EB2367}"/>
              </a:ext>
            </a:extLst>
          </p:cNvPr>
          <p:cNvSpPr/>
          <p:nvPr/>
        </p:nvSpPr>
        <p:spPr>
          <a:xfrm>
            <a:off x="885" y="0"/>
            <a:ext cx="3248154" cy="647862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E08D008-9DDE-D044-BFD9-5458A8F6172C}"/>
              </a:ext>
            </a:extLst>
          </p:cNvPr>
          <p:cNvSpPr/>
          <p:nvPr/>
        </p:nvSpPr>
        <p:spPr>
          <a:xfrm>
            <a:off x="1" y="6478621"/>
            <a:ext cx="12192000" cy="3793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A39B145-74CA-EC44-AED4-A8BC4D5FE3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8583" y="6478619"/>
            <a:ext cx="1135374" cy="37938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CEBBBE5-0110-904F-BC1F-59F32BC79325}"/>
              </a:ext>
            </a:extLst>
          </p:cNvPr>
          <p:cNvSpPr txBox="1"/>
          <p:nvPr/>
        </p:nvSpPr>
        <p:spPr>
          <a:xfrm>
            <a:off x="161261" y="379379"/>
            <a:ext cx="3011578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QuakeMigrate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Produce a robust catalogue with </a:t>
            </a:r>
            <a:r>
              <a:rPr lang="en-GB" i="1" dirty="0">
                <a:solidFill>
                  <a:schemeClr val="bg1"/>
                </a:solidFill>
              </a:rPr>
              <a:t>locations</a:t>
            </a:r>
            <a:r>
              <a:rPr lang="en-GB" dirty="0">
                <a:solidFill>
                  <a:schemeClr val="bg1"/>
                </a:solidFill>
              </a:rPr>
              <a:t>, </a:t>
            </a:r>
            <a:r>
              <a:rPr lang="en-GB" i="1" dirty="0">
                <a:solidFill>
                  <a:schemeClr val="bg1"/>
                </a:solidFill>
              </a:rPr>
              <a:t>phase picks </a:t>
            </a:r>
            <a:r>
              <a:rPr lang="en-GB" dirty="0">
                <a:solidFill>
                  <a:schemeClr val="bg1"/>
                </a:solidFill>
              </a:rPr>
              <a:t>&amp; </a:t>
            </a:r>
            <a:r>
              <a:rPr lang="en-GB" i="1" dirty="0">
                <a:solidFill>
                  <a:schemeClr val="bg1"/>
                </a:solidFill>
              </a:rPr>
              <a:t>magnitudes</a:t>
            </a:r>
            <a:r>
              <a:rPr lang="en-GB" dirty="0">
                <a:solidFill>
                  <a:schemeClr val="bg1"/>
                </a:solidFill>
              </a:rPr>
              <a:t> from continuous seismic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bg1"/>
                </a:solidFill>
              </a:rPr>
              <a:t>Modular</a:t>
            </a:r>
            <a:r>
              <a:rPr lang="en-GB" dirty="0">
                <a:solidFill>
                  <a:schemeClr val="bg1"/>
                </a:solidFill>
              </a:rPr>
              <a:t>: </a:t>
            </a:r>
            <a:r>
              <a:rPr lang="en-GB" i="1" dirty="0">
                <a:solidFill>
                  <a:schemeClr val="bg1"/>
                </a:solidFill>
              </a:rPr>
              <a:t>adaptable</a:t>
            </a:r>
            <a:r>
              <a:rPr lang="en-GB" dirty="0">
                <a:solidFill>
                  <a:schemeClr val="bg1"/>
                </a:solidFill>
              </a:rPr>
              <a:t> and </a:t>
            </a:r>
            <a:r>
              <a:rPr lang="en-GB" i="1" dirty="0">
                <a:solidFill>
                  <a:schemeClr val="bg1"/>
                </a:solidFill>
              </a:rPr>
              <a:t>extensible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bg1"/>
                </a:solidFill>
              </a:rPr>
              <a:t>Python</a:t>
            </a:r>
            <a:r>
              <a:rPr lang="en-GB" dirty="0">
                <a:solidFill>
                  <a:schemeClr val="bg1"/>
                </a:solidFill>
              </a:rPr>
              <a:t>: widely supported; utilises existing packages (e.g. </a:t>
            </a:r>
            <a:r>
              <a:rPr lang="en-GB" dirty="0" err="1">
                <a:solidFill>
                  <a:schemeClr val="bg1"/>
                </a:solidFill>
              </a:rPr>
              <a:t>ObsPy</a:t>
            </a:r>
            <a:r>
              <a:rPr lang="en-GB" dirty="0">
                <a:solidFill>
                  <a:schemeClr val="bg1"/>
                </a:solidFill>
              </a:rPr>
              <a:t>) for easy incorporation into a streamlined workflow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bg1"/>
                </a:solidFill>
              </a:rPr>
              <a:t>Open-source</a:t>
            </a:r>
            <a:r>
              <a:rPr lang="en-GB" dirty="0">
                <a:solidFill>
                  <a:schemeClr val="bg1"/>
                </a:solidFill>
              </a:rPr>
              <a:t>: ready to benefit from improvements driven by the </a:t>
            </a:r>
            <a:r>
              <a:rPr lang="en-GB" dirty="0" err="1">
                <a:solidFill>
                  <a:schemeClr val="bg1"/>
                </a:solidFill>
              </a:rPr>
              <a:t>QMigrate</a:t>
            </a:r>
            <a:r>
              <a:rPr lang="en-GB" dirty="0">
                <a:solidFill>
                  <a:schemeClr val="bg1"/>
                </a:solidFill>
              </a:rPr>
              <a:t> community!</a:t>
            </a:r>
          </a:p>
        </p:txBody>
      </p:sp>
      <p:sp>
        <p:nvSpPr>
          <p:cNvPr id="15" name="Triangle 14">
            <a:extLst>
              <a:ext uri="{FF2B5EF4-FFF2-40B4-BE49-F238E27FC236}">
                <a16:creationId xmlns:a16="http://schemas.microsoft.com/office/drawing/2014/main" id="{F9D3066F-0C8F-1545-A3EE-5706573158A6}"/>
              </a:ext>
            </a:extLst>
          </p:cNvPr>
          <p:cNvSpPr/>
          <p:nvPr/>
        </p:nvSpPr>
        <p:spPr>
          <a:xfrm>
            <a:off x="8195224" y="2410271"/>
            <a:ext cx="208547" cy="176463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riangle 15">
            <a:extLst>
              <a:ext uri="{FF2B5EF4-FFF2-40B4-BE49-F238E27FC236}">
                <a16:creationId xmlns:a16="http://schemas.microsoft.com/office/drawing/2014/main" id="{A35F1B50-FF50-DB4E-A7C0-9561740B8969}"/>
              </a:ext>
            </a:extLst>
          </p:cNvPr>
          <p:cNvSpPr/>
          <p:nvPr/>
        </p:nvSpPr>
        <p:spPr>
          <a:xfrm>
            <a:off x="8134779" y="2538842"/>
            <a:ext cx="208547" cy="176463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riangle 16">
            <a:extLst>
              <a:ext uri="{FF2B5EF4-FFF2-40B4-BE49-F238E27FC236}">
                <a16:creationId xmlns:a16="http://schemas.microsoft.com/office/drawing/2014/main" id="{F7BB0A85-672B-CC42-BCFC-3A02B8886BB4}"/>
              </a:ext>
            </a:extLst>
          </p:cNvPr>
          <p:cNvSpPr/>
          <p:nvPr/>
        </p:nvSpPr>
        <p:spPr>
          <a:xfrm>
            <a:off x="5441737" y="2639018"/>
            <a:ext cx="208547" cy="176463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7-point Star 3">
            <a:extLst>
              <a:ext uri="{FF2B5EF4-FFF2-40B4-BE49-F238E27FC236}">
                <a16:creationId xmlns:a16="http://schemas.microsoft.com/office/drawing/2014/main" id="{7B245475-0614-1B49-A12F-7E347443A01F}"/>
              </a:ext>
            </a:extLst>
          </p:cNvPr>
          <p:cNvSpPr/>
          <p:nvPr/>
        </p:nvSpPr>
        <p:spPr>
          <a:xfrm>
            <a:off x="6605588" y="885082"/>
            <a:ext cx="224590" cy="224590"/>
          </a:xfrm>
          <a:prstGeom prst="star7">
            <a:avLst/>
          </a:prstGeom>
          <a:solidFill>
            <a:srgbClr val="8CFF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riangle 2">
            <a:extLst>
              <a:ext uri="{FF2B5EF4-FFF2-40B4-BE49-F238E27FC236}">
                <a16:creationId xmlns:a16="http://schemas.microsoft.com/office/drawing/2014/main" id="{C3FD6369-7F3C-4B4E-9D4C-9498077D3F1D}"/>
              </a:ext>
            </a:extLst>
          </p:cNvPr>
          <p:cNvSpPr/>
          <p:nvPr/>
        </p:nvSpPr>
        <p:spPr>
          <a:xfrm>
            <a:off x="6998255" y="982640"/>
            <a:ext cx="208547" cy="176463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7-point Star 17">
            <a:extLst>
              <a:ext uri="{FF2B5EF4-FFF2-40B4-BE49-F238E27FC236}">
                <a16:creationId xmlns:a16="http://schemas.microsoft.com/office/drawing/2014/main" id="{BBF877E0-6BB7-A54B-B2F8-84601A91E4A2}"/>
              </a:ext>
            </a:extLst>
          </p:cNvPr>
          <p:cNvSpPr/>
          <p:nvPr/>
        </p:nvSpPr>
        <p:spPr>
          <a:xfrm>
            <a:off x="6906195" y="1000873"/>
            <a:ext cx="224590" cy="224590"/>
          </a:xfrm>
          <a:prstGeom prst="star7">
            <a:avLst/>
          </a:prstGeom>
          <a:solidFill>
            <a:srgbClr val="8CFF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7-point Star 18">
            <a:extLst>
              <a:ext uri="{FF2B5EF4-FFF2-40B4-BE49-F238E27FC236}">
                <a16:creationId xmlns:a16="http://schemas.microsoft.com/office/drawing/2014/main" id="{FB014A0C-B5E0-CF43-BBC2-2FDDE7549E46}"/>
              </a:ext>
            </a:extLst>
          </p:cNvPr>
          <p:cNvSpPr/>
          <p:nvPr/>
        </p:nvSpPr>
        <p:spPr>
          <a:xfrm>
            <a:off x="5983705" y="4302192"/>
            <a:ext cx="224590" cy="224590"/>
          </a:xfrm>
          <a:prstGeom prst="star7">
            <a:avLst/>
          </a:prstGeom>
          <a:solidFill>
            <a:srgbClr val="8CFF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Parallelogram 7">
            <a:extLst>
              <a:ext uri="{FF2B5EF4-FFF2-40B4-BE49-F238E27FC236}">
                <a16:creationId xmlns:a16="http://schemas.microsoft.com/office/drawing/2014/main" id="{62B4067C-AC62-534A-9700-B2D43AB6ED92}"/>
              </a:ext>
            </a:extLst>
          </p:cNvPr>
          <p:cNvSpPr/>
          <p:nvPr/>
        </p:nvSpPr>
        <p:spPr>
          <a:xfrm>
            <a:off x="4983502" y="1919278"/>
            <a:ext cx="241778" cy="176464"/>
          </a:xfrm>
          <a:prstGeom prst="parallelogram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Parallelogram 19">
            <a:extLst>
              <a:ext uri="{FF2B5EF4-FFF2-40B4-BE49-F238E27FC236}">
                <a16:creationId xmlns:a16="http://schemas.microsoft.com/office/drawing/2014/main" id="{8D1DFCBE-2F40-9741-922C-319B9069D287}"/>
              </a:ext>
            </a:extLst>
          </p:cNvPr>
          <p:cNvSpPr/>
          <p:nvPr/>
        </p:nvSpPr>
        <p:spPr>
          <a:xfrm>
            <a:off x="7458563" y="1391906"/>
            <a:ext cx="241778" cy="176464"/>
          </a:xfrm>
          <a:prstGeom prst="parallelogram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Parallelogram 20">
            <a:extLst>
              <a:ext uri="{FF2B5EF4-FFF2-40B4-BE49-F238E27FC236}">
                <a16:creationId xmlns:a16="http://schemas.microsoft.com/office/drawing/2014/main" id="{808FE876-925F-954D-9FC6-0D374D26BC43}"/>
              </a:ext>
            </a:extLst>
          </p:cNvPr>
          <p:cNvSpPr/>
          <p:nvPr/>
        </p:nvSpPr>
        <p:spPr>
          <a:xfrm>
            <a:off x="7997275" y="1749849"/>
            <a:ext cx="241778" cy="176464"/>
          </a:xfrm>
          <a:prstGeom prst="parallelogram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Parallelogram 21">
            <a:extLst>
              <a:ext uri="{FF2B5EF4-FFF2-40B4-BE49-F238E27FC236}">
                <a16:creationId xmlns:a16="http://schemas.microsoft.com/office/drawing/2014/main" id="{638FDA8F-16EF-1742-8C3F-CFA998509775}"/>
              </a:ext>
            </a:extLst>
          </p:cNvPr>
          <p:cNvSpPr/>
          <p:nvPr/>
        </p:nvSpPr>
        <p:spPr>
          <a:xfrm>
            <a:off x="9777043" y="2503661"/>
            <a:ext cx="241778" cy="176464"/>
          </a:xfrm>
          <a:prstGeom prst="parallelogram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riangle 22">
            <a:extLst>
              <a:ext uri="{FF2B5EF4-FFF2-40B4-BE49-F238E27FC236}">
                <a16:creationId xmlns:a16="http://schemas.microsoft.com/office/drawing/2014/main" id="{1F207C38-907A-684C-9D57-1CCB4C41D83D}"/>
              </a:ext>
            </a:extLst>
          </p:cNvPr>
          <p:cNvSpPr/>
          <p:nvPr/>
        </p:nvSpPr>
        <p:spPr>
          <a:xfrm>
            <a:off x="5887453" y="3163998"/>
            <a:ext cx="208547" cy="176463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Parallelogram 23">
            <a:extLst>
              <a:ext uri="{FF2B5EF4-FFF2-40B4-BE49-F238E27FC236}">
                <a16:creationId xmlns:a16="http://schemas.microsoft.com/office/drawing/2014/main" id="{CA375EEE-61AB-2D46-874A-4C0943E73E98}"/>
              </a:ext>
            </a:extLst>
          </p:cNvPr>
          <p:cNvSpPr/>
          <p:nvPr/>
        </p:nvSpPr>
        <p:spPr>
          <a:xfrm>
            <a:off x="7643963" y="1249077"/>
            <a:ext cx="241778" cy="176464"/>
          </a:xfrm>
          <a:prstGeom prst="parallelogram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7-point Star 24">
            <a:extLst>
              <a:ext uri="{FF2B5EF4-FFF2-40B4-BE49-F238E27FC236}">
                <a16:creationId xmlns:a16="http://schemas.microsoft.com/office/drawing/2014/main" id="{EEB3CF2D-E26B-F14C-8395-97B2E9211827}"/>
              </a:ext>
            </a:extLst>
          </p:cNvPr>
          <p:cNvSpPr/>
          <p:nvPr/>
        </p:nvSpPr>
        <p:spPr>
          <a:xfrm>
            <a:off x="9751367" y="5729933"/>
            <a:ext cx="224590" cy="224590"/>
          </a:xfrm>
          <a:prstGeom prst="star7">
            <a:avLst/>
          </a:prstGeom>
          <a:solidFill>
            <a:srgbClr val="8CFF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riangle 25">
            <a:extLst>
              <a:ext uri="{FF2B5EF4-FFF2-40B4-BE49-F238E27FC236}">
                <a16:creationId xmlns:a16="http://schemas.microsoft.com/office/drawing/2014/main" id="{707DDAD3-C7BE-A34B-972F-EB41B5A01FAB}"/>
              </a:ext>
            </a:extLst>
          </p:cNvPr>
          <p:cNvSpPr/>
          <p:nvPr/>
        </p:nvSpPr>
        <p:spPr>
          <a:xfrm>
            <a:off x="9744533" y="4970177"/>
            <a:ext cx="208547" cy="176463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Parallelogram 26">
            <a:extLst>
              <a:ext uri="{FF2B5EF4-FFF2-40B4-BE49-F238E27FC236}">
                <a16:creationId xmlns:a16="http://schemas.microsoft.com/office/drawing/2014/main" id="{01013F65-81DD-C649-B260-EFD37FA3C47F}"/>
              </a:ext>
            </a:extLst>
          </p:cNvPr>
          <p:cNvSpPr/>
          <p:nvPr/>
        </p:nvSpPr>
        <p:spPr>
          <a:xfrm>
            <a:off x="9754090" y="5228625"/>
            <a:ext cx="241778" cy="176464"/>
          </a:xfrm>
          <a:prstGeom prst="parallelogram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Parallelogram 28">
            <a:extLst>
              <a:ext uri="{FF2B5EF4-FFF2-40B4-BE49-F238E27FC236}">
                <a16:creationId xmlns:a16="http://schemas.microsoft.com/office/drawing/2014/main" id="{1FD9A242-F4D3-C948-9E36-684483C65D83}"/>
              </a:ext>
            </a:extLst>
          </p:cNvPr>
          <p:cNvSpPr/>
          <p:nvPr/>
        </p:nvSpPr>
        <p:spPr>
          <a:xfrm>
            <a:off x="9754090" y="5485723"/>
            <a:ext cx="241778" cy="176464"/>
          </a:xfrm>
          <a:prstGeom prst="parallelogram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E303D7F-01A8-BC4B-BC16-DC828D2EA985}"/>
              </a:ext>
            </a:extLst>
          </p:cNvPr>
          <p:cNvSpPr txBox="1"/>
          <p:nvPr/>
        </p:nvSpPr>
        <p:spPr>
          <a:xfrm>
            <a:off x="10018821" y="5671523"/>
            <a:ext cx="191935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1400" dirty="0"/>
              <a:t>Icequakes</a:t>
            </a:r>
            <a:endParaRPr lang="en-GB" sz="16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86C44AB-90D1-E64E-80EF-E64F62F5DBEB}"/>
              </a:ext>
            </a:extLst>
          </p:cNvPr>
          <p:cNvSpPr txBox="1"/>
          <p:nvPr/>
        </p:nvSpPr>
        <p:spPr>
          <a:xfrm>
            <a:off x="10004533" y="5400054"/>
            <a:ext cx="191935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1400" dirty="0"/>
              <a:t>Induced seismicity</a:t>
            </a:r>
            <a:endParaRPr lang="en-GB" sz="16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2EE4A49-84E2-8B40-8D5E-165A6C06CE5C}"/>
              </a:ext>
            </a:extLst>
          </p:cNvPr>
          <p:cNvSpPr txBox="1"/>
          <p:nvPr/>
        </p:nvSpPr>
        <p:spPr>
          <a:xfrm>
            <a:off x="10004533" y="5142877"/>
            <a:ext cx="191935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1400" dirty="0"/>
              <a:t>Tectonic seismicity</a:t>
            </a:r>
            <a:endParaRPr lang="en-GB" sz="16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552F527-CF08-1E4F-B591-38F55A64B239}"/>
              </a:ext>
            </a:extLst>
          </p:cNvPr>
          <p:cNvSpPr txBox="1"/>
          <p:nvPr/>
        </p:nvSpPr>
        <p:spPr>
          <a:xfrm>
            <a:off x="10004533" y="4885701"/>
            <a:ext cx="191935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1400" dirty="0"/>
              <a:t>Volcano seismology</a:t>
            </a:r>
            <a:endParaRPr lang="en-GB" sz="16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87DCEC0-B880-C84D-91CF-B46E9270217C}"/>
              </a:ext>
            </a:extLst>
          </p:cNvPr>
          <p:cNvSpPr txBox="1"/>
          <p:nvPr/>
        </p:nvSpPr>
        <p:spPr>
          <a:xfrm>
            <a:off x="3413292" y="4796938"/>
            <a:ext cx="2668420" cy="163121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sz="1400" b="1" dirty="0"/>
              <a:t>Results presented at AGU 2019:</a:t>
            </a:r>
          </a:p>
          <a:p>
            <a:r>
              <a:rPr lang="en-GB" sz="1400" dirty="0"/>
              <a:t> - </a:t>
            </a:r>
            <a:r>
              <a:rPr lang="en-GB" sz="1400" dirty="0">
                <a:solidFill>
                  <a:srgbClr val="FF0000"/>
                </a:solidFill>
              </a:rPr>
              <a:t>V43C-0199</a:t>
            </a:r>
          </a:p>
          <a:p>
            <a:r>
              <a:rPr lang="en-GB" sz="1400" dirty="0"/>
              <a:t> - </a:t>
            </a:r>
            <a:r>
              <a:rPr lang="en-GB" sz="1400" dirty="0">
                <a:solidFill>
                  <a:srgbClr val="FF0000"/>
                </a:solidFill>
              </a:rPr>
              <a:t>V51A-01</a:t>
            </a:r>
          </a:p>
          <a:p>
            <a:r>
              <a:rPr lang="en-GB" sz="1400" dirty="0"/>
              <a:t> - </a:t>
            </a:r>
            <a:r>
              <a:rPr lang="en-GB" sz="1400" dirty="0">
                <a:solidFill>
                  <a:srgbClr val="FF0000"/>
                </a:solidFill>
              </a:rPr>
              <a:t>V43B-01</a:t>
            </a:r>
          </a:p>
          <a:p>
            <a:r>
              <a:rPr lang="en-GB" sz="1400" dirty="0"/>
              <a:t> - </a:t>
            </a:r>
            <a:r>
              <a:rPr lang="en-GB" sz="1400" dirty="0">
                <a:solidFill>
                  <a:srgbClr val="FF0000"/>
                </a:solidFill>
              </a:rPr>
              <a:t>V13D-0189</a:t>
            </a:r>
          </a:p>
          <a:p>
            <a:r>
              <a:rPr lang="en-GB" sz="1400" dirty="0"/>
              <a:t> - </a:t>
            </a:r>
            <a:r>
              <a:rPr lang="en-GB" sz="1400" dirty="0">
                <a:solidFill>
                  <a:srgbClr val="FF0000"/>
                </a:solidFill>
              </a:rPr>
              <a:t>V11B-04</a:t>
            </a:r>
          </a:p>
          <a:p>
            <a:endParaRPr lang="en-GB" sz="16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95C4D4D-C73D-F246-ABBC-366CE4C7244C}"/>
              </a:ext>
            </a:extLst>
          </p:cNvPr>
          <p:cNvSpPr txBox="1"/>
          <p:nvPr/>
        </p:nvSpPr>
        <p:spPr>
          <a:xfrm>
            <a:off x="4439241" y="4784501"/>
            <a:ext cx="2668420" cy="184665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n-GB" sz="1400" dirty="0"/>
          </a:p>
          <a:p>
            <a:r>
              <a:rPr lang="en-GB" sz="1400" dirty="0"/>
              <a:t> -   </a:t>
            </a:r>
            <a:r>
              <a:rPr lang="en-GB" sz="1400" dirty="0">
                <a:solidFill>
                  <a:srgbClr val="FF0000"/>
                </a:solidFill>
              </a:rPr>
              <a:t>S41D-0559</a:t>
            </a:r>
          </a:p>
          <a:p>
            <a:r>
              <a:rPr lang="en-GB" sz="1400" dirty="0"/>
              <a:t> -   </a:t>
            </a:r>
            <a:r>
              <a:rPr lang="en-GB" sz="1400" dirty="0">
                <a:solidFill>
                  <a:srgbClr val="FF0000"/>
                </a:solidFill>
              </a:rPr>
              <a:t>S23D-0676</a:t>
            </a:r>
          </a:p>
          <a:p>
            <a:r>
              <a:rPr lang="en-GB" sz="1400" dirty="0"/>
              <a:t> -   </a:t>
            </a:r>
            <a:r>
              <a:rPr lang="en-GB" sz="1400" dirty="0">
                <a:solidFill>
                  <a:srgbClr val="7030A0"/>
                </a:solidFill>
              </a:rPr>
              <a:t>S21B-07</a:t>
            </a:r>
          </a:p>
          <a:p>
            <a:r>
              <a:rPr lang="en-GB" sz="1400" dirty="0"/>
              <a:t> -   </a:t>
            </a:r>
            <a:r>
              <a:rPr lang="en-GB" sz="1400" dirty="0">
                <a:solidFill>
                  <a:srgbClr val="00B050"/>
                </a:solidFill>
              </a:rPr>
              <a:t>T21A-03</a:t>
            </a:r>
          </a:p>
          <a:p>
            <a:r>
              <a:rPr lang="en-GB" sz="1400" dirty="0"/>
              <a:t> -   </a:t>
            </a:r>
            <a:r>
              <a:rPr lang="en-GB" sz="1400" dirty="0">
                <a:solidFill>
                  <a:srgbClr val="00B050"/>
                </a:solidFill>
              </a:rPr>
              <a:t>T53B-05</a:t>
            </a:r>
          </a:p>
          <a:p>
            <a:r>
              <a:rPr lang="en-GB" sz="1400" dirty="0"/>
              <a:t> -   </a:t>
            </a:r>
            <a:r>
              <a:rPr lang="en-GB" sz="1400" dirty="0">
                <a:solidFill>
                  <a:srgbClr val="8CFFFB"/>
                </a:solidFill>
              </a:rPr>
              <a:t>C13C-1315</a:t>
            </a:r>
          </a:p>
          <a:p>
            <a:endParaRPr lang="en-GB" sz="16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70BE243-9647-4D84-BC7A-0A7E13FB8A26}"/>
              </a:ext>
            </a:extLst>
          </p:cNvPr>
          <p:cNvSpPr txBox="1"/>
          <p:nvPr/>
        </p:nvSpPr>
        <p:spPr>
          <a:xfrm>
            <a:off x="5961950" y="4793275"/>
            <a:ext cx="2668420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sz="1400" b="1" dirty="0"/>
              <a:t>Results presented at EGU 2020:</a:t>
            </a:r>
          </a:p>
          <a:p>
            <a:r>
              <a:rPr lang="en-GB" sz="1400" dirty="0"/>
              <a:t>- SM6.1/GMPV9/TS5.7 - </a:t>
            </a:r>
            <a:r>
              <a:rPr lang="en-GB" sz="1400" dirty="0">
                <a:solidFill>
                  <a:srgbClr val="FF0000"/>
                </a:solidFill>
              </a:rPr>
              <a:t>D1479</a:t>
            </a:r>
          </a:p>
          <a:p>
            <a:r>
              <a:rPr lang="en-GB" sz="1400" dirty="0"/>
              <a:t>- GMPV9.7/NH2.6/SM6.6 - </a:t>
            </a:r>
            <a:r>
              <a:rPr lang="en-GB" sz="1400" dirty="0">
                <a:solidFill>
                  <a:srgbClr val="FF0000"/>
                </a:solidFill>
              </a:rPr>
              <a:t>D1585</a:t>
            </a:r>
          </a:p>
          <a:p>
            <a:endParaRPr lang="en-GB" sz="1400" dirty="0">
              <a:solidFill>
                <a:srgbClr val="FF0000"/>
              </a:solidFill>
            </a:endParaRPr>
          </a:p>
        </p:txBody>
      </p:sp>
      <p:sp>
        <p:nvSpPr>
          <p:cNvPr id="39" name="Parallelogram 38">
            <a:extLst>
              <a:ext uri="{FF2B5EF4-FFF2-40B4-BE49-F238E27FC236}">
                <a16:creationId xmlns:a16="http://schemas.microsoft.com/office/drawing/2014/main" id="{DE52C626-4BD9-4B17-969D-C15C4897E152}"/>
              </a:ext>
            </a:extLst>
          </p:cNvPr>
          <p:cNvSpPr/>
          <p:nvPr/>
        </p:nvSpPr>
        <p:spPr>
          <a:xfrm>
            <a:off x="7229347" y="1371493"/>
            <a:ext cx="241778" cy="176464"/>
          </a:xfrm>
          <a:prstGeom prst="parallelogram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7-point Star 24">
            <a:extLst>
              <a:ext uri="{FF2B5EF4-FFF2-40B4-BE49-F238E27FC236}">
                <a16:creationId xmlns:a16="http://schemas.microsoft.com/office/drawing/2014/main" id="{BD6666CB-499C-4E7E-BD6E-309D6A49C37C}"/>
              </a:ext>
            </a:extLst>
          </p:cNvPr>
          <p:cNvSpPr/>
          <p:nvPr/>
        </p:nvSpPr>
        <p:spPr>
          <a:xfrm>
            <a:off x="6047708" y="4456389"/>
            <a:ext cx="224590" cy="224590"/>
          </a:xfrm>
          <a:prstGeom prst="star7">
            <a:avLst/>
          </a:prstGeom>
          <a:solidFill>
            <a:srgbClr val="8CFF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5F80D8B-F135-46B4-9262-F9017B82D3F3}"/>
              </a:ext>
            </a:extLst>
          </p:cNvPr>
          <p:cNvSpPr txBox="1"/>
          <p:nvPr/>
        </p:nvSpPr>
        <p:spPr>
          <a:xfrm>
            <a:off x="9884228" y="6514421"/>
            <a:ext cx="1200859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GB" sz="1400" b="1" dirty="0"/>
              <a:t>Find us on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1B22520-64E6-4BB6-88C0-E8805B341419}"/>
              </a:ext>
            </a:extLst>
          </p:cNvPr>
          <p:cNvSpPr txBox="1"/>
          <p:nvPr/>
        </p:nvSpPr>
        <p:spPr>
          <a:xfrm>
            <a:off x="0" y="6499033"/>
            <a:ext cx="8403771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Seismicity of the Mt. Kinabalu fault system in Sabah, Borneo, revealed using QuakeMigrate</a:t>
            </a:r>
          </a:p>
        </p:txBody>
      </p:sp>
      <p:pic>
        <p:nvPicPr>
          <p:cNvPr id="45" name="Picture 44" descr="A drawing of a face&#10;&#10;Description automatically generated">
            <a:extLst>
              <a:ext uri="{FF2B5EF4-FFF2-40B4-BE49-F238E27FC236}">
                <a16:creationId xmlns:a16="http://schemas.microsoft.com/office/drawing/2014/main" id="{7AA19811-7CEB-48EC-A441-5387A772BA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69458" y="6539794"/>
            <a:ext cx="734632" cy="257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363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1FA49453-FD2D-4A19-AA6A-4079AC611F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2655" y="200145"/>
            <a:ext cx="3600635" cy="4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5BEFB58-AA5E-4C46-8118-4AE5F0EB2367}"/>
              </a:ext>
            </a:extLst>
          </p:cNvPr>
          <p:cNvSpPr/>
          <p:nvPr/>
        </p:nvSpPr>
        <p:spPr>
          <a:xfrm>
            <a:off x="885" y="0"/>
            <a:ext cx="3248154" cy="647862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E08D008-9DDE-D044-BFD9-5458A8F6172C}"/>
              </a:ext>
            </a:extLst>
          </p:cNvPr>
          <p:cNvSpPr/>
          <p:nvPr/>
        </p:nvSpPr>
        <p:spPr>
          <a:xfrm>
            <a:off x="1" y="6478621"/>
            <a:ext cx="12192000" cy="3793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A39B145-74CA-EC44-AED4-A8BC4D5FE3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8583" y="6478619"/>
            <a:ext cx="1135374" cy="37938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CEBBBE5-0110-904F-BC1F-59F32BC79325}"/>
              </a:ext>
            </a:extLst>
          </p:cNvPr>
          <p:cNvSpPr txBox="1"/>
          <p:nvPr/>
        </p:nvSpPr>
        <p:spPr>
          <a:xfrm>
            <a:off x="161261" y="379379"/>
            <a:ext cx="3011578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QuakeMigrate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Produce a robust catalogue with </a:t>
            </a:r>
            <a:r>
              <a:rPr lang="en-GB" i="1" dirty="0">
                <a:solidFill>
                  <a:schemeClr val="bg1"/>
                </a:solidFill>
              </a:rPr>
              <a:t>locations</a:t>
            </a:r>
            <a:r>
              <a:rPr lang="en-GB" dirty="0">
                <a:solidFill>
                  <a:schemeClr val="bg1"/>
                </a:solidFill>
              </a:rPr>
              <a:t>, </a:t>
            </a:r>
            <a:r>
              <a:rPr lang="en-GB" i="1" dirty="0">
                <a:solidFill>
                  <a:schemeClr val="bg1"/>
                </a:solidFill>
              </a:rPr>
              <a:t>phase picks </a:t>
            </a:r>
            <a:r>
              <a:rPr lang="en-GB" dirty="0">
                <a:solidFill>
                  <a:schemeClr val="bg1"/>
                </a:solidFill>
              </a:rPr>
              <a:t>&amp; </a:t>
            </a:r>
            <a:r>
              <a:rPr lang="en-GB" i="1" dirty="0">
                <a:solidFill>
                  <a:schemeClr val="bg1"/>
                </a:solidFill>
              </a:rPr>
              <a:t>magnitudes</a:t>
            </a:r>
            <a:r>
              <a:rPr lang="en-GB" dirty="0">
                <a:solidFill>
                  <a:schemeClr val="bg1"/>
                </a:solidFill>
              </a:rPr>
              <a:t> from continuous seismic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bg1"/>
                </a:solidFill>
              </a:rPr>
              <a:t>Modular</a:t>
            </a:r>
            <a:r>
              <a:rPr lang="en-GB" dirty="0">
                <a:solidFill>
                  <a:schemeClr val="bg1"/>
                </a:solidFill>
              </a:rPr>
              <a:t>: </a:t>
            </a:r>
            <a:r>
              <a:rPr lang="en-GB" i="1" dirty="0">
                <a:solidFill>
                  <a:schemeClr val="bg1"/>
                </a:solidFill>
              </a:rPr>
              <a:t>adaptable</a:t>
            </a:r>
            <a:r>
              <a:rPr lang="en-GB" dirty="0">
                <a:solidFill>
                  <a:schemeClr val="bg1"/>
                </a:solidFill>
              </a:rPr>
              <a:t> and </a:t>
            </a:r>
            <a:r>
              <a:rPr lang="en-GB" i="1" dirty="0">
                <a:solidFill>
                  <a:schemeClr val="bg1"/>
                </a:solidFill>
              </a:rPr>
              <a:t>extensible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bg1"/>
                </a:solidFill>
              </a:rPr>
              <a:t>Python</a:t>
            </a:r>
            <a:r>
              <a:rPr lang="en-GB" dirty="0">
                <a:solidFill>
                  <a:schemeClr val="bg1"/>
                </a:solidFill>
              </a:rPr>
              <a:t>: widely supported; utilises existing packages (e.g. </a:t>
            </a:r>
            <a:r>
              <a:rPr lang="en-GB" dirty="0" err="1">
                <a:solidFill>
                  <a:schemeClr val="bg1"/>
                </a:solidFill>
              </a:rPr>
              <a:t>ObsPy</a:t>
            </a:r>
            <a:r>
              <a:rPr lang="en-GB" dirty="0">
                <a:solidFill>
                  <a:schemeClr val="bg1"/>
                </a:solidFill>
              </a:rPr>
              <a:t>) for easy incorporation into a streamlined workflow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bg1"/>
                </a:solidFill>
              </a:rPr>
              <a:t>Open-source</a:t>
            </a:r>
            <a:r>
              <a:rPr lang="en-GB" dirty="0">
                <a:solidFill>
                  <a:schemeClr val="bg1"/>
                </a:solidFill>
              </a:rPr>
              <a:t>: ready to benefit from improvements driven by the </a:t>
            </a:r>
            <a:r>
              <a:rPr lang="en-GB" dirty="0" err="1">
                <a:solidFill>
                  <a:schemeClr val="bg1"/>
                </a:solidFill>
              </a:rPr>
              <a:t>QMigrate</a:t>
            </a:r>
            <a:r>
              <a:rPr lang="en-GB" dirty="0">
                <a:solidFill>
                  <a:schemeClr val="bg1"/>
                </a:solidFill>
              </a:rPr>
              <a:t> community!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F3DFD9-02CA-264C-A49B-5CF2F0291547}"/>
              </a:ext>
            </a:extLst>
          </p:cNvPr>
          <p:cNvSpPr txBox="1"/>
          <p:nvPr/>
        </p:nvSpPr>
        <p:spPr>
          <a:xfrm>
            <a:off x="5770403" y="5786706"/>
            <a:ext cx="3758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https://github.com/QuakeMigrate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EA032C6-2AB6-C848-85E1-C3BB9F1E1AEB}"/>
              </a:ext>
            </a:extLst>
          </p:cNvPr>
          <p:cNvSpPr txBox="1"/>
          <p:nvPr/>
        </p:nvSpPr>
        <p:spPr>
          <a:xfrm>
            <a:off x="3384699" y="6096279"/>
            <a:ext cx="8681405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1400" b="1" dirty="0"/>
              <a:t>Smith et al. (in prep)</a:t>
            </a:r>
            <a:r>
              <a:rPr lang="en-GB" sz="1400" dirty="0"/>
              <a:t> – QuakeMigrate: a modular, open-source Python package for earthquake detection and location</a:t>
            </a:r>
            <a:endParaRPr lang="en-GB" sz="16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C2AE3DC-04C0-D74D-BB99-9C8FFD1A37E1}"/>
              </a:ext>
            </a:extLst>
          </p:cNvPr>
          <p:cNvSpPr txBox="1"/>
          <p:nvPr/>
        </p:nvSpPr>
        <p:spPr>
          <a:xfrm>
            <a:off x="7463273" y="1096878"/>
            <a:ext cx="4434964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sz="1400" b="1" dirty="0"/>
              <a:t>Contact us!</a:t>
            </a:r>
          </a:p>
          <a:p>
            <a:endParaRPr lang="en-GB" sz="400" b="1" dirty="0"/>
          </a:p>
          <a:p>
            <a:r>
              <a:rPr lang="en-GB" sz="1400" dirty="0"/>
              <a:t>   Conor Bacon – </a:t>
            </a:r>
            <a:r>
              <a:rPr lang="en-GB" sz="1400" dirty="0">
                <a:hlinkClick r:id="rId5"/>
              </a:rPr>
              <a:t>conor.bacon@esc.cam.ac.uk</a:t>
            </a:r>
            <a:endParaRPr lang="en-GB" sz="1400" dirty="0"/>
          </a:p>
          <a:p>
            <a:r>
              <a:rPr lang="en-GB" sz="1400" dirty="0"/>
              <a:t>   Tom Winder – </a:t>
            </a:r>
            <a:r>
              <a:rPr lang="en-GB" sz="1400" dirty="0">
                <a:hlinkClick r:id="rId6"/>
              </a:rPr>
              <a:t>tom.winder@esc.cam.ac.uk</a:t>
            </a:r>
            <a:endParaRPr lang="en-GB" sz="1400" dirty="0"/>
          </a:p>
          <a:p>
            <a:r>
              <a:rPr lang="en-GB" sz="1400" dirty="0"/>
              <a:t>   Jonny Smith – </a:t>
            </a:r>
            <a:r>
              <a:rPr lang="en-GB" sz="1400" dirty="0">
                <a:hlinkClick r:id="rId7"/>
              </a:rPr>
              <a:t>jdsmith@caltech.edu</a:t>
            </a:r>
            <a:endParaRPr lang="en-GB" sz="1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432D461-0CDD-41C3-B255-3FDA7F1C11D0}"/>
              </a:ext>
            </a:extLst>
          </p:cNvPr>
          <p:cNvSpPr txBox="1"/>
          <p:nvPr/>
        </p:nvSpPr>
        <p:spPr>
          <a:xfrm>
            <a:off x="9884228" y="6514421"/>
            <a:ext cx="1200859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GB" sz="1400" b="1" dirty="0"/>
              <a:t>Find us 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A1AD485-1BF7-48C9-A1F1-3C98040345DF}"/>
              </a:ext>
            </a:extLst>
          </p:cNvPr>
          <p:cNvSpPr txBox="1"/>
          <p:nvPr/>
        </p:nvSpPr>
        <p:spPr>
          <a:xfrm>
            <a:off x="0" y="6499033"/>
            <a:ext cx="8403771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Seismicity of the Mt. Kinabalu fault system in Sabah, Borneo, revealed using QuakeMigrate</a:t>
            </a:r>
          </a:p>
        </p:txBody>
      </p:sp>
      <p:pic>
        <p:nvPicPr>
          <p:cNvPr id="12" name="Picture 11" descr="A screenshot of a cell phone&#10;&#10;Description automatically generated">
            <a:extLst>
              <a:ext uri="{FF2B5EF4-FFF2-40B4-BE49-F238E27FC236}">
                <a16:creationId xmlns:a16="http://schemas.microsoft.com/office/drawing/2014/main" id="{1CD60475-02C5-41E5-8235-98187208BC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73856" y="2414980"/>
            <a:ext cx="5334744" cy="318179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07EC39B-D569-42D9-8302-4DFB4BFAECAE}"/>
              </a:ext>
            </a:extLst>
          </p:cNvPr>
          <p:cNvSpPr txBox="1"/>
          <p:nvPr/>
        </p:nvSpPr>
        <p:spPr>
          <a:xfrm>
            <a:off x="7408607" y="294026"/>
            <a:ext cx="43792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Building towards a framework for waveform migration techniques</a:t>
            </a:r>
          </a:p>
        </p:txBody>
      </p:sp>
      <p:pic>
        <p:nvPicPr>
          <p:cNvPr id="15" name="Picture 14" descr="A drawing of a face&#10;&#10;Description automatically generated">
            <a:extLst>
              <a:ext uri="{FF2B5EF4-FFF2-40B4-BE49-F238E27FC236}">
                <a16:creationId xmlns:a16="http://schemas.microsoft.com/office/drawing/2014/main" id="{128B43A0-37D5-4D2D-AF5E-DBCA3B2D814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69458" y="6539794"/>
            <a:ext cx="734632" cy="257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510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5BEFB58-AA5E-4C46-8118-4AE5F0EB2367}"/>
              </a:ext>
            </a:extLst>
          </p:cNvPr>
          <p:cNvSpPr/>
          <p:nvPr/>
        </p:nvSpPr>
        <p:spPr>
          <a:xfrm>
            <a:off x="885" y="0"/>
            <a:ext cx="3248154" cy="647862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E08D008-9DDE-D044-BFD9-5458A8F6172C}"/>
              </a:ext>
            </a:extLst>
          </p:cNvPr>
          <p:cNvSpPr/>
          <p:nvPr/>
        </p:nvSpPr>
        <p:spPr>
          <a:xfrm>
            <a:off x="1" y="6478621"/>
            <a:ext cx="12192000" cy="3793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A39B145-74CA-EC44-AED4-A8BC4D5FE3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8583" y="6478619"/>
            <a:ext cx="1135374" cy="37938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CEBBBE5-0110-904F-BC1F-59F32BC79325}"/>
              </a:ext>
            </a:extLst>
          </p:cNvPr>
          <p:cNvSpPr txBox="1"/>
          <p:nvPr/>
        </p:nvSpPr>
        <p:spPr>
          <a:xfrm>
            <a:off x="161261" y="379379"/>
            <a:ext cx="301157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Computational costs</a:t>
            </a:r>
          </a:p>
          <a:p>
            <a:endParaRPr lang="en-GB" sz="2400" b="1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en-GB" dirty="0">
                <a:solidFill>
                  <a:schemeClr val="bg1"/>
                </a:solidFill>
              </a:rPr>
              <a:t>Heavy lifting performed using optimised C code</a:t>
            </a:r>
          </a:p>
          <a:p>
            <a:pPr marL="285750" indent="-285750">
              <a:buFontTx/>
              <a:buChar char="-"/>
            </a:pPr>
            <a:endParaRPr lang="en-GB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en-GB" dirty="0">
                <a:solidFill>
                  <a:schemeClr val="bg1"/>
                </a:solidFill>
              </a:rPr>
              <a:t>Multithreaded</a:t>
            </a:r>
          </a:p>
          <a:p>
            <a:pPr marL="285750" indent="-285750">
              <a:buFontTx/>
              <a:buChar char="-"/>
            </a:pPr>
            <a:endParaRPr lang="en-GB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en-GB" dirty="0" err="1">
                <a:solidFill>
                  <a:schemeClr val="bg1"/>
                </a:solidFill>
              </a:rPr>
              <a:t>Tunable</a:t>
            </a:r>
            <a:r>
              <a:rPr lang="en-GB" dirty="0">
                <a:solidFill>
                  <a:schemeClr val="bg1"/>
                </a:solidFill>
              </a:rPr>
              <a:t> to memory limitations</a:t>
            </a:r>
          </a:p>
          <a:p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432D461-0CDD-41C3-B255-3FDA7F1C11D0}"/>
              </a:ext>
            </a:extLst>
          </p:cNvPr>
          <p:cNvSpPr txBox="1"/>
          <p:nvPr/>
        </p:nvSpPr>
        <p:spPr>
          <a:xfrm>
            <a:off x="9884228" y="6514421"/>
            <a:ext cx="1200859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GB" sz="1400" b="1" dirty="0"/>
              <a:t>Find us 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A1AD485-1BF7-48C9-A1F1-3C98040345DF}"/>
              </a:ext>
            </a:extLst>
          </p:cNvPr>
          <p:cNvSpPr txBox="1"/>
          <p:nvPr/>
        </p:nvSpPr>
        <p:spPr>
          <a:xfrm>
            <a:off x="0" y="6499033"/>
            <a:ext cx="8403771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Seismicity of the Mt. Kinabalu fault system in Sabah, Borneo, revealed using QuakeMigrate</a:t>
            </a:r>
          </a:p>
        </p:txBody>
      </p:sp>
      <p:pic>
        <p:nvPicPr>
          <p:cNvPr id="4" name="Picture 3" descr="A green sign with white text&#10;&#10;Description automatically generated">
            <a:extLst>
              <a:ext uri="{FF2B5EF4-FFF2-40B4-BE49-F238E27FC236}">
                <a16:creationId xmlns:a16="http://schemas.microsoft.com/office/drawing/2014/main" id="{8480BF0C-DC53-424F-BA65-03154D62E3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978"/>
          <a:stretch/>
        </p:blipFill>
        <p:spPr>
          <a:xfrm>
            <a:off x="4201885" y="3231533"/>
            <a:ext cx="3516067" cy="3101008"/>
          </a:xfrm>
          <a:prstGeom prst="rect">
            <a:avLst/>
          </a:prstGeom>
        </p:spPr>
      </p:pic>
      <p:pic>
        <p:nvPicPr>
          <p:cNvPr id="9" name="Picture 8" descr="A picture containing sitting, table, computer, man&#10;&#10;Description automatically generated">
            <a:extLst>
              <a:ext uri="{FF2B5EF4-FFF2-40B4-BE49-F238E27FC236}">
                <a16:creationId xmlns:a16="http://schemas.microsoft.com/office/drawing/2014/main" id="{DA4E566F-AB30-4FE3-9B3E-10A6DA3926A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508" r="18497"/>
          <a:stretch/>
        </p:blipFill>
        <p:spPr>
          <a:xfrm>
            <a:off x="3597966" y="236508"/>
            <a:ext cx="4631634" cy="284894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3876375-54BB-495E-8037-E2A6DFB14D70}"/>
              </a:ext>
            </a:extLst>
          </p:cNvPr>
          <p:cNvSpPr txBox="1"/>
          <p:nvPr/>
        </p:nvSpPr>
        <p:spPr>
          <a:xfrm>
            <a:off x="8274326" y="742157"/>
            <a:ext cx="391678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Detect</a:t>
            </a:r>
          </a:p>
          <a:p>
            <a:pPr marL="285750" indent="-285750">
              <a:buFontTx/>
              <a:buChar char="-"/>
            </a:pPr>
            <a:r>
              <a:rPr lang="en-GB" dirty="0"/>
              <a:t>20 stations</a:t>
            </a:r>
          </a:p>
          <a:p>
            <a:pPr marL="285750" indent="-285750">
              <a:buFontTx/>
              <a:buChar char="-"/>
            </a:pPr>
            <a:r>
              <a:rPr lang="en-GB" dirty="0"/>
              <a:t>Grid shape - [40, 40, 15] (decimated)</a:t>
            </a:r>
          </a:p>
          <a:p>
            <a:pPr marL="285750" indent="-285750">
              <a:buFontTx/>
              <a:buChar char="-"/>
            </a:pPr>
            <a:r>
              <a:rPr lang="en-GB" dirty="0"/>
              <a:t>Sampling rate = 20 Hz</a:t>
            </a:r>
          </a:p>
          <a:p>
            <a:endParaRPr lang="en-GB" dirty="0"/>
          </a:p>
          <a:p>
            <a:r>
              <a:rPr lang="en-GB" dirty="0"/>
              <a:t>-&gt; 1 day of data processed in 20 mins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7360152-FFD0-4A96-8760-67901792297A}"/>
              </a:ext>
            </a:extLst>
          </p:cNvPr>
          <p:cNvSpPr txBox="1"/>
          <p:nvPr/>
        </p:nvSpPr>
        <p:spPr>
          <a:xfrm>
            <a:off x="8128789" y="3322196"/>
            <a:ext cx="362696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Locate</a:t>
            </a:r>
          </a:p>
          <a:p>
            <a:pPr marL="285750" indent="-285750">
              <a:buFontTx/>
              <a:buChar char="-"/>
            </a:pPr>
            <a:r>
              <a:rPr lang="en-GB" dirty="0"/>
              <a:t>20 stations</a:t>
            </a:r>
          </a:p>
          <a:p>
            <a:pPr marL="285750" indent="-285750">
              <a:buFontTx/>
              <a:buChar char="-"/>
            </a:pPr>
            <a:r>
              <a:rPr lang="en-GB" dirty="0"/>
              <a:t>Grid shape - [200, 200, 60]</a:t>
            </a:r>
          </a:p>
          <a:p>
            <a:pPr marL="285750" indent="-285750">
              <a:buFontTx/>
              <a:buChar char="-"/>
            </a:pPr>
            <a:r>
              <a:rPr lang="en-GB" dirty="0"/>
              <a:t>Sampling rate = 20 Hz</a:t>
            </a:r>
          </a:p>
          <a:p>
            <a:endParaRPr lang="en-GB" dirty="0"/>
          </a:p>
          <a:p>
            <a:r>
              <a:rPr lang="en-GB" dirty="0"/>
              <a:t>-&gt; 1 event processed in &lt; 25s</a:t>
            </a:r>
          </a:p>
          <a:p>
            <a:r>
              <a:rPr lang="en-GB" dirty="0"/>
              <a:t>	(no plotting)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C4A848B-26FC-4548-81D6-0E8F64F9A16D}"/>
              </a:ext>
            </a:extLst>
          </p:cNvPr>
          <p:cNvSpPr txBox="1"/>
          <p:nvPr/>
        </p:nvSpPr>
        <p:spPr>
          <a:xfrm>
            <a:off x="8074774" y="5794513"/>
            <a:ext cx="3916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Run on a Dell XPS 15 with Intel® Core™ i7-7700HQ CPU @ 2.80GHz and 16.0 GB RAM</a:t>
            </a:r>
          </a:p>
        </p:txBody>
      </p:sp>
      <p:pic>
        <p:nvPicPr>
          <p:cNvPr id="15" name="Picture 14" descr="A drawing of a face&#10;&#10;Description automatically generated">
            <a:extLst>
              <a:ext uri="{FF2B5EF4-FFF2-40B4-BE49-F238E27FC236}">
                <a16:creationId xmlns:a16="http://schemas.microsoft.com/office/drawing/2014/main" id="{DED7B73B-6838-4D99-90D3-3918287FDD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69458" y="6539794"/>
            <a:ext cx="734632" cy="257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8412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030A095E-5183-4A30-8F37-3DEC152F8417}"/>
              </a:ext>
            </a:extLst>
          </p:cNvPr>
          <p:cNvGrpSpPr/>
          <p:nvPr/>
        </p:nvGrpSpPr>
        <p:grpSpPr>
          <a:xfrm>
            <a:off x="3575088" y="146162"/>
            <a:ext cx="8547652" cy="5543989"/>
            <a:chOff x="3575088" y="146162"/>
            <a:chExt cx="8547652" cy="554398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21EE3F8-4888-448B-8860-169852669A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493"/>
            <a:stretch/>
          </p:blipFill>
          <p:spPr>
            <a:xfrm>
              <a:off x="3575088" y="146162"/>
              <a:ext cx="8547652" cy="554398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F25EFC6-D3C4-4D5A-9981-25DE3BE5D2D1}"/>
                </a:ext>
              </a:extLst>
            </p:cNvPr>
            <p:cNvSpPr txBox="1"/>
            <p:nvPr/>
          </p:nvSpPr>
          <p:spPr>
            <a:xfrm>
              <a:off x="4764156" y="990624"/>
              <a:ext cx="266368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dirty="0"/>
                <a:t>Magnitude: 3.1 +/- 0.5 ML</a:t>
              </a: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15BEFB58-AA5E-4C46-8118-4AE5F0EB2367}"/>
              </a:ext>
            </a:extLst>
          </p:cNvPr>
          <p:cNvSpPr/>
          <p:nvPr/>
        </p:nvSpPr>
        <p:spPr>
          <a:xfrm>
            <a:off x="885" y="0"/>
            <a:ext cx="3248154" cy="647862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E08D008-9DDE-D044-BFD9-5458A8F6172C}"/>
              </a:ext>
            </a:extLst>
          </p:cNvPr>
          <p:cNvSpPr/>
          <p:nvPr/>
        </p:nvSpPr>
        <p:spPr>
          <a:xfrm>
            <a:off x="1" y="6478621"/>
            <a:ext cx="12192000" cy="3793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F5F309-91C2-DC46-8FC5-392EC1FE95C3}"/>
              </a:ext>
            </a:extLst>
          </p:cNvPr>
          <p:cNvSpPr txBox="1"/>
          <p:nvPr/>
        </p:nvSpPr>
        <p:spPr>
          <a:xfrm>
            <a:off x="161261" y="379379"/>
            <a:ext cx="3011578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QuakeMigrate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Produce a robust catalogue with </a:t>
            </a:r>
            <a:r>
              <a:rPr lang="en-GB" i="1" dirty="0">
                <a:solidFill>
                  <a:schemeClr val="bg1"/>
                </a:solidFill>
              </a:rPr>
              <a:t>locations</a:t>
            </a:r>
            <a:r>
              <a:rPr lang="en-GB" dirty="0">
                <a:solidFill>
                  <a:schemeClr val="bg1"/>
                </a:solidFill>
              </a:rPr>
              <a:t>, </a:t>
            </a:r>
            <a:r>
              <a:rPr lang="en-GB" i="1" dirty="0">
                <a:solidFill>
                  <a:schemeClr val="bg1"/>
                </a:solidFill>
              </a:rPr>
              <a:t>phase picks </a:t>
            </a:r>
            <a:r>
              <a:rPr lang="en-GB" dirty="0">
                <a:solidFill>
                  <a:schemeClr val="bg1"/>
                </a:solidFill>
              </a:rPr>
              <a:t>&amp; </a:t>
            </a:r>
            <a:r>
              <a:rPr lang="en-GB" i="1" dirty="0">
                <a:solidFill>
                  <a:schemeClr val="bg1"/>
                </a:solidFill>
              </a:rPr>
              <a:t>magnitudes</a:t>
            </a:r>
            <a:r>
              <a:rPr lang="en-GB" dirty="0">
                <a:solidFill>
                  <a:schemeClr val="bg1"/>
                </a:solidFill>
              </a:rPr>
              <a:t> from continuous seismic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bg1"/>
                </a:solidFill>
              </a:rPr>
              <a:t>Modular</a:t>
            </a:r>
            <a:r>
              <a:rPr lang="en-GB" dirty="0">
                <a:solidFill>
                  <a:schemeClr val="bg1"/>
                </a:solidFill>
              </a:rPr>
              <a:t>: </a:t>
            </a:r>
            <a:r>
              <a:rPr lang="en-GB" i="1" dirty="0">
                <a:solidFill>
                  <a:schemeClr val="bg1"/>
                </a:solidFill>
              </a:rPr>
              <a:t>adaptable</a:t>
            </a:r>
            <a:r>
              <a:rPr lang="en-GB" dirty="0">
                <a:solidFill>
                  <a:schemeClr val="bg1"/>
                </a:solidFill>
              </a:rPr>
              <a:t> and </a:t>
            </a:r>
            <a:r>
              <a:rPr lang="en-GB" i="1" dirty="0">
                <a:solidFill>
                  <a:schemeClr val="bg1"/>
                </a:solidFill>
              </a:rPr>
              <a:t>extensible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bg1"/>
                </a:solidFill>
              </a:rPr>
              <a:t>Python</a:t>
            </a:r>
            <a:r>
              <a:rPr lang="en-GB" dirty="0">
                <a:solidFill>
                  <a:schemeClr val="bg1"/>
                </a:solidFill>
              </a:rPr>
              <a:t>: widely supported; utilises existing packages (e.g. </a:t>
            </a:r>
            <a:r>
              <a:rPr lang="en-GB" dirty="0" err="1">
                <a:solidFill>
                  <a:schemeClr val="bg1"/>
                </a:solidFill>
              </a:rPr>
              <a:t>ObsPy</a:t>
            </a:r>
            <a:r>
              <a:rPr lang="en-GB" dirty="0">
                <a:solidFill>
                  <a:schemeClr val="bg1"/>
                </a:solidFill>
              </a:rPr>
              <a:t>) for easy incorporation into a streamlined workflow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bg1"/>
                </a:solidFill>
              </a:rPr>
              <a:t>Open-source</a:t>
            </a:r>
            <a:r>
              <a:rPr lang="en-GB" dirty="0">
                <a:solidFill>
                  <a:schemeClr val="bg1"/>
                </a:solidFill>
              </a:rPr>
              <a:t>: ready to benefit from improvements driven by the </a:t>
            </a:r>
            <a:r>
              <a:rPr lang="en-GB" dirty="0" err="1">
                <a:solidFill>
                  <a:schemeClr val="bg1"/>
                </a:solidFill>
              </a:rPr>
              <a:t>QMigrate</a:t>
            </a:r>
            <a:r>
              <a:rPr lang="en-GB" dirty="0">
                <a:solidFill>
                  <a:schemeClr val="bg1"/>
                </a:solidFill>
              </a:rPr>
              <a:t> community!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A39B145-74CA-EC44-AED4-A8BC4D5FE3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8583" y="6478619"/>
            <a:ext cx="1135374" cy="37938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15FE2A6-E755-8B41-B3DE-F2FB262CC205}"/>
              </a:ext>
            </a:extLst>
          </p:cNvPr>
          <p:cNvSpPr txBox="1"/>
          <p:nvPr/>
        </p:nvSpPr>
        <p:spPr>
          <a:xfrm>
            <a:off x="5685920" y="5734691"/>
            <a:ext cx="3468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https://github.com/QuakeMigrate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3F1E4CF-86DD-EE46-A3D0-ED1048755D43}"/>
              </a:ext>
            </a:extLst>
          </p:cNvPr>
          <p:cNvSpPr txBox="1"/>
          <p:nvPr/>
        </p:nvSpPr>
        <p:spPr>
          <a:xfrm>
            <a:off x="3384699" y="6096279"/>
            <a:ext cx="8744761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1400" b="1" dirty="0"/>
              <a:t>Smith et al. (in prep)</a:t>
            </a:r>
            <a:r>
              <a:rPr lang="en-GB" sz="1400" dirty="0"/>
              <a:t> – QuakeMigrate: a modular, open-source Python package for earthquake detection and location</a:t>
            </a:r>
            <a:endParaRPr lang="en-GB" sz="16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3714712-BB28-3C41-8A97-BBCCECC2AF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6873" y="4594747"/>
            <a:ext cx="1270100" cy="71039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799364F-8681-4C51-AA50-59E5F37C0C4B}"/>
              </a:ext>
            </a:extLst>
          </p:cNvPr>
          <p:cNvSpPr txBox="1"/>
          <p:nvPr/>
        </p:nvSpPr>
        <p:spPr>
          <a:xfrm>
            <a:off x="9884228" y="6514421"/>
            <a:ext cx="1200859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GB" sz="1400" b="1" dirty="0"/>
              <a:t>Find us 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36B719B-32F9-4ADC-962A-FEED548039BF}"/>
              </a:ext>
            </a:extLst>
          </p:cNvPr>
          <p:cNvSpPr txBox="1"/>
          <p:nvPr/>
        </p:nvSpPr>
        <p:spPr>
          <a:xfrm>
            <a:off x="0" y="6499033"/>
            <a:ext cx="8403771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Seismicity of the Mt. Kinabalu fault system in Sabah, Borneo, revealed using QuakeMigrate</a:t>
            </a:r>
          </a:p>
        </p:txBody>
      </p:sp>
      <p:pic>
        <p:nvPicPr>
          <p:cNvPr id="20" name="Picture 19" descr="A drawing of a face&#10;&#10;Description automatically generated">
            <a:extLst>
              <a:ext uri="{FF2B5EF4-FFF2-40B4-BE49-F238E27FC236}">
                <a16:creationId xmlns:a16="http://schemas.microsoft.com/office/drawing/2014/main" id="{4522ED03-3979-4D22-AF40-A657535713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69458" y="6539794"/>
            <a:ext cx="734632" cy="257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309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B754DFA7-4FCE-45F7-BB66-91A08A6309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3115" y="2420015"/>
            <a:ext cx="5106113" cy="39439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5BEFB58-AA5E-4C46-8118-4AE5F0EB2367}"/>
              </a:ext>
            </a:extLst>
          </p:cNvPr>
          <p:cNvSpPr/>
          <p:nvPr/>
        </p:nvSpPr>
        <p:spPr>
          <a:xfrm>
            <a:off x="885" y="0"/>
            <a:ext cx="3248154" cy="647862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E08D008-9DDE-D044-BFD9-5458A8F6172C}"/>
              </a:ext>
            </a:extLst>
          </p:cNvPr>
          <p:cNvSpPr/>
          <p:nvPr/>
        </p:nvSpPr>
        <p:spPr>
          <a:xfrm>
            <a:off x="1" y="6478621"/>
            <a:ext cx="12192000" cy="3793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A39B145-74CA-EC44-AED4-A8BC4D5FE3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8583" y="6478619"/>
            <a:ext cx="1135374" cy="37938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CEBBBE5-0110-904F-BC1F-59F32BC79325}"/>
              </a:ext>
            </a:extLst>
          </p:cNvPr>
          <p:cNvSpPr txBox="1"/>
          <p:nvPr/>
        </p:nvSpPr>
        <p:spPr>
          <a:xfrm>
            <a:off x="161261" y="379379"/>
            <a:ext cx="3011578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QuakeMigrate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Produce a robust catalogue with </a:t>
            </a:r>
            <a:r>
              <a:rPr lang="en-GB" i="1" dirty="0">
                <a:solidFill>
                  <a:schemeClr val="bg1"/>
                </a:solidFill>
              </a:rPr>
              <a:t>locations</a:t>
            </a:r>
            <a:r>
              <a:rPr lang="en-GB" dirty="0">
                <a:solidFill>
                  <a:schemeClr val="bg1"/>
                </a:solidFill>
              </a:rPr>
              <a:t>, </a:t>
            </a:r>
            <a:r>
              <a:rPr lang="en-GB" i="1" dirty="0">
                <a:solidFill>
                  <a:schemeClr val="bg1"/>
                </a:solidFill>
              </a:rPr>
              <a:t>phase picks </a:t>
            </a:r>
            <a:r>
              <a:rPr lang="en-GB" dirty="0">
                <a:solidFill>
                  <a:schemeClr val="bg1"/>
                </a:solidFill>
              </a:rPr>
              <a:t>&amp; </a:t>
            </a:r>
            <a:r>
              <a:rPr lang="en-GB" i="1" dirty="0">
                <a:solidFill>
                  <a:schemeClr val="bg1"/>
                </a:solidFill>
              </a:rPr>
              <a:t>magnitudes</a:t>
            </a:r>
            <a:r>
              <a:rPr lang="en-GB" dirty="0">
                <a:solidFill>
                  <a:schemeClr val="bg1"/>
                </a:solidFill>
              </a:rPr>
              <a:t> from continuous seismic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bg1"/>
                </a:solidFill>
              </a:rPr>
              <a:t>Modular</a:t>
            </a:r>
            <a:r>
              <a:rPr lang="en-GB" dirty="0">
                <a:solidFill>
                  <a:schemeClr val="bg1"/>
                </a:solidFill>
              </a:rPr>
              <a:t>: </a:t>
            </a:r>
            <a:r>
              <a:rPr lang="en-GB" i="1" dirty="0">
                <a:solidFill>
                  <a:schemeClr val="bg1"/>
                </a:solidFill>
              </a:rPr>
              <a:t>adaptable</a:t>
            </a:r>
            <a:r>
              <a:rPr lang="en-GB" dirty="0">
                <a:solidFill>
                  <a:schemeClr val="bg1"/>
                </a:solidFill>
              </a:rPr>
              <a:t> and </a:t>
            </a:r>
            <a:r>
              <a:rPr lang="en-GB" i="1" dirty="0">
                <a:solidFill>
                  <a:schemeClr val="bg1"/>
                </a:solidFill>
              </a:rPr>
              <a:t>extensible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bg1"/>
                </a:solidFill>
              </a:rPr>
              <a:t>Python</a:t>
            </a:r>
            <a:r>
              <a:rPr lang="en-GB" dirty="0">
                <a:solidFill>
                  <a:schemeClr val="bg1"/>
                </a:solidFill>
              </a:rPr>
              <a:t>: widely supported; utilises existing packages (e.g. </a:t>
            </a:r>
            <a:r>
              <a:rPr lang="en-GB" dirty="0" err="1">
                <a:solidFill>
                  <a:schemeClr val="bg1"/>
                </a:solidFill>
              </a:rPr>
              <a:t>ObsPy</a:t>
            </a:r>
            <a:r>
              <a:rPr lang="en-GB" dirty="0">
                <a:solidFill>
                  <a:schemeClr val="bg1"/>
                </a:solidFill>
              </a:rPr>
              <a:t>) for easy incorporation into a streamlined workflow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bg1"/>
                </a:solidFill>
              </a:rPr>
              <a:t>Open-source</a:t>
            </a:r>
            <a:r>
              <a:rPr lang="en-GB" dirty="0">
                <a:solidFill>
                  <a:schemeClr val="bg1"/>
                </a:solidFill>
              </a:rPr>
              <a:t>: ready to benefit from improvements driven by the </a:t>
            </a:r>
            <a:r>
              <a:rPr lang="en-GB" dirty="0" err="1">
                <a:solidFill>
                  <a:schemeClr val="bg1"/>
                </a:solidFill>
              </a:rPr>
              <a:t>QMigrate</a:t>
            </a:r>
            <a:r>
              <a:rPr lang="en-GB" dirty="0">
                <a:solidFill>
                  <a:schemeClr val="bg1"/>
                </a:solidFill>
              </a:rPr>
              <a:t> community!</a:t>
            </a:r>
          </a:p>
        </p:txBody>
      </p:sp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2A1B7682-E350-7044-B684-A51B164A50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9030" y="191904"/>
            <a:ext cx="4818660" cy="281676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9F1F69B-1962-400C-BF0A-C3F19FC61C25}"/>
              </a:ext>
            </a:extLst>
          </p:cNvPr>
          <p:cNvSpPr txBox="1"/>
          <p:nvPr/>
        </p:nvSpPr>
        <p:spPr>
          <a:xfrm>
            <a:off x="9884228" y="6514421"/>
            <a:ext cx="1200859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GB" sz="1400" b="1" dirty="0"/>
              <a:t>Find us 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B0DE276-5333-42B9-8607-0C770396F3BA}"/>
              </a:ext>
            </a:extLst>
          </p:cNvPr>
          <p:cNvSpPr txBox="1"/>
          <p:nvPr/>
        </p:nvSpPr>
        <p:spPr>
          <a:xfrm>
            <a:off x="0" y="6499033"/>
            <a:ext cx="8403771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Seismicity of the Mt. Kinabalu fault system in Sabah, Borneo, revealed using QuakeMigrate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89F8D3-73A9-4B7C-866F-29438327749F}"/>
              </a:ext>
            </a:extLst>
          </p:cNvPr>
          <p:cNvSpPr txBox="1"/>
          <p:nvPr/>
        </p:nvSpPr>
        <p:spPr>
          <a:xfrm>
            <a:off x="10614991" y="2109920"/>
            <a:ext cx="15789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Courtesy of Bing Li</a:t>
            </a:r>
          </a:p>
        </p:txBody>
      </p:sp>
      <p:pic>
        <p:nvPicPr>
          <p:cNvPr id="11" name="Picture 10" descr="A drawing of a face&#10;&#10;Description automatically generated">
            <a:extLst>
              <a:ext uri="{FF2B5EF4-FFF2-40B4-BE49-F238E27FC236}">
                <a16:creationId xmlns:a16="http://schemas.microsoft.com/office/drawing/2014/main" id="{10F7382B-FDFA-48FC-8A9C-902E137B49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69458" y="6539794"/>
            <a:ext cx="734632" cy="257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8696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5BEFB58-AA5E-4C46-8118-4AE5F0EB2367}"/>
              </a:ext>
            </a:extLst>
          </p:cNvPr>
          <p:cNvSpPr/>
          <p:nvPr/>
        </p:nvSpPr>
        <p:spPr>
          <a:xfrm>
            <a:off x="885" y="0"/>
            <a:ext cx="3248154" cy="647862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E08D008-9DDE-D044-BFD9-5458A8F6172C}"/>
              </a:ext>
            </a:extLst>
          </p:cNvPr>
          <p:cNvSpPr/>
          <p:nvPr/>
        </p:nvSpPr>
        <p:spPr>
          <a:xfrm>
            <a:off x="1" y="6478621"/>
            <a:ext cx="12192000" cy="3793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A39B145-74CA-EC44-AED4-A8BC4D5FE3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8583" y="6478619"/>
            <a:ext cx="1135374" cy="37938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257BE0E-4E55-5040-9F19-E9F08D53462D}"/>
              </a:ext>
            </a:extLst>
          </p:cNvPr>
          <p:cNvSpPr txBox="1"/>
          <p:nvPr/>
        </p:nvSpPr>
        <p:spPr>
          <a:xfrm>
            <a:off x="161261" y="379379"/>
            <a:ext cx="3011578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QuakeMigrate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pPr marL="342900" indent="-342900">
              <a:buAutoNum type="arabicParenR"/>
            </a:pPr>
            <a:r>
              <a:rPr lang="en-GB" dirty="0" err="1">
                <a:solidFill>
                  <a:schemeClr val="bg1"/>
                </a:solidFill>
              </a:rPr>
              <a:t>Traveltime</a:t>
            </a:r>
            <a:r>
              <a:rPr lang="en-GB" dirty="0">
                <a:solidFill>
                  <a:schemeClr val="bg1"/>
                </a:solidFill>
              </a:rPr>
              <a:t> lookup table</a:t>
            </a:r>
          </a:p>
          <a:p>
            <a:endParaRPr lang="en-GB" sz="600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</a:rPr>
              <a:t>Station coordinates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</a:rPr>
              <a:t>Velocity model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</a:rPr>
              <a:t>Grid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arenR" startAt="2"/>
            </a:pPr>
            <a:r>
              <a:rPr lang="en-GB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Detect: scan through continuous data archive</a:t>
            </a:r>
          </a:p>
          <a:p>
            <a:endParaRPr lang="en-GB" sz="6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Lookup table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Waveform data (any </a:t>
            </a:r>
            <a:r>
              <a:rPr lang="en-GB" sz="16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ObsPy</a:t>
            </a:r>
            <a:r>
              <a:rPr lang="en-GB" sz="16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-compatible format)</a:t>
            </a:r>
          </a:p>
          <a:p>
            <a:pPr marL="342900" indent="-342900">
              <a:buFont typeface="+mj-lt"/>
              <a:buAutoNum type="arabicParenR" startAt="2"/>
            </a:pPr>
            <a:endParaRPr lang="en-GB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marL="342900" indent="-342900">
              <a:buFont typeface="+mj-lt"/>
              <a:buAutoNum type="arabicParenR" startAt="3"/>
            </a:pPr>
            <a:r>
              <a:rPr lang="en-GB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Trigger: identify candidate earthquakes</a:t>
            </a:r>
          </a:p>
          <a:p>
            <a:endParaRPr lang="en-GB" sz="16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marL="342900" indent="-342900">
              <a:buFont typeface="+mj-lt"/>
              <a:buAutoNum type="arabicParenR" startAt="4"/>
            </a:pPr>
            <a:r>
              <a:rPr lang="en-GB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Locate: re-scan on high-resolution grid</a:t>
            </a:r>
          </a:p>
          <a:p>
            <a:endParaRPr lang="en-GB" dirty="0">
              <a:solidFill>
                <a:schemeClr val="bg1"/>
              </a:solidFill>
            </a:endParaRP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486EE3A8-968F-D14D-A7F5-BD923AE16EE6}"/>
              </a:ext>
            </a:extLst>
          </p:cNvPr>
          <p:cNvGrpSpPr/>
          <p:nvPr/>
        </p:nvGrpSpPr>
        <p:grpSpPr>
          <a:xfrm>
            <a:off x="3880774" y="273576"/>
            <a:ext cx="3248135" cy="2489429"/>
            <a:chOff x="3880774" y="273576"/>
            <a:chExt cx="3248135" cy="2489429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A2E0CFC6-6098-C641-A7D6-D1A51C4CC6F4}"/>
                </a:ext>
              </a:extLst>
            </p:cNvPr>
            <p:cNvGrpSpPr/>
            <p:nvPr/>
          </p:nvGrpSpPr>
          <p:grpSpPr>
            <a:xfrm>
              <a:off x="3880774" y="273576"/>
              <a:ext cx="3248135" cy="2489429"/>
              <a:chOff x="3880774" y="273576"/>
              <a:chExt cx="3248135" cy="2489429"/>
            </a:xfrm>
          </p:grpSpPr>
          <p:sp>
            <p:nvSpPr>
              <p:cNvPr id="2" name="Cube 1">
                <a:extLst>
                  <a:ext uri="{FF2B5EF4-FFF2-40B4-BE49-F238E27FC236}">
                    <a16:creationId xmlns:a16="http://schemas.microsoft.com/office/drawing/2014/main" id="{A0E3B738-9F5A-E54B-911C-0802396A6D3A}"/>
                  </a:ext>
                </a:extLst>
              </p:cNvPr>
              <p:cNvSpPr/>
              <p:nvPr/>
            </p:nvSpPr>
            <p:spPr>
              <a:xfrm>
                <a:off x="3880774" y="394373"/>
                <a:ext cx="3248135" cy="2368632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" name="Triangle 3">
                <a:extLst>
                  <a:ext uri="{FF2B5EF4-FFF2-40B4-BE49-F238E27FC236}">
                    <a16:creationId xmlns:a16="http://schemas.microsoft.com/office/drawing/2014/main" id="{5864B727-B5A6-2846-AE4E-A0B130D5AE10}"/>
                  </a:ext>
                </a:extLst>
              </p:cNvPr>
              <p:cNvSpPr/>
              <p:nvPr/>
            </p:nvSpPr>
            <p:spPr>
              <a:xfrm>
                <a:off x="4559888" y="394372"/>
                <a:ext cx="222620" cy="194887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" name="Triangle 12">
                <a:extLst>
                  <a:ext uri="{FF2B5EF4-FFF2-40B4-BE49-F238E27FC236}">
                    <a16:creationId xmlns:a16="http://schemas.microsoft.com/office/drawing/2014/main" id="{5BEF93FD-91C0-2C4C-8ABD-8651FB64D5FF}"/>
                  </a:ext>
                </a:extLst>
              </p:cNvPr>
              <p:cNvSpPr/>
              <p:nvPr/>
            </p:nvSpPr>
            <p:spPr>
              <a:xfrm>
                <a:off x="4916081" y="634233"/>
                <a:ext cx="222620" cy="194887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" name="Triangle 13">
                <a:extLst>
                  <a:ext uri="{FF2B5EF4-FFF2-40B4-BE49-F238E27FC236}">
                    <a16:creationId xmlns:a16="http://schemas.microsoft.com/office/drawing/2014/main" id="{84AC81C7-40C2-A943-AF32-C6E5E593ED61}"/>
                  </a:ext>
                </a:extLst>
              </p:cNvPr>
              <p:cNvSpPr/>
              <p:nvPr/>
            </p:nvSpPr>
            <p:spPr>
              <a:xfrm>
                <a:off x="5522732" y="379379"/>
                <a:ext cx="222620" cy="194887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" name="Triangle 14">
                <a:extLst>
                  <a:ext uri="{FF2B5EF4-FFF2-40B4-BE49-F238E27FC236}">
                    <a16:creationId xmlns:a16="http://schemas.microsoft.com/office/drawing/2014/main" id="{4B35E122-AD70-AE44-9DC9-EE8913CD485A}"/>
                  </a:ext>
                </a:extLst>
              </p:cNvPr>
              <p:cNvSpPr/>
              <p:nvPr/>
            </p:nvSpPr>
            <p:spPr>
              <a:xfrm>
                <a:off x="6215241" y="574268"/>
                <a:ext cx="222620" cy="194887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" name="Triangle 28">
                <a:extLst>
                  <a:ext uri="{FF2B5EF4-FFF2-40B4-BE49-F238E27FC236}">
                    <a16:creationId xmlns:a16="http://schemas.microsoft.com/office/drawing/2014/main" id="{A40CC598-C34E-7A4F-B999-C153D708D8FA}"/>
                  </a:ext>
                </a:extLst>
              </p:cNvPr>
              <p:cNvSpPr/>
              <p:nvPr/>
            </p:nvSpPr>
            <p:spPr>
              <a:xfrm>
                <a:off x="5659718" y="716028"/>
                <a:ext cx="222620" cy="194887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" name="Triangle 29">
                <a:extLst>
                  <a:ext uri="{FF2B5EF4-FFF2-40B4-BE49-F238E27FC236}">
                    <a16:creationId xmlns:a16="http://schemas.microsoft.com/office/drawing/2014/main" id="{6EDE83EC-3E95-D042-B15D-EB66BE3A8282}"/>
                  </a:ext>
                </a:extLst>
              </p:cNvPr>
              <p:cNvSpPr/>
              <p:nvPr/>
            </p:nvSpPr>
            <p:spPr>
              <a:xfrm>
                <a:off x="6618363" y="273576"/>
                <a:ext cx="222620" cy="194887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1" name="Triangle 30">
                <a:extLst>
                  <a:ext uri="{FF2B5EF4-FFF2-40B4-BE49-F238E27FC236}">
                    <a16:creationId xmlns:a16="http://schemas.microsoft.com/office/drawing/2014/main" id="{D0EBFAFC-B2F1-CB4C-97F1-860D4852A914}"/>
                  </a:ext>
                </a:extLst>
              </p:cNvPr>
              <p:cNvSpPr/>
              <p:nvPr/>
            </p:nvSpPr>
            <p:spPr>
              <a:xfrm>
                <a:off x="5895694" y="494804"/>
                <a:ext cx="222620" cy="194887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B61DB55C-1016-774B-9514-17B7393734A4}"/>
                </a:ext>
              </a:extLst>
            </p:cNvPr>
            <p:cNvCxnSpPr>
              <a:cxnSpLocks/>
            </p:cNvCxnSpPr>
            <p:nvPr/>
          </p:nvCxnSpPr>
          <p:spPr>
            <a:xfrm>
              <a:off x="3952057" y="1058399"/>
              <a:ext cx="0" cy="1655304"/>
            </a:xfrm>
            <a:prstGeom prst="straightConnector1">
              <a:avLst/>
            </a:prstGeom>
            <a:ln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93CB2EB8-D372-4446-B8AB-8D8F57D16F1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95063" y="412955"/>
              <a:ext cx="518313" cy="533944"/>
            </a:xfrm>
            <a:prstGeom prst="straightConnector1">
              <a:avLst/>
            </a:prstGeom>
            <a:ln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43D4B186-C4B8-B445-A8A3-945577538335}"/>
                </a:ext>
              </a:extLst>
            </p:cNvPr>
            <p:cNvCxnSpPr>
              <a:cxnSpLocks/>
            </p:cNvCxnSpPr>
            <p:nvPr/>
          </p:nvCxnSpPr>
          <p:spPr>
            <a:xfrm>
              <a:off x="3979265" y="1043651"/>
              <a:ext cx="2458596" cy="0"/>
            </a:xfrm>
            <a:prstGeom prst="straightConnector1">
              <a:avLst/>
            </a:prstGeom>
            <a:ln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E5577E48-9E9E-E44F-94D7-D94841EDBC03}"/>
                </a:ext>
              </a:extLst>
            </p:cNvPr>
            <p:cNvSpPr txBox="1"/>
            <p:nvPr/>
          </p:nvSpPr>
          <p:spPr>
            <a:xfrm>
              <a:off x="5035612" y="976395"/>
              <a:ext cx="3021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x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E8FB164E-4E54-D64E-8C44-D1D5A6E6509B}"/>
                </a:ext>
              </a:extLst>
            </p:cNvPr>
            <p:cNvSpPr txBox="1"/>
            <p:nvPr/>
          </p:nvSpPr>
          <p:spPr>
            <a:xfrm>
              <a:off x="4231274" y="538152"/>
              <a:ext cx="3021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y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1F8D6470-91B5-1C4D-923A-9D05ECCFD145}"/>
                </a:ext>
              </a:extLst>
            </p:cNvPr>
            <p:cNvSpPr txBox="1"/>
            <p:nvPr/>
          </p:nvSpPr>
          <p:spPr>
            <a:xfrm>
              <a:off x="3928007" y="1663203"/>
              <a:ext cx="3021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z</a:t>
              </a:r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3D8DF36B-4D99-B44E-BF7B-C6EAE47AE3A4}"/>
              </a:ext>
            </a:extLst>
          </p:cNvPr>
          <p:cNvSpPr txBox="1"/>
          <p:nvPr/>
        </p:nvSpPr>
        <p:spPr>
          <a:xfrm>
            <a:off x="7834987" y="1043651"/>
            <a:ext cx="5687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+</a:t>
            </a:r>
            <a:endParaRPr lang="en-GB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EA0B97E-0D3A-9249-9252-EA9A6907520A}"/>
              </a:ext>
            </a:extLst>
          </p:cNvPr>
          <p:cNvSpPr txBox="1"/>
          <p:nvPr/>
        </p:nvSpPr>
        <p:spPr>
          <a:xfrm>
            <a:off x="10834895" y="6162937"/>
            <a:ext cx="191935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1400" dirty="0"/>
              <a:t>Drew et al. 2013</a:t>
            </a:r>
            <a:endParaRPr lang="en-GB" sz="1600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68A1B49-B658-45D7-97DE-BA0D8AFAEE7C}"/>
              </a:ext>
            </a:extLst>
          </p:cNvPr>
          <p:cNvSpPr txBox="1"/>
          <p:nvPr/>
        </p:nvSpPr>
        <p:spPr>
          <a:xfrm>
            <a:off x="4808451" y="4326877"/>
            <a:ext cx="5687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=</a:t>
            </a:r>
            <a:endParaRPr lang="en-GB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411D045-B88C-4482-B149-B3F339AC66A9}"/>
              </a:ext>
            </a:extLst>
          </p:cNvPr>
          <p:cNvSpPr txBox="1"/>
          <p:nvPr/>
        </p:nvSpPr>
        <p:spPr>
          <a:xfrm>
            <a:off x="9884228" y="6514421"/>
            <a:ext cx="1200859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GB" sz="1400" b="1" dirty="0"/>
              <a:t>Find us on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CB291EF-5F78-464E-95F2-2F8FF7F2E9AF}"/>
              </a:ext>
            </a:extLst>
          </p:cNvPr>
          <p:cNvSpPr txBox="1"/>
          <p:nvPr/>
        </p:nvSpPr>
        <p:spPr>
          <a:xfrm>
            <a:off x="0" y="6499033"/>
            <a:ext cx="8403771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Seismicity of the Mt. Kinabalu fault system in Sabah, Borneo, revealed using QuakeMigrate</a:t>
            </a:r>
          </a:p>
        </p:txBody>
      </p:sp>
      <p:pic>
        <p:nvPicPr>
          <p:cNvPr id="44" name="Picture 43" descr="A picture containing table, colorful&#10;&#10;Description automatically generated">
            <a:extLst>
              <a:ext uri="{FF2B5EF4-FFF2-40B4-BE49-F238E27FC236}">
                <a16:creationId xmlns:a16="http://schemas.microsoft.com/office/drawing/2014/main" id="{A8727CF6-10C5-4F21-82E8-717E52B847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7234" y="3285219"/>
            <a:ext cx="4749743" cy="2844697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6AD3AD3D-6FA9-4E60-86A8-60E3CF63CB9E}"/>
              </a:ext>
            </a:extLst>
          </p:cNvPr>
          <p:cNvGrpSpPr/>
          <p:nvPr/>
        </p:nvGrpSpPr>
        <p:grpSpPr>
          <a:xfrm>
            <a:off x="8829071" y="99131"/>
            <a:ext cx="2197707" cy="2663874"/>
            <a:chOff x="8829071" y="99131"/>
            <a:chExt cx="2197707" cy="266387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4A8316E3-D87A-4B06-B559-A0B7BC09CB83}"/>
                </a:ext>
              </a:extLst>
            </p:cNvPr>
            <p:cNvGrpSpPr/>
            <p:nvPr/>
          </p:nvGrpSpPr>
          <p:grpSpPr>
            <a:xfrm>
              <a:off x="9157511" y="394372"/>
              <a:ext cx="1666580" cy="2368633"/>
              <a:chOff x="9884228" y="1904997"/>
              <a:chExt cx="2112351" cy="3009903"/>
            </a:xfrm>
          </p:grpSpPr>
          <p:sp>
            <p:nvSpPr>
              <p:cNvPr id="62" name="Freeform 15">
                <a:extLst>
                  <a:ext uri="{FF2B5EF4-FFF2-40B4-BE49-F238E27FC236}">
                    <a16:creationId xmlns:a16="http://schemas.microsoft.com/office/drawing/2014/main" id="{C37316AD-209B-4699-9858-BD21033FC6C2}"/>
                  </a:ext>
                </a:extLst>
              </p:cNvPr>
              <p:cNvSpPr/>
              <p:nvPr/>
            </p:nvSpPr>
            <p:spPr>
              <a:xfrm>
                <a:off x="10324784" y="1924049"/>
                <a:ext cx="1352866" cy="2762232"/>
              </a:xfrm>
              <a:custGeom>
                <a:avLst/>
                <a:gdLst>
                  <a:gd name="connsiteX0" fmla="*/ 0 w 1695450"/>
                  <a:gd name="connsiteY0" fmla="*/ 0 h 3714750"/>
                  <a:gd name="connsiteX1" fmla="*/ 895350 w 1695450"/>
                  <a:gd name="connsiteY1" fmla="*/ 438150 h 3714750"/>
                  <a:gd name="connsiteX2" fmla="*/ 1219200 w 1695450"/>
                  <a:gd name="connsiteY2" fmla="*/ 800100 h 3714750"/>
                  <a:gd name="connsiteX3" fmla="*/ 1485900 w 1695450"/>
                  <a:gd name="connsiteY3" fmla="*/ 1238250 h 3714750"/>
                  <a:gd name="connsiteX4" fmla="*/ 1581150 w 1695450"/>
                  <a:gd name="connsiteY4" fmla="*/ 1905000 h 3714750"/>
                  <a:gd name="connsiteX5" fmla="*/ 1695450 w 1695450"/>
                  <a:gd name="connsiteY5" fmla="*/ 3714750 h 3714750"/>
                  <a:gd name="connsiteX6" fmla="*/ 1695450 w 1695450"/>
                  <a:gd name="connsiteY6" fmla="*/ 3714750 h 3714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95450" h="3714750">
                    <a:moveTo>
                      <a:pt x="0" y="0"/>
                    </a:moveTo>
                    <a:lnTo>
                      <a:pt x="895350" y="438150"/>
                    </a:lnTo>
                    <a:lnTo>
                      <a:pt x="1219200" y="800100"/>
                    </a:lnTo>
                    <a:lnTo>
                      <a:pt x="1485900" y="1238250"/>
                    </a:lnTo>
                    <a:lnTo>
                      <a:pt x="1581150" y="1905000"/>
                    </a:lnTo>
                    <a:lnTo>
                      <a:pt x="1695450" y="3714750"/>
                    </a:lnTo>
                    <a:lnTo>
                      <a:pt x="1695450" y="3714750"/>
                    </a:lnTo>
                  </a:path>
                </a:pathLst>
              </a:cu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63" name="Straight Arrow Connector 62">
                <a:extLst>
                  <a:ext uri="{FF2B5EF4-FFF2-40B4-BE49-F238E27FC236}">
                    <a16:creationId xmlns:a16="http://schemas.microsoft.com/office/drawing/2014/main" id="{8A9068BC-B4A7-4871-890B-963942372B94}"/>
                  </a:ext>
                </a:extLst>
              </p:cNvPr>
              <p:cNvCxnSpPr/>
              <p:nvPr/>
            </p:nvCxnSpPr>
            <p:spPr>
              <a:xfrm>
                <a:off x="9884228" y="1924049"/>
                <a:ext cx="0" cy="276225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Arrow Connector 63">
                <a:extLst>
                  <a:ext uri="{FF2B5EF4-FFF2-40B4-BE49-F238E27FC236}">
                    <a16:creationId xmlns:a16="http://schemas.microsoft.com/office/drawing/2014/main" id="{01F0885D-F0BC-467C-96B5-34047294661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884228" y="1904997"/>
                <a:ext cx="2055201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Freeform 21">
                <a:extLst>
                  <a:ext uri="{FF2B5EF4-FFF2-40B4-BE49-F238E27FC236}">
                    <a16:creationId xmlns:a16="http://schemas.microsoft.com/office/drawing/2014/main" id="{720CC239-3AA2-4ABF-9D41-1AB3759EF951}"/>
                  </a:ext>
                </a:extLst>
              </p:cNvPr>
              <p:cNvSpPr/>
              <p:nvPr/>
            </p:nvSpPr>
            <p:spPr>
              <a:xfrm>
                <a:off x="10115234" y="1924049"/>
                <a:ext cx="710256" cy="2762240"/>
              </a:xfrm>
              <a:custGeom>
                <a:avLst/>
                <a:gdLst>
                  <a:gd name="connsiteX0" fmla="*/ 0 w 1695450"/>
                  <a:gd name="connsiteY0" fmla="*/ 0 h 3714750"/>
                  <a:gd name="connsiteX1" fmla="*/ 895350 w 1695450"/>
                  <a:gd name="connsiteY1" fmla="*/ 438150 h 3714750"/>
                  <a:gd name="connsiteX2" fmla="*/ 1219200 w 1695450"/>
                  <a:gd name="connsiteY2" fmla="*/ 800100 h 3714750"/>
                  <a:gd name="connsiteX3" fmla="*/ 1485900 w 1695450"/>
                  <a:gd name="connsiteY3" fmla="*/ 1238250 h 3714750"/>
                  <a:gd name="connsiteX4" fmla="*/ 1581150 w 1695450"/>
                  <a:gd name="connsiteY4" fmla="*/ 1905000 h 3714750"/>
                  <a:gd name="connsiteX5" fmla="*/ 1695450 w 1695450"/>
                  <a:gd name="connsiteY5" fmla="*/ 3714750 h 3714750"/>
                  <a:gd name="connsiteX6" fmla="*/ 1695450 w 1695450"/>
                  <a:gd name="connsiteY6" fmla="*/ 3714750 h 3714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95450" h="3714750">
                    <a:moveTo>
                      <a:pt x="0" y="0"/>
                    </a:moveTo>
                    <a:lnTo>
                      <a:pt x="895350" y="438150"/>
                    </a:lnTo>
                    <a:lnTo>
                      <a:pt x="1219200" y="800100"/>
                    </a:lnTo>
                    <a:lnTo>
                      <a:pt x="1485900" y="1238250"/>
                    </a:lnTo>
                    <a:lnTo>
                      <a:pt x="1581150" y="1905000"/>
                    </a:lnTo>
                    <a:lnTo>
                      <a:pt x="1695450" y="3714750"/>
                    </a:lnTo>
                    <a:lnTo>
                      <a:pt x="1695450" y="3714750"/>
                    </a:lnTo>
                  </a:path>
                </a:pathLst>
              </a:custGeom>
              <a:noFill/>
              <a:ln w="38100">
                <a:solidFill>
                  <a:srgbClr val="70132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59848320-ED71-45BD-8366-0FE6918C5E04}"/>
                  </a:ext>
                </a:extLst>
              </p:cNvPr>
              <p:cNvSpPr/>
              <p:nvPr/>
            </p:nvSpPr>
            <p:spPr>
              <a:xfrm>
                <a:off x="10458450" y="4419600"/>
                <a:ext cx="1480979" cy="571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CDE1E36A-3C48-4EFA-94FB-75B9D84F1B3F}"/>
                  </a:ext>
                </a:extLst>
              </p:cNvPr>
              <p:cNvSpPr/>
              <p:nvPr/>
            </p:nvSpPr>
            <p:spPr>
              <a:xfrm>
                <a:off x="10515600" y="4267200"/>
                <a:ext cx="1480979" cy="571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880F131B-5727-4D1E-888B-1B726F43E690}"/>
                  </a:ext>
                </a:extLst>
              </p:cNvPr>
              <p:cNvSpPr/>
              <p:nvPr/>
            </p:nvSpPr>
            <p:spPr>
              <a:xfrm>
                <a:off x="10515600" y="4591050"/>
                <a:ext cx="1480979" cy="3238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C22B575-939E-42F3-AC78-44CA34A26615}"/>
                </a:ext>
              </a:extLst>
            </p:cNvPr>
            <p:cNvSpPr txBox="1"/>
            <p:nvPr/>
          </p:nvSpPr>
          <p:spPr>
            <a:xfrm>
              <a:off x="9541429" y="99131"/>
              <a:ext cx="10778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accent1">
                      <a:lumMod val="75000"/>
                    </a:schemeClr>
                  </a:solidFill>
                </a:rPr>
                <a:t>Velocity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2A34B4A3-A791-4B80-8CE8-E08B1A3CD42F}"/>
                </a:ext>
              </a:extLst>
            </p:cNvPr>
            <p:cNvSpPr txBox="1"/>
            <p:nvPr/>
          </p:nvSpPr>
          <p:spPr>
            <a:xfrm rot="16200000">
              <a:off x="8474808" y="1235040"/>
              <a:ext cx="10778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accent1">
                      <a:lumMod val="75000"/>
                    </a:schemeClr>
                  </a:solidFill>
                </a:rPr>
                <a:t>Depth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E79A5ED8-49EC-4723-B7C6-A40A513F98ED}"/>
                </a:ext>
              </a:extLst>
            </p:cNvPr>
            <p:cNvSpPr txBox="1"/>
            <p:nvPr/>
          </p:nvSpPr>
          <p:spPr>
            <a:xfrm>
              <a:off x="10563878" y="1954153"/>
              <a:ext cx="4629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accent1">
                      <a:lumMod val="75000"/>
                    </a:schemeClr>
                  </a:solidFill>
                </a:rPr>
                <a:t>P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A74F209E-F85D-4BAB-A8FA-AF4759A88CEC}"/>
                </a:ext>
              </a:extLst>
            </p:cNvPr>
            <p:cNvSpPr txBox="1"/>
            <p:nvPr/>
          </p:nvSpPr>
          <p:spPr>
            <a:xfrm>
              <a:off x="9884228" y="1954153"/>
              <a:ext cx="4629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70132B"/>
                  </a:solidFill>
                </a:rPr>
                <a:t>S</a:t>
              </a:r>
            </a:p>
          </p:txBody>
        </p:sp>
      </p:grpSp>
      <p:pic>
        <p:nvPicPr>
          <p:cNvPr id="52" name="Picture 51" descr="A drawing of a face&#10;&#10;Description automatically generated">
            <a:extLst>
              <a:ext uri="{FF2B5EF4-FFF2-40B4-BE49-F238E27FC236}">
                <a16:creationId xmlns:a16="http://schemas.microsoft.com/office/drawing/2014/main" id="{91744392-2E9B-4ABA-91BA-66A619CDE5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69458" y="6539794"/>
            <a:ext cx="734632" cy="257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012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4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90FEA7F4-F634-45E1-8732-EA7DECD7CA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7994" y="5250365"/>
            <a:ext cx="2524125" cy="866775"/>
          </a:xfrm>
          <a:prstGeom prst="rect">
            <a:avLst/>
          </a:prstGeom>
        </p:spPr>
      </p:pic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7E93D219-3DC8-444D-BCF3-995D491FA6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7782" y="721336"/>
            <a:ext cx="3314700" cy="484822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5BEFB58-AA5E-4C46-8118-4AE5F0EB2367}"/>
              </a:ext>
            </a:extLst>
          </p:cNvPr>
          <p:cNvSpPr/>
          <p:nvPr/>
        </p:nvSpPr>
        <p:spPr>
          <a:xfrm>
            <a:off x="885" y="0"/>
            <a:ext cx="3248154" cy="647862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E08D008-9DDE-D044-BFD9-5458A8F6172C}"/>
              </a:ext>
            </a:extLst>
          </p:cNvPr>
          <p:cNvSpPr/>
          <p:nvPr/>
        </p:nvSpPr>
        <p:spPr>
          <a:xfrm>
            <a:off x="1" y="6478621"/>
            <a:ext cx="12192000" cy="3793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A39B145-74CA-EC44-AED4-A8BC4D5FE3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58583" y="6478619"/>
            <a:ext cx="1135374" cy="37938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BF8237E-0E2B-A64C-8166-928E8F4083B9}"/>
              </a:ext>
            </a:extLst>
          </p:cNvPr>
          <p:cNvSpPr txBox="1"/>
          <p:nvPr/>
        </p:nvSpPr>
        <p:spPr>
          <a:xfrm>
            <a:off x="7595124" y="2072150"/>
            <a:ext cx="405765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     Pre-processing</a:t>
            </a:r>
          </a:p>
          <a:p>
            <a:endParaRPr lang="en-GB" sz="11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Re-sampling (optional)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Data availability checks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Bandpass filter (2-16 Hz)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endParaRPr lang="en-GB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BA59C01-B3BC-3646-AD75-902018994BD4}"/>
              </a:ext>
            </a:extLst>
          </p:cNvPr>
          <p:cNvSpPr txBox="1"/>
          <p:nvPr/>
        </p:nvSpPr>
        <p:spPr>
          <a:xfrm>
            <a:off x="9584193" y="5921419"/>
            <a:ext cx="2702471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1400" dirty="0" err="1"/>
              <a:t>ObsPy</a:t>
            </a:r>
            <a:r>
              <a:rPr lang="en-GB" sz="1400" dirty="0"/>
              <a:t>: e.g. </a:t>
            </a:r>
            <a:r>
              <a:rPr lang="en-GB" sz="1400" dirty="0" err="1"/>
              <a:t>Beyreuther</a:t>
            </a:r>
            <a:r>
              <a:rPr lang="en-GB" sz="1400" dirty="0"/>
              <a:t> et al. 2011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1CFEBB-D7F7-466D-95AF-36A205BFC900}"/>
              </a:ext>
            </a:extLst>
          </p:cNvPr>
          <p:cNvSpPr txBox="1"/>
          <p:nvPr/>
        </p:nvSpPr>
        <p:spPr>
          <a:xfrm>
            <a:off x="161261" y="379379"/>
            <a:ext cx="3011578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QuakeMigrate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pPr marL="342900" indent="-342900">
              <a:buAutoNum type="arabicParenR"/>
            </a:pPr>
            <a:r>
              <a:rPr lang="en-GB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Traveltime</a:t>
            </a:r>
            <a:r>
              <a:rPr lang="en-GB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lookup table</a:t>
            </a:r>
          </a:p>
          <a:p>
            <a:endParaRPr lang="en-GB" sz="6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Station coordinates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Velocity model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Grid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arenR" startAt="2"/>
            </a:pPr>
            <a:r>
              <a:rPr lang="en-GB" dirty="0">
                <a:solidFill>
                  <a:schemeClr val="bg1"/>
                </a:solidFill>
              </a:rPr>
              <a:t>Detect: scan through continuous data archive</a:t>
            </a:r>
          </a:p>
          <a:p>
            <a:endParaRPr lang="en-GB" sz="600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</a:rPr>
              <a:t>Lookup table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</a:rPr>
              <a:t>Waveform data (any </a:t>
            </a:r>
            <a:r>
              <a:rPr lang="en-GB" sz="1600" dirty="0" err="1">
                <a:solidFill>
                  <a:schemeClr val="bg1"/>
                </a:solidFill>
              </a:rPr>
              <a:t>ObsPy</a:t>
            </a:r>
            <a:r>
              <a:rPr lang="en-GB" sz="1600" dirty="0">
                <a:solidFill>
                  <a:schemeClr val="bg1"/>
                </a:solidFill>
              </a:rPr>
              <a:t>-compatible format)</a:t>
            </a:r>
          </a:p>
          <a:p>
            <a:pPr marL="342900" indent="-342900">
              <a:buFont typeface="+mj-lt"/>
              <a:buAutoNum type="arabicParenR" startAt="2"/>
            </a:pPr>
            <a:endParaRPr lang="en-GB" dirty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arenR" startAt="3"/>
            </a:pPr>
            <a:r>
              <a:rPr lang="en-GB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Trigger: identify candidate earthquakes</a:t>
            </a:r>
          </a:p>
          <a:p>
            <a:endParaRPr lang="en-GB" sz="16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marL="342900" indent="-342900">
              <a:buFont typeface="+mj-lt"/>
              <a:buAutoNum type="arabicParenR" startAt="4"/>
            </a:pPr>
            <a:r>
              <a:rPr lang="en-GB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Locate: re-scan on high-resolution grid</a:t>
            </a:r>
          </a:p>
          <a:p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80F9E9-6D6C-404F-8780-D4167A1A696D}"/>
              </a:ext>
            </a:extLst>
          </p:cNvPr>
          <p:cNvSpPr txBox="1"/>
          <p:nvPr/>
        </p:nvSpPr>
        <p:spPr>
          <a:xfrm>
            <a:off x="9884228" y="6514421"/>
            <a:ext cx="1200859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GB" sz="1400" b="1" dirty="0"/>
              <a:t>Find us 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E5A021D-C841-4E53-8E4E-9A48716DF23C}"/>
              </a:ext>
            </a:extLst>
          </p:cNvPr>
          <p:cNvSpPr txBox="1"/>
          <p:nvPr/>
        </p:nvSpPr>
        <p:spPr>
          <a:xfrm>
            <a:off x="0" y="6499033"/>
            <a:ext cx="8403771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Seismicity of the Mt. Kinabalu fault system in Sabah, Borneo, revealed using QuakeMigrate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03D247F-01A3-4F08-A303-D15BD79194F4}"/>
              </a:ext>
            </a:extLst>
          </p:cNvPr>
          <p:cNvSpPr txBox="1"/>
          <p:nvPr/>
        </p:nvSpPr>
        <p:spPr>
          <a:xfrm>
            <a:off x="10809760" y="6152942"/>
            <a:ext cx="1391479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1400" dirty="0"/>
              <a:t>Drew et al. 2013</a:t>
            </a:r>
            <a:endParaRPr lang="en-GB" sz="1600" dirty="0"/>
          </a:p>
        </p:txBody>
      </p:sp>
      <p:pic>
        <p:nvPicPr>
          <p:cNvPr id="17" name="Picture 16" descr="A drawing of a face&#10;&#10;Description automatically generated">
            <a:extLst>
              <a:ext uri="{FF2B5EF4-FFF2-40B4-BE49-F238E27FC236}">
                <a16:creationId xmlns:a16="http://schemas.microsoft.com/office/drawing/2014/main" id="{4FC6C780-5DDB-4DC9-AE67-9DF2BE2976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69458" y="6539794"/>
            <a:ext cx="734632" cy="257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3608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61CA4C20-CE2A-46E3-9F23-FC65068790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6958" y="721335"/>
            <a:ext cx="2905125" cy="484822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5BEFB58-AA5E-4C46-8118-4AE5F0EB2367}"/>
              </a:ext>
            </a:extLst>
          </p:cNvPr>
          <p:cNvSpPr/>
          <p:nvPr/>
        </p:nvSpPr>
        <p:spPr>
          <a:xfrm>
            <a:off x="885" y="0"/>
            <a:ext cx="3248154" cy="647862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E08D008-9DDE-D044-BFD9-5458A8F6172C}"/>
              </a:ext>
            </a:extLst>
          </p:cNvPr>
          <p:cNvSpPr/>
          <p:nvPr/>
        </p:nvSpPr>
        <p:spPr>
          <a:xfrm>
            <a:off x="1" y="6478621"/>
            <a:ext cx="12192000" cy="3793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A39B145-74CA-EC44-AED4-A8BC4D5FE3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8583" y="6478619"/>
            <a:ext cx="1135374" cy="379381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B4D64425-F18E-954C-B614-D30380656BAB}"/>
              </a:ext>
            </a:extLst>
          </p:cNvPr>
          <p:cNvCxnSpPr/>
          <p:nvPr/>
        </p:nvCxnSpPr>
        <p:spPr>
          <a:xfrm>
            <a:off x="7130518" y="2133600"/>
            <a:ext cx="169545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61E47EC-D297-414C-821F-EFB22909ADD9}"/>
              </a:ext>
            </a:extLst>
          </p:cNvPr>
          <p:cNvCxnSpPr/>
          <p:nvPr/>
        </p:nvCxnSpPr>
        <p:spPr>
          <a:xfrm>
            <a:off x="7130518" y="4495800"/>
            <a:ext cx="1695450" cy="0"/>
          </a:xfrm>
          <a:prstGeom prst="straightConnector1">
            <a:avLst/>
          </a:prstGeom>
          <a:ln w="38100">
            <a:solidFill>
              <a:srgbClr val="70132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E55BA37-7626-8D48-A2B0-2E2F2C2A6F76}"/>
              </a:ext>
            </a:extLst>
          </p:cNvPr>
          <p:cNvSpPr txBox="1"/>
          <p:nvPr/>
        </p:nvSpPr>
        <p:spPr>
          <a:xfrm>
            <a:off x="7101022" y="1466850"/>
            <a:ext cx="1695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STA/LTA</a:t>
            </a:r>
          </a:p>
          <a:p>
            <a:pPr algn="ctr"/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0.2s / 1.0s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A938F4A-1182-354D-8699-4055207C20C7}"/>
              </a:ext>
            </a:extLst>
          </p:cNvPr>
          <p:cNvSpPr txBox="1"/>
          <p:nvPr/>
        </p:nvSpPr>
        <p:spPr>
          <a:xfrm>
            <a:off x="7101022" y="3829050"/>
            <a:ext cx="1695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70132B"/>
                </a:solidFill>
              </a:rPr>
              <a:t>STA/LTA</a:t>
            </a:r>
          </a:p>
          <a:p>
            <a:pPr algn="ctr"/>
            <a:r>
              <a:rPr lang="en-GB" dirty="0">
                <a:solidFill>
                  <a:srgbClr val="70132B"/>
                </a:solidFill>
              </a:rPr>
              <a:t>0.2s / 1.0s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933ACEC-8782-449B-B35B-72BF87AB597B}"/>
              </a:ext>
            </a:extLst>
          </p:cNvPr>
          <p:cNvSpPr txBox="1"/>
          <p:nvPr/>
        </p:nvSpPr>
        <p:spPr>
          <a:xfrm>
            <a:off x="161261" y="379379"/>
            <a:ext cx="3011578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QuakeMigrate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pPr marL="342900" indent="-342900">
              <a:buAutoNum type="arabicParenR"/>
            </a:pPr>
            <a:r>
              <a:rPr lang="en-GB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Traveltime</a:t>
            </a:r>
            <a:r>
              <a:rPr lang="en-GB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lookup table</a:t>
            </a:r>
          </a:p>
          <a:p>
            <a:endParaRPr lang="en-GB" sz="6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Station coordinates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Velocity model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Grid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arenR" startAt="2"/>
            </a:pPr>
            <a:r>
              <a:rPr lang="en-GB" dirty="0">
                <a:solidFill>
                  <a:schemeClr val="bg1"/>
                </a:solidFill>
              </a:rPr>
              <a:t>Detect: scan through continuous data archive</a:t>
            </a:r>
          </a:p>
          <a:p>
            <a:endParaRPr lang="en-GB" sz="600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</a:rPr>
              <a:t>Lookup table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</a:rPr>
              <a:t>Waveform data (any </a:t>
            </a:r>
            <a:r>
              <a:rPr lang="en-GB" sz="1600" dirty="0" err="1">
                <a:solidFill>
                  <a:schemeClr val="bg1"/>
                </a:solidFill>
              </a:rPr>
              <a:t>ObsPy</a:t>
            </a:r>
            <a:r>
              <a:rPr lang="en-GB" sz="1600" dirty="0">
                <a:solidFill>
                  <a:schemeClr val="bg1"/>
                </a:solidFill>
              </a:rPr>
              <a:t>-compatible format)</a:t>
            </a:r>
          </a:p>
          <a:p>
            <a:pPr marL="342900" indent="-342900">
              <a:buFont typeface="+mj-lt"/>
              <a:buAutoNum type="arabicParenR" startAt="2"/>
            </a:pPr>
            <a:endParaRPr lang="en-GB" dirty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arenR" startAt="3"/>
            </a:pPr>
            <a:r>
              <a:rPr lang="en-GB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Trigger: identify candidate earthquakes</a:t>
            </a:r>
          </a:p>
          <a:p>
            <a:endParaRPr lang="en-GB" sz="16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marL="342900" indent="-342900">
              <a:buFont typeface="+mj-lt"/>
              <a:buAutoNum type="arabicParenR" startAt="4"/>
            </a:pPr>
            <a:r>
              <a:rPr lang="en-GB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Locate: re-scan on high-resolution grid</a:t>
            </a:r>
          </a:p>
          <a:p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CAF98E5-54EA-4C70-8280-9FB6AF437413}"/>
              </a:ext>
            </a:extLst>
          </p:cNvPr>
          <p:cNvSpPr txBox="1"/>
          <p:nvPr/>
        </p:nvSpPr>
        <p:spPr>
          <a:xfrm>
            <a:off x="9884228" y="6514421"/>
            <a:ext cx="1200859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GB" sz="1400" b="1" dirty="0"/>
              <a:t>Find us 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A119FEB-C2C5-45F2-98DE-1BF735918761}"/>
              </a:ext>
            </a:extLst>
          </p:cNvPr>
          <p:cNvSpPr txBox="1"/>
          <p:nvPr/>
        </p:nvSpPr>
        <p:spPr>
          <a:xfrm>
            <a:off x="0" y="6499033"/>
            <a:ext cx="8403771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Seismicity of the Mt. Kinabalu fault system in Sabah, Borneo, revealed using QuakeMigrate</a:t>
            </a:r>
          </a:p>
        </p:txBody>
      </p:sp>
      <p:pic>
        <p:nvPicPr>
          <p:cNvPr id="21" name="Picture 20" descr="A screenshot of a cell phone&#10;&#10;Description automatically generated">
            <a:extLst>
              <a:ext uri="{FF2B5EF4-FFF2-40B4-BE49-F238E27FC236}">
                <a16:creationId xmlns:a16="http://schemas.microsoft.com/office/drawing/2014/main" id="{1492728D-9CEE-4754-AD90-F4445D4881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7782" y="721336"/>
            <a:ext cx="3314700" cy="484822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72DC88F-9561-43EC-9AD1-FD50B8C3C5F1}"/>
              </a:ext>
            </a:extLst>
          </p:cNvPr>
          <p:cNvSpPr txBox="1"/>
          <p:nvPr/>
        </p:nvSpPr>
        <p:spPr>
          <a:xfrm>
            <a:off x="10809760" y="6152942"/>
            <a:ext cx="1391479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1400" dirty="0"/>
              <a:t>Drew et al. 2013</a:t>
            </a:r>
            <a:endParaRPr lang="en-GB" sz="1600" dirty="0"/>
          </a:p>
        </p:txBody>
      </p:sp>
      <p:pic>
        <p:nvPicPr>
          <p:cNvPr id="17" name="Picture 16" descr="A drawing of a face&#10;&#10;Description automatically generated">
            <a:extLst>
              <a:ext uri="{FF2B5EF4-FFF2-40B4-BE49-F238E27FC236}">
                <a16:creationId xmlns:a16="http://schemas.microsoft.com/office/drawing/2014/main" id="{CFDD2E6B-8A2B-4A71-946B-3E243789DD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69458" y="6539794"/>
            <a:ext cx="734632" cy="257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2846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picture containing table, colorful&#10;&#10;Description automatically generated">
            <a:extLst>
              <a:ext uri="{FF2B5EF4-FFF2-40B4-BE49-F238E27FC236}">
                <a16:creationId xmlns:a16="http://schemas.microsoft.com/office/drawing/2014/main" id="{22E187A7-E4A8-4027-B12C-F59F4FB765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1372" y="1259493"/>
            <a:ext cx="3514725" cy="210502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5BEFB58-AA5E-4C46-8118-4AE5F0EB2367}"/>
              </a:ext>
            </a:extLst>
          </p:cNvPr>
          <p:cNvSpPr/>
          <p:nvPr/>
        </p:nvSpPr>
        <p:spPr>
          <a:xfrm>
            <a:off x="885" y="0"/>
            <a:ext cx="3248154" cy="647862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E08D008-9DDE-D044-BFD9-5458A8F6172C}"/>
              </a:ext>
            </a:extLst>
          </p:cNvPr>
          <p:cNvSpPr/>
          <p:nvPr/>
        </p:nvSpPr>
        <p:spPr>
          <a:xfrm>
            <a:off x="1" y="6478621"/>
            <a:ext cx="12192000" cy="3793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A39B145-74CA-EC44-AED4-A8BC4D5FE3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8583" y="6478619"/>
            <a:ext cx="1135374" cy="37938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257BE0E-4E55-5040-9F19-E9F08D53462D}"/>
              </a:ext>
            </a:extLst>
          </p:cNvPr>
          <p:cNvSpPr txBox="1"/>
          <p:nvPr/>
        </p:nvSpPr>
        <p:spPr>
          <a:xfrm>
            <a:off x="161261" y="379379"/>
            <a:ext cx="3011578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QuakeMigrate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pPr marL="342900" indent="-342900">
              <a:buAutoNum type="arabicParenR"/>
            </a:pPr>
            <a:r>
              <a:rPr lang="en-GB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Traveltime</a:t>
            </a:r>
            <a:r>
              <a:rPr lang="en-GB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lookup table</a:t>
            </a:r>
          </a:p>
          <a:p>
            <a:endParaRPr lang="en-GB" sz="6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Station coordinates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Velocity model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Grid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arenR" startAt="2"/>
            </a:pPr>
            <a:r>
              <a:rPr lang="en-GB" dirty="0">
                <a:solidFill>
                  <a:schemeClr val="bg1"/>
                </a:solidFill>
              </a:rPr>
              <a:t>Detect: scan through continuous data archive</a:t>
            </a:r>
          </a:p>
          <a:p>
            <a:endParaRPr lang="en-GB" sz="600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</a:rPr>
              <a:t>Lookup table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</a:rPr>
              <a:t>Waveform data (any </a:t>
            </a:r>
            <a:r>
              <a:rPr lang="en-GB" sz="1600" dirty="0" err="1">
                <a:solidFill>
                  <a:schemeClr val="bg1"/>
                </a:solidFill>
              </a:rPr>
              <a:t>ObsPy</a:t>
            </a:r>
            <a:r>
              <a:rPr lang="en-GB" sz="1600" dirty="0">
                <a:solidFill>
                  <a:schemeClr val="bg1"/>
                </a:solidFill>
              </a:rPr>
              <a:t>-compatible format)</a:t>
            </a:r>
          </a:p>
          <a:p>
            <a:pPr marL="342900" indent="-342900">
              <a:buFont typeface="+mj-lt"/>
              <a:buAutoNum type="arabicParenR" startAt="2"/>
            </a:pPr>
            <a:endParaRPr lang="en-GB" dirty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arenR" startAt="3"/>
            </a:pPr>
            <a:r>
              <a:rPr lang="en-GB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Trigger: identify candidate earthquakes</a:t>
            </a:r>
          </a:p>
          <a:p>
            <a:endParaRPr lang="en-GB" sz="16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marL="342900" indent="-342900">
              <a:buFont typeface="+mj-lt"/>
              <a:buAutoNum type="arabicParenR" startAt="4"/>
            </a:pPr>
            <a:r>
              <a:rPr lang="en-GB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Locate: re-scan on high-resolution grid</a:t>
            </a:r>
          </a:p>
          <a:p>
            <a:endParaRPr lang="en-GB" dirty="0">
              <a:solidFill>
                <a:schemeClr val="bg1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AEC4AE7-4B99-47E6-9A2A-8CFDA9165BB4}"/>
              </a:ext>
            </a:extLst>
          </p:cNvPr>
          <p:cNvGrpSpPr/>
          <p:nvPr/>
        </p:nvGrpSpPr>
        <p:grpSpPr>
          <a:xfrm>
            <a:off x="3718167" y="130765"/>
            <a:ext cx="2797667" cy="1636439"/>
            <a:chOff x="4019172" y="1237094"/>
            <a:chExt cx="2797667" cy="1636439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22E3AC2D-87E2-8B43-8AB9-BC03EB42CF47}"/>
                    </a:ext>
                  </a:extLst>
                </p14:cNvPr>
                <p14:cNvContentPartPr/>
                <p14:nvPr/>
              </p14:nvContentPartPr>
              <p14:xfrm rot="1128787">
                <a:off x="4345133" y="2209573"/>
                <a:ext cx="193320" cy="40500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22E3AC2D-87E2-8B43-8AB9-BC03EB42CF47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 rot="1128787">
                  <a:off x="4335773" y="2200213"/>
                  <a:ext cx="212040" cy="42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30491A4C-1374-5C40-B2BE-956892FB6B4E}"/>
                    </a:ext>
                  </a:extLst>
                </p14:cNvPr>
                <p14:cNvContentPartPr/>
                <p14:nvPr/>
              </p14:nvContentPartPr>
              <p14:xfrm rot="21349815">
                <a:off x="4019172" y="1862812"/>
                <a:ext cx="336240" cy="72108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30491A4C-1374-5C40-B2BE-956892FB6B4E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 rot="21349815">
                  <a:off x="4009812" y="1853447"/>
                  <a:ext cx="354960" cy="73980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9EC319E9-4CA1-D947-A3E4-AE7D687D0809}"/>
                    </a:ext>
                  </a:extLst>
                </p14:cNvPr>
                <p14:cNvContentPartPr/>
                <p14:nvPr/>
              </p14:nvContentPartPr>
              <p14:xfrm rot="218629">
                <a:off x="5553803" y="1671360"/>
                <a:ext cx="225679" cy="7725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9EC319E9-4CA1-D947-A3E4-AE7D687D0809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 rot="218629">
                  <a:off x="5544445" y="1662000"/>
                  <a:ext cx="244396" cy="79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F07CE254-B8A5-F249-8544-40DEB22ABEFF}"/>
                    </a:ext>
                  </a:extLst>
                </p14:cNvPr>
                <p14:cNvContentPartPr/>
                <p14:nvPr/>
              </p14:nvContentPartPr>
              <p14:xfrm rot="20943529">
                <a:off x="5176713" y="1237094"/>
                <a:ext cx="348683" cy="1233786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F07CE254-B8A5-F249-8544-40DEB22ABEFF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 rot="20943529">
                  <a:off x="5167357" y="1227731"/>
                  <a:ext cx="367395" cy="125251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E40DAEBC-958E-1946-97B8-1536D2950DD1}"/>
                    </a:ext>
                  </a:extLst>
                </p14:cNvPr>
                <p14:cNvContentPartPr/>
                <p14:nvPr/>
              </p14:nvContentPartPr>
              <p14:xfrm rot="803932">
                <a:off x="6678533" y="2266496"/>
                <a:ext cx="138306" cy="45252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E40DAEBC-958E-1946-97B8-1536D2950DD1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 rot="803932">
                  <a:off x="6669193" y="2257136"/>
                  <a:ext cx="156986" cy="47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F1A2D275-0290-3C46-BB5E-F093D6743727}"/>
                    </a:ext>
                  </a:extLst>
                </p14:cNvPr>
                <p14:cNvContentPartPr/>
                <p14:nvPr/>
              </p14:nvContentPartPr>
              <p14:xfrm>
                <a:off x="6412348" y="2026650"/>
                <a:ext cx="336240" cy="68472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F1A2D275-0290-3C46-BB5E-F093D6743727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6402988" y="2017290"/>
                  <a:ext cx="354960" cy="70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AE2BE103-4689-1F4D-B432-E1ED73218AD3}"/>
                    </a:ext>
                  </a:extLst>
                </p14:cNvPr>
                <p14:cNvContentPartPr/>
                <p14:nvPr/>
              </p14:nvContentPartPr>
              <p14:xfrm rot="775489">
                <a:off x="5964545" y="2486173"/>
                <a:ext cx="182520" cy="38736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AE2BE103-4689-1F4D-B432-E1ED73218AD3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 rot="775489">
                  <a:off x="5955203" y="2476813"/>
                  <a:ext cx="201203" cy="40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D993E763-661F-F54B-BE82-3340F8D3CB0E}"/>
                    </a:ext>
                  </a:extLst>
                </p14:cNvPr>
                <p14:cNvContentPartPr/>
                <p14:nvPr/>
              </p14:nvContentPartPr>
              <p14:xfrm>
                <a:off x="5745574" y="2243708"/>
                <a:ext cx="336240" cy="61308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D993E763-661F-F54B-BE82-3340F8D3CB0E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5736214" y="2234348"/>
                  <a:ext cx="354960" cy="6318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0718976E-84F5-4938-B9EA-5E62A77142D1}"/>
              </a:ext>
            </a:extLst>
          </p:cNvPr>
          <p:cNvSpPr txBox="1"/>
          <p:nvPr/>
        </p:nvSpPr>
        <p:spPr>
          <a:xfrm>
            <a:off x="9884228" y="6514421"/>
            <a:ext cx="1200859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GB" sz="1400" b="1" dirty="0"/>
              <a:t>Find us 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3AB877D-B7B0-43FA-801C-BD1EA4EAAB61}"/>
              </a:ext>
            </a:extLst>
          </p:cNvPr>
          <p:cNvSpPr txBox="1"/>
          <p:nvPr/>
        </p:nvSpPr>
        <p:spPr>
          <a:xfrm>
            <a:off x="0" y="6499033"/>
            <a:ext cx="8403771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Seismicity of the Mt. Kinabalu fault system in Sabah, Borneo, revealed using QuakeMigrate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DB18364-6088-4ABB-BB3E-038E84A82316}"/>
              </a:ext>
            </a:extLst>
          </p:cNvPr>
          <p:cNvSpPr txBox="1"/>
          <p:nvPr/>
        </p:nvSpPr>
        <p:spPr>
          <a:xfrm>
            <a:off x="10809760" y="6152942"/>
            <a:ext cx="1391479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1400" dirty="0"/>
              <a:t>Drew et al. 2013</a:t>
            </a:r>
            <a:endParaRPr lang="en-GB" sz="1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4782FC-A870-49A2-B380-588A52F1284A}"/>
              </a:ext>
            </a:extLst>
          </p:cNvPr>
          <p:cNvSpPr txBox="1"/>
          <p:nvPr/>
        </p:nvSpPr>
        <p:spPr>
          <a:xfrm>
            <a:off x="3503503" y="4627791"/>
            <a:ext cx="31904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Waveforms stacked using the geometric mean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Efficient implementation in C</a:t>
            </a:r>
          </a:p>
        </p:txBody>
      </p:sp>
      <p:pic>
        <p:nvPicPr>
          <p:cNvPr id="24" name="Picture 23" descr="A drawing of a face&#10;&#10;Description automatically generated">
            <a:extLst>
              <a:ext uri="{FF2B5EF4-FFF2-40B4-BE49-F238E27FC236}">
                <a16:creationId xmlns:a16="http://schemas.microsoft.com/office/drawing/2014/main" id="{77758D74-8A80-4406-A2FE-33EF4D2FCCE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369458" y="6539794"/>
            <a:ext cx="734632" cy="257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0193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table, colorful&#10;&#10;Description automatically generated">
            <a:extLst>
              <a:ext uri="{FF2B5EF4-FFF2-40B4-BE49-F238E27FC236}">
                <a16:creationId xmlns:a16="http://schemas.microsoft.com/office/drawing/2014/main" id="{50892C38-7BE4-4552-A614-2FCFBEDCA0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1372" y="1259493"/>
            <a:ext cx="3514725" cy="210502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5BEFB58-AA5E-4C46-8118-4AE5F0EB2367}"/>
              </a:ext>
            </a:extLst>
          </p:cNvPr>
          <p:cNvSpPr/>
          <p:nvPr/>
        </p:nvSpPr>
        <p:spPr>
          <a:xfrm>
            <a:off x="885" y="0"/>
            <a:ext cx="3248154" cy="647862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E08D008-9DDE-D044-BFD9-5458A8F6172C}"/>
              </a:ext>
            </a:extLst>
          </p:cNvPr>
          <p:cNvSpPr/>
          <p:nvPr/>
        </p:nvSpPr>
        <p:spPr>
          <a:xfrm>
            <a:off x="1" y="6478621"/>
            <a:ext cx="12192000" cy="3793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A39B145-74CA-EC44-AED4-A8BC4D5FE3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8583" y="6478619"/>
            <a:ext cx="1135374" cy="37938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257BE0E-4E55-5040-9F19-E9F08D53462D}"/>
              </a:ext>
            </a:extLst>
          </p:cNvPr>
          <p:cNvSpPr txBox="1"/>
          <p:nvPr/>
        </p:nvSpPr>
        <p:spPr>
          <a:xfrm>
            <a:off x="161261" y="379379"/>
            <a:ext cx="3011578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QuakeMigrate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pPr marL="342900" indent="-342900">
              <a:buAutoNum type="arabicParenR"/>
            </a:pPr>
            <a:r>
              <a:rPr lang="en-GB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Traveltime</a:t>
            </a:r>
            <a:r>
              <a:rPr lang="en-GB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lookup table</a:t>
            </a:r>
          </a:p>
          <a:p>
            <a:endParaRPr lang="en-GB" sz="6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Station coordinates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Velocity model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Grid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arenR" startAt="2"/>
            </a:pPr>
            <a:r>
              <a:rPr lang="en-GB" dirty="0">
                <a:solidFill>
                  <a:schemeClr val="bg1"/>
                </a:solidFill>
              </a:rPr>
              <a:t>Detect: scan through continuous data archive</a:t>
            </a:r>
          </a:p>
          <a:p>
            <a:endParaRPr lang="en-GB" sz="600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</a:rPr>
              <a:t>Lookup table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</a:rPr>
              <a:t>Waveform data (any </a:t>
            </a:r>
            <a:r>
              <a:rPr lang="en-GB" sz="1600" dirty="0" err="1">
                <a:solidFill>
                  <a:schemeClr val="bg1"/>
                </a:solidFill>
              </a:rPr>
              <a:t>ObsPy</a:t>
            </a:r>
            <a:r>
              <a:rPr lang="en-GB" sz="1600" dirty="0">
                <a:solidFill>
                  <a:schemeClr val="bg1"/>
                </a:solidFill>
              </a:rPr>
              <a:t>-compatible format)</a:t>
            </a:r>
          </a:p>
          <a:p>
            <a:pPr marL="342900" indent="-342900">
              <a:buFont typeface="+mj-lt"/>
              <a:buAutoNum type="arabicParenR" startAt="2"/>
            </a:pPr>
            <a:endParaRPr lang="en-GB" dirty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arenR" startAt="3"/>
            </a:pPr>
            <a:r>
              <a:rPr lang="en-GB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Trigger: identify candidate earthquakes</a:t>
            </a:r>
          </a:p>
          <a:p>
            <a:endParaRPr lang="en-GB" sz="16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marL="342900" indent="-342900">
              <a:buFont typeface="+mj-lt"/>
              <a:buAutoNum type="arabicParenR" startAt="4"/>
            </a:pPr>
            <a:r>
              <a:rPr lang="en-GB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Locate: re-scan on high-resolution grid</a:t>
            </a:r>
          </a:p>
          <a:p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3765261-0AFD-B44C-8E66-4D079FDBC566}"/>
              </a:ext>
            </a:extLst>
          </p:cNvPr>
          <p:cNvSpPr txBox="1"/>
          <p:nvPr/>
        </p:nvSpPr>
        <p:spPr>
          <a:xfrm>
            <a:off x="10809760" y="6152942"/>
            <a:ext cx="1391479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1400" dirty="0"/>
              <a:t>Drew et al. 2013</a:t>
            </a:r>
            <a:endParaRPr lang="en-GB" sz="1600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5EBB7F59-2DB0-4015-AF77-5255E45E787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580" t="19904" r="46617"/>
          <a:stretch/>
        </p:blipFill>
        <p:spPr>
          <a:xfrm>
            <a:off x="6738288" y="359380"/>
            <a:ext cx="5416379" cy="568308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4B02E20-F093-4CBD-957C-569AD8947B4A}"/>
              </a:ext>
            </a:extLst>
          </p:cNvPr>
          <p:cNvGrpSpPr/>
          <p:nvPr/>
        </p:nvGrpSpPr>
        <p:grpSpPr>
          <a:xfrm>
            <a:off x="3872248" y="1351714"/>
            <a:ext cx="2738824" cy="1019239"/>
            <a:chOff x="3962908" y="999272"/>
            <a:chExt cx="2738824" cy="1019239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22E3AC2D-87E2-8B43-8AB9-BC03EB42CF47}"/>
                    </a:ext>
                  </a:extLst>
                </p14:cNvPr>
                <p14:cNvContentPartPr/>
                <p14:nvPr/>
              </p14:nvContentPartPr>
              <p14:xfrm rot="1128787">
                <a:off x="3962908" y="1145467"/>
                <a:ext cx="193320" cy="40500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22E3AC2D-87E2-8B43-8AB9-BC03EB42CF47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 rot="1128787">
                  <a:off x="3953548" y="1136107"/>
                  <a:ext cx="212040" cy="42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099805A6-B072-6749-B844-681B950C7E6C}"/>
                    </a:ext>
                  </a:extLst>
                </p14:cNvPr>
                <p14:cNvContentPartPr/>
                <p14:nvPr/>
              </p14:nvContentPartPr>
              <p14:xfrm>
                <a:off x="4067214" y="1126631"/>
                <a:ext cx="275760" cy="40212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099805A6-B072-6749-B844-681B950C7E6C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057854" y="1117271"/>
                  <a:ext cx="294480" cy="42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CF335197-E08E-2244-B567-3B97CB8C743B}"/>
                    </a:ext>
                  </a:extLst>
                </p14:cNvPr>
                <p14:cNvContentPartPr/>
                <p14:nvPr/>
              </p14:nvContentPartPr>
              <p14:xfrm>
                <a:off x="5208140" y="999272"/>
                <a:ext cx="247999" cy="73116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CF335197-E08E-2244-B567-3B97CB8C743B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198782" y="989912"/>
                  <a:ext cx="266716" cy="74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56F260E3-680A-9C41-85CE-02011266F474}"/>
                    </a:ext>
                  </a:extLst>
                </p14:cNvPr>
                <p14:cNvContentPartPr/>
                <p14:nvPr/>
              </p14:nvContentPartPr>
              <p14:xfrm>
                <a:off x="5341744" y="1003245"/>
                <a:ext cx="397643" cy="1015266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56F260E3-680A-9C41-85CE-02011266F474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332388" y="993881"/>
                  <a:ext cx="416356" cy="103399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EA922F9A-2812-E844-9812-6EA8FE253F61}"/>
                    </a:ext>
                  </a:extLst>
                </p14:cNvPr>
                <p14:cNvContentPartPr/>
                <p14:nvPr/>
              </p14:nvContentPartPr>
              <p14:xfrm>
                <a:off x="6272457" y="1267660"/>
                <a:ext cx="168186" cy="39744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EA922F9A-2812-E844-9812-6EA8FE253F61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6263113" y="1258308"/>
                  <a:ext cx="186873" cy="41614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302EE382-E4C0-014A-A498-C690362EF311}"/>
                    </a:ext>
                  </a:extLst>
                </p14:cNvPr>
                <p14:cNvContentPartPr/>
                <p14:nvPr/>
              </p14:nvContentPartPr>
              <p14:xfrm>
                <a:off x="6411212" y="1259849"/>
                <a:ext cx="290520" cy="51012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302EE382-E4C0-014A-A498-C690362EF311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6401840" y="1250489"/>
                  <a:ext cx="309263" cy="52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E96DA409-E240-724F-9483-48C4161E2A43}"/>
                    </a:ext>
                  </a:extLst>
                </p14:cNvPr>
                <p14:cNvContentPartPr/>
                <p14:nvPr/>
              </p14:nvContentPartPr>
              <p14:xfrm>
                <a:off x="5616879" y="1390273"/>
                <a:ext cx="196200" cy="33264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E96DA409-E240-724F-9483-48C4161E2A43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5607536" y="1380913"/>
                  <a:ext cx="214886" cy="35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C868831D-6622-0045-992C-64FD225F2C34}"/>
                    </a:ext>
                  </a:extLst>
                </p14:cNvPr>
                <p14:cNvContentPartPr/>
                <p14:nvPr/>
              </p14:nvContentPartPr>
              <p14:xfrm>
                <a:off x="5722307" y="1390094"/>
                <a:ext cx="300600" cy="47124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C868831D-6622-0045-992C-64FD225F2C34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5712936" y="1380734"/>
                  <a:ext cx="319342" cy="48996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11AD6C6A-DFEC-4DFF-80DD-E96D0A03D478}"/>
              </a:ext>
            </a:extLst>
          </p:cNvPr>
          <p:cNvSpPr txBox="1"/>
          <p:nvPr/>
        </p:nvSpPr>
        <p:spPr>
          <a:xfrm>
            <a:off x="9884228" y="6514421"/>
            <a:ext cx="1200859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GB" sz="1400" b="1" dirty="0"/>
              <a:t>Find us on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8CBB90C-1C4A-4A95-BD2A-50C1689F35B8}"/>
              </a:ext>
            </a:extLst>
          </p:cNvPr>
          <p:cNvSpPr txBox="1"/>
          <p:nvPr/>
        </p:nvSpPr>
        <p:spPr>
          <a:xfrm>
            <a:off x="0" y="6499033"/>
            <a:ext cx="8403771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Seismicity of the Mt. Kinabalu fault system in Sabah, Borneo, revealed using QuakeMigrate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98CAE48-C1CE-4030-9D32-807DDF87297F}"/>
              </a:ext>
            </a:extLst>
          </p:cNvPr>
          <p:cNvSpPr txBox="1"/>
          <p:nvPr/>
        </p:nvSpPr>
        <p:spPr>
          <a:xfrm>
            <a:off x="3503503" y="4627791"/>
            <a:ext cx="31904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Waveforms stacked using the geometric mean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Efficient implementation in C</a:t>
            </a:r>
          </a:p>
        </p:txBody>
      </p:sp>
      <p:pic>
        <p:nvPicPr>
          <p:cNvPr id="24" name="Picture 23" descr="A drawing of a face&#10;&#10;Description automatically generated">
            <a:extLst>
              <a:ext uri="{FF2B5EF4-FFF2-40B4-BE49-F238E27FC236}">
                <a16:creationId xmlns:a16="http://schemas.microsoft.com/office/drawing/2014/main" id="{3BDB5E64-CB02-43BF-8DCB-4623F28B4D47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369458" y="6539794"/>
            <a:ext cx="734632" cy="257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118772"/>
      </p:ext>
    </p:extLst>
  </p:cSld>
  <p:clrMapOvr>
    <a:masterClrMapping/>
  </p:clrMapOvr>
</p:sld>
</file>

<file path=ppt/theme/theme1.xml><?xml version="1.0" encoding="utf-8"?>
<a:theme xmlns:a="http://schemas.openxmlformats.org/drawingml/2006/main" name="Tom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om" id="{4DE1634D-7745-0B40-B5AA-0F16DBC61C9F}" vid="{77A49DE0-2A2A-524F-8C5A-B0D5AE2FC4E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Tom</Template>
  <TotalTime>1787</TotalTime>
  <Words>3036</Words>
  <Application>Microsoft Office PowerPoint</Application>
  <PresentationFormat>Widescreen</PresentationFormat>
  <Paragraphs>748</Paragraphs>
  <Slides>24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Calibri</vt:lpstr>
      <vt:lpstr>Calibri Light</vt:lpstr>
      <vt:lpstr>Helvetica</vt:lpstr>
      <vt:lpstr>Helvetica Neue</vt:lpstr>
      <vt:lpstr>Open Sans</vt:lpstr>
      <vt:lpstr>Tom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Tom Winder</dc:creator>
  <cp:lastModifiedBy>Conor Bacon</cp:lastModifiedBy>
  <cp:revision>380</cp:revision>
  <dcterms:created xsi:type="dcterms:W3CDTF">2019-12-12T21:27:50Z</dcterms:created>
  <dcterms:modified xsi:type="dcterms:W3CDTF">2020-05-04T00:29:10Z</dcterms:modified>
</cp:coreProperties>
</file>