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3"/>
  </p:notesMasterIdLst>
  <p:sldIdLst>
    <p:sldId id="259" r:id="rId2"/>
  </p:sldIdLst>
  <p:sldSz cx="30279975" cy="42808525"/>
  <p:notesSz cx="6797675" cy="9874250"/>
  <p:defaultTextStyle>
    <a:defPPr>
      <a:defRPr lang="fr-FR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ud Grandry" initials="M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DB928"/>
    <a:srgbClr val="00707F"/>
    <a:srgbClr val="5FA4C4"/>
    <a:srgbClr val="E0EDF4"/>
    <a:srgbClr val="CAE1EC"/>
    <a:srgbClr val="D5EEB0"/>
    <a:srgbClr val="C2E68E"/>
    <a:srgbClr val="D2DFA9"/>
    <a:srgbClr val="D9E4B6"/>
    <a:srgbClr val="B9CD7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5620"/>
    <p:restoredTop sz="99070" autoAdjust="0"/>
  </p:normalViewPr>
  <p:slideViewPr>
    <p:cSldViewPr>
      <p:cViewPr>
        <p:scale>
          <a:sx n="20" d="100"/>
          <a:sy n="20" d="100"/>
        </p:scale>
        <p:origin x="-1274" y="-31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A97DF-5916-4A67-A9B7-3F70A73382F4}" type="datetimeFigureOut">
              <a:rPr lang="fr-BE" smtClean="0"/>
              <a:pPr/>
              <a:t>30-04-20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89150" y="741363"/>
            <a:ext cx="26193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0CBF7-C718-4FDC-83A9-BD7ED7905C5B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2119454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0999" y="13298406"/>
            <a:ext cx="25737979" cy="917608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1996" y="24258163"/>
            <a:ext cx="21195983" cy="109399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4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2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9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6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1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99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BA05-2809-460F-99E1-BB46D4E99D8E}" type="datetimeFigureOut">
              <a:rPr lang="fr-BE" smtClean="0"/>
              <a:pPr/>
              <a:t>30-04-20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AE53-7D19-41DA-9282-12F4CB2FCE7D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225914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BA05-2809-460F-99E1-BB46D4E99D8E}" type="datetimeFigureOut">
              <a:rPr lang="fr-BE" smtClean="0"/>
              <a:pPr/>
              <a:t>30-04-20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AE53-7D19-41DA-9282-12F4CB2FCE7D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246230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14000" y="1714329"/>
            <a:ext cx="19934317" cy="3652597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BA05-2809-460F-99E1-BB46D4E99D8E}" type="datetimeFigureOut">
              <a:rPr lang="fr-BE" smtClean="0"/>
              <a:pPr/>
              <a:t>30-04-20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AE53-7D19-41DA-9282-12F4CB2FCE7D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359465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BA05-2809-460F-99E1-BB46D4E99D8E}" type="datetimeFigureOut">
              <a:rPr lang="fr-BE" smtClean="0"/>
              <a:pPr/>
              <a:t>30-04-20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AE53-7D19-41DA-9282-12F4CB2FCE7D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3080283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1911" y="27508459"/>
            <a:ext cx="25737979" cy="8502248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1911" y="18144089"/>
            <a:ext cx="25737979" cy="9364361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7393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4795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218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4958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698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437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177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69917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BA05-2809-460F-99E1-BB46D4E99D8E}" type="datetimeFigureOut">
              <a:rPr lang="fr-BE" smtClean="0"/>
              <a:pPr/>
              <a:t>30-04-20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AE53-7D19-41DA-9282-12F4CB2FCE7D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270942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14000" y="9988665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392322" y="9988665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BA05-2809-460F-99E1-BB46D4E99D8E}" type="datetimeFigureOut">
              <a:rPr lang="fr-BE" smtClean="0"/>
              <a:pPr/>
              <a:t>30-04-20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AE53-7D19-41DA-9282-12F4CB2FCE7D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240172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999" y="9582376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393" indent="0">
              <a:buNone/>
              <a:defRPr sz="9100" b="1"/>
            </a:lvl2pPr>
            <a:lvl3pPr marL="4174795" indent="0">
              <a:buNone/>
              <a:defRPr sz="8200" b="1"/>
            </a:lvl3pPr>
            <a:lvl4pPr marL="6262189" indent="0">
              <a:buNone/>
              <a:defRPr sz="7300" b="1"/>
            </a:lvl4pPr>
            <a:lvl5pPr marL="8349582" indent="0">
              <a:buNone/>
              <a:defRPr sz="7300" b="1"/>
            </a:lvl5pPr>
            <a:lvl6pPr marL="10436984" indent="0">
              <a:buNone/>
              <a:defRPr sz="7300" b="1"/>
            </a:lvl6pPr>
            <a:lvl7pPr marL="12524377" indent="0">
              <a:buNone/>
              <a:defRPr sz="7300" b="1"/>
            </a:lvl7pPr>
            <a:lvl8pPr marL="14611770" indent="0">
              <a:buNone/>
              <a:defRPr sz="7300" b="1"/>
            </a:lvl8pPr>
            <a:lvl9pPr marL="16699173" indent="0">
              <a:buNone/>
              <a:defRPr sz="73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3999" y="13575851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81815" y="9582376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393" indent="0">
              <a:buNone/>
              <a:defRPr sz="9100" b="1"/>
            </a:lvl2pPr>
            <a:lvl3pPr marL="4174795" indent="0">
              <a:buNone/>
              <a:defRPr sz="8200" b="1"/>
            </a:lvl3pPr>
            <a:lvl4pPr marL="6262189" indent="0">
              <a:buNone/>
              <a:defRPr sz="7300" b="1"/>
            </a:lvl4pPr>
            <a:lvl5pPr marL="8349582" indent="0">
              <a:buNone/>
              <a:defRPr sz="7300" b="1"/>
            </a:lvl5pPr>
            <a:lvl6pPr marL="10436984" indent="0">
              <a:buNone/>
              <a:defRPr sz="7300" b="1"/>
            </a:lvl6pPr>
            <a:lvl7pPr marL="12524377" indent="0">
              <a:buNone/>
              <a:defRPr sz="7300" b="1"/>
            </a:lvl7pPr>
            <a:lvl8pPr marL="14611770" indent="0">
              <a:buNone/>
              <a:defRPr sz="7300" b="1"/>
            </a:lvl8pPr>
            <a:lvl9pPr marL="16699173" indent="0">
              <a:buNone/>
              <a:defRPr sz="73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81815" y="13575851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BA05-2809-460F-99E1-BB46D4E99D8E}" type="datetimeFigureOut">
              <a:rPr lang="fr-BE" smtClean="0"/>
              <a:pPr/>
              <a:t>30-04-20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AE53-7D19-41DA-9282-12F4CB2FCE7D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417500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BA05-2809-460F-99E1-BB46D4E99D8E}" type="datetimeFigureOut">
              <a:rPr lang="fr-BE" smtClean="0"/>
              <a:pPr/>
              <a:t>30-04-20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AE53-7D19-41DA-9282-12F4CB2FCE7D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38537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BA05-2809-460F-99E1-BB46D4E99D8E}" type="datetimeFigureOut">
              <a:rPr lang="fr-BE" smtClean="0"/>
              <a:pPr/>
              <a:t>30-04-20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AE53-7D19-41DA-9282-12F4CB2FCE7D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99201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4001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8630" y="1704423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4001" y="8958083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7393" indent="0">
              <a:buNone/>
              <a:defRPr sz="5500"/>
            </a:lvl2pPr>
            <a:lvl3pPr marL="4174795" indent="0">
              <a:buNone/>
              <a:defRPr sz="4600"/>
            </a:lvl3pPr>
            <a:lvl4pPr marL="6262189" indent="0">
              <a:buNone/>
              <a:defRPr sz="4100"/>
            </a:lvl4pPr>
            <a:lvl5pPr marL="8349582" indent="0">
              <a:buNone/>
              <a:defRPr sz="4100"/>
            </a:lvl5pPr>
            <a:lvl6pPr marL="10436984" indent="0">
              <a:buNone/>
              <a:defRPr sz="4100"/>
            </a:lvl6pPr>
            <a:lvl7pPr marL="12524377" indent="0">
              <a:buNone/>
              <a:defRPr sz="4100"/>
            </a:lvl7pPr>
            <a:lvl8pPr marL="14611770" indent="0">
              <a:buNone/>
              <a:defRPr sz="4100"/>
            </a:lvl8pPr>
            <a:lvl9pPr marL="16699173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BA05-2809-460F-99E1-BB46D4E99D8E}" type="datetimeFigureOut">
              <a:rPr lang="fr-BE" smtClean="0"/>
              <a:pPr/>
              <a:t>30-04-20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AE53-7D19-41DA-9282-12F4CB2FCE7D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84673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5089" y="29965967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35089" y="3825023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7393" indent="0">
              <a:buNone/>
              <a:defRPr sz="12800"/>
            </a:lvl2pPr>
            <a:lvl3pPr marL="4174795" indent="0">
              <a:buNone/>
              <a:defRPr sz="11000"/>
            </a:lvl3pPr>
            <a:lvl4pPr marL="6262189" indent="0">
              <a:buNone/>
              <a:defRPr sz="9100"/>
            </a:lvl4pPr>
            <a:lvl5pPr marL="8349582" indent="0">
              <a:buNone/>
              <a:defRPr sz="9100"/>
            </a:lvl5pPr>
            <a:lvl6pPr marL="10436984" indent="0">
              <a:buNone/>
              <a:defRPr sz="9100"/>
            </a:lvl6pPr>
            <a:lvl7pPr marL="12524377" indent="0">
              <a:buNone/>
              <a:defRPr sz="9100"/>
            </a:lvl7pPr>
            <a:lvl8pPr marL="14611770" indent="0">
              <a:buNone/>
              <a:defRPr sz="9100"/>
            </a:lvl8pPr>
            <a:lvl9pPr marL="16699173" indent="0">
              <a:buNone/>
              <a:defRPr sz="91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5089" y="33503621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7393" indent="0">
              <a:buNone/>
              <a:defRPr sz="5500"/>
            </a:lvl2pPr>
            <a:lvl3pPr marL="4174795" indent="0">
              <a:buNone/>
              <a:defRPr sz="4600"/>
            </a:lvl3pPr>
            <a:lvl4pPr marL="6262189" indent="0">
              <a:buNone/>
              <a:defRPr sz="4100"/>
            </a:lvl4pPr>
            <a:lvl5pPr marL="8349582" indent="0">
              <a:buNone/>
              <a:defRPr sz="4100"/>
            </a:lvl5pPr>
            <a:lvl6pPr marL="10436984" indent="0">
              <a:buNone/>
              <a:defRPr sz="4100"/>
            </a:lvl6pPr>
            <a:lvl7pPr marL="12524377" indent="0">
              <a:buNone/>
              <a:defRPr sz="4100"/>
            </a:lvl7pPr>
            <a:lvl8pPr marL="14611770" indent="0">
              <a:buNone/>
              <a:defRPr sz="4100"/>
            </a:lvl8pPr>
            <a:lvl9pPr marL="16699173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BA05-2809-460F-99E1-BB46D4E99D8E}" type="datetimeFigureOut">
              <a:rPr lang="fr-BE" smtClean="0"/>
              <a:pPr/>
              <a:t>30-04-20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AE53-7D19-41DA-9282-12F4CB2FCE7D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157745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4000" y="1714328"/>
            <a:ext cx="27251978" cy="7134755"/>
          </a:xfrm>
          <a:prstGeom prst="rect">
            <a:avLst/>
          </a:prstGeom>
        </p:spPr>
        <p:txBody>
          <a:bodyPr vert="horz" lIns="417479" tIns="208739" rIns="417479" bIns="208739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4000" y="9988665"/>
            <a:ext cx="27251978" cy="28251648"/>
          </a:xfrm>
          <a:prstGeom prst="rect">
            <a:avLst/>
          </a:prstGeom>
        </p:spPr>
        <p:txBody>
          <a:bodyPr vert="horz" lIns="417479" tIns="208739" rIns="417479" bIns="208739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3998" y="39677165"/>
            <a:ext cx="7065328" cy="2279157"/>
          </a:xfrm>
          <a:prstGeom prst="rect">
            <a:avLst/>
          </a:prstGeom>
        </p:spPr>
        <p:txBody>
          <a:bodyPr vert="horz" lIns="417479" tIns="208739" rIns="417479" bIns="208739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1BA05-2809-460F-99E1-BB46D4E99D8E}" type="datetimeFigureOut">
              <a:rPr lang="fr-BE" smtClean="0"/>
              <a:pPr/>
              <a:t>30-04-20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45659" y="39677165"/>
            <a:ext cx="9588659" cy="2279157"/>
          </a:xfrm>
          <a:prstGeom prst="rect">
            <a:avLst/>
          </a:prstGeom>
        </p:spPr>
        <p:txBody>
          <a:bodyPr vert="horz" lIns="417479" tIns="208739" rIns="417479" bIns="208739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700649" y="39677165"/>
            <a:ext cx="7065328" cy="2279157"/>
          </a:xfrm>
          <a:prstGeom prst="rect">
            <a:avLst/>
          </a:prstGeom>
        </p:spPr>
        <p:txBody>
          <a:bodyPr vert="horz" lIns="417479" tIns="208739" rIns="417479" bIns="208739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3AE53-7D19-41DA-9282-12F4CB2FCE7D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224646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defTabSz="4174795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549" indent="-1565549" algn="l" defTabSz="41747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016" indent="-1304623" algn="l" defTabSz="4174795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8492" indent="-1043697" algn="l" defTabSz="41747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5885" indent="-1043697" algn="l" defTabSz="4174795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3287" indent="-1043697" algn="l" defTabSz="4174795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0681" indent="-1043697" algn="l" defTabSz="4174795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68074" indent="-1043697" algn="l" defTabSz="4174795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5476" indent="-1043697" algn="l" defTabSz="4174795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2869" indent="-1043697" algn="l" defTabSz="4174795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747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393" algn="l" defTabSz="41747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4795" algn="l" defTabSz="41747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2189" algn="l" defTabSz="41747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49582" algn="l" defTabSz="41747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6984" algn="l" defTabSz="41747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4377" algn="l" defTabSz="41747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1770" algn="l" defTabSz="41747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99173" algn="l" defTabSz="41747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.jpeg"/><Relationship Id="rId26" Type="http://schemas.openxmlformats.org/officeDocument/2006/relationships/image" Target="../media/image15.emf"/><Relationship Id="rId3" Type="http://schemas.openxmlformats.org/officeDocument/2006/relationships/image" Target="../media/image2.jpeg"/><Relationship Id="rId21" Type="http://schemas.openxmlformats.org/officeDocument/2006/relationships/image" Target="../media/image10.png"/><Relationship Id="rId17" Type="http://schemas.openxmlformats.org/officeDocument/2006/relationships/image" Target="../media/image6.png"/><Relationship Id="rId25" Type="http://schemas.openxmlformats.org/officeDocument/2006/relationships/image" Target="../media/image14.jpeg"/><Relationship Id="rId2" Type="http://schemas.openxmlformats.org/officeDocument/2006/relationships/image" Target="../media/image1.jpeg"/><Relationship Id="rId16" Type="http://schemas.openxmlformats.org/officeDocument/2006/relationships/image" Target="../media/image5.jpeg"/><Relationship Id="rId20" Type="http://schemas.openxmlformats.org/officeDocument/2006/relationships/image" Target="../media/image9.jpeg"/><Relationship Id="rId29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3.jpeg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23" Type="http://schemas.openxmlformats.org/officeDocument/2006/relationships/image" Target="../media/image12.jpeg"/><Relationship Id="rId28" Type="http://schemas.openxmlformats.org/officeDocument/2006/relationships/image" Target="../media/image17.emf"/><Relationship Id="rId19" Type="http://schemas.openxmlformats.org/officeDocument/2006/relationships/image" Target="../media/image8.jpeg"/><Relationship Id="rId31" Type="http://schemas.openxmlformats.org/officeDocument/2006/relationships/image" Target="../media/image20.png"/><Relationship Id="rId4" Type="http://schemas.openxmlformats.org/officeDocument/2006/relationships/image" Target="../media/image3.png"/><Relationship Id="rId22" Type="http://schemas.openxmlformats.org/officeDocument/2006/relationships/image" Target="../media/image11.jpeg"/><Relationship Id="rId27" Type="http://schemas.openxmlformats.org/officeDocument/2006/relationships/image" Target="../media/image16.emf"/><Relationship Id="rId3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à coins arrondis 39"/>
          <p:cNvSpPr/>
          <p:nvPr/>
        </p:nvSpPr>
        <p:spPr>
          <a:xfrm>
            <a:off x="873815" y="8831174"/>
            <a:ext cx="28263671" cy="3409478"/>
          </a:xfrm>
          <a:prstGeom prst="roundRect">
            <a:avLst/>
          </a:prstGeom>
          <a:solidFill>
            <a:srgbClr val="E0EDF4"/>
          </a:solidFill>
          <a:ln>
            <a:solidFill>
              <a:srgbClr val="007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3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719925"/>
            <a:ext cx="302799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707F"/>
                </a:solidFill>
                <a:latin typeface="Trebuchet MS" panose="020B06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Soil aggregate size affects C sequestration and microorganisms inside aggregate under straw addition</a:t>
            </a:r>
          </a:p>
          <a:p>
            <a:pPr algn="ctr"/>
            <a:endParaRPr lang="fr-BE" sz="8000" b="1" dirty="0">
              <a:solidFill>
                <a:srgbClr val="00707F"/>
              </a:solidFill>
              <a:latin typeface="Trebuchet MS" panose="020B0603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0122" y="5712902"/>
            <a:ext cx="2980014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7DB928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J. L</a:t>
            </a:r>
            <a:r>
              <a:rPr lang="en-US" altLang="zh-CN" sz="4000" b="1" dirty="0" smtClean="0">
                <a:solidFill>
                  <a:srgbClr val="7DB928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u</a:t>
            </a:r>
            <a:r>
              <a:rPr lang="en-GB" sz="4000" b="1" baseline="30000" dirty="0" smtClean="0">
                <a:solidFill>
                  <a:srgbClr val="7DB928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1,2</a:t>
            </a:r>
            <a:r>
              <a:rPr lang="en-GB" sz="4000" b="1" dirty="0" smtClean="0">
                <a:solidFill>
                  <a:srgbClr val="7DB928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, S. L</a:t>
            </a:r>
            <a:r>
              <a:rPr lang="en-US" altLang="zh-CN" sz="4000" b="1" dirty="0" err="1" smtClean="0">
                <a:solidFill>
                  <a:srgbClr val="7DB928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i</a:t>
            </a:r>
            <a:r>
              <a:rPr lang="en-GB" sz="4000" b="1" baseline="30000" dirty="0" smtClean="0">
                <a:solidFill>
                  <a:srgbClr val="7DB928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1,2</a:t>
            </a:r>
            <a:r>
              <a:rPr lang="en-GB" sz="4000" b="1" dirty="0" smtClean="0">
                <a:solidFill>
                  <a:srgbClr val="7DB928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7DB928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, </a:t>
            </a:r>
            <a:r>
              <a:rPr lang="en-GB" sz="4000" b="1" dirty="0" smtClean="0">
                <a:solidFill>
                  <a:srgbClr val="7DB928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A</a:t>
            </a:r>
            <a:r>
              <a:rPr lang="en-GB" sz="4000" b="1" dirty="0">
                <a:solidFill>
                  <a:srgbClr val="7DB928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. </a:t>
            </a:r>
            <a:r>
              <a:rPr lang="en-GB" sz="4000" b="1" dirty="0" smtClean="0">
                <a:solidFill>
                  <a:srgbClr val="7DB928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Degré</a:t>
            </a:r>
            <a:r>
              <a:rPr lang="en-GB" sz="4000" b="1" baseline="30000" dirty="0" smtClean="0">
                <a:solidFill>
                  <a:srgbClr val="7DB928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1</a:t>
            </a:r>
            <a:r>
              <a:rPr lang="en-GB" sz="4000" b="1" dirty="0" smtClean="0">
                <a:solidFill>
                  <a:srgbClr val="7DB928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and X. </a:t>
            </a:r>
            <a:r>
              <a:rPr lang="en-US" sz="4000" b="1" dirty="0" smtClean="0">
                <a:solidFill>
                  <a:srgbClr val="7DB928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Wu</a:t>
            </a:r>
            <a:r>
              <a:rPr lang="en-GB" sz="4000" b="1" baseline="30000" dirty="0" smtClean="0">
                <a:solidFill>
                  <a:srgbClr val="7DB928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2</a:t>
            </a:r>
            <a:r>
              <a:rPr lang="en-GB" sz="4000" b="1" dirty="0" smtClean="0">
                <a:solidFill>
                  <a:srgbClr val="7DB928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endParaRPr lang="en-GB" sz="4000" b="1" baseline="30000" dirty="0" smtClean="0">
              <a:solidFill>
                <a:srgbClr val="7DB928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algn="ctr"/>
            <a:endParaRPr lang="fr-BE" sz="3600" dirty="0">
              <a:solidFill>
                <a:srgbClr val="7DB928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en-GB" sz="3600" baseline="30000" dirty="0">
                <a:solidFill>
                  <a:srgbClr val="7DB928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1</a:t>
            </a:r>
            <a:r>
              <a:rPr lang="en-GB" sz="3600" baseline="30000" dirty="0" smtClean="0">
                <a:solidFill>
                  <a:srgbClr val="7DB928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solidFill>
                  <a:srgbClr val="7DB928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ULiège</a:t>
            </a:r>
            <a:r>
              <a:rPr lang="en-GB" sz="3600" dirty="0" smtClean="0">
                <a:solidFill>
                  <a:srgbClr val="7DB928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GB" sz="3600" dirty="0">
                <a:solidFill>
                  <a:srgbClr val="7DB928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- Gembloux Agro-Bio Tech</a:t>
            </a:r>
            <a:r>
              <a:rPr lang="en-GB" sz="3600" dirty="0" smtClean="0">
                <a:solidFill>
                  <a:srgbClr val="7DB928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, Water-Soil-Plant </a:t>
            </a:r>
            <a:r>
              <a:rPr lang="en-GB" sz="3600" dirty="0">
                <a:solidFill>
                  <a:srgbClr val="7DB928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Exchanges, Passage des </a:t>
            </a:r>
            <a:r>
              <a:rPr lang="en-GB" sz="3600" dirty="0" err="1">
                <a:solidFill>
                  <a:srgbClr val="7DB928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Déportés</a:t>
            </a:r>
            <a:r>
              <a:rPr lang="en-GB" sz="3600" dirty="0">
                <a:solidFill>
                  <a:srgbClr val="7DB928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, 2, 5030 Gembloux, </a:t>
            </a:r>
            <a:r>
              <a:rPr lang="en-GB" sz="3600" dirty="0" smtClean="0">
                <a:solidFill>
                  <a:srgbClr val="7DB928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Belgium</a:t>
            </a:r>
            <a:endParaRPr lang="fr-BE" sz="3600" dirty="0">
              <a:solidFill>
                <a:srgbClr val="7DB928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en-GB" sz="3600" baseline="30000" dirty="0">
                <a:solidFill>
                  <a:srgbClr val="7DB928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2</a:t>
            </a:r>
            <a:r>
              <a:rPr lang="en-GB" sz="3600" baseline="30000" dirty="0" smtClean="0">
                <a:solidFill>
                  <a:srgbClr val="7DB928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7DB928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Chinese Academy of Agricultural Sciences, Institute of Agricultural Resources and Regional Planning, Beijing, China</a:t>
            </a:r>
            <a:endParaRPr lang="fr-BE" sz="3600" dirty="0">
              <a:solidFill>
                <a:srgbClr val="7DB928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209577" y="8902612"/>
            <a:ext cx="2457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00707F"/>
                </a:solidFill>
                <a:latin typeface="Trebuchet MS" panose="020B0603020202020204" pitchFamily="34" charset="0"/>
              </a:rPr>
              <a:t>Context</a:t>
            </a:r>
            <a:endParaRPr lang="en-GB" sz="4400" b="1" dirty="0">
              <a:solidFill>
                <a:srgbClr val="00707F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74878" y="9988923"/>
            <a:ext cx="273097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600"/>
              </a:lnSpc>
              <a:spcAft>
                <a:spcPts val="1200"/>
              </a:spcAft>
            </a:pPr>
            <a:r>
              <a:rPr lang="en-US" sz="30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Most of the previous studies on soil microorganisms </a:t>
            </a:r>
            <a:r>
              <a:rPr lang="en-US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and C sequestration </a:t>
            </a:r>
            <a:r>
              <a:rPr lang="en-US" sz="30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were done at a large scale i.e. larger quantities of soil; few studies are known in aggregate size fractions. Therefore, the objective of this research is to analyze the variation of microbial community and C accumulation, </a:t>
            </a:r>
            <a:r>
              <a:rPr lang="en-US" altLang="zh-CN" sz="30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including C derived from straw,</a:t>
            </a:r>
            <a:r>
              <a:rPr lang="en-US" sz="30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in different sizes aggregates under straw addition.</a:t>
            </a:r>
            <a:endParaRPr lang="fr-BE" sz="3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31299" y="22104222"/>
            <a:ext cx="4001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00707F"/>
                </a:solidFill>
                <a:latin typeface="Trebuchet MS" panose="020B0603020202020204" pitchFamily="34" charset="0"/>
              </a:rPr>
              <a:t>Methodology</a:t>
            </a:r>
            <a:endParaRPr lang="en-GB" sz="4400" b="1" dirty="0">
              <a:solidFill>
                <a:srgbClr val="00707F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9925013" y="12760264"/>
            <a:ext cx="20649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rgbClr val="00707F"/>
                </a:solidFill>
                <a:latin typeface="Trebuchet MS" panose="020B0603020202020204" pitchFamily="34" charset="0"/>
              </a:rPr>
              <a:t>Results</a:t>
            </a:r>
            <a:endParaRPr lang="en-GB" sz="4400" b="1" dirty="0">
              <a:solidFill>
                <a:srgbClr val="00707F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357" name="组合 356"/>
          <p:cNvGrpSpPr/>
          <p:nvPr/>
        </p:nvGrpSpPr>
        <p:grpSpPr>
          <a:xfrm>
            <a:off x="423759" y="38879435"/>
            <a:ext cx="29075266" cy="3929090"/>
            <a:chOff x="423759" y="38879435"/>
            <a:chExt cx="29075266" cy="3929090"/>
          </a:xfrm>
        </p:grpSpPr>
        <p:sp>
          <p:nvSpPr>
            <p:cNvPr id="76" name="Rectangle à coins arrondis 75"/>
            <p:cNvSpPr/>
            <p:nvPr/>
          </p:nvSpPr>
          <p:spPr>
            <a:xfrm>
              <a:off x="423759" y="38879435"/>
              <a:ext cx="29075266" cy="3929090"/>
            </a:xfrm>
            <a:prstGeom prst="roundRect">
              <a:avLst/>
            </a:prstGeom>
            <a:solidFill>
              <a:srgbClr val="E0EDF4"/>
            </a:solidFill>
            <a:ln>
              <a:solidFill>
                <a:srgbClr val="007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32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923825" y="38978010"/>
              <a:ext cx="79672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>
                  <a:solidFill>
                    <a:srgbClr val="00707F"/>
                  </a:solidFill>
                  <a:latin typeface="Trebuchet MS" panose="020B0603020202020204" pitchFamily="34" charset="0"/>
                </a:rPr>
                <a:t>Conclusion and further works</a:t>
              </a:r>
              <a:endParaRPr lang="en-GB" sz="4400" b="1" dirty="0">
                <a:solidFill>
                  <a:srgbClr val="00707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2352585" y="39790180"/>
              <a:ext cx="25931994" cy="291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ts val="4600"/>
                </a:lnSpc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en-US" sz="3000" dirty="0" smtClean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SOC content in aggregates has significantly increased under the application of straw.</a:t>
              </a:r>
            </a:p>
            <a:p>
              <a:pPr marL="457200" indent="-457200">
                <a:lnSpc>
                  <a:spcPts val="4600"/>
                </a:lnSpc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en-US" sz="3000" dirty="0" smtClean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Lower </a:t>
              </a:r>
              <a:r>
                <a:rPr lang="en-US" sz="3000" dirty="0" err="1" smtClean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C</a:t>
              </a:r>
              <a:r>
                <a:rPr lang="en-US" sz="3000" baseline="-25000" dirty="0" err="1" smtClean="0">
                  <a:latin typeface="Malgun Gothic" pitchFamily="34" charset="-127"/>
                  <a:ea typeface="Malgun Gothic" pitchFamily="34" charset="-127"/>
                </a:rPr>
                <a:t>straw</a:t>
              </a:r>
              <a:r>
                <a:rPr lang="en-US" sz="3000" baseline="-25000" dirty="0" smtClean="0">
                  <a:latin typeface="Malgun Gothic" pitchFamily="34" charset="-127"/>
                  <a:ea typeface="Malgun Gothic" pitchFamily="34" charset="-127"/>
                </a:rPr>
                <a:t> </a:t>
              </a:r>
              <a:r>
                <a:rPr lang="en-US" sz="3000" dirty="0" smtClean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 but higher C accumulation was </a:t>
              </a:r>
              <a:r>
                <a:rPr lang="en-US" altLang="zh-CN" sz="3000" dirty="0" err="1" smtClean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occured</a:t>
              </a:r>
              <a:r>
                <a:rPr lang="en-US" sz="3000" dirty="0" smtClean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 in ＜0.25 mm aggregates than in </a:t>
              </a:r>
              <a:r>
                <a:rPr lang="en-US" altLang="zh-CN" sz="3000" dirty="0" smtClean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other ones</a:t>
              </a:r>
              <a:r>
                <a:rPr lang="en-US" sz="3000" dirty="0" smtClean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.</a:t>
              </a:r>
            </a:p>
            <a:p>
              <a:pPr marL="457200" indent="-457200">
                <a:lnSpc>
                  <a:spcPts val="4600"/>
                </a:lnSpc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en-US" altLang="zh-CN" sz="3000" dirty="0" smtClean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The dominant microbe varies with the aggregate size, which plays an important role in C accumulation.</a:t>
              </a:r>
              <a:endParaRPr lang="en-GB" sz="3000" dirty="0" smtClean="0"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  <a:p>
              <a:pPr marL="457200" indent="-457200">
                <a:lnSpc>
                  <a:spcPts val="4600"/>
                </a:lnSpc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en-GB" sz="3000" dirty="0" smtClean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Next : </a:t>
              </a:r>
              <a:r>
                <a:rPr lang="fr-BE" sz="3000" dirty="0" err="1" smtClean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Quantify</a:t>
              </a:r>
              <a:r>
                <a:rPr lang="fr-BE" sz="3000" dirty="0" smtClean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 </a:t>
              </a:r>
              <a:r>
                <a:rPr lang="en-US" altLang="zh-CN" sz="3000" dirty="0" smtClean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the maximum amount of C sequestration in aggregates and determine the major species in different sizes of aggregates.</a:t>
              </a:r>
              <a:endParaRPr lang="zh-CN" altLang="en-US" sz="3000" dirty="0" smtClean="0"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</p:grpSp>
      <p:sp>
        <p:nvSpPr>
          <p:cNvPr id="47" name="ZoneTexte 46"/>
          <p:cNvSpPr txBox="1"/>
          <p:nvPr/>
        </p:nvSpPr>
        <p:spPr>
          <a:xfrm>
            <a:off x="10496517" y="27905120"/>
            <a:ext cx="1021563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3000" dirty="0" smtClean="0">
                <a:latin typeface="Malgun Gothic" pitchFamily="34" charset="-127"/>
                <a:ea typeface="Malgun Gothic" pitchFamily="34" charset="-127"/>
              </a:rPr>
              <a:t> The content of </a:t>
            </a:r>
            <a:r>
              <a:rPr lang="en-US" sz="3000" dirty="0" err="1" smtClean="0">
                <a:latin typeface="Malgun Gothic" pitchFamily="34" charset="-127"/>
                <a:ea typeface="Malgun Gothic" pitchFamily="34" charset="-127"/>
              </a:rPr>
              <a:t>C</a:t>
            </a:r>
            <a:r>
              <a:rPr lang="en-US" sz="3000" baseline="-25000" dirty="0" err="1" smtClean="0">
                <a:latin typeface="Malgun Gothic" pitchFamily="34" charset="-127"/>
                <a:ea typeface="Malgun Gothic" pitchFamily="34" charset="-127"/>
              </a:rPr>
              <a:t>straw</a:t>
            </a:r>
            <a:r>
              <a:rPr lang="en-US" sz="3000" dirty="0" smtClean="0">
                <a:latin typeface="Malgun Gothic" pitchFamily="34" charset="-127"/>
                <a:ea typeface="Malgun Gothic" pitchFamily="34" charset="-127"/>
              </a:rPr>
              <a:t> increased gradually as the aggregate size increased under straw addition.</a:t>
            </a:r>
          </a:p>
          <a:p>
            <a:pPr algn="just">
              <a:buFont typeface="Arial" pitchFamily="34" charset="0"/>
              <a:buChar char="•"/>
            </a:pPr>
            <a:r>
              <a:rPr lang="en-US" sz="3000" dirty="0" smtClean="0">
                <a:latin typeface="Malgun Gothic" pitchFamily="34" charset="-127"/>
                <a:ea typeface="Malgun Gothic" pitchFamily="34" charset="-127"/>
              </a:rPr>
              <a:t> The difference in the rate of C mineralization resulted in greater C accumulation in＜0.25 mm aggregates than in ＞2 mm aggregates. </a:t>
            </a:r>
            <a:endParaRPr lang="en-GB" sz="3000" dirty="0">
              <a:latin typeface="Malgun Gothic" pitchFamily="34" charset="-127"/>
              <a:ea typeface="Malgun Gothic" pitchFamily="34" charset="-127"/>
            </a:endParaRPr>
          </a:p>
        </p:txBody>
      </p:sp>
      <p:cxnSp>
        <p:nvCxnSpPr>
          <p:cNvPr id="72" name="Connecteur droit 71"/>
          <p:cNvCxnSpPr/>
          <p:nvPr/>
        </p:nvCxnSpPr>
        <p:spPr>
          <a:xfrm rot="5400000" flipH="1" flipV="1">
            <a:off x="16944172" y="25685069"/>
            <a:ext cx="26133546" cy="23709"/>
          </a:xfrm>
          <a:prstGeom prst="line">
            <a:avLst/>
          </a:prstGeom>
          <a:ln>
            <a:solidFill>
              <a:srgbClr val="007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 rot="10800000">
            <a:off x="9810658" y="12577762"/>
            <a:ext cx="20216960" cy="31540"/>
          </a:xfrm>
          <a:prstGeom prst="line">
            <a:avLst/>
          </a:prstGeom>
          <a:ln>
            <a:solidFill>
              <a:srgbClr val="007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rot="5400000">
            <a:off x="-3147347" y="25618310"/>
            <a:ext cx="26003432" cy="1588"/>
          </a:xfrm>
          <a:prstGeom prst="line">
            <a:avLst/>
          </a:prstGeom>
          <a:ln>
            <a:solidFill>
              <a:srgbClr val="007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矩形 78"/>
          <p:cNvSpPr/>
          <p:nvPr/>
        </p:nvSpPr>
        <p:spPr>
          <a:xfrm>
            <a:off x="-6739767" y="6052875"/>
            <a:ext cx="18473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8800" b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grpSp>
        <p:nvGrpSpPr>
          <p:cNvPr id="3" name="组合 6"/>
          <p:cNvGrpSpPr/>
          <p:nvPr/>
        </p:nvGrpSpPr>
        <p:grpSpPr>
          <a:xfrm>
            <a:off x="566635" y="13117454"/>
            <a:ext cx="8786874" cy="6357982"/>
            <a:chOff x="683568" y="980728"/>
            <a:chExt cx="8388424" cy="5680047"/>
          </a:xfrm>
        </p:grpSpPr>
        <p:sp>
          <p:nvSpPr>
            <p:cNvPr id="108" name="椭圆 107"/>
            <p:cNvSpPr/>
            <p:nvPr/>
          </p:nvSpPr>
          <p:spPr>
            <a:xfrm>
              <a:off x="6732240" y="1700808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9" name="Picture 6" descr="C:\Users\dell\Desktop\山西地图_寿阳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44208" y="1983822"/>
              <a:ext cx="2627784" cy="467695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</p:pic>
        <p:grpSp>
          <p:nvGrpSpPr>
            <p:cNvPr id="4" name="组合 24"/>
            <p:cNvGrpSpPr/>
            <p:nvPr/>
          </p:nvGrpSpPr>
          <p:grpSpPr>
            <a:xfrm>
              <a:off x="683568" y="980728"/>
              <a:ext cx="4464496" cy="4464496"/>
              <a:chOff x="0" y="0"/>
              <a:chExt cx="4499992" cy="4437112"/>
            </a:xfrm>
          </p:grpSpPr>
          <p:pic>
            <p:nvPicPr>
              <p:cNvPr id="112" name="Picture 2" descr="C:\Users\dell\Desktop\图片1_副本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4499992" cy="44371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sp>
            <p:nvSpPr>
              <p:cNvPr id="113" name="椭圆 112"/>
              <p:cNvSpPr/>
              <p:nvPr/>
            </p:nvSpPr>
            <p:spPr>
              <a:xfrm>
                <a:off x="2915816" y="1844824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11" name="直接连接符 110"/>
            <p:cNvCxnSpPr/>
            <p:nvPr/>
          </p:nvCxnSpPr>
          <p:spPr>
            <a:xfrm>
              <a:off x="3784571" y="2921805"/>
              <a:ext cx="4171805" cy="1155268"/>
            </a:xfrm>
            <a:prstGeom prst="line">
              <a:avLst/>
            </a:prstGeom>
            <a:ln w="25400">
              <a:solidFill>
                <a:srgbClr val="FF0000"/>
              </a:solidFill>
              <a:headEnd w="lg" len="lg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矩形 113"/>
          <p:cNvSpPr/>
          <p:nvPr/>
        </p:nvSpPr>
        <p:spPr>
          <a:xfrm>
            <a:off x="0" y="18903932"/>
            <a:ext cx="6333969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altLang="zh-CN" sz="2400" dirty="0" err="1" smtClean="0">
                <a:latin typeface="Malgun Gothic" pitchFamily="34" charset="-127"/>
                <a:ea typeface="Malgun Gothic" pitchFamily="34" charset="-127"/>
                <a:cs typeface="Times New Roman" pitchFamily="18" charset="0"/>
              </a:rPr>
              <a:t>Dryland</a:t>
            </a:r>
            <a:r>
              <a:rPr lang="en-US" altLang="zh-CN" sz="2400" dirty="0" smtClean="0">
                <a:latin typeface="Malgun Gothic" pitchFamily="34" charset="-127"/>
                <a:ea typeface="Malgun Gothic" pitchFamily="34" charset="-127"/>
                <a:cs typeface="Times New Roman" pitchFamily="18" charset="0"/>
              </a:rPr>
              <a:t> Agriculture Demonstration Zone in </a:t>
            </a:r>
            <a:r>
              <a:rPr lang="en-US" altLang="zh-CN" sz="2400" dirty="0" err="1" smtClean="0">
                <a:latin typeface="Malgun Gothic" pitchFamily="34" charset="-127"/>
                <a:ea typeface="Malgun Gothic" pitchFamily="34" charset="-127"/>
                <a:cs typeface="Times New Roman" pitchFamily="18" charset="0"/>
              </a:rPr>
              <a:t>Zongai</a:t>
            </a:r>
            <a:r>
              <a:rPr lang="en-US" altLang="zh-CN" sz="2400" dirty="0" smtClean="0">
                <a:latin typeface="Malgun Gothic" pitchFamily="34" charset="-127"/>
                <a:ea typeface="Malgun Gothic" pitchFamily="34" charset="-127"/>
                <a:cs typeface="Times New Roman" pitchFamily="18" charset="0"/>
              </a:rPr>
              <a:t> Village,  </a:t>
            </a:r>
          </a:p>
          <a:p>
            <a:pPr algn="ctr" defTabSz="914400">
              <a:spcBef>
                <a:spcPct val="20000"/>
              </a:spcBef>
              <a:defRPr/>
            </a:pPr>
            <a:r>
              <a:rPr lang="en-US" altLang="zh-CN" sz="2400" dirty="0" smtClean="0">
                <a:latin typeface="Malgun Gothic" pitchFamily="34" charset="-127"/>
                <a:ea typeface="Malgun Gothic" pitchFamily="34" charset="-127"/>
                <a:cs typeface="Times New Roman" pitchFamily="18" charset="0"/>
              </a:rPr>
              <a:t>112</a:t>
            </a:r>
            <a:r>
              <a:rPr lang="en-US" altLang="zh-CN" sz="2400" dirty="0" smtClean="0">
                <a:latin typeface="Malgun Gothic" pitchFamily="34" charset="-127"/>
                <a:ea typeface="Malgun Gothic" pitchFamily="34" charset="-127"/>
                <a:cs typeface="Times New Roman" pitchFamily="18" charset="0"/>
                <a:sym typeface="Symbol"/>
              </a:rPr>
              <a:t></a:t>
            </a:r>
            <a:r>
              <a:rPr lang="en-US" altLang="zh-CN" sz="2400" dirty="0" smtClean="0">
                <a:latin typeface="Malgun Gothic" pitchFamily="34" charset="-127"/>
                <a:ea typeface="Malgun Gothic" pitchFamily="34" charset="-127"/>
                <a:cs typeface="Times New Roman" pitchFamily="18" charset="0"/>
              </a:rPr>
              <a:t>–113</a:t>
            </a:r>
            <a:r>
              <a:rPr lang="en-US" altLang="zh-CN" sz="2400" dirty="0" smtClean="0">
                <a:latin typeface="Malgun Gothic" pitchFamily="34" charset="-127"/>
                <a:ea typeface="Malgun Gothic" pitchFamily="34" charset="-127"/>
                <a:cs typeface="Times New Roman" pitchFamily="18" charset="0"/>
                <a:sym typeface="Symbol"/>
              </a:rPr>
              <a:t>  </a:t>
            </a:r>
            <a:r>
              <a:rPr lang="en-US" altLang="zh-CN" sz="2400" dirty="0" smtClean="0">
                <a:latin typeface="Malgun Gothic" pitchFamily="34" charset="-127"/>
                <a:ea typeface="Malgun Gothic" pitchFamily="34" charset="-127"/>
                <a:cs typeface="Times New Roman" pitchFamily="18" charset="0"/>
              </a:rPr>
              <a:t>E, 37</a:t>
            </a:r>
            <a:r>
              <a:rPr lang="en-US" altLang="zh-CN" sz="2400" dirty="0" smtClean="0">
                <a:latin typeface="Malgun Gothic" pitchFamily="34" charset="-127"/>
                <a:ea typeface="Malgun Gothic" pitchFamily="34" charset="-127"/>
                <a:cs typeface="Times New Roman" pitchFamily="18" charset="0"/>
                <a:sym typeface="Symbol"/>
              </a:rPr>
              <a:t> </a:t>
            </a:r>
            <a:r>
              <a:rPr lang="en-US" altLang="zh-CN" sz="2400" dirty="0" smtClean="0">
                <a:latin typeface="Malgun Gothic" pitchFamily="34" charset="-127"/>
                <a:ea typeface="Malgun Gothic" pitchFamily="34" charset="-127"/>
                <a:cs typeface="Times New Roman" pitchFamily="18" charset="0"/>
              </a:rPr>
              <a:t>–38</a:t>
            </a:r>
            <a:r>
              <a:rPr lang="en-US" altLang="zh-CN" sz="2400" dirty="0" smtClean="0">
                <a:latin typeface="Malgun Gothic" pitchFamily="34" charset="-127"/>
                <a:ea typeface="Malgun Gothic" pitchFamily="34" charset="-127"/>
                <a:cs typeface="Times New Roman" pitchFamily="18" charset="0"/>
                <a:sym typeface="Symbol"/>
              </a:rPr>
              <a:t>  </a:t>
            </a:r>
            <a:r>
              <a:rPr lang="en-US" altLang="zh-CN" sz="2400" dirty="0" smtClean="0">
                <a:latin typeface="Malgun Gothic" pitchFamily="34" charset="-127"/>
                <a:ea typeface="Malgun Gothic" pitchFamily="34" charset="-127"/>
                <a:cs typeface="Times New Roman" pitchFamily="18" charset="0"/>
              </a:rPr>
              <a:t>N</a:t>
            </a:r>
            <a:endParaRPr lang="zh-CN" altLang="en-US" sz="2400" dirty="0">
              <a:latin typeface="Malgun Gothic" pitchFamily="34" charset="-127"/>
              <a:ea typeface="Malgun Gothic" pitchFamily="34" charset="-127"/>
              <a:cs typeface="Times New Roman" pitchFamily="18" charset="0"/>
            </a:endParaRPr>
          </a:p>
        </p:txBody>
      </p:sp>
      <p:cxnSp>
        <p:nvCxnSpPr>
          <p:cNvPr id="116" name="Connecteur droit avec flèche 178"/>
          <p:cNvCxnSpPr/>
          <p:nvPr/>
        </p:nvCxnSpPr>
        <p:spPr>
          <a:xfrm rot="5400000" flipH="1" flipV="1">
            <a:off x="4281411" y="21475700"/>
            <a:ext cx="3571900" cy="1588"/>
          </a:xfrm>
          <a:prstGeom prst="straightConnector1">
            <a:avLst/>
          </a:prstGeom>
          <a:ln w="28575">
            <a:solidFill>
              <a:srgbClr val="7DB9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79"/>
          <p:cNvCxnSpPr/>
          <p:nvPr/>
        </p:nvCxnSpPr>
        <p:spPr>
          <a:xfrm rot="10800000">
            <a:off x="9853575" y="38692258"/>
            <a:ext cx="20145518" cy="1588"/>
          </a:xfrm>
          <a:prstGeom prst="line">
            <a:avLst/>
          </a:prstGeom>
          <a:ln>
            <a:solidFill>
              <a:srgbClr val="007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组合 109"/>
          <p:cNvGrpSpPr/>
          <p:nvPr/>
        </p:nvGrpSpPr>
        <p:grpSpPr>
          <a:xfrm>
            <a:off x="23069605" y="33334408"/>
            <a:ext cx="1857388" cy="2456105"/>
            <a:chOff x="285720" y="2254031"/>
            <a:chExt cx="1442434" cy="2241791"/>
          </a:xfrm>
        </p:grpSpPr>
        <p:grpSp>
          <p:nvGrpSpPr>
            <p:cNvPr id="115" name="组合 114"/>
            <p:cNvGrpSpPr/>
            <p:nvPr/>
          </p:nvGrpSpPr>
          <p:grpSpPr>
            <a:xfrm>
              <a:off x="285720" y="3357562"/>
              <a:ext cx="1439646" cy="1138260"/>
              <a:chOff x="2357422" y="5181599"/>
              <a:chExt cx="1439646" cy="1138260"/>
            </a:xfrm>
          </p:grpSpPr>
          <p:sp>
            <p:nvSpPr>
              <p:cNvPr id="130" name="椭圆 129"/>
              <p:cNvSpPr/>
              <p:nvPr/>
            </p:nvSpPr>
            <p:spPr>
              <a:xfrm>
                <a:off x="2357422" y="5286388"/>
                <a:ext cx="71438" cy="71438"/>
              </a:xfrm>
              <a:prstGeom prst="ellipse">
                <a:avLst/>
              </a:prstGeom>
              <a:solidFill>
                <a:srgbClr val="92D050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31" name="TextBox 3"/>
              <p:cNvSpPr txBox="1"/>
              <p:nvPr/>
            </p:nvSpPr>
            <p:spPr>
              <a:xfrm>
                <a:off x="2506434" y="5181599"/>
                <a:ext cx="11430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200" dirty="0" smtClean="0"/>
                  <a:t>NS   </a:t>
                </a:r>
                <a:r>
                  <a:rPr lang="zh-CN" altLang="en-US" sz="1200" dirty="0" smtClean="0"/>
                  <a:t>＞</a:t>
                </a:r>
                <a:r>
                  <a:rPr lang="en-US" altLang="zh-CN" sz="1200" dirty="0" smtClean="0"/>
                  <a:t>5mm</a:t>
                </a:r>
                <a:endParaRPr lang="zh-CN" altLang="en-US" sz="1200" dirty="0"/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2357422" y="5715016"/>
                <a:ext cx="71438" cy="71438"/>
              </a:xfrm>
              <a:prstGeom prst="ellipse">
                <a:avLst/>
              </a:prstGeom>
              <a:solidFill>
                <a:srgbClr val="FFC000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33" name="TextBox 6"/>
              <p:cNvSpPr txBox="1"/>
              <p:nvPr/>
            </p:nvSpPr>
            <p:spPr>
              <a:xfrm>
                <a:off x="2511216" y="5619092"/>
                <a:ext cx="10001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200" dirty="0" smtClean="0"/>
                  <a:t>NS   1-2mm</a:t>
                </a:r>
                <a:endParaRPr lang="zh-CN" altLang="en-US" sz="1200" dirty="0"/>
              </a:p>
            </p:txBody>
          </p:sp>
          <p:sp>
            <p:nvSpPr>
              <p:cNvPr id="134" name="椭圆 133"/>
              <p:cNvSpPr/>
              <p:nvPr/>
            </p:nvSpPr>
            <p:spPr>
              <a:xfrm>
                <a:off x="2357422" y="5510226"/>
                <a:ext cx="71438" cy="71438"/>
              </a:xfrm>
              <a:prstGeom prst="ellipse">
                <a:avLst/>
              </a:prstGeom>
              <a:solidFill>
                <a:srgbClr val="800080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35" name="TextBox 8"/>
              <p:cNvSpPr txBox="1"/>
              <p:nvPr/>
            </p:nvSpPr>
            <p:spPr>
              <a:xfrm>
                <a:off x="2508480" y="5394536"/>
                <a:ext cx="10715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200" dirty="0" smtClean="0"/>
                  <a:t>NS   2-5mm</a:t>
                </a:r>
                <a:endParaRPr lang="zh-CN" altLang="en-US" sz="1200" dirty="0"/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2357422" y="6143644"/>
                <a:ext cx="71438" cy="71438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37" name="TextBox 10"/>
              <p:cNvSpPr txBox="1"/>
              <p:nvPr/>
            </p:nvSpPr>
            <p:spPr>
              <a:xfrm>
                <a:off x="2511184" y="6042860"/>
                <a:ext cx="12858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200" dirty="0" smtClean="0"/>
                  <a:t>NS   </a:t>
                </a:r>
                <a:r>
                  <a:rPr lang="zh-CN" altLang="en-US" sz="1200" dirty="0" smtClean="0"/>
                  <a:t>＜</a:t>
                </a:r>
                <a:r>
                  <a:rPr lang="en-US" altLang="zh-CN" sz="1200" dirty="0" smtClean="0"/>
                  <a:t>0.25mm</a:t>
                </a:r>
                <a:endParaRPr lang="zh-CN" altLang="en-US" sz="1200" dirty="0"/>
              </a:p>
            </p:txBody>
          </p:sp>
          <p:sp>
            <p:nvSpPr>
              <p:cNvPr id="138" name="TextBox 13"/>
              <p:cNvSpPr txBox="1"/>
              <p:nvPr/>
            </p:nvSpPr>
            <p:spPr>
              <a:xfrm>
                <a:off x="2511184" y="5839430"/>
                <a:ext cx="12749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200" dirty="0" smtClean="0"/>
                  <a:t>NS   0.25-1mm</a:t>
                </a:r>
                <a:endParaRPr lang="zh-CN" altLang="en-US" sz="1200" dirty="0"/>
              </a:p>
            </p:txBody>
          </p:sp>
          <p:sp>
            <p:nvSpPr>
              <p:cNvPr id="139" name="椭圆 138"/>
              <p:cNvSpPr/>
              <p:nvPr/>
            </p:nvSpPr>
            <p:spPr>
              <a:xfrm>
                <a:off x="2357422" y="5929330"/>
                <a:ext cx="71438" cy="71438"/>
              </a:xfrm>
              <a:prstGeom prst="ellipse">
                <a:avLst/>
              </a:prstGeom>
              <a:solidFill>
                <a:srgbClr val="800000">
                  <a:alpha val="8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17" name="组合 116"/>
            <p:cNvGrpSpPr/>
            <p:nvPr/>
          </p:nvGrpSpPr>
          <p:grpSpPr>
            <a:xfrm>
              <a:off x="289845" y="2254031"/>
              <a:ext cx="1438309" cy="1148448"/>
              <a:chOff x="3786182" y="5192484"/>
              <a:chExt cx="1438309" cy="1148448"/>
            </a:xfrm>
          </p:grpSpPr>
          <p:sp>
            <p:nvSpPr>
              <p:cNvPr id="118" name="TextBox 27"/>
              <p:cNvSpPr txBox="1"/>
              <p:nvPr/>
            </p:nvSpPr>
            <p:spPr>
              <a:xfrm>
                <a:off x="3935194" y="5192484"/>
                <a:ext cx="11430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200" dirty="0" smtClean="0"/>
                  <a:t>S   </a:t>
                </a:r>
                <a:r>
                  <a:rPr lang="zh-CN" altLang="en-US" sz="1200" dirty="0" smtClean="0"/>
                  <a:t>＞</a:t>
                </a:r>
                <a:r>
                  <a:rPr lang="en-US" altLang="zh-CN" sz="1200" dirty="0" smtClean="0"/>
                  <a:t>5mm</a:t>
                </a:r>
                <a:endParaRPr lang="zh-CN" altLang="en-US" sz="1200" dirty="0"/>
              </a:p>
            </p:txBody>
          </p:sp>
          <p:sp>
            <p:nvSpPr>
              <p:cNvPr id="120" name="TextBox 29"/>
              <p:cNvSpPr txBox="1"/>
              <p:nvPr/>
            </p:nvSpPr>
            <p:spPr>
              <a:xfrm>
                <a:off x="3942695" y="5619757"/>
                <a:ext cx="10001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200" dirty="0" smtClean="0"/>
                  <a:t>S   1-2mm</a:t>
                </a:r>
                <a:endParaRPr lang="zh-CN" altLang="en-US" sz="1200" dirty="0"/>
              </a:p>
            </p:txBody>
          </p:sp>
          <p:sp>
            <p:nvSpPr>
              <p:cNvPr id="121" name="TextBox 31"/>
              <p:cNvSpPr txBox="1"/>
              <p:nvPr/>
            </p:nvSpPr>
            <p:spPr>
              <a:xfrm>
                <a:off x="3935871" y="5404755"/>
                <a:ext cx="10715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200" dirty="0" smtClean="0"/>
                  <a:t>S   2-5mm</a:t>
                </a:r>
                <a:endParaRPr lang="zh-CN" altLang="en-US" sz="1200" dirty="0"/>
              </a:p>
            </p:txBody>
          </p:sp>
          <p:sp>
            <p:nvSpPr>
              <p:cNvPr id="122" name="TextBox 33"/>
              <p:cNvSpPr txBox="1"/>
              <p:nvPr/>
            </p:nvSpPr>
            <p:spPr>
              <a:xfrm>
                <a:off x="3938607" y="6063933"/>
                <a:ext cx="12858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200" dirty="0" smtClean="0"/>
                  <a:t>S   </a:t>
                </a:r>
                <a:r>
                  <a:rPr lang="zh-CN" altLang="en-US" sz="1200" dirty="0" smtClean="0"/>
                  <a:t>＜</a:t>
                </a:r>
                <a:r>
                  <a:rPr lang="en-US" altLang="zh-CN" sz="1200" dirty="0" smtClean="0"/>
                  <a:t>0.25mm</a:t>
                </a:r>
                <a:endParaRPr lang="zh-CN" altLang="en-US" sz="1200" dirty="0"/>
              </a:p>
            </p:txBody>
          </p:sp>
          <p:sp>
            <p:nvSpPr>
              <p:cNvPr id="123" name="TextBox 34"/>
              <p:cNvSpPr txBox="1"/>
              <p:nvPr/>
            </p:nvSpPr>
            <p:spPr>
              <a:xfrm>
                <a:off x="3939944" y="5850315"/>
                <a:ext cx="10715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200" dirty="0" smtClean="0"/>
                  <a:t>S   0.25-1mm</a:t>
                </a:r>
                <a:endParaRPr lang="zh-CN" altLang="en-US" sz="1200" dirty="0"/>
              </a:p>
            </p:txBody>
          </p:sp>
          <p:sp>
            <p:nvSpPr>
              <p:cNvPr id="124" name="流程图: 合并 123"/>
              <p:cNvSpPr/>
              <p:nvPr/>
            </p:nvSpPr>
            <p:spPr>
              <a:xfrm>
                <a:off x="3786182" y="5306105"/>
                <a:ext cx="71438" cy="71438"/>
              </a:xfrm>
              <a:prstGeom prst="flowChartMerge">
                <a:avLst/>
              </a:prstGeom>
              <a:solidFill>
                <a:srgbClr val="92D050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5" name="流程图: 合并 124"/>
              <p:cNvSpPr/>
              <p:nvPr/>
            </p:nvSpPr>
            <p:spPr>
              <a:xfrm>
                <a:off x="3786182" y="5500702"/>
                <a:ext cx="71438" cy="71438"/>
              </a:xfrm>
              <a:prstGeom prst="flowChartMerge">
                <a:avLst/>
              </a:prstGeom>
              <a:solidFill>
                <a:srgbClr val="7030A0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6" name="流程图: 合并 125"/>
              <p:cNvSpPr/>
              <p:nvPr/>
            </p:nvSpPr>
            <p:spPr>
              <a:xfrm>
                <a:off x="3786182" y="5715016"/>
                <a:ext cx="71438" cy="71438"/>
              </a:xfrm>
              <a:prstGeom prst="flowChartMerge">
                <a:avLst/>
              </a:prstGeom>
              <a:solidFill>
                <a:srgbClr val="FFC000">
                  <a:alpha val="6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7" name="流程图: 合并 126"/>
              <p:cNvSpPr/>
              <p:nvPr/>
            </p:nvSpPr>
            <p:spPr>
              <a:xfrm>
                <a:off x="3786182" y="5929330"/>
                <a:ext cx="71438" cy="71438"/>
              </a:xfrm>
              <a:prstGeom prst="flowChartMerge">
                <a:avLst/>
              </a:prstGeom>
              <a:solidFill>
                <a:srgbClr val="993300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8" name="流程图: 合并 127"/>
              <p:cNvSpPr/>
              <p:nvPr/>
            </p:nvSpPr>
            <p:spPr>
              <a:xfrm>
                <a:off x="3786182" y="6143644"/>
                <a:ext cx="71438" cy="71438"/>
              </a:xfrm>
              <a:prstGeom prst="flowChartMerge">
                <a:avLst/>
              </a:prstGeom>
              <a:solidFill>
                <a:schemeClr val="accent5">
                  <a:lumMod val="60000"/>
                  <a:lumOff val="40000"/>
                  <a:alpha val="8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sp>
        <p:nvSpPr>
          <p:cNvPr id="158" name="ZoneTexte 150"/>
          <p:cNvSpPr txBox="1"/>
          <p:nvPr/>
        </p:nvSpPr>
        <p:spPr>
          <a:xfrm>
            <a:off x="10139327" y="36691994"/>
            <a:ext cx="19859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OC contents were positively associated with microorganism indicators among aggregates </a:t>
            </a:r>
            <a:r>
              <a:rPr lang="en-US" sz="3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under straw </a:t>
            </a:r>
            <a:r>
              <a:rPr lang="en-US" sz="30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addition. Compared to other indicators, B/F and G+/G- bacteria had a stronger correlation with SOC.</a:t>
            </a:r>
            <a:endParaRPr lang="en-GB" sz="3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68" name="矩形 167"/>
          <p:cNvSpPr/>
          <p:nvPr/>
        </p:nvSpPr>
        <p:spPr>
          <a:xfrm>
            <a:off x="16568747" y="3273975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2800" dirty="0"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182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10435" cy="2789312"/>
          </a:xfrm>
          <a:prstGeom prst="rect">
            <a:avLst/>
          </a:prstGeom>
        </p:spPr>
      </p:pic>
      <p:pic>
        <p:nvPicPr>
          <p:cNvPr id="18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8128"/>
          <a:stretch/>
        </p:blipFill>
        <p:spPr bwMode="auto">
          <a:xfrm>
            <a:off x="18806278" y="0"/>
            <a:ext cx="11473697" cy="2044564"/>
          </a:xfrm>
          <a:prstGeom prst="rect">
            <a:avLst/>
          </a:prstGeom>
          <a:gradFill>
            <a:gsLst>
              <a:gs pos="50000">
                <a:schemeClr val="bg1">
                  <a:tint val="80000"/>
                  <a:satMod val="250000"/>
                </a:schemeClr>
              </a:gs>
              <a:gs pos="76000">
                <a:schemeClr val="bg1">
                  <a:tint val="90000"/>
                  <a:shade val="90000"/>
                  <a:satMod val="200000"/>
                </a:schemeClr>
              </a:gs>
              <a:gs pos="92000">
                <a:schemeClr val="bg1">
                  <a:tint val="90000"/>
                  <a:shade val="70000"/>
                  <a:satMod val="2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" name="组合 142"/>
          <p:cNvGrpSpPr/>
          <p:nvPr/>
        </p:nvGrpSpPr>
        <p:grpSpPr>
          <a:xfrm>
            <a:off x="10425079" y="29691070"/>
            <a:ext cx="19359698" cy="1451630"/>
            <a:chOff x="10925145" y="17475172"/>
            <a:chExt cx="18288128" cy="1451630"/>
          </a:xfrm>
        </p:grpSpPr>
        <p:cxnSp>
          <p:nvCxnSpPr>
            <p:cNvPr id="156" name="Connecteur droit avec flèche 178"/>
            <p:cNvCxnSpPr/>
            <p:nvPr/>
          </p:nvCxnSpPr>
          <p:spPr>
            <a:xfrm rot="5400000">
              <a:off x="19677094" y="18533099"/>
              <a:ext cx="785818" cy="1588"/>
            </a:xfrm>
            <a:prstGeom prst="straightConnector1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组合 163"/>
            <p:cNvGrpSpPr/>
            <p:nvPr/>
          </p:nvGrpSpPr>
          <p:grpSpPr>
            <a:xfrm>
              <a:off x="10925145" y="17475172"/>
              <a:ext cx="18288128" cy="644177"/>
              <a:chOff x="23783985" y="28548060"/>
              <a:chExt cx="2359495" cy="644177"/>
            </a:xfrm>
          </p:grpSpPr>
          <p:cxnSp>
            <p:nvCxnSpPr>
              <p:cNvPr id="153" name="直接连接符 152"/>
              <p:cNvCxnSpPr/>
              <p:nvPr/>
            </p:nvCxnSpPr>
            <p:spPr>
              <a:xfrm>
                <a:off x="23783985" y="29191004"/>
                <a:ext cx="2359495" cy="12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 rot="16200000" flipH="1">
                <a:off x="23462515" y="28869531"/>
                <a:ext cx="642943" cy="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>
              <a:xfrm rot="16200000" flipH="1">
                <a:off x="25819966" y="28869533"/>
                <a:ext cx="642943" cy="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5" name="Rectangle à coins arrondis 76"/>
          <p:cNvSpPr/>
          <p:nvPr/>
        </p:nvSpPr>
        <p:spPr>
          <a:xfrm>
            <a:off x="423759" y="21618576"/>
            <a:ext cx="9001188" cy="16002112"/>
          </a:xfrm>
          <a:prstGeom prst="roundRect">
            <a:avLst/>
          </a:prstGeom>
          <a:solidFill>
            <a:srgbClr val="E0EDF4"/>
          </a:solidFill>
          <a:ln>
            <a:solidFill>
              <a:srgbClr val="007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3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16" name="ZoneTexte 16"/>
          <p:cNvSpPr txBox="1"/>
          <p:nvPr/>
        </p:nvSpPr>
        <p:spPr>
          <a:xfrm>
            <a:off x="831299" y="22104222"/>
            <a:ext cx="4001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00707F"/>
                </a:solidFill>
                <a:latin typeface="Trebuchet MS" panose="020B0603020202020204" pitchFamily="34" charset="0"/>
              </a:rPr>
              <a:t>Methodology</a:t>
            </a:r>
            <a:endParaRPr lang="en-GB" sz="4400" b="1" dirty="0">
              <a:solidFill>
                <a:srgbClr val="00707F"/>
              </a:solidFill>
              <a:latin typeface="Trebuchet MS" panose="020B0603020202020204" pitchFamily="34" charset="0"/>
            </a:endParaRPr>
          </a:p>
        </p:txBody>
      </p:sp>
      <p:sp>
        <p:nvSpPr>
          <p:cNvPr id="217" name="ZoneTexte 48"/>
          <p:cNvSpPr txBox="1"/>
          <p:nvPr/>
        </p:nvSpPr>
        <p:spPr>
          <a:xfrm>
            <a:off x="495197" y="23404526"/>
            <a:ext cx="8591498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6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GB" sz="30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L</a:t>
            </a:r>
            <a:r>
              <a:rPr lang="en-US" altLang="zh-CN" sz="3000" b="1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ong</a:t>
            </a:r>
            <a:r>
              <a:rPr lang="en-US" altLang="zh-CN" sz="30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-term straw</a:t>
            </a:r>
            <a:r>
              <a:rPr lang="zh-CN" altLang="en-US" sz="30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zh-CN" sz="30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application: 27 years</a:t>
            </a:r>
            <a:endParaRPr lang="en-GB" sz="3000" b="1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18" name="ZoneTexte 150"/>
          <p:cNvSpPr txBox="1"/>
          <p:nvPr/>
        </p:nvSpPr>
        <p:spPr>
          <a:xfrm>
            <a:off x="423759" y="24404658"/>
            <a:ext cx="56436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Malgun Gothic" pitchFamily="34" charset="-127"/>
                <a:ea typeface="Malgun Gothic" pitchFamily="34" charset="-127"/>
              </a:rPr>
              <a:t>(1) fertilized with crop residue removed after harvesting;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Malgun Gothic" pitchFamily="34" charset="-127"/>
                <a:ea typeface="Malgun Gothic" pitchFamily="34" charset="-127"/>
              </a:rPr>
              <a:t>(2) fertilized with maize straw (3,000 kg ha</a:t>
            </a:r>
            <a:r>
              <a:rPr lang="en-US" sz="3000" baseline="30000" dirty="0" smtClean="0">
                <a:latin typeface="Malgun Gothic" pitchFamily="34" charset="-127"/>
                <a:ea typeface="Malgun Gothic" pitchFamily="34" charset="-127"/>
              </a:rPr>
              <a:t>-1</a:t>
            </a:r>
            <a:r>
              <a:rPr lang="en-US" sz="3000" dirty="0" smtClean="0">
                <a:latin typeface="Malgun Gothic" pitchFamily="34" charset="-127"/>
                <a:ea typeface="Malgun Gothic" pitchFamily="34" charset="-127"/>
              </a:rPr>
              <a:t>.) application after harvesting.</a:t>
            </a:r>
            <a:endParaRPr lang="en-GB" sz="3000" dirty="0"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219" name="ZoneTexte 48"/>
          <p:cNvSpPr txBox="1"/>
          <p:nvPr/>
        </p:nvSpPr>
        <p:spPr>
          <a:xfrm>
            <a:off x="385049" y="27599104"/>
            <a:ext cx="9039898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6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In</a:t>
            </a:r>
            <a:r>
              <a:rPr lang="en-US" altLang="zh-CN" sz="30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cubation </a:t>
            </a:r>
            <a:r>
              <a:rPr lang="en-US" sz="30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with </a:t>
            </a:r>
            <a:r>
              <a:rPr lang="en-US" sz="3000" b="1" baseline="300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13</a:t>
            </a:r>
            <a:r>
              <a:rPr lang="en-US" sz="30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C straw: 300 days</a:t>
            </a:r>
          </a:p>
          <a:p>
            <a:pPr marL="457200" indent="-457200">
              <a:lnSpc>
                <a:spcPts val="4600"/>
              </a:lnSpc>
              <a:spcAft>
                <a:spcPts val="1200"/>
              </a:spcAft>
            </a:pPr>
            <a:r>
              <a:rPr lang="en-GB" sz="30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＞5 mm, 2-5 mm, 1-2 mm, 0.25-1 mm, ＜0.25 mm</a:t>
            </a:r>
          </a:p>
        </p:txBody>
      </p:sp>
      <p:pic>
        <p:nvPicPr>
          <p:cNvPr id="220" name="Picture 2" descr="C:\Users\dell\Desktop\14-11-17-63-5329.jpg"/>
          <p:cNvPicPr>
            <a:picLocks noChangeAspect="1" noChangeArrowheads="1"/>
          </p:cNvPicPr>
          <p:nvPr/>
        </p:nvPicPr>
        <p:blipFill>
          <a:blip r:embed="rId16" cstate="print"/>
          <a:srcRect l="36094" t="43557" r="14602" b="11341"/>
          <a:stretch>
            <a:fillRect/>
          </a:stretch>
        </p:blipFill>
        <p:spPr bwMode="auto">
          <a:xfrm>
            <a:off x="1066700" y="29637127"/>
            <a:ext cx="2028089" cy="2341782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221" name="Picture 1" descr="C:\Users\zhayan\AppData\Roaming\Tencent\Users\814712510\QQ\WinTemp\RichOle\ZY~R4JN_Y]6U@2HM6R}@D3I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768" t="22682" r="38691" b="28174"/>
          <a:stretch>
            <a:fillRect/>
          </a:stretch>
        </p:blipFill>
        <p:spPr bwMode="auto">
          <a:xfrm>
            <a:off x="5995923" y="29691070"/>
            <a:ext cx="2184991" cy="2303872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2" name="矩形 221"/>
          <p:cNvSpPr/>
          <p:nvPr/>
        </p:nvSpPr>
        <p:spPr>
          <a:xfrm rot="16200000">
            <a:off x="3170672" y="27015594"/>
            <a:ext cx="2989044" cy="762561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3" name="组合 117"/>
          <p:cNvGrpSpPr/>
          <p:nvPr/>
        </p:nvGrpSpPr>
        <p:grpSpPr>
          <a:xfrm>
            <a:off x="568976" y="34635637"/>
            <a:ext cx="4069625" cy="2120915"/>
            <a:chOff x="568977" y="37892227"/>
            <a:chExt cx="3994214" cy="2120915"/>
          </a:xfrm>
        </p:grpSpPr>
        <p:sp>
          <p:nvSpPr>
            <p:cNvPr id="224" name="圆角矩形 223"/>
            <p:cNvSpPr/>
            <p:nvPr/>
          </p:nvSpPr>
          <p:spPr>
            <a:xfrm>
              <a:off x="568977" y="37892227"/>
              <a:ext cx="3783871" cy="2120915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5" name="圆角矩形 4"/>
            <p:cNvSpPr/>
            <p:nvPr/>
          </p:nvSpPr>
          <p:spPr>
            <a:xfrm>
              <a:off x="2154815" y="37892227"/>
              <a:ext cx="2408376" cy="21209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kern="1200" dirty="0" smtClean="0"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rPr>
                <a:t> </a:t>
              </a:r>
              <a:r>
                <a:rPr lang="en-US" altLang="zh-CN" sz="2400" kern="1200" dirty="0" smtClean="0"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  <a:cs typeface="宋体" pitchFamily="2" charset="-122"/>
                </a:rPr>
                <a:t>Microbial community                composition</a:t>
              </a:r>
              <a:endParaRPr lang="zh-CN" altLang="en-US" sz="2400" kern="1200" dirty="0"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endParaRPr>
            </a:p>
          </p:txBody>
        </p:sp>
      </p:grpSp>
      <p:sp>
        <p:nvSpPr>
          <p:cNvPr id="226" name="圆角矩形 225"/>
          <p:cNvSpPr/>
          <p:nvPr/>
        </p:nvSpPr>
        <p:spPr>
          <a:xfrm>
            <a:off x="780949" y="34691730"/>
            <a:ext cx="1598760" cy="1951243"/>
          </a:xfrm>
          <a:prstGeom prst="roundRect">
            <a:avLst>
              <a:gd name="adj" fmla="val 10000"/>
            </a:avLst>
          </a:prstGeom>
          <a:blipFill rotWithShape="0">
            <a:blip r:embed="rId1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227" name="直接箭头连接符 226"/>
          <p:cNvCxnSpPr/>
          <p:nvPr/>
        </p:nvCxnSpPr>
        <p:spPr>
          <a:xfrm rot="16200000" flipH="1">
            <a:off x="3781345" y="33191532"/>
            <a:ext cx="171451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矩形 227"/>
          <p:cNvSpPr/>
          <p:nvPr/>
        </p:nvSpPr>
        <p:spPr>
          <a:xfrm>
            <a:off x="1495329" y="32977218"/>
            <a:ext cx="2928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aseline="30000" dirty="0" smtClean="0">
                <a:latin typeface="Malgun Gothic" pitchFamily="34" charset="-127"/>
                <a:ea typeface="Malgun Gothic" pitchFamily="34" charset="-127"/>
                <a:cs typeface="Arial Unicode MS" pitchFamily="34" charset="-122"/>
              </a:rPr>
              <a:t>13</a:t>
            </a:r>
            <a:r>
              <a:rPr lang="en-US" altLang="zh-CN" sz="2400" dirty="0" smtClean="0">
                <a:latin typeface="Malgun Gothic" pitchFamily="34" charset="-127"/>
                <a:ea typeface="Malgun Gothic" pitchFamily="34" charset="-127"/>
                <a:cs typeface="Arial Unicode MS" pitchFamily="34" charset="-122"/>
              </a:rPr>
              <a:t>C Straw addition</a:t>
            </a:r>
            <a:endParaRPr lang="zh-CN" altLang="en-US" sz="2400" dirty="0">
              <a:latin typeface="Malgun Gothic" pitchFamily="34" charset="-127"/>
              <a:ea typeface="Malgun Gothic" pitchFamily="34" charset="-127"/>
              <a:cs typeface="Arial Unicode MS" pitchFamily="34" charset="-122"/>
            </a:endParaRPr>
          </a:p>
        </p:txBody>
      </p:sp>
      <p:pic>
        <p:nvPicPr>
          <p:cNvPr id="230" name="Picture 1" descr="C:\Users\zhayan\AppData\Roaming\Tencent\Users\814712510\QQ\WinTemp\RichOle\ZY~R4JN_Y]6U@2HM6R}@D3I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46" t="18490" r="67583" b="29740"/>
          <a:stretch>
            <a:fillRect/>
          </a:stretch>
        </p:blipFill>
        <p:spPr bwMode="auto">
          <a:xfrm>
            <a:off x="3424155" y="29691070"/>
            <a:ext cx="2190336" cy="2328331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1" name="圆角矩形 230"/>
          <p:cNvSpPr/>
          <p:nvPr/>
        </p:nvSpPr>
        <p:spPr>
          <a:xfrm>
            <a:off x="5138667" y="34763168"/>
            <a:ext cx="1876731" cy="1850611"/>
          </a:xfrm>
          <a:prstGeom prst="roundRect">
            <a:avLst>
              <a:gd name="adj" fmla="val 10000"/>
            </a:avLst>
          </a:prstGeom>
          <a:blipFill rotWithShape="0">
            <a:blip r:embed="rId19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2" name="组合 119"/>
          <p:cNvGrpSpPr/>
          <p:nvPr/>
        </p:nvGrpSpPr>
        <p:grpSpPr>
          <a:xfrm>
            <a:off x="5067229" y="34620292"/>
            <a:ext cx="3786214" cy="2172698"/>
            <a:chOff x="4544180" y="37876882"/>
            <a:chExt cx="3539940" cy="2172698"/>
          </a:xfrm>
        </p:grpSpPr>
        <p:sp>
          <p:nvSpPr>
            <p:cNvPr id="233" name="圆角矩形 232"/>
            <p:cNvSpPr/>
            <p:nvPr/>
          </p:nvSpPr>
          <p:spPr>
            <a:xfrm>
              <a:off x="4544180" y="37876882"/>
              <a:ext cx="3523444" cy="2172698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4" name="圆角矩形 4"/>
            <p:cNvSpPr/>
            <p:nvPr/>
          </p:nvSpPr>
          <p:spPr>
            <a:xfrm>
              <a:off x="6213963" y="37876882"/>
              <a:ext cx="1870157" cy="21726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kern="1200" dirty="0" smtClean="0"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  <a:cs typeface="Times New Roman" pitchFamily="18" charset="0"/>
                </a:rPr>
                <a:t>OC  in aggregates</a:t>
              </a:r>
            </a:p>
          </p:txBody>
        </p:sp>
      </p:grpSp>
      <p:pic>
        <p:nvPicPr>
          <p:cNvPr id="235" name="Picture 2" descr="C:\Users\THINK\Desktop\timg (3)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924485" y="24404658"/>
            <a:ext cx="3071835" cy="2233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36" name="矩形 235"/>
          <p:cNvSpPr/>
          <p:nvPr/>
        </p:nvSpPr>
        <p:spPr>
          <a:xfrm>
            <a:off x="423759" y="34120226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latin typeface="Malgun Gothic" pitchFamily="34" charset="-127"/>
                <a:ea typeface="Malgun Gothic" pitchFamily="34" charset="-127"/>
              </a:rPr>
              <a:t>Phospholipid</a:t>
            </a:r>
            <a:r>
              <a:rPr lang="en-US" altLang="zh-CN" sz="2400" dirty="0" smtClean="0">
                <a:latin typeface="Malgun Gothic" pitchFamily="34" charset="-127"/>
                <a:ea typeface="Malgun Gothic" pitchFamily="34" charset="-127"/>
              </a:rPr>
              <a:t> fatty acid analysis</a:t>
            </a:r>
            <a:endParaRPr lang="zh-CN" altLang="en-US" sz="2400" dirty="0">
              <a:latin typeface="Malgun Gothic" pitchFamily="34" charset="-127"/>
              <a:ea typeface="Malgun Gothic" pitchFamily="34" charset="-127"/>
            </a:endParaRPr>
          </a:p>
        </p:txBody>
      </p:sp>
      <p:grpSp>
        <p:nvGrpSpPr>
          <p:cNvPr id="340" name="组合 339"/>
          <p:cNvGrpSpPr/>
          <p:nvPr/>
        </p:nvGrpSpPr>
        <p:grpSpPr>
          <a:xfrm>
            <a:off x="21569407" y="17618048"/>
            <a:ext cx="8325924" cy="7875994"/>
            <a:chOff x="11695811" y="13517761"/>
            <a:chExt cx="8325924" cy="7251508"/>
          </a:xfrm>
        </p:grpSpPr>
        <p:cxnSp>
          <p:nvCxnSpPr>
            <p:cNvPr id="237" name="直接箭头连接符 236"/>
            <p:cNvCxnSpPr/>
            <p:nvPr/>
          </p:nvCxnSpPr>
          <p:spPr>
            <a:xfrm rot="10800000">
              <a:off x="16902060" y="15255533"/>
              <a:ext cx="839502" cy="287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8" name="组合 168"/>
            <p:cNvGrpSpPr/>
            <p:nvPr/>
          </p:nvGrpSpPr>
          <p:grpSpPr>
            <a:xfrm>
              <a:off x="17716367" y="13517761"/>
              <a:ext cx="2305368" cy="2383598"/>
              <a:chOff x="357159" y="3580611"/>
              <a:chExt cx="2752478" cy="2134405"/>
            </a:xfrm>
          </p:grpSpPr>
          <p:pic>
            <p:nvPicPr>
              <p:cNvPr id="239" name="Picture 3" descr="C:\Users\apple\Desktop\52cea2e4ebca4b8aac218dadb5b36214 (1).png"/>
              <p:cNvPicPr>
                <a:picLocks noChangeAspect="1" noChangeArrowheads="1"/>
              </p:cNvPicPr>
              <p:nvPr/>
            </p:nvPicPr>
            <p:blipFill>
              <a:blip r:embed="rId21"/>
              <a:srcRect l="35851" t="7989" r="38037" b="59089"/>
              <a:stretch>
                <a:fillRect/>
              </a:stretch>
            </p:blipFill>
            <p:spPr bwMode="auto">
              <a:xfrm>
                <a:off x="357159" y="3580611"/>
                <a:ext cx="2752478" cy="2134405"/>
              </a:xfrm>
              <a:prstGeom prst="rect">
                <a:avLst/>
              </a:prstGeom>
              <a:noFill/>
            </p:spPr>
          </p:pic>
          <p:grpSp>
            <p:nvGrpSpPr>
              <p:cNvPr id="240" name="组合 145"/>
              <p:cNvGrpSpPr/>
              <p:nvPr/>
            </p:nvGrpSpPr>
            <p:grpSpPr>
              <a:xfrm>
                <a:off x="642911" y="4929198"/>
                <a:ext cx="132074" cy="142876"/>
                <a:chOff x="642911" y="4929198"/>
                <a:chExt cx="132074" cy="142876"/>
              </a:xfrm>
            </p:grpSpPr>
            <p:sp>
              <p:nvSpPr>
                <p:cNvPr id="275" name="椭圆 274"/>
                <p:cNvSpPr/>
                <p:nvPr/>
              </p:nvSpPr>
              <p:spPr>
                <a:xfrm>
                  <a:off x="691983" y="4929198"/>
                  <a:ext cx="16780" cy="47032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76" name="椭圆 275"/>
                <p:cNvSpPr/>
                <p:nvPr/>
              </p:nvSpPr>
              <p:spPr>
                <a:xfrm rot="2024153">
                  <a:off x="718999" y="4939868"/>
                  <a:ext cx="16780" cy="47032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77" name="椭圆 276"/>
                <p:cNvSpPr/>
                <p:nvPr/>
              </p:nvSpPr>
              <p:spPr>
                <a:xfrm rot="3746123">
                  <a:off x="738614" y="4965069"/>
                  <a:ext cx="18813" cy="4195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78" name="椭圆 277"/>
                <p:cNvSpPr/>
                <p:nvPr/>
              </p:nvSpPr>
              <p:spPr>
                <a:xfrm rot="7576273">
                  <a:off x="744603" y="5004970"/>
                  <a:ext cx="18813" cy="41951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79" name="椭圆 278"/>
                <p:cNvSpPr/>
                <p:nvPr/>
              </p:nvSpPr>
              <p:spPr>
                <a:xfrm rot="20462814">
                  <a:off x="723511" y="5025042"/>
                  <a:ext cx="16780" cy="47032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80" name="椭圆 279"/>
                <p:cNvSpPr/>
                <p:nvPr/>
              </p:nvSpPr>
              <p:spPr>
                <a:xfrm rot="945890">
                  <a:off x="688976" y="5024933"/>
                  <a:ext cx="16780" cy="47032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81" name="椭圆 280"/>
                <p:cNvSpPr/>
                <p:nvPr/>
              </p:nvSpPr>
              <p:spPr>
                <a:xfrm rot="3905403">
                  <a:off x="663183" y="5011316"/>
                  <a:ext cx="18813" cy="41951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82" name="椭圆 281"/>
                <p:cNvSpPr/>
                <p:nvPr/>
              </p:nvSpPr>
              <p:spPr>
                <a:xfrm rot="18175923">
                  <a:off x="662791" y="4947715"/>
                  <a:ext cx="18813" cy="41951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83" name="椭圆 282"/>
                <p:cNvSpPr/>
                <p:nvPr/>
              </p:nvSpPr>
              <p:spPr>
                <a:xfrm rot="16904508">
                  <a:off x="654480" y="4978656"/>
                  <a:ext cx="18814" cy="41951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</p:grpSp>
          <p:grpSp>
            <p:nvGrpSpPr>
              <p:cNvPr id="241" name="组合 146"/>
              <p:cNvGrpSpPr/>
              <p:nvPr/>
            </p:nvGrpSpPr>
            <p:grpSpPr>
              <a:xfrm>
                <a:off x="1082339" y="3786190"/>
                <a:ext cx="132075" cy="142876"/>
                <a:chOff x="1082339" y="3786190"/>
                <a:chExt cx="132075" cy="142876"/>
              </a:xfrm>
            </p:grpSpPr>
            <p:sp>
              <p:nvSpPr>
                <p:cNvPr id="266" name="椭圆 265"/>
                <p:cNvSpPr/>
                <p:nvPr/>
              </p:nvSpPr>
              <p:spPr>
                <a:xfrm>
                  <a:off x="1131412" y="3786190"/>
                  <a:ext cx="16780" cy="47032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67" name="椭圆 266"/>
                <p:cNvSpPr/>
                <p:nvPr/>
              </p:nvSpPr>
              <p:spPr>
                <a:xfrm rot="2024153">
                  <a:off x="1158428" y="3796860"/>
                  <a:ext cx="16780" cy="47032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68" name="椭圆 267"/>
                <p:cNvSpPr/>
                <p:nvPr/>
              </p:nvSpPr>
              <p:spPr>
                <a:xfrm rot="3746123">
                  <a:off x="1178043" y="3822061"/>
                  <a:ext cx="18813" cy="41951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69" name="椭圆 268"/>
                <p:cNvSpPr/>
                <p:nvPr/>
              </p:nvSpPr>
              <p:spPr>
                <a:xfrm rot="7576273">
                  <a:off x="1184032" y="3861962"/>
                  <a:ext cx="18813" cy="41951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70" name="椭圆 269"/>
                <p:cNvSpPr/>
                <p:nvPr/>
              </p:nvSpPr>
              <p:spPr>
                <a:xfrm rot="20462814">
                  <a:off x="1162940" y="3882034"/>
                  <a:ext cx="16780" cy="47032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71" name="椭圆 270"/>
                <p:cNvSpPr/>
                <p:nvPr/>
              </p:nvSpPr>
              <p:spPr>
                <a:xfrm rot="945890">
                  <a:off x="1128405" y="3881925"/>
                  <a:ext cx="16780" cy="47032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72" name="椭圆 271"/>
                <p:cNvSpPr/>
                <p:nvPr/>
              </p:nvSpPr>
              <p:spPr>
                <a:xfrm rot="3905403">
                  <a:off x="1102612" y="3868308"/>
                  <a:ext cx="18813" cy="41951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73" name="椭圆 272"/>
                <p:cNvSpPr/>
                <p:nvPr/>
              </p:nvSpPr>
              <p:spPr>
                <a:xfrm rot="18175923">
                  <a:off x="1102220" y="3804707"/>
                  <a:ext cx="18813" cy="41951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74" name="椭圆 273"/>
                <p:cNvSpPr/>
                <p:nvPr/>
              </p:nvSpPr>
              <p:spPr>
                <a:xfrm rot="16904508">
                  <a:off x="1093908" y="3835648"/>
                  <a:ext cx="18813" cy="41951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</p:grpSp>
          <p:grpSp>
            <p:nvGrpSpPr>
              <p:cNvPr id="242" name="组合 123"/>
              <p:cNvGrpSpPr/>
              <p:nvPr/>
            </p:nvGrpSpPr>
            <p:grpSpPr>
              <a:xfrm>
                <a:off x="1911337" y="4659349"/>
                <a:ext cx="86009" cy="55535"/>
                <a:chOff x="688976" y="5016539"/>
                <a:chExt cx="86009" cy="55535"/>
              </a:xfrm>
            </p:grpSpPr>
            <p:sp>
              <p:nvSpPr>
                <p:cNvPr id="263" name="椭圆 262"/>
                <p:cNvSpPr/>
                <p:nvPr/>
              </p:nvSpPr>
              <p:spPr>
                <a:xfrm rot="7576273">
                  <a:off x="744603" y="5004970"/>
                  <a:ext cx="18813" cy="41951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64" name="椭圆 263"/>
                <p:cNvSpPr/>
                <p:nvPr/>
              </p:nvSpPr>
              <p:spPr>
                <a:xfrm rot="20462814">
                  <a:off x="723511" y="5025042"/>
                  <a:ext cx="16780" cy="47032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65" name="椭圆 264"/>
                <p:cNvSpPr/>
                <p:nvPr/>
              </p:nvSpPr>
              <p:spPr>
                <a:xfrm rot="945890">
                  <a:off x="688976" y="5024933"/>
                  <a:ext cx="16780" cy="47032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</p:grpSp>
          <p:grpSp>
            <p:nvGrpSpPr>
              <p:cNvPr id="243" name="组合 148"/>
              <p:cNvGrpSpPr/>
              <p:nvPr/>
            </p:nvGrpSpPr>
            <p:grpSpPr>
              <a:xfrm>
                <a:off x="1296653" y="4429132"/>
                <a:ext cx="132075" cy="142876"/>
                <a:chOff x="642910" y="4929198"/>
                <a:chExt cx="132075" cy="142876"/>
              </a:xfrm>
            </p:grpSpPr>
            <p:sp>
              <p:nvSpPr>
                <p:cNvPr id="254" name="椭圆 253"/>
                <p:cNvSpPr/>
                <p:nvPr/>
              </p:nvSpPr>
              <p:spPr>
                <a:xfrm>
                  <a:off x="691983" y="4929198"/>
                  <a:ext cx="16780" cy="47032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55" name="椭圆 254"/>
                <p:cNvSpPr/>
                <p:nvPr/>
              </p:nvSpPr>
              <p:spPr>
                <a:xfrm rot="2024153">
                  <a:off x="718999" y="4939868"/>
                  <a:ext cx="16780" cy="47032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56" name="椭圆 255"/>
                <p:cNvSpPr/>
                <p:nvPr/>
              </p:nvSpPr>
              <p:spPr>
                <a:xfrm rot="3746123">
                  <a:off x="738614" y="4965069"/>
                  <a:ext cx="18813" cy="4195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57" name="椭圆 256"/>
                <p:cNvSpPr/>
                <p:nvPr/>
              </p:nvSpPr>
              <p:spPr>
                <a:xfrm rot="7576273">
                  <a:off x="744603" y="5004970"/>
                  <a:ext cx="18813" cy="41951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58" name="椭圆 257"/>
                <p:cNvSpPr/>
                <p:nvPr/>
              </p:nvSpPr>
              <p:spPr>
                <a:xfrm rot="20462814">
                  <a:off x="723511" y="5025042"/>
                  <a:ext cx="16780" cy="47032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59" name="椭圆 258"/>
                <p:cNvSpPr/>
                <p:nvPr/>
              </p:nvSpPr>
              <p:spPr>
                <a:xfrm rot="945890">
                  <a:off x="688976" y="5024933"/>
                  <a:ext cx="16780" cy="47032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60" name="椭圆 259"/>
                <p:cNvSpPr/>
                <p:nvPr/>
              </p:nvSpPr>
              <p:spPr>
                <a:xfrm rot="3905403">
                  <a:off x="663183" y="5011316"/>
                  <a:ext cx="18813" cy="41951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61" name="椭圆 260"/>
                <p:cNvSpPr/>
                <p:nvPr/>
              </p:nvSpPr>
              <p:spPr>
                <a:xfrm rot="18175923">
                  <a:off x="662791" y="4947715"/>
                  <a:ext cx="18813" cy="41951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62" name="椭圆 261"/>
                <p:cNvSpPr/>
                <p:nvPr/>
              </p:nvSpPr>
              <p:spPr>
                <a:xfrm rot="16904508">
                  <a:off x="654479" y="4978656"/>
                  <a:ext cx="18813" cy="41951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</p:grpSp>
          <p:grpSp>
            <p:nvGrpSpPr>
              <p:cNvPr id="244" name="组合 158"/>
              <p:cNvGrpSpPr/>
              <p:nvPr/>
            </p:nvGrpSpPr>
            <p:grpSpPr>
              <a:xfrm>
                <a:off x="1939595" y="4714884"/>
                <a:ext cx="132075" cy="142876"/>
                <a:chOff x="642910" y="4929198"/>
                <a:chExt cx="132075" cy="142876"/>
              </a:xfrm>
            </p:grpSpPr>
            <p:sp>
              <p:nvSpPr>
                <p:cNvPr id="245" name="椭圆 244"/>
                <p:cNvSpPr/>
                <p:nvPr/>
              </p:nvSpPr>
              <p:spPr>
                <a:xfrm>
                  <a:off x="691983" y="4929198"/>
                  <a:ext cx="16780" cy="47032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46" name="椭圆 245"/>
                <p:cNvSpPr/>
                <p:nvPr/>
              </p:nvSpPr>
              <p:spPr>
                <a:xfrm rot="2024153">
                  <a:off x="718999" y="4939868"/>
                  <a:ext cx="16780" cy="47032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47" name="椭圆 246"/>
                <p:cNvSpPr/>
                <p:nvPr/>
              </p:nvSpPr>
              <p:spPr>
                <a:xfrm rot="3746123">
                  <a:off x="738614" y="4965069"/>
                  <a:ext cx="18813" cy="4195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48" name="椭圆 247"/>
                <p:cNvSpPr/>
                <p:nvPr/>
              </p:nvSpPr>
              <p:spPr>
                <a:xfrm rot="7576273">
                  <a:off x="744603" y="5004970"/>
                  <a:ext cx="18813" cy="41951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49" name="椭圆 248"/>
                <p:cNvSpPr/>
                <p:nvPr/>
              </p:nvSpPr>
              <p:spPr>
                <a:xfrm rot="20462814">
                  <a:off x="723511" y="5025042"/>
                  <a:ext cx="16780" cy="47032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50" name="椭圆 249"/>
                <p:cNvSpPr/>
                <p:nvPr/>
              </p:nvSpPr>
              <p:spPr>
                <a:xfrm rot="945890">
                  <a:off x="688976" y="5024933"/>
                  <a:ext cx="16780" cy="47032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51" name="椭圆 250"/>
                <p:cNvSpPr/>
                <p:nvPr/>
              </p:nvSpPr>
              <p:spPr>
                <a:xfrm rot="3905403">
                  <a:off x="663183" y="5011316"/>
                  <a:ext cx="18813" cy="41951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52" name="椭圆 251"/>
                <p:cNvSpPr/>
                <p:nvPr/>
              </p:nvSpPr>
              <p:spPr>
                <a:xfrm rot="18175923">
                  <a:off x="662791" y="4947715"/>
                  <a:ext cx="18813" cy="41951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253" name="椭圆 252"/>
                <p:cNvSpPr/>
                <p:nvPr/>
              </p:nvSpPr>
              <p:spPr>
                <a:xfrm rot="16904508">
                  <a:off x="654479" y="4978656"/>
                  <a:ext cx="18813" cy="41951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</p:grpSp>
        </p:grpSp>
        <p:grpSp>
          <p:nvGrpSpPr>
            <p:cNvPr id="284" name="组合 283"/>
            <p:cNvGrpSpPr/>
            <p:nvPr/>
          </p:nvGrpSpPr>
          <p:grpSpPr>
            <a:xfrm>
              <a:off x="14425607" y="14689092"/>
              <a:ext cx="2938256" cy="1904288"/>
              <a:chOff x="1171604" y="1401203"/>
              <a:chExt cx="2000264" cy="1053214"/>
            </a:xfrm>
          </p:grpSpPr>
          <p:cxnSp>
            <p:nvCxnSpPr>
              <p:cNvPr id="285" name="直接箭头连接符 284"/>
              <p:cNvCxnSpPr/>
              <p:nvPr/>
            </p:nvCxnSpPr>
            <p:spPr>
              <a:xfrm rot="5400000">
                <a:off x="1700485" y="2203590"/>
                <a:ext cx="50006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6" name="TextBox 285"/>
              <p:cNvSpPr txBox="1"/>
              <p:nvPr/>
            </p:nvSpPr>
            <p:spPr>
              <a:xfrm>
                <a:off x="1171604" y="1401203"/>
                <a:ext cx="2000264" cy="459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Microorganism in aggregates</a:t>
                </a:r>
                <a:endParaRPr lang="zh-CN" altLang="en-US" sz="24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</p:txBody>
          </p:sp>
        </p:grpSp>
        <p:grpSp>
          <p:nvGrpSpPr>
            <p:cNvPr id="293" name="组合 292"/>
            <p:cNvGrpSpPr/>
            <p:nvPr/>
          </p:nvGrpSpPr>
          <p:grpSpPr>
            <a:xfrm>
              <a:off x="11695811" y="14817848"/>
              <a:ext cx="6737041" cy="5951421"/>
              <a:chOff x="100658" y="972350"/>
              <a:chExt cx="4586347" cy="3291584"/>
            </a:xfrm>
          </p:grpSpPr>
          <p:grpSp>
            <p:nvGrpSpPr>
              <p:cNvPr id="294" name="组合 194"/>
              <p:cNvGrpSpPr/>
              <p:nvPr/>
            </p:nvGrpSpPr>
            <p:grpSpPr>
              <a:xfrm>
                <a:off x="714348" y="2088486"/>
                <a:ext cx="3093442" cy="554696"/>
                <a:chOff x="4071934" y="3500438"/>
                <a:chExt cx="3093442" cy="554696"/>
              </a:xfrm>
            </p:grpSpPr>
            <p:pic>
              <p:nvPicPr>
                <p:cNvPr id="311" name="Picture 5"/>
                <p:cNvPicPr>
                  <a:picLocks noChangeAspect="1" noChangeArrowheads="1"/>
                </p:cNvPicPr>
                <p:nvPr/>
              </p:nvPicPr>
              <p:blipFill>
                <a:blip r:embed="rId22"/>
                <a:srcRect l="52472" t="46845" r="32404" b="35744"/>
                <a:stretch>
                  <a:fillRect/>
                </a:stretch>
              </p:blipFill>
              <p:spPr bwMode="auto">
                <a:xfrm>
                  <a:off x="4071934" y="3500438"/>
                  <a:ext cx="725371" cy="5546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12" name="Picture 5"/>
                <p:cNvPicPr>
                  <a:picLocks noChangeAspect="1" noChangeArrowheads="1"/>
                </p:cNvPicPr>
                <p:nvPr/>
              </p:nvPicPr>
              <p:blipFill>
                <a:blip r:embed="rId22"/>
                <a:srcRect l="52472" t="46845" r="32404" b="35744"/>
                <a:stretch>
                  <a:fillRect/>
                </a:stretch>
              </p:blipFill>
              <p:spPr bwMode="auto">
                <a:xfrm>
                  <a:off x="4896153" y="3552017"/>
                  <a:ext cx="605155" cy="4627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13" name="Picture 5"/>
                <p:cNvPicPr>
                  <a:picLocks noChangeAspect="1" noChangeArrowheads="1"/>
                </p:cNvPicPr>
                <p:nvPr/>
              </p:nvPicPr>
              <p:blipFill>
                <a:blip r:embed="rId23" cstate="print"/>
                <a:srcRect l="52472" t="46845" r="32404" b="35744"/>
                <a:stretch>
                  <a:fillRect/>
                </a:stretch>
              </p:blipFill>
              <p:spPr bwMode="auto">
                <a:xfrm>
                  <a:off x="5678063" y="3635701"/>
                  <a:ext cx="467094" cy="3571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14" name="Picture 5"/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 l="52472" t="46845" r="32404" b="35744"/>
                <a:stretch>
                  <a:fillRect/>
                </a:stretch>
              </p:blipFill>
              <p:spPr bwMode="auto">
                <a:xfrm>
                  <a:off x="6929082" y="3768191"/>
                  <a:ext cx="236294" cy="1806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15" name="Picture 5"/>
                <p:cNvPicPr>
                  <a:picLocks noChangeAspect="1" noChangeArrowheads="1"/>
                </p:cNvPicPr>
                <p:nvPr/>
              </p:nvPicPr>
              <p:blipFill>
                <a:blip r:embed="rId25" cstate="print"/>
                <a:srcRect l="52472" t="46845" r="32404" b="35744"/>
                <a:stretch>
                  <a:fillRect/>
                </a:stretch>
              </p:blipFill>
              <p:spPr bwMode="auto">
                <a:xfrm>
                  <a:off x="6364615" y="3706955"/>
                  <a:ext cx="331317" cy="2590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296" name="组合 79"/>
              <p:cNvGrpSpPr/>
              <p:nvPr/>
            </p:nvGrpSpPr>
            <p:grpSpPr>
              <a:xfrm>
                <a:off x="864635" y="3086719"/>
                <a:ext cx="3234208" cy="501139"/>
                <a:chOff x="3579279" y="3831761"/>
                <a:chExt cx="3234208" cy="642938"/>
              </a:xfrm>
            </p:grpSpPr>
            <p:cxnSp>
              <p:nvCxnSpPr>
                <p:cNvPr id="307" name="直接箭头连接符 306"/>
                <p:cNvCxnSpPr/>
                <p:nvPr/>
              </p:nvCxnSpPr>
              <p:spPr>
                <a:xfrm rot="5400000">
                  <a:off x="3901188" y="4165340"/>
                  <a:ext cx="500065" cy="1588"/>
                </a:xfrm>
                <a:prstGeom prst="straightConnector1">
                  <a:avLst/>
                </a:prstGeom>
                <a:ln w="952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8" name="左大括号 307"/>
                <p:cNvSpPr/>
                <p:nvPr/>
              </p:nvSpPr>
              <p:spPr>
                <a:xfrm rot="16200000">
                  <a:off x="4079345" y="3331695"/>
                  <a:ext cx="142876" cy="1143008"/>
                </a:xfrm>
                <a:prstGeom prst="leftBrac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sp>
              <p:nvSpPr>
                <p:cNvPr id="309" name="左大括号 308"/>
                <p:cNvSpPr/>
                <p:nvPr/>
              </p:nvSpPr>
              <p:spPr>
                <a:xfrm rot="16200000">
                  <a:off x="5920512" y="3125514"/>
                  <a:ext cx="142875" cy="1643074"/>
                </a:xfrm>
                <a:prstGeom prst="leftBrac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cxnSp>
              <p:nvCxnSpPr>
                <p:cNvPr id="310" name="直接箭头连接符 309"/>
                <p:cNvCxnSpPr/>
                <p:nvPr/>
              </p:nvCxnSpPr>
              <p:spPr>
                <a:xfrm rot="5400000">
                  <a:off x="5735907" y="4223873"/>
                  <a:ext cx="500064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7" name="TextBox 296"/>
              <p:cNvSpPr txBox="1"/>
              <p:nvPr/>
            </p:nvSpPr>
            <p:spPr>
              <a:xfrm>
                <a:off x="489718" y="3600062"/>
                <a:ext cx="1928826" cy="66387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Dominant microbe : Fungi and negative bacteria</a:t>
                </a:r>
              </a:p>
            </p:txBody>
          </p:sp>
          <p:sp>
            <p:nvSpPr>
              <p:cNvPr id="298" name="TextBox 297"/>
              <p:cNvSpPr txBox="1"/>
              <p:nvPr/>
            </p:nvSpPr>
            <p:spPr>
              <a:xfrm>
                <a:off x="2483653" y="3636440"/>
                <a:ext cx="2203352" cy="611234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altLang="zh-CN" sz="2400" dirty="0" smtClean="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Dominant microbe : Positive bacteria</a:t>
                </a:r>
              </a:p>
              <a:p>
                <a:pPr algn="ctr"/>
                <a:endParaRPr lang="en-US" altLang="zh-CN" sz="2400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</p:txBody>
          </p:sp>
          <p:grpSp>
            <p:nvGrpSpPr>
              <p:cNvPr id="299" name="组合 88"/>
              <p:cNvGrpSpPr/>
              <p:nvPr/>
            </p:nvGrpSpPr>
            <p:grpSpPr>
              <a:xfrm>
                <a:off x="100658" y="972350"/>
                <a:ext cx="1848037" cy="942491"/>
                <a:chOff x="2170772" y="1472416"/>
                <a:chExt cx="1848037" cy="942491"/>
              </a:xfrm>
            </p:grpSpPr>
            <p:sp>
              <p:nvSpPr>
                <p:cNvPr id="305" name="TextBox 304"/>
                <p:cNvSpPr txBox="1"/>
                <p:nvPr/>
              </p:nvSpPr>
              <p:spPr>
                <a:xfrm>
                  <a:off x="2170772" y="1472416"/>
                  <a:ext cx="1848037" cy="2553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aseline="30000" dirty="0" smtClean="0">
                      <a:latin typeface="Arial Unicode MS" pitchFamily="34" charset="-122"/>
                      <a:ea typeface="Arial Unicode MS" pitchFamily="34" charset="-122"/>
                      <a:cs typeface="Arial Unicode MS" pitchFamily="34" charset="-122"/>
                    </a:rPr>
                    <a:t>13</a:t>
                  </a:r>
                  <a:r>
                    <a:rPr lang="en-US" altLang="zh-CN" sz="2400" dirty="0" smtClean="0">
                      <a:latin typeface="Arial Unicode MS" pitchFamily="34" charset="-122"/>
                      <a:ea typeface="Arial Unicode MS" pitchFamily="34" charset="-122"/>
                      <a:cs typeface="Arial Unicode MS" pitchFamily="34" charset="-122"/>
                    </a:rPr>
                    <a:t>C Straw inputs</a:t>
                  </a:r>
                  <a:endParaRPr lang="zh-CN" altLang="en-US" sz="2400" dirty="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  <p:cxnSp>
              <p:nvCxnSpPr>
                <p:cNvPr id="306" name="直接箭头连接符 305"/>
                <p:cNvCxnSpPr/>
                <p:nvPr/>
              </p:nvCxnSpPr>
              <p:spPr>
                <a:xfrm rot="5400000">
                  <a:off x="2952353" y="2164858"/>
                  <a:ext cx="500066" cy="3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0" name="TextBox 299"/>
              <p:cNvSpPr txBox="1"/>
              <p:nvPr/>
            </p:nvSpPr>
            <p:spPr>
              <a:xfrm>
                <a:off x="715936" y="2651935"/>
                <a:ext cx="785818" cy="459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 smtClean="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＞</a:t>
                </a:r>
                <a:r>
                  <a:rPr lang="en-US" altLang="zh-CN" sz="2400" dirty="0" smtClean="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5 mm</a:t>
                </a:r>
                <a:endParaRPr lang="zh-CN" altLang="en-US" sz="24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</p:txBody>
          </p:sp>
          <p:sp>
            <p:nvSpPr>
              <p:cNvPr id="301" name="TextBox 300"/>
              <p:cNvSpPr txBox="1"/>
              <p:nvPr/>
            </p:nvSpPr>
            <p:spPr>
              <a:xfrm>
                <a:off x="1430316" y="2651935"/>
                <a:ext cx="785818" cy="459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2-5 mm</a:t>
                </a:r>
                <a:endParaRPr lang="zh-CN" altLang="en-US" sz="24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</p:txBody>
          </p:sp>
          <p:sp>
            <p:nvSpPr>
              <p:cNvPr id="302" name="TextBox 301"/>
              <p:cNvSpPr txBox="1"/>
              <p:nvPr/>
            </p:nvSpPr>
            <p:spPr>
              <a:xfrm>
                <a:off x="2144696" y="2651935"/>
                <a:ext cx="785818" cy="459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1-2 mm</a:t>
                </a:r>
                <a:endParaRPr lang="zh-CN" altLang="en-US" sz="24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</p:txBody>
          </p:sp>
          <p:sp>
            <p:nvSpPr>
              <p:cNvPr id="303" name="TextBox 302"/>
              <p:cNvSpPr txBox="1"/>
              <p:nvPr/>
            </p:nvSpPr>
            <p:spPr>
              <a:xfrm>
                <a:off x="2716200" y="2651935"/>
                <a:ext cx="928694" cy="459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0.25-1 mm</a:t>
                </a:r>
                <a:endParaRPr lang="zh-CN" altLang="en-US" sz="24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</p:txBody>
          </p:sp>
          <p:sp>
            <p:nvSpPr>
              <p:cNvPr id="304" name="TextBox 303"/>
              <p:cNvSpPr txBox="1"/>
              <p:nvPr/>
            </p:nvSpPr>
            <p:spPr>
              <a:xfrm>
                <a:off x="3375793" y="2633515"/>
                <a:ext cx="1071570" cy="459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 smtClean="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＜</a:t>
                </a:r>
                <a:r>
                  <a:rPr lang="en-US" altLang="zh-CN" sz="2400" dirty="0" smtClean="0"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0.25  mm</a:t>
                </a:r>
                <a:endParaRPr lang="zh-CN" altLang="en-US" sz="24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</p:txBody>
          </p:sp>
        </p:grpSp>
      </p:grpSp>
      <p:sp>
        <p:nvSpPr>
          <p:cNvPr id="342" name="TextBox 341"/>
          <p:cNvSpPr txBox="1"/>
          <p:nvPr/>
        </p:nvSpPr>
        <p:spPr>
          <a:xfrm>
            <a:off x="13139723" y="18903932"/>
            <a:ext cx="5525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Inner C sequestration increase </a:t>
            </a:r>
            <a:endParaRPr lang="zh-CN" altLang="en-US" sz="2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10853708" y="27018002"/>
            <a:ext cx="9234520" cy="744242"/>
            <a:chOff x="10996584" y="22404393"/>
            <a:chExt cx="9234520" cy="744242"/>
          </a:xfrm>
        </p:grpSpPr>
        <p:sp>
          <p:nvSpPr>
            <p:cNvPr id="341" name="左大括号 340"/>
            <p:cNvSpPr/>
            <p:nvPr/>
          </p:nvSpPr>
          <p:spPr>
            <a:xfrm rot="16200000">
              <a:off x="15549261" y="17851716"/>
              <a:ext cx="129165" cy="923452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cxnSp>
          <p:nvCxnSpPr>
            <p:cNvPr id="343" name="直接箭头连接符 342"/>
            <p:cNvCxnSpPr/>
            <p:nvPr/>
          </p:nvCxnSpPr>
          <p:spPr>
            <a:xfrm rot="5400000">
              <a:off x="15304016" y="22824556"/>
              <a:ext cx="645825" cy="23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7" name="组合 346"/>
          <p:cNvGrpSpPr/>
          <p:nvPr/>
        </p:nvGrpSpPr>
        <p:grpSpPr>
          <a:xfrm>
            <a:off x="10067889" y="19403998"/>
            <a:ext cx="11215766" cy="7643866"/>
            <a:chOff x="9925013" y="15189156"/>
            <a:chExt cx="11644394" cy="7933823"/>
          </a:xfrm>
        </p:grpSpPr>
        <p:pic>
          <p:nvPicPr>
            <p:cNvPr id="100" name="图片 99"/>
            <p:cNvPicPr>
              <a:picLocks noChangeAspect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9925013" y="19189684"/>
              <a:ext cx="6282000" cy="3933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" name="图片 100"/>
            <p:cNvPicPr/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9925013" y="15189156"/>
              <a:ext cx="6357982" cy="3857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" name="图片 103"/>
            <p:cNvPicPr/>
            <p:nvPr/>
          </p:nvPicPr>
          <p:blipFill>
            <a:blip r:embed="rId28"/>
            <a:srcRect l="3614"/>
            <a:stretch>
              <a:fillRect/>
            </a:stretch>
          </p:blipFill>
          <p:spPr bwMode="auto">
            <a:xfrm>
              <a:off x="15568615" y="15260594"/>
              <a:ext cx="5715040" cy="378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5" name="图片 344"/>
            <p:cNvPicPr>
              <a:picLocks noChangeAspect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15568615" y="19189684"/>
              <a:ext cx="6000792" cy="375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" name="左箭头 347"/>
          <p:cNvSpPr/>
          <p:nvPr/>
        </p:nvSpPr>
        <p:spPr>
          <a:xfrm>
            <a:off x="20426399" y="22524116"/>
            <a:ext cx="1500198" cy="357190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350" name="组合 349"/>
          <p:cNvGrpSpPr/>
          <p:nvPr/>
        </p:nvGrpSpPr>
        <p:grpSpPr>
          <a:xfrm>
            <a:off x="21712283" y="25976294"/>
            <a:ext cx="7000924" cy="744242"/>
            <a:chOff x="10996584" y="22404393"/>
            <a:chExt cx="9234520" cy="744242"/>
          </a:xfrm>
        </p:grpSpPr>
        <p:sp>
          <p:nvSpPr>
            <p:cNvPr id="351" name="左大括号 350"/>
            <p:cNvSpPr/>
            <p:nvPr/>
          </p:nvSpPr>
          <p:spPr>
            <a:xfrm rot="16200000">
              <a:off x="15549261" y="17851716"/>
              <a:ext cx="129165" cy="923452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cxnSp>
          <p:nvCxnSpPr>
            <p:cNvPr id="352" name="直接箭头连接符 351"/>
            <p:cNvCxnSpPr/>
            <p:nvPr/>
          </p:nvCxnSpPr>
          <p:spPr>
            <a:xfrm rot="5400000">
              <a:off x="15304016" y="22824556"/>
              <a:ext cx="645825" cy="23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3" name="ZoneTexte 141"/>
          <p:cNvSpPr txBox="1"/>
          <p:nvPr/>
        </p:nvSpPr>
        <p:spPr>
          <a:xfrm>
            <a:off x="20855027" y="27010025"/>
            <a:ext cx="91440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The PLFA biomass significantly (p＜0.001) increased greatly in ＞2 mm aggregates than in ＜2 mm aggregates, and fungi and G- bacteria were more important to increasing C sequestration in ＞2 mm aggregates and G+ bacteria dominated in ＜2 mm aggregates.</a:t>
            </a:r>
          </a:p>
          <a:p>
            <a:pPr algn="just"/>
            <a:endParaRPr lang="en-GB" sz="3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grpSp>
        <p:nvGrpSpPr>
          <p:cNvPr id="356" name="组合 355"/>
          <p:cNvGrpSpPr/>
          <p:nvPr/>
        </p:nvGrpSpPr>
        <p:grpSpPr>
          <a:xfrm>
            <a:off x="17283127" y="31048392"/>
            <a:ext cx="5500726" cy="5286412"/>
            <a:chOff x="13239432" y="19553872"/>
            <a:chExt cx="3801110" cy="3700780"/>
          </a:xfrm>
        </p:grpSpPr>
        <p:pic>
          <p:nvPicPr>
            <p:cNvPr id="355" name="图片 354"/>
            <p:cNvPicPr/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13239432" y="19553872"/>
              <a:ext cx="3801110" cy="3700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026" name="Group 2"/>
            <p:cNvGrpSpPr>
              <a:grpSpLocks/>
            </p:cNvGrpSpPr>
            <p:nvPr/>
          </p:nvGrpSpPr>
          <p:grpSpPr bwMode="auto">
            <a:xfrm>
              <a:off x="13996979" y="20046940"/>
              <a:ext cx="2544762" cy="3038475"/>
              <a:chOff x="3041" y="2228"/>
              <a:chExt cx="5524" cy="6136"/>
            </a:xfrm>
          </p:grpSpPr>
          <p:sp>
            <p:nvSpPr>
              <p:cNvPr id="1027" name="Oval 3"/>
              <p:cNvSpPr>
                <a:spLocks noChangeArrowheads="1"/>
              </p:cNvSpPr>
              <p:nvPr/>
            </p:nvSpPr>
            <p:spPr bwMode="auto">
              <a:xfrm rot="1395066">
                <a:off x="5367" y="2444"/>
                <a:ext cx="3198" cy="5920"/>
              </a:xfrm>
              <a:prstGeom prst="ellipse">
                <a:avLst/>
              </a:prstGeom>
              <a:noFill/>
              <a:ln w="9525">
                <a:solidFill>
                  <a:srgbClr val="31849B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" name="Oval 4"/>
              <p:cNvSpPr>
                <a:spLocks noChangeArrowheads="1"/>
              </p:cNvSpPr>
              <p:nvPr/>
            </p:nvSpPr>
            <p:spPr bwMode="auto">
              <a:xfrm rot="1254607">
                <a:off x="3041" y="2228"/>
                <a:ext cx="2505" cy="5670"/>
              </a:xfrm>
              <a:prstGeom prst="ellipse">
                <a:avLst/>
              </a:prstGeom>
              <a:noFill/>
              <a:ln w="9525">
                <a:solidFill>
                  <a:srgbClr val="C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59" name="ZoneTexte 141"/>
          <p:cNvSpPr txBox="1"/>
          <p:nvPr/>
        </p:nvSpPr>
        <p:spPr>
          <a:xfrm>
            <a:off x="22926729" y="15055140"/>
            <a:ext cx="692948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Two-way ANOVA showed that aggregate size classes, straw amendment, and their interactions strongly </a:t>
            </a:r>
            <a:r>
              <a:rPr lang="en-US" sz="30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inﬂuenced</a:t>
            </a:r>
            <a:r>
              <a:rPr lang="en-US" sz="30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SOC content (p＜0.001).</a:t>
            </a:r>
            <a:endParaRPr lang="en-GB" sz="3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graphicFrame>
        <p:nvGraphicFramePr>
          <p:cNvPr id="360" name="表格 359"/>
          <p:cNvGraphicFramePr>
            <a:graphicFrameLocks noGrp="1"/>
          </p:cNvGraphicFramePr>
          <p:nvPr/>
        </p:nvGraphicFramePr>
        <p:xfrm>
          <a:off x="11282335" y="13974710"/>
          <a:ext cx="9750592" cy="3525547"/>
        </p:xfrm>
        <a:graphic>
          <a:graphicData uri="http://schemas.openxmlformats.org/drawingml/2006/table">
            <a:tbl>
              <a:tblPr/>
              <a:tblGrid>
                <a:gridCol w="2437648"/>
                <a:gridCol w="2437648"/>
                <a:gridCol w="2437648"/>
                <a:gridCol w="2437648"/>
              </a:tblGrid>
              <a:tr h="3318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Malgun Gothic" pitchFamily="34" charset="-127"/>
                          <a:ea typeface="Malgun Gothic" pitchFamily="34" charset="-127"/>
                          <a:cs typeface="Times New Roman"/>
                        </a:rPr>
                        <a:t>Soil fraction</a:t>
                      </a:r>
                      <a:endParaRPr lang="zh-CN" sz="2400" kern="100" dirty="0">
                        <a:latin typeface="Malgun Gothic" pitchFamily="34" charset="-127"/>
                        <a:ea typeface="Malgun Gothic" pitchFamily="34" charset="-127"/>
                        <a:cs typeface="Times New Roman"/>
                      </a:endParaRPr>
                    </a:p>
                  </a:txBody>
                  <a:tcPr marL="48509" marR="4850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Malgun Gothic" pitchFamily="34" charset="-127"/>
                          <a:ea typeface="Malgun Gothic" pitchFamily="34" charset="-127"/>
                          <a:cs typeface="Times New Roman"/>
                        </a:rPr>
                        <a:t>SOC (g kg</a:t>
                      </a:r>
                      <a:r>
                        <a:rPr lang="en-US" sz="2400" kern="100" baseline="30000">
                          <a:latin typeface="Malgun Gothic" pitchFamily="34" charset="-127"/>
                          <a:ea typeface="Malgun Gothic" pitchFamily="34" charset="-127"/>
                          <a:cs typeface="Times New Roman"/>
                        </a:rPr>
                        <a:t>-1</a:t>
                      </a:r>
                      <a:r>
                        <a:rPr lang="en-US" sz="2400" kern="100">
                          <a:latin typeface="Malgun Gothic" pitchFamily="34" charset="-127"/>
                          <a:ea typeface="Malgun Gothic" pitchFamily="34" charset="-127"/>
                          <a:cs typeface="Times New Roman"/>
                        </a:rPr>
                        <a:t>)</a:t>
                      </a:r>
                      <a:endParaRPr lang="zh-CN" sz="2400" kern="100">
                        <a:latin typeface="Malgun Gothic" pitchFamily="34" charset="-127"/>
                        <a:ea typeface="Malgun Gothic" pitchFamily="34" charset="-127"/>
                        <a:cs typeface="Times New Roman"/>
                      </a:endParaRPr>
                    </a:p>
                  </a:txBody>
                  <a:tcPr marL="48509" marR="4850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Malgun Gothic" pitchFamily="34" charset="-127"/>
                          <a:ea typeface="Malgun Gothic" pitchFamily="34" charset="-127"/>
                          <a:cs typeface="Times New Roman"/>
                        </a:rPr>
                        <a:t>Increase rate of SOC (%)</a:t>
                      </a:r>
                      <a:endParaRPr lang="zh-CN" sz="2400" kern="100">
                        <a:latin typeface="Malgun Gothic" pitchFamily="34" charset="-127"/>
                        <a:ea typeface="Malgun Gothic" pitchFamily="34" charset="-127"/>
                        <a:cs typeface="Times New Roman"/>
                      </a:endParaRPr>
                    </a:p>
                  </a:txBody>
                  <a:tcPr marL="48509" marR="4850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96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latin typeface="Malgun Gothic" pitchFamily="34" charset="-127"/>
                          <a:ea typeface="Malgun Gothic" pitchFamily="34" charset="-127"/>
                          <a:cs typeface="Times New Roman"/>
                        </a:rPr>
                        <a:t>1</a:t>
                      </a:r>
                      <a:endParaRPr lang="zh-CN" sz="2400" kern="100" dirty="0">
                        <a:latin typeface="Malgun Gothic" pitchFamily="34" charset="-127"/>
                        <a:ea typeface="Malgun Gothic" pitchFamily="34" charset="-127"/>
                        <a:cs typeface="Times New Roman"/>
                      </a:endParaRPr>
                    </a:p>
                  </a:txBody>
                  <a:tcPr marL="48509" marR="485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latin typeface="Malgun Gothic" pitchFamily="34" charset="-127"/>
                          <a:ea typeface="Malgun Gothic" pitchFamily="34" charset="-127"/>
                          <a:cs typeface="Times New Roman"/>
                        </a:rPr>
                        <a:t>2</a:t>
                      </a:r>
                      <a:endParaRPr lang="zh-CN" sz="2400" kern="100" dirty="0">
                        <a:latin typeface="Malgun Gothic" pitchFamily="34" charset="-127"/>
                        <a:ea typeface="Malgun Gothic" pitchFamily="34" charset="-127"/>
                        <a:cs typeface="Times New Roman"/>
                      </a:endParaRPr>
                    </a:p>
                  </a:txBody>
                  <a:tcPr marL="48509" marR="485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01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Malgun Gothic" pitchFamily="34" charset="-127"/>
                          <a:ea typeface="Malgun Gothic" pitchFamily="34" charset="-127"/>
                          <a:cs typeface="Times New Roman"/>
                        </a:rPr>
                        <a:t>Bulk soil</a:t>
                      </a:r>
                      <a:endParaRPr lang="zh-CN" sz="2400" kern="100">
                        <a:latin typeface="Malgun Gothic" pitchFamily="34" charset="-127"/>
                        <a:ea typeface="Malgun Gothic" pitchFamily="34" charset="-127"/>
                        <a:cs typeface="Times New Roman"/>
                      </a:endParaRPr>
                    </a:p>
                  </a:txBody>
                  <a:tcPr marL="48509" marR="4850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Malgun Gothic" pitchFamily="34" charset="-127"/>
                          <a:ea typeface="Malgun Gothic" pitchFamily="34" charset="-127"/>
                          <a:cs typeface="Times New Roman"/>
                        </a:rPr>
                        <a:t>15.69±0.10eB</a:t>
                      </a:r>
                      <a:endParaRPr lang="zh-CN" sz="2400" kern="100" dirty="0">
                        <a:latin typeface="Malgun Gothic" pitchFamily="34" charset="-127"/>
                        <a:ea typeface="Malgun Gothic" pitchFamily="34" charset="-127"/>
                        <a:cs typeface="Times New Roman"/>
                      </a:endParaRPr>
                    </a:p>
                  </a:txBody>
                  <a:tcPr marL="48509" marR="4850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Malgun Gothic" pitchFamily="34" charset="-127"/>
                          <a:ea typeface="Malgun Gothic" pitchFamily="34" charset="-127"/>
                          <a:cs typeface="Times New Roman"/>
                        </a:rPr>
                        <a:t>17.57±0.07bA</a:t>
                      </a:r>
                      <a:endParaRPr lang="zh-CN" sz="2400" kern="100" dirty="0">
                        <a:latin typeface="Malgun Gothic" pitchFamily="34" charset="-127"/>
                        <a:ea typeface="Malgun Gothic" pitchFamily="34" charset="-127"/>
                        <a:cs typeface="Times New Roman"/>
                      </a:endParaRPr>
                    </a:p>
                  </a:txBody>
                  <a:tcPr marL="48509" marR="4850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Malgun Gothic" pitchFamily="34" charset="-127"/>
                          <a:ea typeface="Malgun Gothic" pitchFamily="34" charset="-127"/>
                          <a:cs typeface="Times New Roman"/>
                        </a:rPr>
                        <a:t>12.02±0.43b</a:t>
                      </a:r>
                      <a:endParaRPr lang="zh-CN" sz="2400" kern="100">
                        <a:latin typeface="Malgun Gothic" pitchFamily="34" charset="-127"/>
                        <a:ea typeface="Malgun Gothic" pitchFamily="34" charset="-127"/>
                        <a:cs typeface="Times New Roman"/>
                      </a:endParaRPr>
                    </a:p>
                  </a:txBody>
                  <a:tcPr marL="48509" marR="4850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1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Malgun Gothic" pitchFamily="34" charset="-127"/>
                          <a:ea typeface="Malgun Gothic" pitchFamily="34" charset="-127"/>
                          <a:cs typeface="Times New Roman"/>
                        </a:rPr>
                        <a:t>＞</a:t>
                      </a:r>
                      <a:r>
                        <a:rPr lang="en-US" sz="2400" kern="100" dirty="0">
                          <a:latin typeface="Malgun Gothic" pitchFamily="34" charset="-127"/>
                          <a:ea typeface="Malgun Gothic" pitchFamily="34" charset="-127"/>
                          <a:cs typeface="Times New Roman"/>
                        </a:rPr>
                        <a:t>5mm</a:t>
                      </a:r>
                      <a:endParaRPr lang="zh-CN" sz="2400" kern="100" dirty="0">
                        <a:latin typeface="Malgun Gothic" pitchFamily="34" charset="-127"/>
                        <a:ea typeface="Malgun Gothic" pitchFamily="34" charset="-127"/>
                        <a:cs typeface="Times New Roman"/>
                      </a:endParaRPr>
                    </a:p>
                  </a:txBody>
                  <a:tcPr marL="48509" marR="485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Malgun Gothic" pitchFamily="34" charset="-127"/>
                          <a:ea typeface="Malgun Gothic" pitchFamily="34" charset="-127"/>
                          <a:cs typeface="Times New Roman"/>
                        </a:rPr>
                        <a:t>15.21±0.30fB</a:t>
                      </a:r>
                      <a:endParaRPr lang="zh-CN" sz="2400" kern="100" dirty="0">
                        <a:latin typeface="Malgun Gothic" pitchFamily="34" charset="-127"/>
                        <a:ea typeface="Malgun Gothic" pitchFamily="34" charset="-127"/>
                        <a:cs typeface="Times New Roman"/>
                      </a:endParaRPr>
                    </a:p>
                  </a:txBody>
                  <a:tcPr marL="48509" marR="485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Malgun Gothic" pitchFamily="34" charset="-127"/>
                          <a:ea typeface="Malgun Gothic" pitchFamily="34" charset="-127"/>
                          <a:cs typeface="Times New Roman"/>
                        </a:rPr>
                        <a:t>17.59±0.06bA</a:t>
                      </a:r>
                      <a:endParaRPr lang="zh-CN" sz="2400" kern="100" dirty="0">
                        <a:latin typeface="Malgun Gothic" pitchFamily="34" charset="-127"/>
                        <a:ea typeface="Malgun Gothic" pitchFamily="34" charset="-127"/>
                        <a:cs typeface="Times New Roman"/>
                      </a:endParaRPr>
                    </a:p>
                  </a:txBody>
                  <a:tcPr marL="48509" marR="485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Malgun Gothic" pitchFamily="34" charset="-127"/>
                          <a:ea typeface="Malgun Gothic" pitchFamily="34" charset="-127"/>
                          <a:cs typeface="Times New Roman"/>
                        </a:rPr>
                        <a:t>15.69±0.30a</a:t>
                      </a:r>
                      <a:endParaRPr lang="zh-CN" sz="2400" b="1" kern="100">
                        <a:latin typeface="Malgun Gothic" pitchFamily="34" charset="-127"/>
                        <a:ea typeface="Malgun Gothic" pitchFamily="34" charset="-127"/>
                        <a:cs typeface="Times New Roman"/>
                      </a:endParaRPr>
                    </a:p>
                  </a:txBody>
                  <a:tcPr marL="48509" marR="485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Malgun Gothic" pitchFamily="34" charset="-127"/>
                          <a:ea typeface="Malgun Gothic" pitchFamily="34" charset="-127"/>
                          <a:cs typeface="Times New Roman"/>
                        </a:rPr>
                        <a:t>2-5mm</a:t>
                      </a:r>
                      <a:endParaRPr lang="zh-CN" sz="2400" kern="100">
                        <a:latin typeface="Malgun Gothic" pitchFamily="34" charset="-127"/>
                        <a:ea typeface="Malgun Gothic" pitchFamily="34" charset="-127"/>
                        <a:cs typeface="Times New Roman"/>
                      </a:endParaRPr>
                    </a:p>
                  </a:txBody>
                  <a:tcPr marL="48509" marR="485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Malgun Gothic" pitchFamily="34" charset="-127"/>
                          <a:ea typeface="Malgun Gothic" pitchFamily="34" charset="-127"/>
                          <a:cs typeface="Times New Roman"/>
                        </a:rPr>
                        <a:t>16.12±0.10dB</a:t>
                      </a:r>
                      <a:endParaRPr lang="zh-CN" sz="2400" kern="100">
                        <a:latin typeface="Malgun Gothic" pitchFamily="34" charset="-127"/>
                        <a:ea typeface="Malgun Gothic" pitchFamily="34" charset="-127"/>
                        <a:cs typeface="Times New Roman"/>
                      </a:endParaRPr>
                    </a:p>
                  </a:txBody>
                  <a:tcPr marL="48509" marR="485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Malgun Gothic" pitchFamily="34" charset="-127"/>
                          <a:ea typeface="Malgun Gothic" pitchFamily="34" charset="-127"/>
                          <a:cs typeface="Times New Roman"/>
                        </a:rPr>
                        <a:t>16.50±0.13dA</a:t>
                      </a:r>
                      <a:endParaRPr lang="zh-CN" sz="2400" kern="100" dirty="0">
                        <a:latin typeface="Malgun Gothic" pitchFamily="34" charset="-127"/>
                        <a:ea typeface="Malgun Gothic" pitchFamily="34" charset="-127"/>
                        <a:cs typeface="Times New Roman"/>
                      </a:endParaRPr>
                    </a:p>
                  </a:txBody>
                  <a:tcPr marL="48509" marR="485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Malgun Gothic" pitchFamily="34" charset="-127"/>
                          <a:ea typeface="Malgun Gothic" pitchFamily="34" charset="-127"/>
                          <a:cs typeface="Times New Roman"/>
                        </a:rPr>
                        <a:t>2.35±0.80c</a:t>
                      </a:r>
                      <a:endParaRPr lang="zh-CN" sz="2400" b="1" kern="100">
                        <a:latin typeface="Malgun Gothic" pitchFamily="34" charset="-127"/>
                        <a:ea typeface="Malgun Gothic" pitchFamily="34" charset="-127"/>
                        <a:cs typeface="Times New Roman"/>
                      </a:endParaRPr>
                    </a:p>
                  </a:txBody>
                  <a:tcPr marL="48509" marR="485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Malgun Gothic" pitchFamily="34" charset="-127"/>
                          <a:ea typeface="Malgun Gothic" pitchFamily="34" charset="-127"/>
                          <a:cs typeface="Times New Roman"/>
                        </a:rPr>
                        <a:t>1-2mm</a:t>
                      </a:r>
                      <a:endParaRPr lang="zh-CN" sz="2400" kern="100" dirty="0">
                        <a:latin typeface="Malgun Gothic" pitchFamily="34" charset="-127"/>
                        <a:ea typeface="Malgun Gothic" pitchFamily="34" charset="-127"/>
                        <a:cs typeface="Times New Roman"/>
                      </a:endParaRPr>
                    </a:p>
                  </a:txBody>
                  <a:tcPr marL="48509" marR="485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Malgun Gothic" pitchFamily="34" charset="-127"/>
                          <a:ea typeface="Malgun Gothic" pitchFamily="34" charset="-127"/>
                          <a:cs typeface="Times New Roman"/>
                        </a:rPr>
                        <a:t>16.87±0.05cB</a:t>
                      </a:r>
                      <a:endParaRPr lang="zh-CN" sz="2400" kern="100">
                        <a:latin typeface="Malgun Gothic" pitchFamily="34" charset="-127"/>
                        <a:ea typeface="Malgun Gothic" pitchFamily="34" charset="-127"/>
                        <a:cs typeface="Times New Roman"/>
                      </a:endParaRPr>
                    </a:p>
                  </a:txBody>
                  <a:tcPr marL="48509" marR="485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Malgun Gothic" pitchFamily="34" charset="-127"/>
                          <a:ea typeface="Malgun Gothic" pitchFamily="34" charset="-127"/>
                          <a:cs typeface="Times New Roman"/>
                        </a:rPr>
                        <a:t>17.37±0.15cA</a:t>
                      </a:r>
                      <a:endParaRPr lang="zh-CN" sz="2400" kern="100" dirty="0">
                        <a:latin typeface="Malgun Gothic" pitchFamily="34" charset="-127"/>
                        <a:ea typeface="Malgun Gothic" pitchFamily="34" charset="-127"/>
                        <a:cs typeface="Times New Roman"/>
                      </a:endParaRPr>
                    </a:p>
                  </a:txBody>
                  <a:tcPr marL="48509" marR="485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Malgun Gothic" pitchFamily="34" charset="-127"/>
                          <a:ea typeface="Malgun Gothic" pitchFamily="34" charset="-127"/>
                          <a:cs typeface="Times New Roman"/>
                        </a:rPr>
                        <a:t>2.67±0.87c</a:t>
                      </a:r>
                      <a:endParaRPr lang="zh-CN" sz="2400" b="1" kern="100" dirty="0">
                        <a:latin typeface="Malgun Gothic" pitchFamily="34" charset="-127"/>
                        <a:ea typeface="Malgun Gothic" pitchFamily="34" charset="-127"/>
                        <a:cs typeface="Times New Roman"/>
                      </a:endParaRPr>
                    </a:p>
                  </a:txBody>
                  <a:tcPr marL="48509" marR="485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Malgun Gothic" pitchFamily="34" charset="-127"/>
                          <a:ea typeface="Malgun Gothic" pitchFamily="34" charset="-127"/>
                          <a:cs typeface="Times New Roman"/>
                        </a:rPr>
                        <a:t>0.25-1mm</a:t>
                      </a:r>
                      <a:endParaRPr lang="zh-CN" sz="2400" kern="100">
                        <a:latin typeface="Malgun Gothic" pitchFamily="34" charset="-127"/>
                        <a:ea typeface="Malgun Gothic" pitchFamily="34" charset="-127"/>
                        <a:cs typeface="Times New Roman"/>
                      </a:endParaRPr>
                    </a:p>
                  </a:txBody>
                  <a:tcPr marL="48509" marR="485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Malgun Gothic" pitchFamily="34" charset="-127"/>
                          <a:ea typeface="Malgun Gothic" pitchFamily="34" charset="-127"/>
                          <a:cs typeface="Times New Roman"/>
                        </a:rPr>
                        <a:t>17.58±0.27bA</a:t>
                      </a:r>
                      <a:endParaRPr lang="zh-CN" sz="2400" kern="100" dirty="0">
                        <a:latin typeface="Malgun Gothic" pitchFamily="34" charset="-127"/>
                        <a:ea typeface="Malgun Gothic" pitchFamily="34" charset="-127"/>
                        <a:cs typeface="Times New Roman"/>
                      </a:endParaRPr>
                    </a:p>
                  </a:txBody>
                  <a:tcPr marL="48509" marR="485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Malgun Gothic" pitchFamily="34" charset="-127"/>
                          <a:ea typeface="Malgun Gothic" pitchFamily="34" charset="-127"/>
                          <a:cs typeface="Times New Roman"/>
                        </a:rPr>
                        <a:t>17.23±0.02cA</a:t>
                      </a:r>
                      <a:endParaRPr lang="zh-CN" sz="2400" kern="100" dirty="0">
                        <a:latin typeface="Malgun Gothic" pitchFamily="34" charset="-127"/>
                        <a:ea typeface="Malgun Gothic" pitchFamily="34" charset="-127"/>
                        <a:cs typeface="Times New Roman"/>
                      </a:endParaRPr>
                    </a:p>
                  </a:txBody>
                  <a:tcPr marL="48509" marR="485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Malgun Gothic" pitchFamily="34" charset="-127"/>
                          <a:ea typeface="Malgun Gothic" pitchFamily="34" charset="-127"/>
                          <a:cs typeface="Times New Roman"/>
                        </a:rPr>
                        <a:t>-1.99±0.12e</a:t>
                      </a:r>
                      <a:endParaRPr lang="zh-CN" sz="2400" b="1" kern="100" dirty="0">
                        <a:latin typeface="Malgun Gothic" pitchFamily="34" charset="-127"/>
                        <a:ea typeface="Malgun Gothic" pitchFamily="34" charset="-127"/>
                        <a:cs typeface="Times New Roman"/>
                      </a:endParaRPr>
                    </a:p>
                  </a:txBody>
                  <a:tcPr marL="48509" marR="485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2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Malgun Gothic" pitchFamily="34" charset="-127"/>
                          <a:ea typeface="Malgun Gothic" pitchFamily="34" charset="-127"/>
                          <a:cs typeface="Times New Roman"/>
                        </a:rPr>
                        <a:t>＜</a:t>
                      </a:r>
                      <a:r>
                        <a:rPr lang="en-US" sz="2400" kern="100" dirty="0">
                          <a:latin typeface="Malgun Gothic" pitchFamily="34" charset="-127"/>
                          <a:ea typeface="Malgun Gothic" pitchFamily="34" charset="-127"/>
                          <a:cs typeface="Times New Roman"/>
                        </a:rPr>
                        <a:t>0.25mm</a:t>
                      </a:r>
                      <a:endParaRPr lang="zh-CN" sz="2400" kern="100" dirty="0">
                        <a:latin typeface="Malgun Gothic" pitchFamily="34" charset="-127"/>
                        <a:ea typeface="Malgun Gothic" pitchFamily="34" charset="-127"/>
                        <a:cs typeface="Times New Roman"/>
                      </a:endParaRPr>
                    </a:p>
                  </a:txBody>
                  <a:tcPr marL="48509" marR="485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Malgun Gothic" pitchFamily="34" charset="-127"/>
                          <a:ea typeface="Malgun Gothic" pitchFamily="34" charset="-127"/>
                          <a:cs typeface="Times New Roman"/>
                        </a:rPr>
                        <a:t>18.40±0.10aA</a:t>
                      </a:r>
                      <a:endParaRPr lang="zh-CN" sz="2400" kern="100" dirty="0">
                        <a:latin typeface="Malgun Gothic" pitchFamily="34" charset="-127"/>
                        <a:ea typeface="Malgun Gothic" pitchFamily="34" charset="-127"/>
                        <a:cs typeface="Times New Roman"/>
                      </a:endParaRPr>
                    </a:p>
                  </a:txBody>
                  <a:tcPr marL="48509" marR="485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Malgun Gothic" pitchFamily="34" charset="-127"/>
                          <a:ea typeface="Malgun Gothic" pitchFamily="34" charset="-127"/>
                          <a:cs typeface="Times New Roman"/>
                        </a:rPr>
                        <a:t>18.577±0.19aA</a:t>
                      </a:r>
                      <a:endParaRPr lang="zh-CN" sz="2400" kern="100" dirty="0">
                        <a:latin typeface="Malgun Gothic" pitchFamily="34" charset="-127"/>
                        <a:ea typeface="Malgun Gothic" pitchFamily="34" charset="-127"/>
                        <a:cs typeface="Times New Roman"/>
                      </a:endParaRPr>
                    </a:p>
                  </a:txBody>
                  <a:tcPr marL="48509" marR="485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Malgun Gothic" pitchFamily="34" charset="-127"/>
                          <a:ea typeface="Malgun Gothic" pitchFamily="34" charset="-127"/>
                          <a:cs typeface="Times New Roman"/>
                        </a:rPr>
                        <a:t>0.96±0.64d</a:t>
                      </a:r>
                      <a:endParaRPr lang="zh-CN" sz="2400" b="1" kern="100" dirty="0">
                        <a:latin typeface="Malgun Gothic" pitchFamily="34" charset="-127"/>
                        <a:ea typeface="Malgun Gothic" pitchFamily="34" charset="-127"/>
                        <a:cs typeface="Times New Roman"/>
                      </a:endParaRPr>
                    </a:p>
                  </a:txBody>
                  <a:tcPr marL="48509" marR="485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61" name="Connecteur droit avec flèche 178"/>
          <p:cNvCxnSpPr/>
          <p:nvPr/>
        </p:nvCxnSpPr>
        <p:spPr>
          <a:xfrm rot="5400000" flipH="1" flipV="1">
            <a:off x="19926334" y="16341025"/>
            <a:ext cx="2143139" cy="1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Connecteur droit avec flèche 178"/>
          <p:cNvCxnSpPr/>
          <p:nvPr/>
        </p:nvCxnSpPr>
        <p:spPr>
          <a:xfrm>
            <a:off x="21283655" y="16189288"/>
            <a:ext cx="1500198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TextBox 363"/>
          <p:cNvSpPr txBox="1"/>
          <p:nvPr/>
        </p:nvSpPr>
        <p:spPr>
          <a:xfrm>
            <a:off x="10067889" y="13760396"/>
            <a:ext cx="71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1.</a:t>
            </a:r>
            <a:endParaRPr lang="zh-CN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65" name="TextBox 364"/>
          <p:cNvSpPr txBox="1"/>
          <p:nvPr/>
        </p:nvSpPr>
        <p:spPr>
          <a:xfrm>
            <a:off x="10067889" y="18491681"/>
            <a:ext cx="71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2.</a:t>
            </a:r>
            <a:endParaRPr lang="zh-CN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8" name="Picture 3" descr="C:\Users\apple\Downloads\MO_16.png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27739975" y="1615936"/>
            <a:ext cx="2540000" cy="88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69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5EEB0"/>
        </a:solidFill>
        <a:ln>
          <a:solidFill>
            <a:srgbClr val="7DB928"/>
          </a:solidFill>
        </a:ln>
      </a:spPr>
      <a:bodyPr rtlCol="0" anchor="ctr"/>
      <a:lstStyle>
        <a:defPPr algn="ctr">
          <a:defRPr sz="3200" dirty="0">
            <a:solidFill>
              <a:schemeClr val="tx1"/>
            </a:solidFill>
            <a:latin typeface="Cambria" panose="020405030504060302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7986</TotalTime>
  <Words>560</Words>
  <Application>Microsoft Office PowerPoint</Application>
  <PresentationFormat>自定义</PresentationFormat>
  <Paragraphs>82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Thème Office</vt:lpstr>
      <vt:lpstr>幻灯片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HydroTrend</dc:title>
  <dc:creator>Billo Bah</dc:creator>
  <cp:lastModifiedBy>apple</cp:lastModifiedBy>
  <cp:revision>320</cp:revision>
  <cp:lastPrinted>2019-03-29T09:29:41Z</cp:lastPrinted>
  <dcterms:created xsi:type="dcterms:W3CDTF">2018-01-19T14:54:22Z</dcterms:created>
  <dcterms:modified xsi:type="dcterms:W3CDTF">2020-04-30T01:10:22Z</dcterms:modified>
</cp:coreProperties>
</file>