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
  </p:notesMasterIdLst>
  <p:sldIdLst>
    <p:sldId id="258" r:id="rId2"/>
    <p:sldId id="322" r:id="rId3"/>
    <p:sldId id="321" r:id="rId4"/>
    <p:sldId id="325" r:id="rId5"/>
    <p:sldId id="324" r:id="rId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F755D8"/>
    <a:srgbClr val="99FF99"/>
    <a:srgbClr val="1A662C"/>
    <a:srgbClr val="0FA11D"/>
    <a:srgbClr val="66FF66"/>
    <a:srgbClr val="0080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p:restoredTop sz="94663"/>
  </p:normalViewPr>
  <p:slideViewPr>
    <p:cSldViewPr snapToGrid="0" snapToObjects="1">
      <p:cViewPr>
        <p:scale>
          <a:sx n="110" d="100"/>
          <a:sy n="110" d="100"/>
        </p:scale>
        <p:origin x="1872" y="32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3093CE5-F80D-BA4F-A3AC-F60453A82B60}" type="datetimeFigureOut">
              <a:rPr lang="en-US" smtClean="0"/>
              <a:pPr/>
              <a:t>4/30/20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4600964-B5C1-374D-8CBD-26DECFC3222A}" type="slidenum">
              <a:rPr lang="en-US" smtClean="0"/>
              <a:pPr/>
              <a:t>‹#›</a:t>
            </a:fld>
            <a:endParaRPr lang="en-US"/>
          </a:p>
        </p:txBody>
      </p:sp>
    </p:spTree>
    <p:extLst>
      <p:ext uri="{BB962C8B-B14F-4D97-AF65-F5344CB8AC3E}">
        <p14:creationId xmlns:p14="http://schemas.microsoft.com/office/powerpoint/2010/main" val="3926134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6870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79140" y="3550262"/>
            <a:ext cx="6731101" cy="1245954"/>
          </a:xfrm>
        </p:spPr>
        <p:txBody>
          <a:bodyPr>
            <a:normAutofit/>
          </a:bodyPr>
          <a:lstStyle>
            <a:lvl1pPr algn="l">
              <a:defRPr sz="3600"/>
            </a:lvl1pPr>
          </a:lstStyle>
          <a:p>
            <a:r>
              <a:rPr lang="en-CA" dirty="0"/>
              <a:t>Click to edit Master title style</a:t>
            </a:r>
            <a:endParaRPr lang="en-US" dirty="0"/>
          </a:p>
        </p:txBody>
      </p:sp>
      <p:sp>
        <p:nvSpPr>
          <p:cNvPr id="3" name="Subtitle 2"/>
          <p:cNvSpPr>
            <a:spLocks noGrp="1"/>
          </p:cNvSpPr>
          <p:nvPr>
            <p:ph type="subTitle" idx="1"/>
          </p:nvPr>
        </p:nvSpPr>
        <p:spPr>
          <a:xfrm>
            <a:off x="2079140" y="4796214"/>
            <a:ext cx="6731101" cy="620511"/>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6" name="Slide Number Placeholder 5"/>
          <p:cNvSpPr>
            <a:spLocks noGrp="1"/>
          </p:cNvSpPr>
          <p:nvPr>
            <p:ph type="sldNum" sz="quarter" idx="12"/>
          </p:nvPr>
        </p:nvSpPr>
        <p:spPr/>
        <p:txBody>
          <a:bodyPr/>
          <a:lstStyle/>
          <a:p>
            <a:fld id="{BA691707-747E-C946-9ECD-54E2551B1C59}" type="slidenum">
              <a:rPr lang="en-US" smtClean="0"/>
              <a:pPr/>
              <a:t>‹#›</a:t>
            </a:fld>
            <a:endParaRPr lang="en-US"/>
          </a:p>
        </p:txBody>
      </p:sp>
      <p:sp>
        <p:nvSpPr>
          <p:cNvPr id="9" name="Date Placeholder 3">
            <a:extLst>
              <a:ext uri="{FF2B5EF4-FFF2-40B4-BE49-F238E27FC236}">
                <a16:creationId xmlns:a16="http://schemas.microsoft.com/office/drawing/2014/main" id="{2379E8E6-0D81-DC49-B714-614C5DC03522}"/>
              </a:ext>
            </a:extLst>
          </p:cNvPr>
          <p:cNvSpPr>
            <a:spLocks noGrp="1"/>
          </p:cNvSpPr>
          <p:nvPr>
            <p:ph type="dt" sz="half" idx="10"/>
          </p:nvPr>
        </p:nvSpPr>
        <p:spPr>
          <a:xfrm>
            <a:off x="264160" y="6356352"/>
            <a:ext cx="3068320" cy="365124"/>
          </a:xfrm>
          <a:prstGeom prst="rect">
            <a:avLst/>
          </a:prstGeom>
        </p:spPr>
        <p:txBody>
          <a:bodyPr/>
          <a:lstStyle/>
          <a:p>
            <a:r>
              <a:rPr lang="en-CA"/>
              <a:t>Burchill Swarm Ionosphere-Thermosphere</a:t>
            </a:r>
            <a:endParaRPr lang="en-US"/>
          </a:p>
        </p:txBody>
      </p:sp>
      <p:sp>
        <p:nvSpPr>
          <p:cNvPr id="10" name="Footer Placeholder 4">
            <a:extLst>
              <a:ext uri="{FF2B5EF4-FFF2-40B4-BE49-F238E27FC236}">
                <a16:creationId xmlns:a16="http://schemas.microsoft.com/office/drawing/2014/main" id="{D25562BE-5FA5-6346-A736-C85A9ED5974B}"/>
              </a:ext>
            </a:extLst>
          </p:cNvPr>
          <p:cNvSpPr>
            <a:spLocks noGrp="1"/>
          </p:cNvSpPr>
          <p:nvPr>
            <p:ph type="ftr" sz="quarter" idx="11"/>
          </p:nvPr>
        </p:nvSpPr>
        <p:spPr>
          <a:xfrm>
            <a:off x="3728720" y="6356352"/>
            <a:ext cx="2722458" cy="365124"/>
          </a:xfrm>
          <a:prstGeom prst="rect">
            <a:avLst/>
          </a:prstGeom>
        </p:spPr>
        <p:txBody>
          <a:bodyPr/>
          <a:lstStyle/>
          <a:p>
            <a:r>
              <a:rPr lang="en-US"/>
              <a:t>EGU Sharing Science 6 May 2020</a:t>
            </a:r>
          </a:p>
        </p:txBody>
      </p:sp>
    </p:spTree>
    <p:extLst>
      <p:ext uri="{BB962C8B-B14F-4D97-AF65-F5344CB8AC3E}">
        <p14:creationId xmlns:p14="http://schemas.microsoft.com/office/powerpoint/2010/main" val="1644822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18927" y="2"/>
            <a:ext cx="5967875" cy="793749"/>
          </a:xfrm>
        </p:spPr>
        <p:txBody>
          <a:bodyPr/>
          <a:lstStyle/>
          <a:p>
            <a:r>
              <a:rPr lang="en-CA" dirty="0"/>
              <a:t>Click to edit Master title style</a:t>
            </a:r>
            <a:endParaRPr lang="en-US" dirty="0"/>
          </a:p>
        </p:txBody>
      </p:sp>
      <p:sp>
        <p:nvSpPr>
          <p:cNvPr id="3" name="Content Placeholder 2"/>
          <p:cNvSpPr>
            <a:spLocks noGrp="1"/>
          </p:cNvSpPr>
          <p:nvPr>
            <p:ph idx="1"/>
          </p:nvPr>
        </p:nvSpPr>
        <p:spPr>
          <a:xfrm>
            <a:off x="890127" y="1160086"/>
            <a:ext cx="7846675" cy="4966078"/>
          </a:xfrm>
        </p:spPr>
        <p:txBody>
          <a:bodyPr/>
          <a:lstStyle>
            <a:lvl1pPr marL="342900" indent="-342900">
              <a:buClrTx/>
              <a:buFont typeface="Calibri" panose="020F0502020204030204" pitchFamily="34" charset="0"/>
              <a:buChar char="•"/>
              <a:defRPr/>
            </a:lvl1pPr>
            <a:lvl2pPr marL="742950" indent="-285750">
              <a:buFont typeface="Calibri" panose="020F0502020204030204" pitchFamily="34" charset="0"/>
              <a:buChar char="—"/>
              <a:defRPr/>
            </a:lvl2pPr>
            <a:lvl3pPr>
              <a:defRPr sz="1200"/>
            </a:lvl3pPr>
            <a:lvl4pPr marL="1600200" indent="-228600">
              <a:buFont typeface="Courier New" panose="02070309020205020404" pitchFamily="49" charset="0"/>
              <a:buChar char="o"/>
              <a:defRPr/>
            </a:lvl4pPr>
            <a:lvl5pPr marL="2057400" indent="-228600">
              <a:buFont typeface="Calibri" panose="020F0502020204030204" pitchFamily="34" charset="0"/>
              <a:buChar char="—"/>
              <a:defRPr sz="105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Date Placeholder 3"/>
          <p:cNvSpPr>
            <a:spLocks noGrp="1"/>
          </p:cNvSpPr>
          <p:nvPr>
            <p:ph type="dt" sz="half" idx="10"/>
          </p:nvPr>
        </p:nvSpPr>
        <p:spPr>
          <a:xfrm>
            <a:off x="264160" y="6356352"/>
            <a:ext cx="3068320" cy="365124"/>
          </a:xfrm>
          <a:prstGeom prst="rect">
            <a:avLst/>
          </a:prstGeom>
        </p:spPr>
        <p:txBody>
          <a:bodyPr/>
          <a:lstStyle/>
          <a:p>
            <a:r>
              <a:rPr lang="en-CA" dirty="0"/>
              <a:t>Burchill Swarm Ionosphere-Thermosphere</a:t>
            </a:r>
            <a:endParaRPr lang="en-US" dirty="0"/>
          </a:p>
        </p:txBody>
      </p:sp>
      <p:sp>
        <p:nvSpPr>
          <p:cNvPr id="5" name="Footer Placeholder 4"/>
          <p:cNvSpPr>
            <a:spLocks noGrp="1"/>
          </p:cNvSpPr>
          <p:nvPr>
            <p:ph type="ftr" sz="quarter" idx="11"/>
          </p:nvPr>
        </p:nvSpPr>
        <p:spPr>
          <a:xfrm>
            <a:off x="3728720" y="6356352"/>
            <a:ext cx="2722458" cy="365124"/>
          </a:xfrm>
          <a:prstGeom prst="rect">
            <a:avLst/>
          </a:prstGeom>
        </p:spPr>
        <p:txBody>
          <a:bodyPr/>
          <a:lstStyle/>
          <a:p>
            <a:r>
              <a:rPr lang="en-US" dirty="0"/>
              <a:t>EGU Sharing Science 6 May 2020</a:t>
            </a:r>
          </a:p>
        </p:txBody>
      </p:sp>
      <p:sp>
        <p:nvSpPr>
          <p:cNvPr id="6" name="Slide Number Placeholder 5"/>
          <p:cNvSpPr>
            <a:spLocks noGrp="1"/>
          </p:cNvSpPr>
          <p:nvPr>
            <p:ph type="sldNum" sz="quarter" idx="12"/>
          </p:nvPr>
        </p:nvSpPr>
        <p:spPr/>
        <p:txBody>
          <a:bodyPr/>
          <a:lstStyle/>
          <a:p>
            <a:fld id="{BA691707-747E-C946-9ECD-54E2551B1C59}" type="slidenum">
              <a:rPr lang="en-US" smtClean="0"/>
              <a:pPr/>
              <a:t>‹#›</a:t>
            </a:fld>
            <a:endParaRPr lang="en-US"/>
          </a:p>
        </p:txBody>
      </p:sp>
    </p:spTree>
    <p:extLst>
      <p:ext uri="{BB962C8B-B14F-4D97-AF65-F5344CB8AC3E}">
        <p14:creationId xmlns:p14="http://schemas.microsoft.com/office/powerpoint/2010/main" val="4107139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A691707-747E-C946-9ECD-54E2551B1C59}" type="slidenum">
              <a:rPr lang="en-US" smtClean="0"/>
              <a:pPr/>
              <a:t>‹#›</a:t>
            </a:fld>
            <a:endParaRPr lang="en-US"/>
          </a:p>
        </p:txBody>
      </p:sp>
      <p:sp>
        <p:nvSpPr>
          <p:cNvPr id="5" name="Date Placeholder 3">
            <a:extLst>
              <a:ext uri="{FF2B5EF4-FFF2-40B4-BE49-F238E27FC236}">
                <a16:creationId xmlns:a16="http://schemas.microsoft.com/office/drawing/2014/main" id="{DB98E8E4-EA83-424E-AE1F-8B4C117D9DA9}"/>
              </a:ext>
            </a:extLst>
          </p:cNvPr>
          <p:cNvSpPr>
            <a:spLocks noGrp="1"/>
          </p:cNvSpPr>
          <p:nvPr>
            <p:ph type="dt" sz="half" idx="10"/>
          </p:nvPr>
        </p:nvSpPr>
        <p:spPr>
          <a:xfrm>
            <a:off x="264160" y="6356352"/>
            <a:ext cx="3068320" cy="365124"/>
          </a:xfrm>
          <a:prstGeom prst="rect">
            <a:avLst/>
          </a:prstGeom>
        </p:spPr>
        <p:txBody>
          <a:bodyPr/>
          <a:lstStyle/>
          <a:p>
            <a:r>
              <a:rPr lang="en-CA" dirty="0"/>
              <a:t>Burchill Swarm Ionosphere-Thermosphere</a:t>
            </a:r>
            <a:endParaRPr lang="en-US" dirty="0"/>
          </a:p>
        </p:txBody>
      </p:sp>
      <p:sp>
        <p:nvSpPr>
          <p:cNvPr id="6" name="Footer Placeholder 4">
            <a:extLst>
              <a:ext uri="{FF2B5EF4-FFF2-40B4-BE49-F238E27FC236}">
                <a16:creationId xmlns:a16="http://schemas.microsoft.com/office/drawing/2014/main" id="{DC4ECEC0-B1F5-EB47-BDF7-B28536BB6441}"/>
              </a:ext>
            </a:extLst>
          </p:cNvPr>
          <p:cNvSpPr>
            <a:spLocks noGrp="1"/>
          </p:cNvSpPr>
          <p:nvPr>
            <p:ph type="ftr" sz="quarter" idx="11"/>
          </p:nvPr>
        </p:nvSpPr>
        <p:spPr>
          <a:xfrm>
            <a:off x="3728720" y="6356352"/>
            <a:ext cx="2722458" cy="365124"/>
          </a:xfrm>
          <a:prstGeom prst="rect">
            <a:avLst/>
          </a:prstGeom>
        </p:spPr>
        <p:txBody>
          <a:bodyPr/>
          <a:lstStyle/>
          <a:p>
            <a:r>
              <a:rPr lang="en-US" dirty="0"/>
              <a:t>EGU Sharing Science 6 May 2020</a:t>
            </a:r>
          </a:p>
        </p:txBody>
      </p:sp>
    </p:spTree>
    <p:extLst>
      <p:ext uri="{BB962C8B-B14F-4D97-AF65-F5344CB8AC3E}">
        <p14:creationId xmlns:p14="http://schemas.microsoft.com/office/powerpoint/2010/main" val="2307518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0039" y="2"/>
            <a:ext cx="7346763" cy="793749"/>
          </a:xfrm>
          <a:prstGeom prst="rect">
            <a:avLst/>
          </a:prstGeom>
        </p:spPr>
        <p:txBody>
          <a:bodyPr vert="horz" lIns="91440" tIns="45720" rIns="91440" bIns="45720" rtlCol="0" anchor="ctr">
            <a:normAutofit/>
          </a:bodyPr>
          <a:lstStyle/>
          <a:p>
            <a:r>
              <a:rPr lang="en-CA" dirty="0"/>
              <a:t>Click to edit Master title style</a:t>
            </a:r>
            <a:endParaRPr lang="en-US" dirty="0"/>
          </a:p>
        </p:txBody>
      </p:sp>
      <p:sp>
        <p:nvSpPr>
          <p:cNvPr id="3" name="Text Placeholder 2"/>
          <p:cNvSpPr>
            <a:spLocks noGrp="1"/>
          </p:cNvSpPr>
          <p:nvPr>
            <p:ph type="body" idx="1"/>
          </p:nvPr>
        </p:nvSpPr>
        <p:spPr>
          <a:xfrm>
            <a:off x="508003" y="1260093"/>
            <a:ext cx="8228799" cy="4866070"/>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Slide Number Placeholder 5"/>
          <p:cNvSpPr>
            <a:spLocks noGrp="1"/>
          </p:cNvSpPr>
          <p:nvPr>
            <p:ph type="sldNum" sz="quarter" idx="4"/>
          </p:nvPr>
        </p:nvSpPr>
        <p:spPr>
          <a:xfrm>
            <a:off x="7874000" y="6356352"/>
            <a:ext cx="862800" cy="365124"/>
          </a:xfrm>
          <a:prstGeom prst="rect">
            <a:avLst/>
          </a:prstGeom>
        </p:spPr>
        <p:txBody>
          <a:bodyPr vert="horz" lIns="91440" tIns="45720" rIns="91440" bIns="45720" rtlCol="0" anchor="ctr"/>
          <a:lstStyle>
            <a:lvl1pPr algn="r">
              <a:defRPr sz="1200">
                <a:solidFill>
                  <a:schemeClr val="tx1">
                    <a:tint val="75000"/>
                  </a:schemeClr>
                </a:solidFill>
              </a:defRPr>
            </a:lvl1pPr>
          </a:lstStyle>
          <a:p>
            <a:fld id="{BA691707-747E-C946-9ECD-54E2551B1C59}" type="slidenum">
              <a:rPr lang="en-US" smtClean="0"/>
              <a:pPr/>
              <a:t>‹#›</a:t>
            </a:fld>
            <a:endParaRPr lang="en-US" dirty="0"/>
          </a:p>
        </p:txBody>
      </p:sp>
      <p:sp>
        <p:nvSpPr>
          <p:cNvPr id="12" name="Date Placeholder 3">
            <a:extLst>
              <a:ext uri="{FF2B5EF4-FFF2-40B4-BE49-F238E27FC236}">
                <a16:creationId xmlns:a16="http://schemas.microsoft.com/office/drawing/2014/main" id="{A7DB6B32-2CEE-6B46-A871-E5CEAF00AD7F}"/>
              </a:ext>
            </a:extLst>
          </p:cNvPr>
          <p:cNvSpPr>
            <a:spLocks noGrp="1"/>
          </p:cNvSpPr>
          <p:nvPr>
            <p:ph type="dt" sz="half" idx="2"/>
          </p:nvPr>
        </p:nvSpPr>
        <p:spPr>
          <a:xfrm>
            <a:off x="264160" y="6356352"/>
            <a:ext cx="3068320" cy="365124"/>
          </a:xfrm>
          <a:prstGeom prst="rect">
            <a:avLst/>
          </a:prstGeom>
        </p:spPr>
        <p:txBody>
          <a:bodyPr/>
          <a:lstStyle>
            <a:lvl1pPr>
              <a:defRPr sz="1200">
                <a:solidFill>
                  <a:schemeClr val="bg1">
                    <a:lumMod val="50000"/>
                  </a:schemeClr>
                </a:solidFill>
              </a:defRPr>
            </a:lvl1pPr>
          </a:lstStyle>
          <a:p>
            <a:r>
              <a:rPr lang="en-CA" dirty="0"/>
              <a:t>Burchill Swarm Ionosphere-Thermosphere</a:t>
            </a:r>
            <a:endParaRPr lang="en-US" dirty="0"/>
          </a:p>
        </p:txBody>
      </p:sp>
      <p:sp>
        <p:nvSpPr>
          <p:cNvPr id="13" name="Footer Placeholder 4">
            <a:extLst>
              <a:ext uri="{FF2B5EF4-FFF2-40B4-BE49-F238E27FC236}">
                <a16:creationId xmlns:a16="http://schemas.microsoft.com/office/drawing/2014/main" id="{35BE5D25-37C9-7042-9BF6-A9EB51994B55}"/>
              </a:ext>
            </a:extLst>
          </p:cNvPr>
          <p:cNvSpPr>
            <a:spLocks noGrp="1"/>
          </p:cNvSpPr>
          <p:nvPr>
            <p:ph type="ftr" sz="quarter" idx="3"/>
          </p:nvPr>
        </p:nvSpPr>
        <p:spPr>
          <a:xfrm>
            <a:off x="3728720" y="6356352"/>
            <a:ext cx="2722458" cy="365124"/>
          </a:xfrm>
          <a:prstGeom prst="rect">
            <a:avLst/>
          </a:prstGeom>
        </p:spPr>
        <p:txBody>
          <a:bodyPr/>
          <a:lstStyle>
            <a:lvl1pPr>
              <a:defRPr sz="1200">
                <a:solidFill>
                  <a:schemeClr val="bg1">
                    <a:lumMod val="50000"/>
                  </a:schemeClr>
                </a:solidFill>
              </a:defRPr>
            </a:lvl1pPr>
          </a:lstStyle>
          <a:p>
            <a:r>
              <a:rPr lang="en-US" dirty="0"/>
              <a:t>EGU Sharing Science 6 May 2020</a:t>
            </a:r>
          </a:p>
        </p:txBody>
      </p:sp>
    </p:spTree>
    <p:extLst>
      <p:ext uri="{BB962C8B-B14F-4D97-AF65-F5344CB8AC3E}">
        <p14:creationId xmlns:p14="http://schemas.microsoft.com/office/powerpoint/2010/main" val="505389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p:txStyles>
    <p:titleStyle>
      <a:lvl1pPr algn="r" defTabSz="4572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FF0000"/>
        </a:buClr>
        <a:buFont typeface="Wingdings" charset="2"/>
        <a:buChar char="§"/>
        <a:defRPr sz="1600" kern="1200">
          <a:solidFill>
            <a:schemeClr val="tx1"/>
          </a:solidFill>
          <a:latin typeface="+mn-lt"/>
          <a:ea typeface="+mn-ea"/>
          <a:cs typeface="+mn-cs"/>
        </a:defRPr>
      </a:lvl1pPr>
      <a:lvl2pPr marL="742950" indent="-285750" algn="l" defTabSz="457200" rtl="0" eaLnBrk="1" latinLnBrk="0" hangingPunct="1">
        <a:spcBef>
          <a:spcPct val="20000"/>
        </a:spcBef>
        <a:buClr>
          <a:schemeClr val="bg1">
            <a:lumMod val="50000"/>
          </a:schemeClr>
        </a:buClr>
        <a:buSzPct val="90000"/>
        <a:buFont typeface="Wingdings" charset="2"/>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Clr>
          <a:schemeClr val="bg1">
            <a:lumMod val="50000"/>
          </a:schemeClr>
        </a:buClr>
        <a:buFont typeface="Wingdings" charset="2"/>
        <a:buChar char="§"/>
        <a:defRPr sz="12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Wingdings" charset="2"/>
        <a:buChar char="§"/>
        <a:defRPr sz="1100" kern="1200">
          <a:solidFill>
            <a:schemeClr val="tx1"/>
          </a:solidFill>
          <a:latin typeface="+mn-lt"/>
          <a:ea typeface="+mn-ea"/>
          <a:cs typeface="+mn-cs"/>
        </a:defRPr>
      </a:lvl4pPr>
      <a:lvl5pPr marL="2057400" indent="-228600" algn="l" defTabSz="457200" rtl="0" eaLnBrk="1" latinLnBrk="0" hangingPunct="1">
        <a:spcBef>
          <a:spcPct val="20000"/>
        </a:spcBef>
        <a:buClr>
          <a:schemeClr val="bg1">
            <a:lumMod val="50000"/>
          </a:schemeClr>
        </a:buClr>
        <a:buFont typeface="Wingdings" charset="2"/>
        <a:buChar char="§"/>
        <a:defRPr sz="105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6665" y="376752"/>
            <a:ext cx="7396681" cy="864219"/>
          </a:xfrm>
          <a:noFill/>
        </p:spPr>
        <p:txBody>
          <a:bodyPr>
            <a:normAutofit/>
          </a:bodyPr>
          <a:lstStyle/>
          <a:p>
            <a:pPr algn="ctr"/>
            <a:r>
              <a:rPr lang="en-US" sz="1800" b="1" dirty="0"/>
              <a:t>Using Swarm to study ionosphere-thermosphere coupling</a:t>
            </a:r>
          </a:p>
        </p:txBody>
      </p:sp>
      <p:sp>
        <p:nvSpPr>
          <p:cNvPr id="4" name="TextBox 3"/>
          <p:cNvSpPr txBox="1"/>
          <p:nvPr/>
        </p:nvSpPr>
        <p:spPr>
          <a:xfrm>
            <a:off x="976665" y="1240971"/>
            <a:ext cx="7175918" cy="307777"/>
          </a:xfrm>
          <a:prstGeom prst="rect">
            <a:avLst/>
          </a:prstGeom>
          <a:noFill/>
        </p:spPr>
        <p:txBody>
          <a:bodyPr wrap="square" rtlCol="0">
            <a:spAutoFit/>
          </a:bodyPr>
          <a:lstStyle/>
          <a:p>
            <a:pPr algn="ctr"/>
            <a:r>
              <a:rPr lang="en-CA" sz="1400" b="1" dirty="0"/>
              <a:t>© Johnathan K. Burchill</a:t>
            </a:r>
            <a:r>
              <a:rPr lang="en-US" sz="1400" dirty="0"/>
              <a:t> 2020. All rights reserved</a:t>
            </a:r>
          </a:p>
        </p:txBody>
      </p:sp>
      <p:sp>
        <p:nvSpPr>
          <p:cNvPr id="5" name="Rectangle 4">
            <a:extLst>
              <a:ext uri="{FF2B5EF4-FFF2-40B4-BE49-F238E27FC236}">
                <a16:creationId xmlns:a16="http://schemas.microsoft.com/office/drawing/2014/main" id="{5728D2F9-119E-9A48-ADD0-C75DB88C4602}"/>
              </a:ext>
            </a:extLst>
          </p:cNvPr>
          <p:cNvSpPr/>
          <p:nvPr/>
        </p:nvSpPr>
        <p:spPr>
          <a:xfrm>
            <a:off x="2008005" y="1748356"/>
            <a:ext cx="5334000" cy="3539430"/>
          </a:xfrm>
          <a:prstGeom prst="rect">
            <a:avLst/>
          </a:prstGeom>
        </p:spPr>
        <p:txBody>
          <a:bodyPr wrap="square">
            <a:spAutoFit/>
          </a:bodyPr>
          <a:lstStyle/>
          <a:p>
            <a:pPr algn="just"/>
            <a:r>
              <a:rPr lang="en-US" sz="1400" dirty="0"/>
              <a:t>Properties and dynamics of ionosphere-thermosphere coupling may be investigated using observations from the Swarm electric field instruments (EFI). We illustrate this claim using measurements of vertical ion drift and electron temperature made by the EFIs, within the context of ambipolar diffusion parallel to the geomagnetic field. The associated ambipolar electric field is difficult to measure directly. Rather, under conditions where the ambipolar electric field is assumed to be specified, the ion-neutral momentum transfer collision frequency may be derived from the EFI measurements. In this talk, the theory, measurements and methodology of this approach are presented. Statistical analysis reveals highly-correlated ion </a:t>
            </a:r>
            <a:r>
              <a:rPr lang="en-US" sz="1400" dirty="0" err="1"/>
              <a:t>upflow</a:t>
            </a:r>
            <a:r>
              <a:rPr lang="en-US" sz="1400" dirty="0"/>
              <a:t> and electron temperature. Derived collision frequencies are found to be within an order of magnitude of empirical estimates at Swarm altitudes. We speculate on the feasibility of using this technique to examine the dynamics of ionosphere-thermosphere coupling using Swarm.</a:t>
            </a:r>
          </a:p>
        </p:txBody>
      </p:sp>
      <p:sp>
        <p:nvSpPr>
          <p:cNvPr id="6" name="TextBox 5">
            <a:extLst>
              <a:ext uri="{FF2B5EF4-FFF2-40B4-BE49-F238E27FC236}">
                <a16:creationId xmlns:a16="http://schemas.microsoft.com/office/drawing/2014/main" id="{3977C436-EEA4-1F4B-BBF3-8E4B490F3202}"/>
              </a:ext>
            </a:extLst>
          </p:cNvPr>
          <p:cNvSpPr txBox="1"/>
          <p:nvPr/>
        </p:nvSpPr>
        <p:spPr>
          <a:xfrm>
            <a:off x="2008005" y="5498280"/>
            <a:ext cx="5045691" cy="830997"/>
          </a:xfrm>
          <a:prstGeom prst="rect">
            <a:avLst/>
          </a:prstGeom>
          <a:noFill/>
        </p:spPr>
        <p:txBody>
          <a:bodyPr wrap="square" rtlCol="0">
            <a:spAutoFit/>
          </a:bodyPr>
          <a:lstStyle/>
          <a:p>
            <a:r>
              <a:rPr lang="en-US" sz="1200" dirty="0"/>
              <a:t>Acknowledgments: </a:t>
            </a:r>
          </a:p>
          <a:p>
            <a:r>
              <a:rPr lang="en-US" sz="1200" dirty="0"/>
              <a:t>	Data: European Space Agency. </a:t>
            </a:r>
          </a:p>
          <a:p>
            <a:r>
              <a:rPr lang="en-US" sz="1200" dirty="0"/>
              <a:t>	Analysis: supported by Canadian Space Agency 	Discussions: D. Knudsen, S. </a:t>
            </a:r>
            <a:r>
              <a:rPr lang="en-US" sz="1200" dirty="0" err="1"/>
              <a:t>Buchert</a:t>
            </a:r>
            <a:r>
              <a:rPr lang="en-US" sz="1200" dirty="0"/>
              <a:t>, J. van </a:t>
            </a:r>
            <a:r>
              <a:rPr lang="en-US" sz="1200" dirty="0" err="1"/>
              <a:t>Irsel</a:t>
            </a:r>
            <a:r>
              <a:rPr lang="en-US" sz="1200" dirty="0"/>
              <a:t>, Y. Chen</a:t>
            </a:r>
          </a:p>
        </p:txBody>
      </p:sp>
    </p:spTree>
    <p:extLst>
      <p:ext uri="{BB962C8B-B14F-4D97-AF65-F5344CB8AC3E}">
        <p14:creationId xmlns:p14="http://schemas.microsoft.com/office/powerpoint/2010/main" val="3453329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F5CBD-965A-D941-B012-7D13C24AFB2E}"/>
              </a:ext>
            </a:extLst>
          </p:cNvPr>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1FE6AA1-815A-3A4B-A970-AC280DE4CB0D}"/>
                  </a:ext>
                </a:extLst>
              </p:cNvPr>
              <p:cNvSpPr>
                <a:spLocks noGrp="1"/>
              </p:cNvSpPr>
              <p:nvPr>
                <p:ph idx="1"/>
              </p:nvPr>
            </p:nvSpPr>
            <p:spPr>
              <a:xfrm>
                <a:off x="890127" y="1160086"/>
                <a:ext cx="8079702" cy="4966078"/>
              </a:xfrm>
            </p:spPr>
            <p:txBody>
              <a:bodyPr>
                <a:normAutofit/>
              </a:bodyPr>
              <a:lstStyle/>
              <a:p>
                <a:r>
                  <a:rPr lang="en-US" sz="1400" dirty="0"/>
                  <a:t>Inspired  to explain the physical basis for the high correlation of averaged ion </a:t>
                </a:r>
                <a:r>
                  <a:rPr lang="en-US" sz="1400" dirty="0" err="1"/>
                  <a:t>upflow</a:t>
                </a:r>
                <a:r>
                  <a:rPr lang="en-US" sz="1400" dirty="0"/>
                  <a:t> and electron temperature enhancements associated with cusp </a:t>
                </a:r>
                <a:r>
                  <a:rPr lang="en-US" sz="1400" dirty="0" err="1"/>
                  <a:t>thermospheric</a:t>
                </a:r>
                <a:r>
                  <a:rPr lang="en-US" sz="1400" dirty="0"/>
                  <a:t> density anomaly (see </a:t>
                </a:r>
                <a:r>
                  <a:rPr lang="en-US" sz="1400" dirty="0" err="1"/>
                  <a:t>Kervalishvili</a:t>
                </a:r>
                <a:r>
                  <a:rPr lang="en-US" sz="1400" dirty="0"/>
                  <a:t> and </a:t>
                </a:r>
                <a:r>
                  <a:rPr lang="en-US" sz="1400" dirty="0" err="1"/>
                  <a:t>Lühr</a:t>
                </a:r>
                <a:r>
                  <a:rPr lang="en-US" sz="1400" dirty="0"/>
                  <a:t>, 2013).</a:t>
                </a:r>
              </a:p>
              <a:p>
                <a:pPr lvl="1"/>
                <a:r>
                  <a:rPr lang="en-US" dirty="0"/>
                  <a:t>That paper speculates that ambipolar electric field is key to the process</a:t>
                </a:r>
              </a:p>
              <a:p>
                <a:r>
                  <a:rPr lang="en-US" sz="1400" dirty="0"/>
                  <a:t>We assume the ambipolar electric field is present, and it sets up a steady-state ion drift parallel to the geomagnetic field vector according to the subsonic, gradient-free stress fluid approximation for an electron, single-ion, neutral model (see Schunk and Nagy, 2009 textbook, equation 5.54 and definitions and assumptions therein).</a:t>
                </a:r>
                <a:endParaRPr lang="en-US" dirty="0"/>
              </a:p>
              <a:p>
                <a:pPr marL="457200" lvl="1" indent="0">
                  <a:buNone/>
                </a:pPr>
                <a:endParaRPr lang="en-US" dirty="0"/>
              </a:p>
              <a:p>
                <a:pPr indent="-285750"/>
                <a:r>
                  <a:rPr lang="en-US" sz="1400" dirty="0"/>
                  <a:t>Neglecting the gradient in the stress tensor </a:t>
                </a:r>
                <a14:m>
                  <m:oMath xmlns:m="http://schemas.openxmlformats.org/officeDocument/2006/math">
                    <m:sSub>
                      <m:sSubPr>
                        <m:ctrlPr>
                          <a:rPr lang="en-CA" sz="1400" b="0" i="1" smtClean="0">
                            <a:latin typeface="Cambria Math" panose="02040503050406030204" pitchFamily="18" charset="0"/>
                          </a:rPr>
                        </m:ctrlPr>
                      </m:sSubPr>
                      <m:e>
                        <m:r>
                          <a:rPr lang="en-CA" sz="1400" b="0" i="1" smtClean="0">
                            <a:latin typeface="Cambria Math" panose="02040503050406030204" pitchFamily="18" charset="0"/>
                          </a:rPr>
                          <m:t>𝜏</m:t>
                        </m:r>
                      </m:e>
                      <m:sub>
                        <m:r>
                          <a:rPr lang="en-CA" sz="1400" b="0" i="1" smtClean="0">
                            <a:latin typeface="Cambria Math" panose="02040503050406030204" pitchFamily="18" charset="0"/>
                          </a:rPr>
                          <m:t>𝑖</m:t>
                        </m:r>
                      </m:sub>
                    </m:sSub>
                  </m:oMath>
                </a14:m>
                <a:r>
                  <a:rPr lang="en-US" sz="1400" dirty="0"/>
                  <a:t>, this equation can be expressed as a linear relation between the ion </a:t>
                </a:r>
                <a:r>
                  <a:rPr lang="en-US" sz="1400" dirty="0" err="1"/>
                  <a:t>upflow</a:t>
                </a:r>
                <a:r>
                  <a:rPr lang="en-US" sz="1400" dirty="0"/>
                  <a:t> </a:t>
                </a:r>
                <a14:m>
                  <m:oMath xmlns:m="http://schemas.openxmlformats.org/officeDocument/2006/math">
                    <m:sSub>
                      <m:sSubPr>
                        <m:ctrlPr>
                          <a:rPr lang="en-CA" sz="1400" b="0" i="1" smtClean="0">
                            <a:latin typeface="Cambria Math" panose="02040503050406030204" pitchFamily="18" charset="0"/>
                          </a:rPr>
                        </m:ctrlPr>
                      </m:sSubPr>
                      <m:e>
                        <m:r>
                          <a:rPr lang="en-CA" sz="1400" b="0" i="1" smtClean="0">
                            <a:latin typeface="Cambria Math" panose="02040503050406030204" pitchFamily="18" charset="0"/>
                          </a:rPr>
                          <m:t>𝑣</m:t>
                        </m:r>
                      </m:e>
                      <m:sub>
                        <m:r>
                          <a:rPr lang="en-CA" sz="1400" b="0" i="1" smtClean="0">
                            <a:latin typeface="Cambria Math" panose="02040503050406030204" pitchFamily="18" charset="0"/>
                          </a:rPr>
                          <m:t>𝑖</m:t>
                        </m:r>
                        <m:r>
                          <a:rPr lang="en-CA" sz="1400" b="0" i="1" smtClean="0">
                            <a:latin typeface="Cambria Math" panose="02040503050406030204" pitchFamily="18" charset="0"/>
                          </a:rPr>
                          <m:t>∥</m:t>
                        </m:r>
                      </m:sub>
                    </m:sSub>
                  </m:oMath>
                </a14:m>
                <a:r>
                  <a:rPr lang="en-US" sz="1400" dirty="0"/>
                  <a:t> and electron temperature </a:t>
                </a:r>
                <a14:m>
                  <m:oMath xmlns:m="http://schemas.openxmlformats.org/officeDocument/2006/math">
                    <m:sSub>
                      <m:sSubPr>
                        <m:ctrlPr>
                          <a:rPr lang="en-CA" sz="1400" b="0" i="1" smtClean="0">
                            <a:latin typeface="Cambria Math" panose="02040503050406030204" pitchFamily="18" charset="0"/>
                          </a:rPr>
                        </m:ctrlPr>
                      </m:sSubPr>
                      <m:e>
                        <m:r>
                          <a:rPr lang="en-CA" sz="1400" b="0" i="1" smtClean="0">
                            <a:latin typeface="Cambria Math" panose="02040503050406030204" pitchFamily="18" charset="0"/>
                          </a:rPr>
                          <m:t>𝑇</m:t>
                        </m:r>
                      </m:e>
                      <m:sub>
                        <m:r>
                          <a:rPr lang="en-CA" sz="1400" b="0" i="1" smtClean="0">
                            <a:latin typeface="Cambria Math" panose="02040503050406030204" pitchFamily="18" charset="0"/>
                          </a:rPr>
                          <m:t>𝑒</m:t>
                        </m:r>
                      </m:sub>
                    </m:sSub>
                  </m:oMath>
                </a14:m>
                <a:r>
                  <a:rPr lang="en-US" sz="1400" dirty="0"/>
                  <a:t> as</a:t>
                </a:r>
              </a:p>
              <a:p>
                <a:pPr marL="457200" lvl="1" indent="0">
                  <a:buNone/>
                </a:pPr>
                <a:endParaRPr lang="en-US" sz="1200" dirty="0"/>
              </a:p>
              <a:p>
                <a:pPr marL="457200" lvl="1" indent="0">
                  <a:buNone/>
                </a:pPr>
                <a14:m>
                  <m:oMath xmlns:m="http://schemas.openxmlformats.org/officeDocument/2006/math">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𝑣</m:t>
                        </m:r>
                      </m:e>
                      <m:sub>
                        <m:r>
                          <a:rPr lang="en-CA" sz="1600" b="0" i="1" smtClean="0">
                            <a:latin typeface="Cambria Math" panose="02040503050406030204" pitchFamily="18" charset="0"/>
                          </a:rPr>
                          <m:t>𝑖</m:t>
                        </m:r>
                        <m:r>
                          <a:rPr lang="en-CA" sz="1600" b="0" i="1" smtClean="0">
                            <a:latin typeface="Cambria Math" panose="02040503050406030204" pitchFamily="18" charset="0"/>
                          </a:rPr>
                          <m:t>∥</m:t>
                        </m:r>
                      </m:sub>
                    </m:sSub>
                    <m:r>
                      <a:rPr lang="en-CA" sz="1600" b="0" i="1" smtClean="0">
                        <a:latin typeface="Cambria Math" panose="02040503050406030204" pitchFamily="18" charset="0"/>
                      </a:rPr>
                      <m:t>=</m:t>
                    </m:r>
                    <m:r>
                      <a:rPr lang="en-CA" sz="1600" b="0" i="1" smtClean="0">
                        <a:latin typeface="Cambria Math" panose="02040503050406030204" pitchFamily="18" charset="0"/>
                      </a:rPr>
                      <m:t>𝑎</m:t>
                    </m:r>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𝑇</m:t>
                        </m:r>
                      </m:e>
                      <m:sub>
                        <m:r>
                          <a:rPr lang="en-CA" sz="1600" b="0" i="1" smtClean="0">
                            <a:latin typeface="Cambria Math" panose="02040503050406030204" pitchFamily="18" charset="0"/>
                          </a:rPr>
                          <m:t>𝑒</m:t>
                        </m:r>
                      </m:sub>
                    </m:sSub>
                    <m:r>
                      <a:rPr lang="en-CA" sz="1600" b="0" i="1" smtClean="0">
                        <a:latin typeface="Cambria Math" panose="02040503050406030204" pitchFamily="18" charset="0"/>
                      </a:rPr>
                      <m:t>+</m:t>
                    </m:r>
                    <m:r>
                      <a:rPr lang="en-CA" sz="1600" b="0" i="1" smtClean="0">
                        <a:latin typeface="Cambria Math" panose="02040503050406030204" pitchFamily="18" charset="0"/>
                      </a:rPr>
                      <m:t>𝑏</m:t>
                    </m:r>
                  </m:oMath>
                </a14:m>
                <a:r>
                  <a:rPr lang="en-US" dirty="0"/>
                  <a:t>,  with slope </a:t>
                </a:r>
                <a14:m>
                  <m:oMath xmlns:m="http://schemas.openxmlformats.org/officeDocument/2006/math">
                    <m:r>
                      <a:rPr lang="en-CA" sz="1600" b="0" i="1" smtClean="0">
                        <a:latin typeface="Cambria Math" panose="02040503050406030204" pitchFamily="18" charset="0"/>
                      </a:rPr>
                      <m:t>𝑎</m:t>
                    </m:r>
                    <m:r>
                      <a:rPr lang="en-CA" sz="1600" b="0" i="1" smtClean="0">
                        <a:latin typeface="Cambria Math" panose="02040503050406030204" pitchFamily="18" charset="0"/>
                      </a:rPr>
                      <m:t>=</m:t>
                    </m:r>
                    <m:f>
                      <m:fPr>
                        <m:ctrlPr>
                          <a:rPr lang="en-CA" sz="1600" b="0" i="1" smtClean="0">
                            <a:latin typeface="Cambria Math" panose="02040503050406030204" pitchFamily="18" charset="0"/>
                          </a:rPr>
                        </m:ctrlPr>
                      </m:fPr>
                      <m:num>
                        <m:r>
                          <a:rPr lang="en-CA" sz="1600" b="0" i="1" smtClean="0">
                            <a:latin typeface="Cambria Math" panose="02040503050406030204" pitchFamily="18" charset="0"/>
                          </a:rPr>
                          <m:t>𝑘</m:t>
                        </m:r>
                      </m:num>
                      <m:den>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𝑚</m:t>
                            </m:r>
                          </m:e>
                          <m:sub>
                            <m:r>
                              <a:rPr lang="en-CA" sz="1600" b="0" i="1" smtClean="0">
                                <a:latin typeface="Cambria Math" panose="02040503050406030204" pitchFamily="18" charset="0"/>
                              </a:rPr>
                              <m:t>𝑖</m:t>
                            </m:r>
                          </m:sub>
                        </m:sSub>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𝜈</m:t>
                            </m:r>
                          </m:e>
                          <m:sub>
                            <m:r>
                              <a:rPr lang="en-CA" sz="1600" b="0" i="1" smtClean="0">
                                <a:latin typeface="Cambria Math" panose="02040503050406030204" pitchFamily="18" charset="0"/>
                              </a:rPr>
                              <m:t>𝑖𝑛</m:t>
                            </m:r>
                          </m:sub>
                        </m:sSub>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𝐻</m:t>
                            </m:r>
                          </m:e>
                          <m:sub>
                            <m:r>
                              <a:rPr lang="en-CA" sz="1600" b="0" i="1" smtClean="0">
                                <a:latin typeface="Cambria Math" panose="02040503050406030204" pitchFamily="18" charset="0"/>
                              </a:rPr>
                              <m:t>𝑖</m:t>
                            </m:r>
                          </m:sub>
                        </m:sSub>
                      </m:den>
                    </m:f>
                  </m:oMath>
                </a14:m>
                <a:r>
                  <a:rPr lang="en-US" dirty="0"/>
                  <a:t>, and intercept </a:t>
                </a:r>
                <a14:m>
                  <m:oMath xmlns:m="http://schemas.openxmlformats.org/officeDocument/2006/math">
                    <m:r>
                      <a:rPr lang="en-CA" sz="1600" b="0" i="1" smtClean="0">
                        <a:latin typeface="Cambria Math" panose="02040503050406030204" pitchFamily="18" charset="0"/>
                      </a:rPr>
                      <m:t>𝑏</m:t>
                    </m:r>
                    <m:r>
                      <a:rPr lang="en-CA" sz="1600" b="0" i="1" smtClean="0">
                        <a:latin typeface="Cambria Math" panose="02040503050406030204" pitchFamily="18" charset="0"/>
                      </a:rPr>
                      <m:t>=</m:t>
                    </m:r>
                    <m:d>
                      <m:dPr>
                        <m:begChr m:val="["/>
                        <m:endChr m:val="]"/>
                        <m:ctrlPr>
                          <a:rPr lang="en-CA" sz="1600" b="0" i="1" smtClean="0">
                            <a:latin typeface="Cambria Math" panose="02040503050406030204" pitchFamily="18" charset="0"/>
                          </a:rPr>
                        </m:ctrlPr>
                      </m:dPr>
                      <m:e>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𝑣</m:t>
                            </m:r>
                          </m:e>
                          <m:sub>
                            <m:r>
                              <a:rPr lang="en-CA" sz="1600" b="0" i="1" smtClean="0">
                                <a:latin typeface="Cambria Math" panose="02040503050406030204" pitchFamily="18" charset="0"/>
                              </a:rPr>
                              <m:t>𝑛</m:t>
                            </m:r>
                          </m:sub>
                        </m:sSub>
                        <m:r>
                          <a:rPr lang="en-CA" sz="1600" b="0" i="1" smtClean="0">
                            <a:latin typeface="Cambria Math" panose="02040503050406030204" pitchFamily="18" charset="0"/>
                          </a:rPr>
                          <m:t>−</m:t>
                        </m:r>
                        <m:f>
                          <m:fPr>
                            <m:ctrlPr>
                              <a:rPr lang="en-CA" sz="1600" b="0" i="1" smtClean="0">
                                <a:latin typeface="Cambria Math" panose="02040503050406030204" pitchFamily="18" charset="0"/>
                              </a:rPr>
                            </m:ctrlPr>
                          </m:fPr>
                          <m:num>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𝐺</m:t>
                                </m:r>
                              </m:e>
                              <m:sub>
                                <m:r>
                                  <a:rPr lang="en-CA" sz="1600" b="0" i="1" smtClean="0">
                                    <a:latin typeface="Cambria Math" panose="02040503050406030204" pitchFamily="18" charset="0"/>
                                  </a:rPr>
                                  <m:t>∥</m:t>
                                </m:r>
                              </m:sub>
                            </m:sSub>
                          </m:num>
                          <m:den>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𝜈</m:t>
                                </m:r>
                              </m:e>
                              <m:sub>
                                <m:r>
                                  <a:rPr lang="en-CA" sz="1600" b="0" i="1" smtClean="0">
                                    <a:latin typeface="Cambria Math" panose="02040503050406030204" pitchFamily="18" charset="0"/>
                                  </a:rPr>
                                  <m:t>𝑖𝑛</m:t>
                                </m:r>
                              </m:sub>
                            </m:sSub>
                          </m:den>
                        </m:f>
                        <m:r>
                          <a:rPr lang="en-CA" sz="1600" b="0" i="1" smtClean="0">
                            <a:latin typeface="Cambria Math" panose="02040503050406030204" pitchFamily="18" charset="0"/>
                          </a:rPr>
                          <m:t>+</m:t>
                        </m:r>
                        <m:f>
                          <m:fPr>
                            <m:ctrlPr>
                              <a:rPr lang="en-CA" sz="1600" b="0" i="1" smtClean="0">
                                <a:latin typeface="Cambria Math" panose="02040503050406030204" pitchFamily="18" charset="0"/>
                              </a:rPr>
                            </m:ctrlPr>
                          </m:fPr>
                          <m:num>
                            <m:r>
                              <a:rPr lang="en-CA" sz="1600" b="0" i="1" smtClean="0">
                                <a:latin typeface="Cambria Math" panose="02040503050406030204" pitchFamily="18" charset="0"/>
                              </a:rPr>
                              <m:t>2</m:t>
                            </m:r>
                            <m:r>
                              <a:rPr lang="en-CA" sz="1600" b="0" i="1" smtClean="0">
                                <a:latin typeface="Cambria Math" panose="02040503050406030204" pitchFamily="18" charset="0"/>
                              </a:rPr>
                              <m:t>𝑘</m:t>
                            </m:r>
                          </m:num>
                          <m:den>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𝑚</m:t>
                                </m:r>
                              </m:e>
                              <m:sub>
                                <m:r>
                                  <a:rPr lang="en-CA" sz="1600" b="0" i="1" smtClean="0">
                                    <a:latin typeface="Cambria Math" panose="02040503050406030204" pitchFamily="18" charset="0"/>
                                  </a:rPr>
                                  <m:t>𝑖</m:t>
                                </m:r>
                              </m:sub>
                            </m:sSub>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𝜈</m:t>
                                </m:r>
                              </m:e>
                              <m:sub>
                                <m:r>
                                  <a:rPr lang="en-CA" sz="1600" b="0" i="1" smtClean="0">
                                    <a:latin typeface="Cambria Math" panose="02040503050406030204" pitchFamily="18" charset="0"/>
                                  </a:rPr>
                                  <m:t>𝑖𝑛</m:t>
                                </m:r>
                              </m:sub>
                            </m:sSub>
                          </m:den>
                        </m:f>
                        <m:f>
                          <m:fPr>
                            <m:ctrlPr>
                              <a:rPr lang="en-CA" sz="1600" b="0" i="1" smtClean="0">
                                <a:latin typeface="Cambria Math" panose="02040503050406030204" pitchFamily="18" charset="0"/>
                              </a:rPr>
                            </m:ctrlPr>
                          </m:fPr>
                          <m:num>
                            <m:r>
                              <a:rPr lang="en-CA" sz="1600" b="0" i="1" smtClean="0">
                                <a:latin typeface="Cambria Math" panose="02040503050406030204" pitchFamily="18" charset="0"/>
                              </a:rPr>
                              <m:t>𝜕</m:t>
                            </m:r>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𝑇</m:t>
                                </m:r>
                              </m:e>
                              <m:sub>
                                <m:r>
                                  <a:rPr lang="en-CA" sz="1600" b="0" i="1" smtClean="0">
                                    <a:latin typeface="Cambria Math" panose="02040503050406030204" pitchFamily="18" charset="0"/>
                                  </a:rPr>
                                  <m:t>𝑝</m:t>
                                </m:r>
                              </m:sub>
                            </m:sSub>
                          </m:num>
                          <m:den>
                            <m:r>
                              <a:rPr lang="en-CA" sz="1600" b="0" i="1" smtClean="0">
                                <a:latin typeface="Cambria Math" panose="02040503050406030204" pitchFamily="18" charset="0"/>
                              </a:rPr>
                              <m:t>𝜕</m:t>
                            </m:r>
                            <m:r>
                              <a:rPr lang="en-CA" sz="1600" b="0" i="1" smtClean="0">
                                <a:latin typeface="Cambria Math" panose="02040503050406030204" pitchFamily="18" charset="0"/>
                              </a:rPr>
                              <m:t>𝑠</m:t>
                            </m:r>
                          </m:den>
                        </m:f>
                        <m:r>
                          <a:rPr lang="en-CA" sz="1600" b="0" i="1" smtClean="0">
                            <a:latin typeface="Cambria Math" panose="02040503050406030204" pitchFamily="18" charset="0"/>
                          </a:rPr>
                          <m:t>+</m:t>
                        </m:r>
                        <m:f>
                          <m:fPr>
                            <m:ctrlPr>
                              <a:rPr lang="en-CA" sz="1600" b="0" i="1" smtClean="0">
                                <a:latin typeface="Cambria Math" panose="02040503050406030204" pitchFamily="18" charset="0"/>
                              </a:rPr>
                            </m:ctrlPr>
                          </m:fPr>
                          <m:num>
                            <m:r>
                              <a:rPr lang="en-CA" sz="1600" b="0" i="1" smtClean="0">
                                <a:latin typeface="Cambria Math" panose="02040503050406030204" pitchFamily="18" charset="0"/>
                              </a:rPr>
                              <m:t>𝑘</m:t>
                            </m:r>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𝑇</m:t>
                                </m:r>
                              </m:e>
                              <m:sub>
                                <m:r>
                                  <a:rPr lang="en-CA" sz="1600" b="0" i="1" smtClean="0">
                                    <a:latin typeface="Cambria Math" panose="02040503050406030204" pitchFamily="18" charset="0"/>
                                  </a:rPr>
                                  <m:t>𝑖</m:t>
                                </m:r>
                              </m:sub>
                            </m:sSub>
                          </m:num>
                          <m:den>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𝑚</m:t>
                                </m:r>
                              </m:e>
                              <m:sub>
                                <m:r>
                                  <a:rPr lang="en-CA" sz="1600" b="0" i="1" smtClean="0">
                                    <a:latin typeface="Cambria Math" panose="02040503050406030204" pitchFamily="18" charset="0"/>
                                  </a:rPr>
                                  <m:t>𝑖</m:t>
                                </m:r>
                              </m:sub>
                            </m:sSub>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𝜈</m:t>
                                </m:r>
                              </m:e>
                              <m:sub>
                                <m:r>
                                  <a:rPr lang="en-CA" sz="1600" b="0" i="1" smtClean="0">
                                    <a:latin typeface="Cambria Math" panose="02040503050406030204" pitchFamily="18" charset="0"/>
                                  </a:rPr>
                                  <m:t>𝑖𝑛</m:t>
                                </m:r>
                              </m:sub>
                            </m:sSub>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𝐻</m:t>
                                </m:r>
                              </m:e>
                              <m:sub>
                                <m:r>
                                  <a:rPr lang="en-CA" sz="1600" b="0" i="1" smtClean="0">
                                    <a:latin typeface="Cambria Math" panose="02040503050406030204" pitchFamily="18" charset="0"/>
                                  </a:rPr>
                                  <m:t>𝑖</m:t>
                                </m:r>
                              </m:sub>
                            </m:sSub>
                          </m:den>
                        </m:f>
                      </m:e>
                    </m:d>
                  </m:oMath>
                </a14:m>
                <a:r>
                  <a:rPr lang="en-US" dirty="0"/>
                  <a:t>.</a:t>
                </a:r>
              </a:p>
              <a:p>
                <a:pPr marL="457200" lvl="1" indent="0">
                  <a:buNone/>
                </a:pPr>
                <a:endParaRPr lang="en-US" dirty="0"/>
              </a:p>
              <a:p>
                <a:pPr indent="-285750"/>
                <a:r>
                  <a:rPr lang="en-US" sz="1400" dirty="0"/>
                  <a:t>Given reasonable estimates for the ion composition and ion density scale height </a:t>
                </a:r>
                <a14:m>
                  <m:oMath xmlns:m="http://schemas.openxmlformats.org/officeDocument/2006/math">
                    <m:sSub>
                      <m:sSubPr>
                        <m:ctrlPr>
                          <a:rPr lang="en-CA" sz="1400" b="0" i="1" smtClean="0">
                            <a:latin typeface="Cambria Math" panose="02040503050406030204" pitchFamily="18" charset="0"/>
                          </a:rPr>
                        </m:ctrlPr>
                      </m:sSubPr>
                      <m:e>
                        <m:r>
                          <a:rPr lang="en-CA" sz="1400" b="0" i="1" smtClean="0">
                            <a:latin typeface="Cambria Math" panose="02040503050406030204" pitchFamily="18" charset="0"/>
                          </a:rPr>
                          <m:t>𝐻</m:t>
                        </m:r>
                      </m:e>
                      <m:sub>
                        <m:r>
                          <a:rPr lang="en-CA" sz="1400" b="0" i="1" smtClean="0">
                            <a:latin typeface="Cambria Math" panose="02040503050406030204" pitchFamily="18" charset="0"/>
                          </a:rPr>
                          <m:t>𝑖</m:t>
                        </m:r>
                      </m:sub>
                    </m:sSub>
                  </m:oMath>
                </a14:m>
                <a:r>
                  <a:rPr lang="en-US" sz="1400" dirty="0"/>
                  <a:t>, we estimate the ion-neutral momentum-transfer collision frequency </a:t>
                </a:r>
                <a14:m>
                  <m:oMath xmlns:m="http://schemas.openxmlformats.org/officeDocument/2006/math">
                    <m:sSub>
                      <m:sSubPr>
                        <m:ctrlPr>
                          <a:rPr lang="en-CA" sz="1400" b="0" i="1" smtClean="0">
                            <a:latin typeface="Cambria Math" panose="02040503050406030204" pitchFamily="18" charset="0"/>
                          </a:rPr>
                        </m:ctrlPr>
                      </m:sSubPr>
                      <m:e>
                        <m:r>
                          <a:rPr lang="en-CA" sz="1400" b="0" i="1" smtClean="0">
                            <a:latin typeface="Cambria Math" panose="02040503050406030204" pitchFamily="18" charset="0"/>
                          </a:rPr>
                          <m:t>𝜈</m:t>
                        </m:r>
                      </m:e>
                      <m:sub>
                        <m:r>
                          <a:rPr lang="en-CA" sz="1400" b="0" i="1" smtClean="0">
                            <a:latin typeface="Cambria Math" panose="02040503050406030204" pitchFamily="18" charset="0"/>
                          </a:rPr>
                          <m:t>𝑖𝑛</m:t>
                        </m:r>
                      </m:sub>
                    </m:sSub>
                  </m:oMath>
                </a14:m>
                <a:r>
                  <a:rPr lang="en-US" sz="1400" dirty="0"/>
                  <a:t> from the EFI ion velocity and electron temperature</a:t>
                </a:r>
              </a:p>
              <a:p>
                <a:pPr lvl="1"/>
                <a:r>
                  <a:rPr lang="en-US" dirty="0"/>
                  <a:t>We will ignore the tilt of the magnetic field and use only the vertical ion drift measurements.</a:t>
                </a:r>
              </a:p>
            </p:txBody>
          </p:sp>
        </mc:Choice>
        <mc:Fallback>
          <p:sp>
            <p:nvSpPr>
              <p:cNvPr id="3" name="Content Placeholder 2">
                <a:extLst>
                  <a:ext uri="{FF2B5EF4-FFF2-40B4-BE49-F238E27FC236}">
                    <a16:creationId xmlns:a16="http://schemas.microsoft.com/office/drawing/2014/main" id="{81FE6AA1-815A-3A4B-A970-AC280DE4CB0D}"/>
                  </a:ext>
                </a:extLst>
              </p:cNvPr>
              <p:cNvSpPr>
                <a:spLocks noGrp="1" noRot="1" noChangeAspect="1" noMove="1" noResize="1" noEditPoints="1" noAdjustHandles="1" noChangeArrowheads="1" noChangeShapeType="1" noTextEdit="1"/>
              </p:cNvSpPr>
              <p:nvPr>
                <p:ph idx="1"/>
              </p:nvPr>
            </p:nvSpPr>
            <p:spPr>
              <a:xfrm>
                <a:off x="890127" y="1160086"/>
                <a:ext cx="8079702" cy="4966078"/>
              </a:xfrm>
              <a:blipFill>
                <a:blip r:embed="rId2"/>
                <a:stretch>
                  <a:fillRect l="-157" r="-628"/>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A1612BAF-A404-2141-A0C7-5FE5F8F200B5}"/>
              </a:ext>
            </a:extLst>
          </p:cNvPr>
          <p:cNvSpPr>
            <a:spLocks noGrp="1"/>
          </p:cNvSpPr>
          <p:nvPr>
            <p:ph type="dt" sz="half" idx="10"/>
          </p:nvPr>
        </p:nvSpPr>
        <p:spPr/>
        <p:txBody>
          <a:bodyPr/>
          <a:lstStyle/>
          <a:p>
            <a:r>
              <a:rPr lang="en-CA"/>
              <a:t>Burchill Swarm Ionosphere-Thermosphere</a:t>
            </a:r>
            <a:endParaRPr lang="en-US" dirty="0"/>
          </a:p>
        </p:txBody>
      </p:sp>
      <p:sp>
        <p:nvSpPr>
          <p:cNvPr id="5" name="Footer Placeholder 4">
            <a:extLst>
              <a:ext uri="{FF2B5EF4-FFF2-40B4-BE49-F238E27FC236}">
                <a16:creationId xmlns:a16="http://schemas.microsoft.com/office/drawing/2014/main" id="{EB862425-862D-5744-8C41-63BEC5B6EB74}"/>
              </a:ext>
            </a:extLst>
          </p:cNvPr>
          <p:cNvSpPr>
            <a:spLocks noGrp="1"/>
          </p:cNvSpPr>
          <p:nvPr>
            <p:ph type="ftr" sz="quarter" idx="11"/>
          </p:nvPr>
        </p:nvSpPr>
        <p:spPr/>
        <p:txBody>
          <a:bodyPr/>
          <a:lstStyle/>
          <a:p>
            <a:r>
              <a:rPr lang="en-US"/>
              <a:t>EGU Sharing Science 6 May 2020</a:t>
            </a:r>
            <a:endParaRPr lang="en-US" dirty="0"/>
          </a:p>
        </p:txBody>
      </p:sp>
      <p:sp>
        <p:nvSpPr>
          <p:cNvPr id="6" name="Slide Number Placeholder 5">
            <a:extLst>
              <a:ext uri="{FF2B5EF4-FFF2-40B4-BE49-F238E27FC236}">
                <a16:creationId xmlns:a16="http://schemas.microsoft.com/office/drawing/2014/main" id="{D83D5DA8-DB49-E441-A0E0-66067E16A52F}"/>
              </a:ext>
            </a:extLst>
          </p:cNvPr>
          <p:cNvSpPr>
            <a:spLocks noGrp="1"/>
          </p:cNvSpPr>
          <p:nvPr>
            <p:ph type="sldNum" sz="quarter" idx="12"/>
          </p:nvPr>
        </p:nvSpPr>
        <p:spPr/>
        <p:txBody>
          <a:bodyPr/>
          <a:lstStyle/>
          <a:p>
            <a:fld id="{BA691707-747E-C946-9ECD-54E2551B1C59}" type="slidenum">
              <a:rPr lang="en-US" smtClean="0"/>
              <a:pPr/>
              <a:t>2</a:t>
            </a:fld>
            <a:endParaRPr lang="en-US"/>
          </a:p>
        </p:txBody>
      </p:sp>
    </p:spTree>
    <p:extLst>
      <p:ext uri="{BB962C8B-B14F-4D97-AF65-F5344CB8AC3E}">
        <p14:creationId xmlns:p14="http://schemas.microsoft.com/office/powerpoint/2010/main" val="1079550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1F682-95BB-634D-9C4B-F94A55FAD74B}"/>
              </a:ext>
            </a:extLst>
          </p:cNvPr>
          <p:cNvSpPr>
            <a:spLocks noGrp="1"/>
          </p:cNvSpPr>
          <p:nvPr>
            <p:ph type="title"/>
          </p:nvPr>
        </p:nvSpPr>
        <p:spPr>
          <a:xfrm>
            <a:off x="1915887" y="2"/>
            <a:ext cx="6770916" cy="793749"/>
          </a:xfrm>
        </p:spPr>
        <p:txBody>
          <a:bodyPr>
            <a:noAutofit/>
          </a:bodyPr>
          <a:lstStyle/>
          <a:p>
            <a:r>
              <a:rPr lang="en-US" sz="1600" dirty="0"/>
              <a:t>Statistics of </a:t>
            </a:r>
            <a:r>
              <a:rPr lang="en-US" sz="1600" dirty="0" err="1"/>
              <a:t>upflow</a:t>
            </a:r>
            <a:r>
              <a:rPr lang="en-US" sz="1600" dirty="0"/>
              <a:t> perturbations vs electron temperature perturbations</a:t>
            </a:r>
            <a:br>
              <a:rPr lang="en-US" sz="1600" dirty="0"/>
            </a:br>
            <a:r>
              <a:rPr lang="en-US" sz="1600" dirty="0"/>
              <a:t>(from van </a:t>
            </a:r>
            <a:r>
              <a:rPr lang="en-US" sz="1600" dirty="0" err="1"/>
              <a:t>Irsel</a:t>
            </a:r>
            <a:r>
              <a:rPr lang="en-US" sz="1600" dirty="0"/>
              <a:t> et al., in preparation for submission to JGR)</a:t>
            </a:r>
          </a:p>
        </p:txBody>
      </p:sp>
      <p:pic>
        <p:nvPicPr>
          <p:cNvPr id="8" name="Content Placeholder 7">
            <a:extLst>
              <a:ext uri="{FF2B5EF4-FFF2-40B4-BE49-F238E27FC236}">
                <a16:creationId xmlns:a16="http://schemas.microsoft.com/office/drawing/2014/main" id="{8CAFEE8B-4D99-EB4D-A008-B924F6B7F4AA}"/>
              </a:ext>
            </a:extLst>
          </p:cNvPr>
          <p:cNvPicPr>
            <a:picLocks noGrp="1" noChangeAspect="1"/>
          </p:cNvPicPr>
          <p:nvPr>
            <p:ph idx="1"/>
          </p:nvPr>
        </p:nvPicPr>
        <p:blipFill>
          <a:blip r:embed="rId2"/>
          <a:stretch>
            <a:fillRect/>
          </a:stretch>
        </p:blipFill>
        <p:spPr>
          <a:xfrm>
            <a:off x="2203451" y="1665515"/>
            <a:ext cx="3337378" cy="4011596"/>
          </a:xfrm>
        </p:spPr>
      </p:pic>
      <p:sp>
        <p:nvSpPr>
          <p:cNvPr id="4" name="Date Placeholder 3">
            <a:extLst>
              <a:ext uri="{FF2B5EF4-FFF2-40B4-BE49-F238E27FC236}">
                <a16:creationId xmlns:a16="http://schemas.microsoft.com/office/drawing/2014/main" id="{B847FB29-8502-0147-B415-EFEA68F70F72}"/>
              </a:ext>
            </a:extLst>
          </p:cNvPr>
          <p:cNvSpPr>
            <a:spLocks noGrp="1"/>
          </p:cNvSpPr>
          <p:nvPr>
            <p:ph type="dt" sz="half" idx="10"/>
          </p:nvPr>
        </p:nvSpPr>
        <p:spPr/>
        <p:txBody>
          <a:bodyPr/>
          <a:lstStyle/>
          <a:p>
            <a:r>
              <a:rPr lang="en-CA"/>
              <a:t>Burchill Swarm Ionosphere-Thermosphere</a:t>
            </a:r>
            <a:endParaRPr lang="en-US"/>
          </a:p>
        </p:txBody>
      </p:sp>
      <p:sp>
        <p:nvSpPr>
          <p:cNvPr id="5" name="Footer Placeholder 4">
            <a:extLst>
              <a:ext uri="{FF2B5EF4-FFF2-40B4-BE49-F238E27FC236}">
                <a16:creationId xmlns:a16="http://schemas.microsoft.com/office/drawing/2014/main" id="{5E14308E-E156-624D-8139-D70F54AEAC01}"/>
              </a:ext>
            </a:extLst>
          </p:cNvPr>
          <p:cNvSpPr>
            <a:spLocks noGrp="1"/>
          </p:cNvSpPr>
          <p:nvPr>
            <p:ph type="ftr" sz="quarter" idx="11"/>
          </p:nvPr>
        </p:nvSpPr>
        <p:spPr/>
        <p:txBody>
          <a:bodyPr/>
          <a:lstStyle/>
          <a:p>
            <a:r>
              <a:rPr lang="en-US"/>
              <a:t>EGU Sharing Science 6 May 2020</a:t>
            </a:r>
          </a:p>
        </p:txBody>
      </p:sp>
      <p:sp>
        <p:nvSpPr>
          <p:cNvPr id="6" name="Slide Number Placeholder 5">
            <a:extLst>
              <a:ext uri="{FF2B5EF4-FFF2-40B4-BE49-F238E27FC236}">
                <a16:creationId xmlns:a16="http://schemas.microsoft.com/office/drawing/2014/main" id="{6CA47FD2-55D3-1B4A-9E50-618F11C58BA8}"/>
              </a:ext>
            </a:extLst>
          </p:cNvPr>
          <p:cNvSpPr>
            <a:spLocks noGrp="1"/>
          </p:cNvSpPr>
          <p:nvPr>
            <p:ph type="sldNum" sz="quarter" idx="12"/>
          </p:nvPr>
        </p:nvSpPr>
        <p:spPr/>
        <p:txBody>
          <a:bodyPr/>
          <a:lstStyle/>
          <a:p>
            <a:fld id="{BA691707-747E-C946-9ECD-54E2551B1C59}" type="slidenum">
              <a:rPr lang="en-US" smtClean="0"/>
              <a:pPr/>
              <a:t>3</a:t>
            </a:fld>
            <a:endParaRPr lang="en-US"/>
          </a:p>
        </p:txBody>
      </p:sp>
      <p:sp>
        <p:nvSpPr>
          <p:cNvPr id="9" name="TextBox 8">
            <a:extLst>
              <a:ext uri="{FF2B5EF4-FFF2-40B4-BE49-F238E27FC236}">
                <a16:creationId xmlns:a16="http://schemas.microsoft.com/office/drawing/2014/main" id="{C75E9BE2-07EA-B845-86E2-F32C627E7BEB}"/>
              </a:ext>
            </a:extLst>
          </p:cNvPr>
          <p:cNvSpPr txBox="1"/>
          <p:nvPr/>
        </p:nvSpPr>
        <p:spPr>
          <a:xfrm>
            <a:off x="675869" y="2111829"/>
            <a:ext cx="1435008" cy="646331"/>
          </a:xfrm>
          <a:prstGeom prst="rect">
            <a:avLst/>
          </a:prstGeom>
          <a:noFill/>
        </p:spPr>
        <p:txBody>
          <a:bodyPr wrap="none" rtlCol="0">
            <a:spAutoFit/>
          </a:bodyPr>
          <a:lstStyle/>
          <a:p>
            <a:r>
              <a:rPr lang="en-US" dirty="0"/>
              <a:t>Swarm A</a:t>
            </a:r>
          </a:p>
          <a:p>
            <a:r>
              <a:rPr lang="en-US" dirty="0"/>
              <a:t>~460 km alt.</a:t>
            </a:r>
          </a:p>
        </p:txBody>
      </p:sp>
      <p:sp>
        <p:nvSpPr>
          <p:cNvPr id="10" name="TextBox 9">
            <a:extLst>
              <a:ext uri="{FF2B5EF4-FFF2-40B4-BE49-F238E27FC236}">
                <a16:creationId xmlns:a16="http://schemas.microsoft.com/office/drawing/2014/main" id="{BEA215EA-00CE-D94D-9EC6-56DD9E857359}"/>
              </a:ext>
            </a:extLst>
          </p:cNvPr>
          <p:cNvSpPr txBox="1"/>
          <p:nvPr/>
        </p:nvSpPr>
        <p:spPr>
          <a:xfrm>
            <a:off x="480879" y="4050393"/>
            <a:ext cx="1447832" cy="646331"/>
          </a:xfrm>
          <a:prstGeom prst="rect">
            <a:avLst/>
          </a:prstGeom>
          <a:noFill/>
        </p:spPr>
        <p:txBody>
          <a:bodyPr wrap="none" rtlCol="0">
            <a:spAutoFit/>
          </a:bodyPr>
          <a:lstStyle/>
          <a:p>
            <a:r>
              <a:rPr lang="en-US" dirty="0"/>
              <a:t>Swarm B</a:t>
            </a:r>
          </a:p>
          <a:p>
            <a:r>
              <a:rPr lang="en-US" dirty="0"/>
              <a:t>~510 km alt.</a:t>
            </a:r>
          </a:p>
        </p:txBody>
      </p:sp>
      <p:sp>
        <p:nvSpPr>
          <p:cNvPr id="11" name="TextBox 10">
            <a:extLst>
              <a:ext uri="{FF2B5EF4-FFF2-40B4-BE49-F238E27FC236}">
                <a16:creationId xmlns:a16="http://schemas.microsoft.com/office/drawing/2014/main" id="{20AB8840-E85E-6040-9E6B-10C9663E947E}"/>
              </a:ext>
            </a:extLst>
          </p:cNvPr>
          <p:cNvSpPr txBox="1"/>
          <p:nvPr/>
        </p:nvSpPr>
        <p:spPr>
          <a:xfrm>
            <a:off x="5677914" y="2151727"/>
            <a:ext cx="3337378" cy="2554545"/>
          </a:xfrm>
          <a:prstGeom prst="rect">
            <a:avLst/>
          </a:prstGeom>
          <a:noFill/>
        </p:spPr>
        <p:txBody>
          <a:bodyPr wrap="square" rtlCol="0">
            <a:spAutoFit/>
          </a:bodyPr>
          <a:lstStyle/>
          <a:p>
            <a:r>
              <a:rPr lang="en-US" sz="1600" dirty="0"/>
              <a:t>High-pass filtered </a:t>
            </a:r>
            <a:r>
              <a:rPr lang="en-US" sz="1600" dirty="0" err="1"/>
              <a:t>upflows</a:t>
            </a:r>
            <a:r>
              <a:rPr lang="en-US" sz="1600" dirty="0"/>
              <a:t> and temperatures are median-binned to reveal the linearity for the northern hemisphere polar region. </a:t>
            </a:r>
          </a:p>
          <a:p>
            <a:endParaRPr lang="en-US" sz="1600" dirty="0"/>
          </a:p>
          <a:p>
            <a:r>
              <a:rPr lang="en-US" sz="1600" dirty="0"/>
              <a:t>Large scatter and possible bias associated with non-zero intercept terms, and varying ion composition. A line is fit only to the linear portion (red triangles).</a:t>
            </a:r>
          </a:p>
        </p:txBody>
      </p:sp>
      <p:sp>
        <p:nvSpPr>
          <p:cNvPr id="12" name="TextBox 11">
            <a:extLst>
              <a:ext uri="{FF2B5EF4-FFF2-40B4-BE49-F238E27FC236}">
                <a16:creationId xmlns:a16="http://schemas.microsoft.com/office/drawing/2014/main" id="{A6F7DC56-6C88-0E4C-B997-695AFB50DDC7}"/>
              </a:ext>
            </a:extLst>
          </p:cNvPr>
          <p:cNvSpPr txBox="1"/>
          <p:nvPr/>
        </p:nvSpPr>
        <p:spPr>
          <a:xfrm>
            <a:off x="335583" y="5711201"/>
            <a:ext cx="8679709" cy="523220"/>
          </a:xfrm>
          <a:prstGeom prst="rect">
            <a:avLst/>
          </a:prstGeom>
          <a:noFill/>
        </p:spPr>
        <p:txBody>
          <a:bodyPr wrap="square" rtlCol="0">
            <a:spAutoFit/>
          </a:bodyPr>
          <a:lstStyle/>
          <a:p>
            <a:r>
              <a:rPr lang="en-US" sz="1400" dirty="0"/>
              <a:t>Swarm measurements for the year 2016 from the version 0101 experimental cross-track flow and extended Langmuir probe datasets from https://swarm-</a:t>
            </a:r>
            <a:r>
              <a:rPr lang="en-US" sz="1400" dirty="0" err="1"/>
              <a:t>diss.eo.esa.int</a:t>
            </a:r>
            <a:r>
              <a:rPr lang="en-US" sz="1400" dirty="0"/>
              <a:t>/#swarm%2FAdvanced%2FPlasma_Data.</a:t>
            </a:r>
          </a:p>
        </p:txBody>
      </p:sp>
    </p:spTree>
    <p:extLst>
      <p:ext uri="{BB962C8B-B14F-4D97-AF65-F5344CB8AC3E}">
        <p14:creationId xmlns:p14="http://schemas.microsoft.com/office/powerpoint/2010/main" val="2325609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1F682-95BB-634D-9C4B-F94A55FAD74B}"/>
              </a:ext>
            </a:extLst>
          </p:cNvPr>
          <p:cNvSpPr>
            <a:spLocks noGrp="1"/>
          </p:cNvSpPr>
          <p:nvPr>
            <p:ph type="title"/>
          </p:nvPr>
        </p:nvSpPr>
        <p:spPr>
          <a:xfrm>
            <a:off x="1915887" y="2"/>
            <a:ext cx="6770916" cy="793749"/>
          </a:xfrm>
        </p:spPr>
        <p:txBody>
          <a:bodyPr>
            <a:noAutofit/>
          </a:bodyPr>
          <a:lstStyle/>
          <a:p>
            <a:r>
              <a:rPr lang="en-US" sz="1600" dirty="0"/>
              <a:t>Ion-neutral collision frequencies in the topside </a:t>
            </a:r>
            <a:r>
              <a:rPr lang="en-US" sz="1600" i="1" dirty="0"/>
              <a:t>F</a:t>
            </a:r>
            <a:r>
              <a:rPr lang="en-US" sz="1600" dirty="0"/>
              <a:t> region</a:t>
            </a:r>
            <a:br>
              <a:rPr lang="en-US" sz="1600" dirty="0"/>
            </a:br>
            <a:r>
              <a:rPr lang="en-US" sz="1600" dirty="0"/>
              <a:t>(from van </a:t>
            </a:r>
            <a:r>
              <a:rPr lang="en-US" sz="1600" dirty="0" err="1"/>
              <a:t>Irsel</a:t>
            </a:r>
            <a:r>
              <a:rPr lang="en-US" sz="1600" dirty="0"/>
              <a:t> et al., in preparation for submission to JGR)</a:t>
            </a:r>
          </a:p>
        </p:txBody>
      </p:sp>
      <p:sp>
        <p:nvSpPr>
          <p:cNvPr id="4" name="Date Placeholder 3">
            <a:extLst>
              <a:ext uri="{FF2B5EF4-FFF2-40B4-BE49-F238E27FC236}">
                <a16:creationId xmlns:a16="http://schemas.microsoft.com/office/drawing/2014/main" id="{B847FB29-8502-0147-B415-EFEA68F70F72}"/>
              </a:ext>
            </a:extLst>
          </p:cNvPr>
          <p:cNvSpPr>
            <a:spLocks noGrp="1"/>
          </p:cNvSpPr>
          <p:nvPr>
            <p:ph type="dt" sz="half" idx="10"/>
          </p:nvPr>
        </p:nvSpPr>
        <p:spPr/>
        <p:txBody>
          <a:bodyPr/>
          <a:lstStyle/>
          <a:p>
            <a:r>
              <a:rPr lang="en-CA"/>
              <a:t>Burchill Swarm Ionosphere-Thermosphere</a:t>
            </a:r>
            <a:endParaRPr lang="en-US"/>
          </a:p>
        </p:txBody>
      </p:sp>
      <p:sp>
        <p:nvSpPr>
          <p:cNvPr id="5" name="Footer Placeholder 4">
            <a:extLst>
              <a:ext uri="{FF2B5EF4-FFF2-40B4-BE49-F238E27FC236}">
                <a16:creationId xmlns:a16="http://schemas.microsoft.com/office/drawing/2014/main" id="{5E14308E-E156-624D-8139-D70F54AEAC01}"/>
              </a:ext>
            </a:extLst>
          </p:cNvPr>
          <p:cNvSpPr>
            <a:spLocks noGrp="1"/>
          </p:cNvSpPr>
          <p:nvPr>
            <p:ph type="ftr" sz="quarter" idx="11"/>
          </p:nvPr>
        </p:nvSpPr>
        <p:spPr/>
        <p:txBody>
          <a:bodyPr/>
          <a:lstStyle/>
          <a:p>
            <a:r>
              <a:rPr lang="en-US"/>
              <a:t>EGU Sharing Science 6 May 2020</a:t>
            </a:r>
          </a:p>
        </p:txBody>
      </p:sp>
      <p:sp>
        <p:nvSpPr>
          <p:cNvPr id="6" name="Slide Number Placeholder 5">
            <a:extLst>
              <a:ext uri="{FF2B5EF4-FFF2-40B4-BE49-F238E27FC236}">
                <a16:creationId xmlns:a16="http://schemas.microsoft.com/office/drawing/2014/main" id="{6CA47FD2-55D3-1B4A-9E50-618F11C58BA8}"/>
              </a:ext>
            </a:extLst>
          </p:cNvPr>
          <p:cNvSpPr>
            <a:spLocks noGrp="1"/>
          </p:cNvSpPr>
          <p:nvPr>
            <p:ph type="sldNum" sz="quarter" idx="12"/>
          </p:nvPr>
        </p:nvSpPr>
        <p:spPr/>
        <p:txBody>
          <a:bodyPr/>
          <a:lstStyle/>
          <a:p>
            <a:fld id="{BA691707-747E-C946-9ECD-54E2551B1C59}" type="slidenum">
              <a:rPr lang="en-US" smtClean="0"/>
              <a:pPr/>
              <a:t>4</a:t>
            </a:fld>
            <a:endParaRPr lang="en-US"/>
          </a:p>
        </p:txBody>
      </p:sp>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E6A3E0D2-4BAE-CA47-9153-4635F38778DC}"/>
                  </a:ext>
                </a:extLst>
              </p:cNvPr>
              <p:cNvSpPr/>
              <p:nvPr/>
            </p:nvSpPr>
            <p:spPr>
              <a:xfrm>
                <a:off x="1198383" y="1253620"/>
                <a:ext cx="1475339" cy="66511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CA" i="1">
                          <a:latin typeface="Cambria Math" panose="02040503050406030204" pitchFamily="18" charset="0"/>
                        </a:rPr>
                        <m:t>𝑎</m:t>
                      </m:r>
                      <m:r>
                        <a:rPr lang="en-CA" i="1">
                          <a:latin typeface="Cambria Math" panose="02040503050406030204" pitchFamily="18" charset="0"/>
                        </a:rPr>
                        <m:t>=</m:t>
                      </m:r>
                      <m:f>
                        <m:fPr>
                          <m:ctrlPr>
                            <a:rPr lang="en-CA" i="1">
                              <a:latin typeface="Cambria Math" panose="02040503050406030204" pitchFamily="18" charset="0"/>
                            </a:rPr>
                          </m:ctrlPr>
                        </m:fPr>
                        <m:num>
                          <m:r>
                            <a:rPr lang="en-CA" i="1">
                              <a:latin typeface="Cambria Math" panose="02040503050406030204" pitchFamily="18" charset="0"/>
                            </a:rPr>
                            <m:t>𝑘</m:t>
                          </m:r>
                        </m:num>
                        <m:den>
                          <m:sSub>
                            <m:sSubPr>
                              <m:ctrlPr>
                                <a:rPr lang="en-CA" i="1">
                                  <a:latin typeface="Cambria Math" panose="02040503050406030204" pitchFamily="18" charset="0"/>
                                </a:rPr>
                              </m:ctrlPr>
                            </m:sSubPr>
                            <m:e>
                              <m:r>
                                <a:rPr lang="en-CA" i="1">
                                  <a:latin typeface="Cambria Math" panose="02040503050406030204" pitchFamily="18" charset="0"/>
                                </a:rPr>
                                <m:t>𝑚</m:t>
                              </m:r>
                            </m:e>
                            <m:sub>
                              <m:r>
                                <a:rPr lang="en-CA" i="1">
                                  <a:latin typeface="Cambria Math" panose="02040503050406030204" pitchFamily="18" charset="0"/>
                                </a:rPr>
                                <m:t>𝑖</m:t>
                              </m:r>
                            </m:sub>
                          </m:sSub>
                          <m:sSub>
                            <m:sSubPr>
                              <m:ctrlPr>
                                <a:rPr lang="en-CA" i="1">
                                  <a:latin typeface="Cambria Math" panose="02040503050406030204" pitchFamily="18" charset="0"/>
                                </a:rPr>
                              </m:ctrlPr>
                            </m:sSubPr>
                            <m:e>
                              <m:r>
                                <a:rPr lang="en-CA" i="1">
                                  <a:latin typeface="Cambria Math" panose="02040503050406030204" pitchFamily="18" charset="0"/>
                                </a:rPr>
                                <m:t>𝜈</m:t>
                              </m:r>
                            </m:e>
                            <m:sub>
                              <m:r>
                                <a:rPr lang="en-CA" i="1">
                                  <a:latin typeface="Cambria Math" panose="02040503050406030204" pitchFamily="18" charset="0"/>
                                </a:rPr>
                                <m:t>𝑖𝑛</m:t>
                              </m:r>
                            </m:sub>
                          </m:sSub>
                          <m:sSub>
                            <m:sSubPr>
                              <m:ctrlPr>
                                <a:rPr lang="en-CA" i="1">
                                  <a:latin typeface="Cambria Math" panose="02040503050406030204" pitchFamily="18" charset="0"/>
                                </a:rPr>
                              </m:ctrlPr>
                            </m:sSubPr>
                            <m:e>
                              <m:r>
                                <a:rPr lang="en-CA" i="1">
                                  <a:latin typeface="Cambria Math" panose="02040503050406030204" pitchFamily="18" charset="0"/>
                                </a:rPr>
                                <m:t>𝐻</m:t>
                              </m:r>
                            </m:e>
                            <m:sub>
                              <m:r>
                                <a:rPr lang="en-CA" i="1">
                                  <a:latin typeface="Cambria Math" panose="02040503050406030204" pitchFamily="18" charset="0"/>
                                </a:rPr>
                                <m:t>𝑖</m:t>
                              </m:r>
                            </m:sub>
                          </m:sSub>
                        </m:den>
                      </m:f>
                    </m:oMath>
                  </m:oMathPara>
                </a14:m>
                <a:endParaRPr lang="en-US" dirty="0"/>
              </a:p>
            </p:txBody>
          </p:sp>
        </mc:Choice>
        <mc:Fallback>
          <p:sp>
            <p:nvSpPr>
              <p:cNvPr id="13" name="Rectangle 12">
                <a:extLst>
                  <a:ext uri="{FF2B5EF4-FFF2-40B4-BE49-F238E27FC236}">
                    <a16:creationId xmlns:a16="http://schemas.microsoft.com/office/drawing/2014/main" id="{E6A3E0D2-4BAE-CA47-9153-4635F38778DC}"/>
                  </a:ext>
                </a:extLst>
              </p:cNvPr>
              <p:cNvSpPr>
                <a:spLocks noRot="1" noChangeAspect="1" noMove="1" noResize="1" noEditPoints="1" noAdjustHandles="1" noChangeArrowheads="1" noChangeShapeType="1" noTextEdit="1"/>
              </p:cNvSpPr>
              <p:nvPr/>
            </p:nvSpPr>
            <p:spPr>
              <a:xfrm>
                <a:off x="1198383" y="1253620"/>
                <a:ext cx="1475339" cy="665118"/>
              </a:xfrm>
              <a:prstGeom prst="rect">
                <a:avLst/>
              </a:prstGeom>
              <a:blipFill>
                <a:blip r:embed="rId2"/>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AC15FD08-45C7-B249-8934-7036A8582908}"/>
              </a:ext>
            </a:extLst>
          </p:cNvPr>
          <p:cNvSpPr txBox="1"/>
          <p:nvPr/>
        </p:nvSpPr>
        <p:spPr>
          <a:xfrm>
            <a:off x="3058886" y="1180074"/>
            <a:ext cx="5791200" cy="830997"/>
          </a:xfrm>
          <a:prstGeom prst="rect">
            <a:avLst/>
          </a:prstGeom>
          <a:noFill/>
        </p:spPr>
        <p:txBody>
          <a:bodyPr wrap="square" rtlCol="0">
            <a:spAutoFit/>
          </a:bodyPr>
          <a:lstStyle/>
          <a:p>
            <a:r>
              <a:rPr lang="en-US" sz="1600" dirty="0"/>
              <a:t>The collision frequency is estimated from the slope, assuming the ion mass is 16 </a:t>
            </a:r>
            <a:r>
              <a:rPr lang="en-US" sz="1600" dirty="0" err="1"/>
              <a:t>a.m.u.</a:t>
            </a:r>
            <a:r>
              <a:rPr lang="en-US" sz="1600" dirty="0"/>
              <a:t> and the ion density scale height is derived from the IRI as ~130 km at the satellites.</a:t>
            </a:r>
          </a:p>
        </p:txBody>
      </p:sp>
      <mc:AlternateContent xmlns:mc="http://schemas.openxmlformats.org/markup-compatibility/2006">
        <mc:Choice xmlns:a14="http://schemas.microsoft.com/office/drawing/2010/main" Requires="a14">
          <p:graphicFrame>
            <p:nvGraphicFramePr>
              <p:cNvPr id="15" name="Table 14">
                <a:extLst>
                  <a:ext uri="{FF2B5EF4-FFF2-40B4-BE49-F238E27FC236}">
                    <a16:creationId xmlns:a16="http://schemas.microsoft.com/office/drawing/2014/main" id="{B672E792-AAA9-AC42-B72A-D880A164340D}"/>
                  </a:ext>
                </a:extLst>
              </p:cNvPr>
              <p:cNvGraphicFramePr>
                <a:graphicFrameLocks noGrp="1"/>
              </p:cNvGraphicFramePr>
              <p:nvPr>
                <p:extLst>
                  <p:ext uri="{D42A27DB-BD31-4B8C-83A1-F6EECF244321}">
                    <p14:modId xmlns:p14="http://schemas.microsoft.com/office/powerpoint/2010/main" val="827693287"/>
                  </p:ext>
                </p:extLst>
              </p:nvPr>
            </p:nvGraphicFramePr>
            <p:xfrm>
              <a:off x="611991" y="2468765"/>
              <a:ext cx="2281680" cy="1061514"/>
            </p:xfrm>
            <a:graphic>
              <a:graphicData uri="http://schemas.openxmlformats.org/drawingml/2006/table">
                <a:tbl>
                  <a:tblPr firstRow="1" bandRow="1">
                    <a:tableStyleId>{5C22544A-7EE6-4342-B048-85BDC9FD1C3A}</a:tableStyleId>
                  </a:tblPr>
                  <a:tblGrid>
                    <a:gridCol w="1140840">
                      <a:extLst>
                        <a:ext uri="{9D8B030D-6E8A-4147-A177-3AD203B41FA5}">
                          <a16:colId xmlns:a16="http://schemas.microsoft.com/office/drawing/2014/main" val="3201482611"/>
                        </a:ext>
                      </a:extLst>
                    </a:gridCol>
                    <a:gridCol w="1140840">
                      <a:extLst>
                        <a:ext uri="{9D8B030D-6E8A-4147-A177-3AD203B41FA5}">
                          <a16:colId xmlns:a16="http://schemas.microsoft.com/office/drawing/2014/main" val="566810168"/>
                        </a:ext>
                      </a:extLst>
                    </a:gridCol>
                  </a:tblGrid>
                  <a:tr h="353838">
                    <a:tc>
                      <a:txBody>
                        <a:bodyPr/>
                        <a:lstStyle/>
                        <a:p>
                          <a:r>
                            <a:rPr lang="en-US" sz="1400" dirty="0"/>
                            <a:t>Satellite</a:t>
                          </a:r>
                        </a:p>
                      </a:txBody>
                      <a:tcPr/>
                    </a:tc>
                    <a:tc>
                      <a:txBody>
                        <a:bodyPr/>
                        <a:lstStyle/>
                        <a:p>
                          <a14:m>
                            <m:oMathPara xmlns:m="http://schemas.openxmlformats.org/officeDocument/2006/math">
                              <m:oMathParaPr>
                                <m:jc m:val="centerGroup"/>
                              </m:oMathParaPr>
                              <m:oMath xmlns:m="http://schemas.openxmlformats.org/officeDocument/2006/math">
                                <m:sSub>
                                  <m:sSubPr>
                                    <m:ctrlPr>
                                      <a:rPr lang="en-CA" sz="1400" b="1" i="1" smtClean="0">
                                        <a:latin typeface="Cambria Math" panose="02040503050406030204" pitchFamily="18" charset="0"/>
                                      </a:rPr>
                                    </m:ctrlPr>
                                  </m:sSubPr>
                                  <m:e>
                                    <m:r>
                                      <a:rPr lang="en-CA" sz="1400" b="1" i="1" smtClean="0">
                                        <a:latin typeface="Cambria Math" panose="02040503050406030204" pitchFamily="18" charset="0"/>
                                      </a:rPr>
                                      <m:t>𝝂</m:t>
                                    </m:r>
                                  </m:e>
                                  <m:sub>
                                    <m:r>
                                      <a:rPr lang="en-CA" sz="1400" b="1" i="1" smtClean="0">
                                        <a:latin typeface="Cambria Math" panose="02040503050406030204" pitchFamily="18" charset="0"/>
                                      </a:rPr>
                                      <m:t>𝒊𝒏</m:t>
                                    </m:r>
                                  </m:sub>
                                </m:sSub>
                              </m:oMath>
                            </m:oMathPara>
                          </a14:m>
                          <a:endParaRPr lang="en-US" sz="1400" dirty="0"/>
                        </a:p>
                      </a:txBody>
                      <a:tcPr/>
                    </a:tc>
                    <a:extLst>
                      <a:ext uri="{0D108BD9-81ED-4DB2-BD59-A6C34878D82A}">
                        <a16:rowId xmlns:a16="http://schemas.microsoft.com/office/drawing/2014/main" val="2918573148"/>
                      </a:ext>
                    </a:extLst>
                  </a:tr>
                  <a:tr h="353838">
                    <a:tc>
                      <a:txBody>
                        <a:bodyPr/>
                        <a:lstStyle/>
                        <a:p>
                          <a:r>
                            <a:rPr lang="en-US" sz="1400" dirty="0"/>
                            <a:t>Swarm A</a:t>
                          </a:r>
                        </a:p>
                      </a:txBody>
                      <a:tcPr/>
                    </a:tc>
                    <a:tc>
                      <a:txBody>
                        <a:bodyPr/>
                        <a:lstStyle/>
                        <a:p>
                          <a:r>
                            <a:rPr lang="en-US" sz="1400" dirty="0"/>
                            <a:t>0.025 s</a:t>
                          </a:r>
                          <a:r>
                            <a:rPr lang="en-US" sz="1400" baseline="30000" dirty="0"/>
                            <a:t>-1</a:t>
                          </a:r>
                          <a:endParaRPr lang="en-US" sz="1400" dirty="0"/>
                        </a:p>
                      </a:txBody>
                      <a:tcPr/>
                    </a:tc>
                    <a:extLst>
                      <a:ext uri="{0D108BD9-81ED-4DB2-BD59-A6C34878D82A}">
                        <a16:rowId xmlns:a16="http://schemas.microsoft.com/office/drawing/2014/main" val="3317651894"/>
                      </a:ext>
                    </a:extLst>
                  </a:tr>
                  <a:tr h="353838">
                    <a:tc>
                      <a:txBody>
                        <a:bodyPr/>
                        <a:lstStyle/>
                        <a:p>
                          <a:r>
                            <a:rPr lang="en-US" sz="1400" dirty="0"/>
                            <a:t>Swarm B</a:t>
                          </a:r>
                        </a:p>
                      </a:txBody>
                      <a:tcPr/>
                    </a:tc>
                    <a:tc>
                      <a:txBody>
                        <a:bodyPr/>
                        <a:lstStyle/>
                        <a:p>
                          <a:r>
                            <a:rPr lang="en-US" sz="1400" dirty="0"/>
                            <a:t>0.017 s</a:t>
                          </a:r>
                          <a:r>
                            <a:rPr lang="en-US" sz="1400" baseline="30000" dirty="0"/>
                            <a:t>-1</a:t>
                          </a:r>
                          <a:endParaRPr lang="en-US" sz="1400" dirty="0"/>
                        </a:p>
                      </a:txBody>
                      <a:tcPr/>
                    </a:tc>
                    <a:extLst>
                      <a:ext uri="{0D108BD9-81ED-4DB2-BD59-A6C34878D82A}">
                        <a16:rowId xmlns:a16="http://schemas.microsoft.com/office/drawing/2014/main" val="2936642814"/>
                      </a:ext>
                    </a:extLst>
                  </a:tr>
                </a:tbl>
              </a:graphicData>
            </a:graphic>
          </p:graphicFrame>
        </mc:Choice>
        <mc:Fallback>
          <p:graphicFrame>
            <p:nvGraphicFramePr>
              <p:cNvPr id="15" name="Table 14">
                <a:extLst>
                  <a:ext uri="{FF2B5EF4-FFF2-40B4-BE49-F238E27FC236}">
                    <a16:creationId xmlns:a16="http://schemas.microsoft.com/office/drawing/2014/main" id="{B672E792-AAA9-AC42-B72A-D880A164340D}"/>
                  </a:ext>
                </a:extLst>
              </p:cNvPr>
              <p:cNvGraphicFramePr>
                <a:graphicFrameLocks noGrp="1"/>
              </p:cNvGraphicFramePr>
              <p:nvPr>
                <p:extLst>
                  <p:ext uri="{D42A27DB-BD31-4B8C-83A1-F6EECF244321}">
                    <p14:modId xmlns:p14="http://schemas.microsoft.com/office/powerpoint/2010/main" val="827693287"/>
                  </p:ext>
                </p:extLst>
              </p:nvPr>
            </p:nvGraphicFramePr>
            <p:xfrm>
              <a:off x="611991" y="2468765"/>
              <a:ext cx="2281680" cy="1061514"/>
            </p:xfrm>
            <a:graphic>
              <a:graphicData uri="http://schemas.openxmlformats.org/drawingml/2006/table">
                <a:tbl>
                  <a:tblPr firstRow="1" bandRow="1">
                    <a:tableStyleId>{5C22544A-7EE6-4342-B048-85BDC9FD1C3A}</a:tableStyleId>
                  </a:tblPr>
                  <a:tblGrid>
                    <a:gridCol w="1140840">
                      <a:extLst>
                        <a:ext uri="{9D8B030D-6E8A-4147-A177-3AD203B41FA5}">
                          <a16:colId xmlns:a16="http://schemas.microsoft.com/office/drawing/2014/main" val="3201482611"/>
                        </a:ext>
                      </a:extLst>
                    </a:gridCol>
                    <a:gridCol w="1140840">
                      <a:extLst>
                        <a:ext uri="{9D8B030D-6E8A-4147-A177-3AD203B41FA5}">
                          <a16:colId xmlns:a16="http://schemas.microsoft.com/office/drawing/2014/main" val="566810168"/>
                        </a:ext>
                      </a:extLst>
                    </a:gridCol>
                  </a:tblGrid>
                  <a:tr h="353838">
                    <a:tc>
                      <a:txBody>
                        <a:bodyPr/>
                        <a:lstStyle/>
                        <a:p>
                          <a:r>
                            <a:rPr lang="en-US" sz="1400" dirty="0"/>
                            <a:t>Satellite</a:t>
                          </a:r>
                        </a:p>
                      </a:txBody>
                      <a:tcPr/>
                    </a:tc>
                    <a:tc>
                      <a:txBody>
                        <a:bodyPr/>
                        <a:lstStyle/>
                        <a:p>
                          <a:endParaRPr lang="en-US"/>
                        </a:p>
                      </a:txBody>
                      <a:tcPr>
                        <a:blipFill>
                          <a:blip r:embed="rId3"/>
                          <a:stretch>
                            <a:fillRect l="-101111" t="-3571" r="-1111" b="-203571"/>
                          </a:stretch>
                        </a:blipFill>
                      </a:tcPr>
                    </a:tc>
                    <a:extLst>
                      <a:ext uri="{0D108BD9-81ED-4DB2-BD59-A6C34878D82A}">
                        <a16:rowId xmlns:a16="http://schemas.microsoft.com/office/drawing/2014/main" val="2918573148"/>
                      </a:ext>
                    </a:extLst>
                  </a:tr>
                  <a:tr h="353838">
                    <a:tc>
                      <a:txBody>
                        <a:bodyPr/>
                        <a:lstStyle/>
                        <a:p>
                          <a:r>
                            <a:rPr lang="en-US" sz="1400" dirty="0"/>
                            <a:t>Swarm A</a:t>
                          </a:r>
                        </a:p>
                      </a:txBody>
                      <a:tcPr/>
                    </a:tc>
                    <a:tc>
                      <a:txBody>
                        <a:bodyPr/>
                        <a:lstStyle/>
                        <a:p>
                          <a:r>
                            <a:rPr lang="en-US" sz="1400" dirty="0"/>
                            <a:t>0.025 s</a:t>
                          </a:r>
                          <a:r>
                            <a:rPr lang="en-US" sz="1400" baseline="30000" dirty="0"/>
                            <a:t>-1</a:t>
                          </a:r>
                          <a:endParaRPr lang="en-US" sz="1400" dirty="0"/>
                        </a:p>
                      </a:txBody>
                      <a:tcPr/>
                    </a:tc>
                    <a:extLst>
                      <a:ext uri="{0D108BD9-81ED-4DB2-BD59-A6C34878D82A}">
                        <a16:rowId xmlns:a16="http://schemas.microsoft.com/office/drawing/2014/main" val="3317651894"/>
                      </a:ext>
                    </a:extLst>
                  </a:tr>
                  <a:tr h="353838">
                    <a:tc>
                      <a:txBody>
                        <a:bodyPr/>
                        <a:lstStyle/>
                        <a:p>
                          <a:r>
                            <a:rPr lang="en-US" sz="1400" dirty="0"/>
                            <a:t>Swarm B</a:t>
                          </a:r>
                        </a:p>
                      </a:txBody>
                      <a:tcPr/>
                    </a:tc>
                    <a:tc>
                      <a:txBody>
                        <a:bodyPr/>
                        <a:lstStyle/>
                        <a:p>
                          <a:r>
                            <a:rPr lang="en-US" sz="1400" dirty="0"/>
                            <a:t>0.017 s</a:t>
                          </a:r>
                          <a:r>
                            <a:rPr lang="en-US" sz="1400" baseline="30000" dirty="0"/>
                            <a:t>-1</a:t>
                          </a:r>
                          <a:endParaRPr lang="en-US" sz="1400" dirty="0"/>
                        </a:p>
                      </a:txBody>
                      <a:tcPr/>
                    </a:tc>
                    <a:extLst>
                      <a:ext uri="{0D108BD9-81ED-4DB2-BD59-A6C34878D82A}">
                        <a16:rowId xmlns:a16="http://schemas.microsoft.com/office/drawing/2014/main" val="2936642814"/>
                      </a:ext>
                    </a:extLst>
                  </a:tr>
                </a:tbl>
              </a:graphicData>
            </a:graphic>
          </p:graphicFrame>
        </mc:Fallback>
      </mc:AlternateContent>
      <p:sp>
        <p:nvSpPr>
          <p:cNvPr id="18" name="TextBox 17">
            <a:extLst>
              <a:ext uri="{FF2B5EF4-FFF2-40B4-BE49-F238E27FC236}">
                <a16:creationId xmlns:a16="http://schemas.microsoft.com/office/drawing/2014/main" id="{77985A44-1CC8-5D47-94F2-2B1B699EE76D}"/>
              </a:ext>
            </a:extLst>
          </p:cNvPr>
          <p:cNvSpPr txBox="1"/>
          <p:nvPr/>
        </p:nvSpPr>
        <p:spPr>
          <a:xfrm>
            <a:off x="3366932" y="5540893"/>
            <a:ext cx="5399287" cy="830997"/>
          </a:xfrm>
          <a:prstGeom prst="rect">
            <a:avLst/>
          </a:prstGeom>
          <a:noFill/>
        </p:spPr>
        <p:txBody>
          <a:bodyPr wrap="square" rtlCol="0">
            <a:spAutoFit/>
          </a:bodyPr>
          <a:lstStyle/>
          <a:p>
            <a:r>
              <a:rPr lang="en-US" sz="1600" dirty="0"/>
              <a:t>Estimated collision frequencies are within an order of magnitude of calculations (Schunk and Nagy, 2009) based on empirical models MSISE-00 and IRI-2007.</a:t>
            </a:r>
          </a:p>
        </p:txBody>
      </p:sp>
      <p:pic>
        <p:nvPicPr>
          <p:cNvPr id="21" name="Picture 20">
            <a:extLst>
              <a:ext uri="{FF2B5EF4-FFF2-40B4-BE49-F238E27FC236}">
                <a16:creationId xmlns:a16="http://schemas.microsoft.com/office/drawing/2014/main" id="{E91A802A-1055-A04C-A47B-FF0F5C9AB90C}"/>
              </a:ext>
            </a:extLst>
          </p:cNvPr>
          <p:cNvPicPr>
            <a:picLocks noChangeAspect="1"/>
          </p:cNvPicPr>
          <p:nvPr/>
        </p:nvPicPr>
        <p:blipFill>
          <a:blip r:embed="rId4"/>
          <a:stretch>
            <a:fillRect/>
          </a:stretch>
        </p:blipFill>
        <p:spPr>
          <a:xfrm>
            <a:off x="3728720" y="2266159"/>
            <a:ext cx="4675712" cy="3270637"/>
          </a:xfrm>
          <a:prstGeom prst="rect">
            <a:avLst/>
          </a:prstGeom>
        </p:spPr>
      </p:pic>
    </p:spTree>
    <p:extLst>
      <p:ext uri="{BB962C8B-B14F-4D97-AF65-F5344CB8AC3E}">
        <p14:creationId xmlns:p14="http://schemas.microsoft.com/office/powerpoint/2010/main" val="2189929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1F682-95BB-634D-9C4B-F94A55FAD74B}"/>
              </a:ext>
            </a:extLst>
          </p:cNvPr>
          <p:cNvSpPr>
            <a:spLocks noGrp="1"/>
          </p:cNvSpPr>
          <p:nvPr>
            <p:ph type="title"/>
          </p:nvPr>
        </p:nvSpPr>
        <p:spPr>
          <a:xfrm>
            <a:off x="1915887" y="2"/>
            <a:ext cx="6770916" cy="793749"/>
          </a:xfrm>
        </p:spPr>
        <p:txBody>
          <a:bodyPr>
            <a:noAutofit/>
          </a:bodyPr>
          <a:lstStyle/>
          <a:p>
            <a:r>
              <a:rPr lang="en-US" sz="1600" b="1" dirty="0"/>
              <a:t>Using Swarm to study ionosphere-thermosphere coupling</a:t>
            </a:r>
            <a:endParaRPr lang="en-US" sz="1600" dirty="0"/>
          </a:p>
        </p:txBody>
      </p:sp>
      <p:sp>
        <p:nvSpPr>
          <p:cNvPr id="4" name="Date Placeholder 3">
            <a:extLst>
              <a:ext uri="{FF2B5EF4-FFF2-40B4-BE49-F238E27FC236}">
                <a16:creationId xmlns:a16="http://schemas.microsoft.com/office/drawing/2014/main" id="{B847FB29-8502-0147-B415-EFEA68F70F72}"/>
              </a:ext>
            </a:extLst>
          </p:cNvPr>
          <p:cNvSpPr>
            <a:spLocks noGrp="1"/>
          </p:cNvSpPr>
          <p:nvPr>
            <p:ph type="dt" sz="half" idx="10"/>
          </p:nvPr>
        </p:nvSpPr>
        <p:spPr/>
        <p:txBody>
          <a:bodyPr/>
          <a:lstStyle/>
          <a:p>
            <a:r>
              <a:rPr lang="en-CA"/>
              <a:t>Burchill Swarm Ionosphere-Thermosphere</a:t>
            </a:r>
            <a:endParaRPr lang="en-US"/>
          </a:p>
        </p:txBody>
      </p:sp>
      <p:sp>
        <p:nvSpPr>
          <p:cNvPr id="5" name="Footer Placeholder 4">
            <a:extLst>
              <a:ext uri="{FF2B5EF4-FFF2-40B4-BE49-F238E27FC236}">
                <a16:creationId xmlns:a16="http://schemas.microsoft.com/office/drawing/2014/main" id="{5E14308E-E156-624D-8139-D70F54AEAC01}"/>
              </a:ext>
            </a:extLst>
          </p:cNvPr>
          <p:cNvSpPr>
            <a:spLocks noGrp="1"/>
          </p:cNvSpPr>
          <p:nvPr>
            <p:ph type="ftr" sz="quarter" idx="11"/>
          </p:nvPr>
        </p:nvSpPr>
        <p:spPr/>
        <p:txBody>
          <a:bodyPr/>
          <a:lstStyle/>
          <a:p>
            <a:r>
              <a:rPr lang="en-US"/>
              <a:t>EGU Sharing Science 6 May 2020</a:t>
            </a:r>
          </a:p>
        </p:txBody>
      </p:sp>
      <p:sp>
        <p:nvSpPr>
          <p:cNvPr id="6" name="Slide Number Placeholder 5">
            <a:extLst>
              <a:ext uri="{FF2B5EF4-FFF2-40B4-BE49-F238E27FC236}">
                <a16:creationId xmlns:a16="http://schemas.microsoft.com/office/drawing/2014/main" id="{6CA47FD2-55D3-1B4A-9E50-618F11C58BA8}"/>
              </a:ext>
            </a:extLst>
          </p:cNvPr>
          <p:cNvSpPr>
            <a:spLocks noGrp="1"/>
          </p:cNvSpPr>
          <p:nvPr>
            <p:ph type="sldNum" sz="quarter" idx="12"/>
          </p:nvPr>
        </p:nvSpPr>
        <p:spPr/>
        <p:txBody>
          <a:bodyPr/>
          <a:lstStyle/>
          <a:p>
            <a:fld id="{BA691707-747E-C946-9ECD-54E2551B1C59}" type="slidenum">
              <a:rPr lang="en-US" smtClean="0"/>
              <a:pPr/>
              <a:t>5</a:t>
            </a:fld>
            <a:endParaRPr lang="en-US"/>
          </a:p>
        </p:txBody>
      </p:sp>
      <p:sp>
        <p:nvSpPr>
          <p:cNvPr id="14" name="TextBox 13">
            <a:extLst>
              <a:ext uri="{FF2B5EF4-FFF2-40B4-BE49-F238E27FC236}">
                <a16:creationId xmlns:a16="http://schemas.microsoft.com/office/drawing/2014/main" id="{AC15FD08-45C7-B249-8934-7036A8582908}"/>
              </a:ext>
            </a:extLst>
          </p:cNvPr>
          <p:cNvSpPr txBox="1"/>
          <p:nvPr/>
        </p:nvSpPr>
        <p:spPr>
          <a:xfrm>
            <a:off x="1102765" y="1151927"/>
            <a:ext cx="7584038" cy="1815882"/>
          </a:xfrm>
          <a:prstGeom prst="rect">
            <a:avLst/>
          </a:prstGeom>
          <a:noFill/>
        </p:spPr>
        <p:txBody>
          <a:bodyPr wrap="square" rtlCol="0">
            <a:spAutoFit/>
          </a:bodyPr>
          <a:lstStyle/>
          <a:p>
            <a:r>
              <a:rPr lang="en-US" sz="1600" dirty="0"/>
              <a:t>The results show promise for using Swarm to probe a fundamental parameter of ionosphere-thermosphere coupling in the topside-ionosphere: the ion-neutral momentum transfer collision frequency. </a:t>
            </a:r>
          </a:p>
          <a:p>
            <a:endParaRPr lang="en-US" sz="1600" dirty="0"/>
          </a:p>
          <a:p>
            <a:r>
              <a:rPr lang="en-US" sz="1600" dirty="0"/>
              <a:t>Further investigation is needed to assess the uncertainties and the regions and times of applicability of the technique. The feasibility of estimating the collision frequency on an orbit-by-orbit or daily basis should be investigated.</a:t>
            </a:r>
          </a:p>
        </p:txBody>
      </p:sp>
    </p:spTree>
    <p:extLst>
      <p:ext uri="{BB962C8B-B14F-4D97-AF65-F5344CB8AC3E}">
        <p14:creationId xmlns:p14="http://schemas.microsoft.com/office/powerpoint/2010/main" val="1266476767"/>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262626"/>
      </a:dk2>
      <a:lt2>
        <a:srgbClr val="EEECE1"/>
      </a:lt2>
      <a:accent1>
        <a:srgbClr val="E32726"/>
      </a:accent1>
      <a:accent2>
        <a:srgbClr val="FFD200"/>
      </a:accent2>
      <a:accent3>
        <a:srgbClr val="FBB031"/>
      </a:accent3>
      <a:accent4>
        <a:srgbClr val="F47C00"/>
      </a:accent4>
      <a:accent5>
        <a:srgbClr val="AF2626"/>
      </a:accent5>
      <a:accent6>
        <a:srgbClr val="6D3321"/>
      </a:accent6>
      <a:hlink>
        <a:srgbClr val="E32726"/>
      </a:hlink>
      <a:folHlink>
        <a:srgbClr val="6633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18938</TotalTime>
  <Words>669</Words>
  <Application>Microsoft Macintosh PowerPoint</Application>
  <PresentationFormat>On-screen Show (4:3)</PresentationFormat>
  <Paragraphs>51</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Cambria Math</vt:lpstr>
      <vt:lpstr>Courier New</vt:lpstr>
      <vt:lpstr>Wingdings</vt:lpstr>
      <vt:lpstr>Office Theme</vt:lpstr>
      <vt:lpstr>Using Swarm to study ionosphere-thermosphere coupling</vt:lpstr>
      <vt:lpstr>PowerPoint Presentation</vt:lpstr>
      <vt:lpstr>Statistics of upflow perturbations vs electron temperature perturbations (from van Irsel et al., in preparation for submission to JGR)</vt:lpstr>
      <vt:lpstr>Ion-neutral collision frequencies in the topside F region (from van Irsel et al., in preparation for submission to JGR)</vt:lpstr>
      <vt:lpstr>Using Swarm to study ionosphere-thermosphere coupling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Cressman</dc:creator>
  <cp:lastModifiedBy>Johnathan Burchill</cp:lastModifiedBy>
  <cp:revision>803</cp:revision>
  <cp:lastPrinted>2016-09-28T09:03:53Z</cp:lastPrinted>
  <dcterms:created xsi:type="dcterms:W3CDTF">2013-07-31T17:26:06Z</dcterms:created>
  <dcterms:modified xsi:type="dcterms:W3CDTF">2020-04-30T18:50:44Z</dcterms:modified>
</cp:coreProperties>
</file>