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12"/>
  </p:notesMasterIdLst>
  <p:sldIdLst>
    <p:sldId id="256" r:id="rId2"/>
    <p:sldId id="274" r:id="rId3"/>
    <p:sldId id="273" r:id="rId4"/>
    <p:sldId id="275" r:id="rId5"/>
    <p:sldId id="276" r:id="rId6"/>
    <p:sldId id="261" r:id="rId7"/>
    <p:sldId id="278" r:id="rId8"/>
    <p:sldId id="258" r:id="rId9"/>
    <p:sldId id="279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1A1"/>
    <a:srgbClr val="0D03BF"/>
    <a:srgbClr val="1D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EB25C-9155-4850-82A0-17605FF7C7CB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15982-C31C-4C91-821F-3F75DB70C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0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DE65AD9-EA3C-47DB-ACB1-641C64A5A3AD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9177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5AC54-ACB4-4F0F-A713-6A964C6B142A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2B6E-7BE3-4E40-B1EB-F78933503BDB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6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D12F-D901-4FED-BAE2-090C68E33CA0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0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0506-2335-46E9-8BF3-CD526E81B938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0036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0E2A-FA72-490E-967C-2756C3FE454F}" type="datetime1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6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A88D-2E9F-4E52-BAEE-0E7FEAFE3080}" type="datetime1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5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7D3F8-3401-4404-8D12-16A9C2AC8A8C}" type="datetime1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6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5FB22-B3A0-411B-A024-08FF786BF249}" type="datetime1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37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F510-AEB3-4678-9754-6956BB289767}" type="datetime1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6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C695-94A6-4AF4-8D50-826C7AACE71D}" type="datetime1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A42E788-252D-474B-9536-3003B01DF86E}" type="datetime1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3AF3B2-927F-4E2E-8444-5A896CBD9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6.gif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20.png"/><Relationship Id="rId4" Type="http://schemas.openxmlformats.org/officeDocument/2006/relationships/image" Target="../media/image1.png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>
            <a:extLst>
              <a:ext uri="{FF2B5EF4-FFF2-40B4-BE49-F238E27FC236}">
                <a16:creationId xmlns:a16="http://schemas.microsoft.com/office/drawing/2014/main" id="{6BF49EBC-2349-4D19-939F-42B2F451CE82}"/>
              </a:ext>
            </a:extLst>
          </p:cNvPr>
          <p:cNvSpPr txBox="1"/>
          <p:nvPr/>
        </p:nvSpPr>
        <p:spPr>
          <a:xfrm>
            <a:off x="1287581" y="716957"/>
            <a:ext cx="11325810" cy="1273674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Pickup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Outer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eliosheath</a:t>
            </a:r>
            <a:endParaRPr lang="en-US" sz="2800" b="1" spc="-1" dirty="0"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F9E49C-AE6A-443F-8B34-48DF3FC2E881}"/>
              </a:ext>
            </a:extLst>
          </p:cNvPr>
          <p:cNvSpPr/>
          <p:nvPr/>
        </p:nvSpPr>
        <p:spPr>
          <a:xfrm>
            <a:off x="2301595" y="2333911"/>
            <a:ext cx="8122126" cy="15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Ameneh Mousavi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Kaijun Liu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Kyungguk Min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Department of Earth and Space Sciences, Southern University of Science and Technology, Shenzhen, China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Department of Astronomy and Space Science, Chungnam National University, Daejeon, South Korea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1F5D0-C27A-4194-919B-4C023AEF2C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5978" y="88140"/>
            <a:ext cx="3889585" cy="658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C0A3D-AAE5-43AB-B50D-B939EC16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" y="6302927"/>
            <a:ext cx="1227411" cy="429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87678-B388-4AC4-9CBE-CBADE142AF15}"/>
              </a:ext>
            </a:extLst>
          </p:cNvPr>
          <p:cNvSpPr txBox="1"/>
          <p:nvPr/>
        </p:nvSpPr>
        <p:spPr>
          <a:xfrm>
            <a:off x="5625918" y="502920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06,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8DD3-0D92-415C-9864-654BE3845F75}"/>
              </a:ext>
            </a:extLst>
          </p:cNvPr>
          <p:cNvSpPr txBox="1"/>
          <p:nvPr/>
        </p:nvSpPr>
        <p:spPr>
          <a:xfrm>
            <a:off x="9102693" y="65717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86267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ACB9-4C40-4A9D-883F-658CE11F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32" y="-34506"/>
            <a:ext cx="9220962" cy="80549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Summery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A0561-DA4C-48DB-A646-6F04892C1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6" y="1301815"/>
            <a:ext cx="9622388" cy="4645979"/>
          </a:xfrm>
        </p:spPr>
        <p:txBody>
          <a:bodyPr>
            <a:noAutofit/>
          </a:bodyPr>
          <a:lstStyle/>
          <a:p>
            <a:pPr algn="just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PUIs in the outer heliosheath can be described by a more realistic three-component velocity distribution function obtained by MS-FLUKSS model.</a:t>
            </a:r>
          </a:p>
          <a:p>
            <a:pPr algn="just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“realistic”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 distributions are unstable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oblique mirror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instability.</a:t>
            </a:r>
          </a:p>
          <a:p>
            <a:pPr algn="just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 rate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mirror instability is calculated employing both linear kinetic analysis and hybrid simulations.</a:t>
            </a:r>
          </a:p>
          <a:p>
            <a:pPr algn="just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mirror instability causes the parallel heating of the outer heliosheath PUIs .</a:t>
            </a:r>
          </a:p>
          <a:p>
            <a:pPr algn="just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PUIs with neutral SW origin, the initial velocity distribution is substantially modified.</a:t>
            </a:r>
          </a:p>
          <a:p>
            <a:pPr algn="just">
              <a:lnSpc>
                <a:spcPct val="22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initial ring-type distribution of the PUIs changes to a multimodal distribution.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8E99E-55DC-4D83-8883-D94F445D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2A934-0072-4629-A2B7-863E9A7E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E0F9C-DF5E-4336-95D6-5438FF9BB5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4E623-86C0-4AB5-95D5-5D5DAFE5311B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32111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2C25-8106-43FC-B20F-B10A6A4A3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59" y="100483"/>
            <a:ext cx="6383222" cy="652959"/>
          </a:xfrm>
        </p:spPr>
        <p:txBody>
          <a:bodyPr>
            <a:noAutofit/>
          </a:bodyPr>
          <a:lstStyle/>
          <a:p>
            <a:r>
              <a:rPr lang="en-US" sz="2400" dirty="0"/>
              <a:t>About the IBEX Ribbon</a:t>
            </a:r>
          </a:p>
        </p:txBody>
      </p:sp>
      <p:pic>
        <p:nvPicPr>
          <p:cNvPr id="5" name="IBEX_ribbon">
            <a:hlinkClick r:id="" action="ppaction://media"/>
            <a:extLst>
              <a:ext uri="{FF2B5EF4-FFF2-40B4-BE49-F238E27FC236}">
                <a16:creationId xmlns:a16="http://schemas.microsoft.com/office/drawing/2014/main" id="{75BBB132-D189-43B3-ABA7-081876F8B3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6023" y="1505803"/>
            <a:ext cx="6383222" cy="36550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E5DA-A950-43C9-B75C-B91424A2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11F0C-0700-44C0-A882-1111D82E7102}"/>
              </a:ext>
            </a:extLst>
          </p:cNvPr>
          <p:cNvSpPr/>
          <p:nvPr/>
        </p:nvSpPr>
        <p:spPr>
          <a:xfrm>
            <a:off x="175122" y="1642037"/>
            <a:ext cx="43381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The </a:t>
            </a:r>
            <a:r>
              <a:rPr lang="en-US" b="1" dirty="0"/>
              <a:t>I</a:t>
            </a:r>
            <a:r>
              <a:rPr lang="en-US" dirty="0"/>
              <a:t>nterstellar </a:t>
            </a:r>
            <a:r>
              <a:rPr lang="en-US" b="1" dirty="0"/>
              <a:t>B</a:t>
            </a:r>
            <a:r>
              <a:rPr lang="en-US" dirty="0"/>
              <a:t>oundary </a:t>
            </a:r>
            <a:r>
              <a:rPr lang="en-US" b="1" dirty="0"/>
              <a:t>Ex</a:t>
            </a:r>
            <a:r>
              <a:rPr lang="en-US" dirty="0"/>
              <a:t>plorer images the boundary of the heliosphere.</a:t>
            </a:r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The ribbon of </a:t>
            </a:r>
            <a:r>
              <a:rPr lang="en-US" b="1" dirty="0"/>
              <a:t>E</a:t>
            </a:r>
            <a:r>
              <a:rPr lang="en-US" dirty="0"/>
              <a:t>nergetic </a:t>
            </a:r>
            <a:r>
              <a:rPr lang="en-US" b="1" dirty="0"/>
              <a:t>N</a:t>
            </a:r>
            <a:r>
              <a:rPr lang="en-US" dirty="0"/>
              <a:t>eutral </a:t>
            </a:r>
            <a:r>
              <a:rPr lang="en-US" sz="2000" dirty="0"/>
              <a:t>A</a:t>
            </a:r>
            <a:r>
              <a:rPr lang="en-US" dirty="0"/>
              <a:t>toms (ENAs) is discovered at the edge of the solar system.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/>
              <a:t>One of the most prosperous scenarios to explain the source of the ribbon is the secondary ENA mechanism. 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570EE-DF78-485A-8ADC-7D40D3A74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" y="6336483"/>
            <a:ext cx="1227411" cy="429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377FA-8048-4D3B-B952-B253FF75AC8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8690" y="88176"/>
            <a:ext cx="3889585" cy="658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09872-1BF5-42BE-A6B7-90182C2CD741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3305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>
            <a:extLst>
              <a:ext uri="{FF2B5EF4-FFF2-40B4-BE49-F238E27FC236}">
                <a16:creationId xmlns:a16="http://schemas.microsoft.com/office/drawing/2014/main" id="{2F6DE595-DA53-4F7A-8F25-7A86337435E7}"/>
              </a:ext>
            </a:extLst>
          </p:cNvPr>
          <p:cNvSpPr/>
          <p:nvPr/>
        </p:nvSpPr>
        <p:spPr>
          <a:xfrm>
            <a:off x="3997972" y="1062037"/>
            <a:ext cx="806481" cy="4422128"/>
          </a:xfrm>
          <a:prstGeom prst="arc">
            <a:avLst>
              <a:gd name="adj1" fmla="val 16297989"/>
              <a:gd name="adj2" fmla="val 5300713"/>
            </a:avLst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0791E649-8471-4285-80BA-2689EC29C1AC}"/>
              </a:ext>
            </a:extLst>
          </p:cNvPr>
          <p:cNvSpPr/>
          <p:nvPr/>
        </p:nvSpPr>
        <p:spPr>
          <a:xfrm>
            <a:off x="2490940" y="1062037"/>
            <a:ext cx="806481" cy="4422128"/>
          </a:xfrm>
          <a:prstGeom prst="arc">
            <a:avLst>
              <a:gd name="adj1" fmla="val 16283177"/>
              <a:gd name="adj2" fmla="val 5226651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21326-C60C-4835-A94F-170A2C7B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37794A-792F-420A-947F-D6A5B4E20E12}"/>
              </a:ext>
            </a:extLst>
          </p:cNvPr>
          <p:cNvSpPr/>
          <p:nvPr/>
        </p:nvSpPr>
        <p:spPr>
          <a:xfrm>
            <a:off x="321714" y="139047"/>
            <a:ext cx="4721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50" dirty="0">
                <a:latin typeface="+mj-lt"/>
                <a:ea typeface="+mj-ea"/>
                <a:cs typeface="+mj-cs"/>
              </a:rPr>
              <a:t>The secondary ENA mechanism</a:t>
            </a:r>
            <a:r>
              <a:rPr lang="en-US" sz="2400" spc="-50" baseline="30000" dirty="0">
                <a:latin typeface="+mj-lt"/>
                <a:ea typeface="+mj-ea"/>
                <a:cs typeface="+mj-cs"/>
              </a:rPr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5005C6-2671-43F6-9068-015ED852D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499E55-F945-4A14-9D09-3A870383FF71}"/>
              </a:ext>
            </a:extLst>
          </p:cNvPr>
          <p:cNvSpPr/>
          <p:nvPr/>
        </p:nvSpPr>
        <p:spPr>
          <a:xfrm>
            <a:off x="5053318" y="1650684"/>
            <a:ext cx="366798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Neutrals in LISM drift into the heliosphere.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AAE1A-512B-468B-9531-AC4187C110D5}"/>
              </a:ext>
            </a:extLst>
          </p:cNvPr>
          <p:cNvSpPr/>
          <p:nvPr/>
        </p:nvSpPr>
        <p:spPr>
          <a:xfrm>
            <a:off x="96615" y="1813903"/>
            <a:ext cx="258568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neutrals charge-exchange with the SW or IHS ions and create primary ENAs.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2915A0-1501-4AC7-B65C-299FCE59CF52}"/>
              </a:ext>
            </a:extLst>
          </p:cNvPr>
          <p:cNvSpPr/>
          <p:nvPr/>
        </p:nvSpPr>
        <p:spPr>
          <a:xfrm>
            <a:off x="5093164" y="2333669"/>
            <a:ext cx="366798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primary ENAs </a:t>
            </a:r>
            <a:r>
              <a:rPr lang="en-US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 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the outer heliosheath, charge-exchange with interstellar plasma </a:t>
            </a:r>
            <a:r>
              <a:rPr lang="en-US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 and 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 ions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FBF59-C820-4661-80DD-BC576F6DCB39}"/>
              </a:ext>
            </a:extLst>
          </p:cNvPr>
          <p:cNvSpPr/>
          <p:nvPr/>
        </p:nvSpPr>
        <p:spPr>
          <a:xfrm>
            <a:off x="5111450" y="3608611"/>
            <a:ext cx="366798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energetic ions are picked up by the Interstellar magnetic field and form a ring-beam velocity distribution.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14CC0-3521-476C-B3AE-0CBCE74C46C8}"/>
              </a:ext>
            </a:extLst>
          </p:cNvPr>
          <p:cNvSpPr/>
          <p:nvPr/>
        </p:nvSpPr>
        <p:spPr>
          <a:xfrm>
            <a:off x="96614" y="3399327"/>
            <a:ext cx="2585682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PUI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charge-exchange with 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interstellar neutrals to generate secondary ENAs that are directed toward the Earth and detected by the IBEX </a:t>
            </a:r>
            <a:r>
              <a:rPr lang="en-US" sz="14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detectors.</a:t>
            </a:r>
            <a:endParaRPr lang="en-US" sz="1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3EDC43-1FC0-4F20-9869-62EF5FC4C441}"/>
              </a:ext>
            </a:extLst>
          </p:cNvPr>
          <p:cNvCxnSpPr>
            <a:cxnSpLocks/>
            <a:stCxn id="16" idx="1"/>
            <a:endCxn id="17" idx="3"/>
          </p:cNvCxnSpPr>
          <p:nvPr/>
        </p:nvCxnSpPr>
        <p:spPr>
          <a:xfrm flipH="1">
            <a:off x="2682296" y="3977943"/>
            <a:ext cx="2429154" cy="61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B4380F3-5D4B-4F05-AA8B-75EAC6D51547}"/>
              </a:ext>
            </a:extLst>
          </p:cNvPr>
          <p:cNvSpPr/>
          <p:nvPr/>
        </p:nvSpPr>
        <p:spPr>
          <a:xfrm>
            <a:off x="683991" y="5621206"/>
            <a:ext cx="9958001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plausibility of the secondary ENA scenario depends on the stability of the pickup ion velocity distribution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39F689-2127-4ED8-AA2F-0B136773E987}"/>
              </a:ext>
            </a:extLst>
          </p:cNvPr>
          <p:cNvCxnSpPr>
            <a:cxnSpLocks/>
          </p:cNvCxnSpPr>
          <p:nvPr/>
        </p:nvCxnSpPr>
        <p:spPr>
          <a:xfrm flipH="1">
            <a:off x="2682298" y="1900372"/>
            <a:ext cx="2380351" cy="207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66AE60-8391-40AB-B307-521B5936296F}"/>
              </a:ext>
            </a:extLst>
          </p:cNvPr>
          <p:cNvCxnSpPr>
            <a:cxnSpLocks/>
          </p:cNvCxnSpPr>
          <p:nvPr/>
        </p:nvCxnSpPr>
        <p:spPr>
          <a:xfrm>
            <a:off x="2682296" y="2408352"/>
            <a:ext cx="24108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5DDB0F9-81DE-4DFB-A0F6-10B8CAC67EFA}"/>
              </a:ext>
            </a:extLst>
          </p:cNvPr>
          <p:cNvSpPr/>
          <p:nvPr/>
        </p:nvSpPr>
        <p:spPr>
          <a:xfrm>
            <a:off x="8898950" y="1534921"/>
            <a:ext cx="2307042" cy="3357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Local Interstellar Medium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ISMF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Interstellar Magnetic Field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SW: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Wind 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IHS: 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Heliosheath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OHS</a:t>
            </a:r>
            <a:r>
              <a:rPr lang="en-US" sz="1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Outer Heliosheath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PUI</a:t>
            </a:r>
            <a:r>
              <a:rPr lang="en-US" sz="12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Pickup Ion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TS</a:t>
            </a:r>
            <a:r>
              <a:rPr lang="en-US" sz="1200" b="1" dirty="0"/>
              <a:t>: </a:t>
            </a:r>
            <a:r>
              <a:rPr lang="en-US" sz="1200" dirty="0"/>
              <a:t>Termination Shock</a:t>
            </a:r>
          </a:p>
          <a:p>
            <a:pPr>
              <a:lnSpc>
                <a:spcPct val="200000"/>
              </a:lnSpc>
            </a:pPr>
            <a:r>
              <a:rPr lang="en-US" sz="1200" b="1" dirty="0">
                <a:solidFill>
                  <a:srgbClr val="0070C0"/>
                </a:solidFill>
              </a:rPr>
              <a:t>HP</a:t>
            </a:r>
            <a:r>
              <a:rPr lang="en-US" sz="1200" b="1" dirty="0"/>
              <a:t>:</a:t>
            </a:r>
            <a:r>
              <a:rPr lang="en-US" sz="1200" dirty="0"/>
              <a:t> Heliopause</a:t>
            </a:r>
          </a:p>
          <a:p>
            <a:pPr>
              <a:lnSpc>
                <a:spcPct val="200000"/>
              </a:lnSpc>
            </a:pP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EDA93-3752-4EAC-ABF0-42E018C93F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09791B-9E3F-4473-BC98-0AC0FCCDA451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6927154" y="3072333"/>
            <a:ext cx="18286" cy="5362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8946A1B-D21C-4D77-B3F8-A84828BC44F8}"/>
              </a:ext>
            </a:extLst>
          </p:cNvPr>
          <p:cNvSpPr txBox="1"/>
          <p:nvPr/>
        </p:nvSpPr>
        <p:spPr>
          <a:xfrm>
            <a:off x="2448994" y="821536"/>
            <a:ext cx="61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681BBE-6710-4102-881F-77D81B3EEC65}"/>
              </a:ext>
            </a:extLst>
          </p:cNvPr>
          <p:cNvSpPr txBox="1"/>
          <p:nvPr/>
        </p:nvSpPr>
        <p:spPr>
          <a:xfrm>
            <a:off x="3976214" y="804421"/>
            <a:ext cx="61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HP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6A37D8-22E3-40F5-8051-260BB898AF19}"/>
              </a:ext>
            </a:extLst>
          </p:cNvPr>
          <p:cNvSpPr/>
          <p:nvPr/>
        </p:nvSpPr>
        <p:spPr>
          <a:xfrm>
            <a:off x="3483472" y="494874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E01AE14-1050-4461-B335-ABEA154BCA1F}"/>
              </a:ext>
            </a:extLst>
          </p:cNvPr>
          <p:cNvSpPr/>
          <p:nvPr/>
        </p:nvSpPr>
        <p:spPr>
          <a:xfrm>
            <a:off x="6276026" y="495375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OHS-LISM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Footer Placeholder 17">
            <a:extLst>
              <a:ext uri="{FF2B5EF4-FFF2-40B4-BE49-F238E27FC236}">
                <a16:creationId xmlns:a16="http://schemas.microsoft.com/office/drawing/2014/main" id="{C5E95B0B-4078-47BD-8D8B-5C9B020C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3470" y="6368641"/>
            <a:ext cx="8637483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McComas, D. J., W. S. Lewis, and N. A.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Schwadron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2014, Rev.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52, 118-155.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5E2A1B-BC87-4EA1-AF6E-5E9A3CEB9CDB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239050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C2C8E-17FE-484B-A89A-EAC1D8D8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86" y="46126"/>
            <a:ext cx="5719455" cy="65108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velocity distribution of plasma particles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DEDFE-47BE-448F-96EC-DA317B101EDA}"/>
              </a:ext>
            </a:extLst>
          </p:cNvPr>
          <p:cNvSpPr/>
          <p:nvPr/>
        </p:nvSpPr>
        <p:spPr>
          <a:xfrm>
            <a:off x="248756" y="1625892"/>
            <a:ext cx="2125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 from the SW neutrals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387B60-789E-4A5A-A6B9-C452EED80DB1}"/>
              </a:ext>
            </a:extLst>
          </p:cNvPr>
          <p:cNvSpPr/>
          <p:nvPr/>
        </p:nvSpPr>
        <p:spPr>
          <a:xfrm>
            <a:off x="248756" y="3035583"/>
            <a:ext cx="214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 from the IHS neutrals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B429F-24E8-45D7-8EB7-57597795E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57" y="1988296"/>
            <a:ext cx="4602760" cy="1004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7B8AA5-5960-4D5D-B901-885183C63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8" y="3300571"/>
            <a:ext cx="5774443" cy="683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788E3B-3A5B-45DB-BB02-4B0BBFF13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86" y="4007838"/>
            <a:ext cx="5722229" cy="647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7F2BEA-F914-4D2A-8CE4-58D8CB442F62}"/>
              </a:ext>
            </a:extLst>
          </p:cNvPr>
          <p:cNvSpPr/>
          <p:nvPr/>
        </p:nvSpPr>
        <p:spPr>
          <a:xfrm>
            <a:off x="284286" y="951474"/>
            <a:ext cx="7907213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“realistic”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 velocity distribution function can be obtained based on the global model of neutral atoms in the heliosphere, namely the Multi-Scale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-Kinetic Simulation Suite (MS-FLUKSS)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E4D07-D900-40F5-91A3-0FADD940332E}"/>
              </a:ext>
            </a:extLst>
          </p:cNvPr>
          <p:cNvSpPr/>
          <p:nvPr/>
        </p:nvSpPr>
        <p:spPr>
          <a:xfrm>
            <a:off x="380441" y="4936399"/>
            <a:ext cx="4744416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background proton particles are isotropic and Maxwellian.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2B197-3DCF-4A81-B59C-0115B712B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86" y="5289980"/>
            <a:ext cx="2913562" cy="677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4">
                <a:extLst>
                  <a:ext uri="{FF2B5EF4-FFF2-40B4-BE49-F238E27FC236}">
                    <a16:creationId xmlns:a16="http://schemas.microsoft.com/office/drawing/2014/main" id="{6EF0E847-3653-4B1C-9669-8FAB4D781F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5796167"/>
                  </p:ext>
                </p:extLst>
              </p:nvPr>
            </p:nvGraphicFramePr>
            <p:xfrm>
              <a:off x="6946083" y="4359788"/>
              <a:ext cx="3556933" cy="1202022"/>
            </p:xfrm>
            <a:graphic>
              <a:graphicData uri="http://schemas.openxmlformats.org/drawingml/2006/table">
                <a:tbl>
                  <a:tblPr>
                    <a:tableStyleId>{22838BEF-8BB2-4498-84A7-C5851F593DF1}</a:tableStyleId>
                  </a:tblPr>
                  <a:tblGrid>
                    <a:gridCol w="3556933">
                      <a:extLst>
                        <a:ext uri="{9D8B030D-6E8A-4147-A177-3AD203B41FA5}">
                          <a16:colId xmlns:a16="http://schemas.microsoft.com/office/drawing/2014/main" val="3801374122"/>
                        </a:ext>
                      </a:extLst>
                    </a:gridCol>
                  </a:tblGrid>
                  <a:tr h="4006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84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°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1592049"/>
                      </a:ext>
                    </a:extLst>
                  </a:tr>
                  <a:tr h="40067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𝑖𝑜𝑛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𝑒𝑟𝑚𝑎𝑙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𝑣𝑒𝑙𝑜𝑐𝑖𝑦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400" dirty="0"/>
                            <a:t> 0.7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8946183"/>
                      </a:ext>
                    </a:extLst>
                  </a:tr>
                  <a:tr h="4006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Alfven speed: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= 34.5km/s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35402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4">
                <a:extLst>
                  <a:ext uri="{FF2B5EF4-FFF2-40B4-BE49-F238E27FC236}">
                    <a16:creationId xmlns:a16="http://schemas.microsoft.com/office/drawing/2014/main" id="{6EF0E847-3653-4B1C-9669-8FAB4D781F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5796167"/>
                  </p:ext>
                </p:extLst>
              </p:nvPr>
            </p:nvGraphicFramePr>
            <p:xfrm>
              <a:off x="6946083" y="4359788"/>
              <a:ext cx="3556933" cy="1202022"/>
            </p:xfrm>
            <a:graphic>
              <a:graphicData uri="http://schemas.openxmlformats.org/drawingml/2006/table">
                <a:tbl>
                  <a:tblPr>
                    <a:tableStyleId>{22838BEF-8BB2-4498-84A7-C5851F593DF1}</a:tableStyleId>
                  </a:tblPr>
                  <a:tblGrid>
                    <a:gridCol w="3556933">
                      <a:extLst>
                        <a:ext uri="{9D8B030D-6E8A-4147-A177-3AD203B41FA5}">
                          <a16:colId xmlns:a16="http://schemas.microsoft.com/office/drawing/2014/main" val="3801374122"/>
                        </a:ext>
                      </a:extLst>
                    </a:gridCol>
                  </a:tblGrid>
                  <a:tr h="400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1" t="-1515" r="-514" b="-2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1592049"/>
                      </a:ext>
                    </a:extLst>
                  </a:tr>
                  <a:tr h="400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71" t="-101515" r="-514" b="-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8946183"/>
                      </a:ext>
                    </a:extLst>
                  </a:tr>
                  <a:tr h="400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1" t="-201515" r="-514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540270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63534750-B012-4474-A93D-0EF82CD43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660862-DD82-46BD-A15F-710BCEC3B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101195"/>
            <a:ext cx="5122298" cy="1973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2CCA97-1A8C-4408-9E1E-FBD31B3AFB8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D097112-82D0-495B-BEBE-FB274617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5438" y="6400800"/>
            <a:ext cx="6134654" cy="365125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Heerikhuisen</a:t>
            </a:r>
            <a:r>
              <a:rPr lang="en-US" dirty="0">
                <a:solidFill>
                  <a:schemeClr val="tx1"/>
                </a:solidFill>
              </a:rPr>
              <a:t>, J., </a:t>
            </a:r>
            <a:r>
              <a:rPr lang="en-US" dirty="0" err="1">
                <a:solidFill>
                  <a:schemeClr val="tx1"/>
                </a:solidFill>
              </a:rPr>
              <a:t>Gamayunov</a:t>
            </a:r>
            <a:r>
              <a:rPr lang="en-US" dirty="0">
                <a:solidFill>
                  <a:schemeClr val="tx1"/>
                </a:solidFill>
              </a:rPr>
              <a:t>, K. V., </a:t>
            </a:r>
            <a:r>
              <a:rPr lang="en-US" dirty="0" err="1">
                <a:solidFill>
                  <a:schemeClr val="tx1"/>
                </a:solidFill>
              </a:rPr>
              <a:t>Zirnstein</a:t>
            </a:r>
            <a:r>
              <a:rPr lang="en-US" dirty="0">
                <a:solidFill>
                  <a:schemeClr val="tx1"/>
                </a:solidFill>
              </a:rPr>
              <a:t>, E. J., </a:t>
            </a:r>
            <a:r>
              <a:rPr lang="en-US" dirty="0" err="1">
                <a:solidFill>
                  <a:schemeClr val="tx1"/>
                </a:solidFill>
              </a:rPr>
              <a:t>Pogorelov</a:t>
            </a:r>
            <a:r>
              <a:rPr lang="en-US" dirty="0">
                <a:solidFill>
                  <a:schemeClr val="tx1"/>
                </a:solidFill>
              </a:rPr>
              <a:t>, N. V., 2016, </a:t>
            </a:r>
            <a:r>
              <a:rPr lang="en-US" dirty="0" err="1">
                <a:solidFill>
                  <a:schemeClr val="tx1"/>
                </a:solidFill>
              </a:rPr>
              <a:t>ApJ</a:t>
            </a:r>
            <a:r>
              <a:rPr lang="en-US" dirty="0">
                <a:solidFill>
                  <a:schemeClr val="tx1"/>
                </a:solidFill>
              </a:rPr>
              <a:t>, 831, 137.</a:t>
            </a:r>
          </a:p>
          <a:p>
            <a:pPr marL="228600" indent="-228600">
              <a:buAutoNum type="arabicPeriod"/>
            </a:pPr>
            <a:r>
              <a:rPr lang="en-US" dirty="0" err="1" smtClean="0">
                <a:solidFill>
                  <a:schemeClr val="tx1"/>
                </a:solidFill>
              </a:rPr>
              <a:t>Roytershteyn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V., </a:t>
            </a:r>
            <a:r>
              <a:rPr lang="en-US" dirty="0" err="1">
                <a:solidFill>
                  <a:schemeClr val="tx1"/>
                </a:solidFill>
              </a:rPr>
              <a:t>Pogorelov</a:t>
            </a:r>
            <a:r>
              <a:rPr lang="en-US" dirty="0">
                <a:solidFill>
                  <a:schemeClr val="tx1"/>
                </a:solidFill>
              </a:rPr>
              <a:t>, N. V., and </a:t>
            </a:r>
            <a:r>
              <a:rPr lang="en-US" dirty="0" err="1">
                <a:solidFill>
                  <a:schemeClr val="tx1"/>
                </a:solidFill>
              </a:rPr>
              <a:t>Heerikhuisen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J.,</a:t>
            </a:r>
            <a:r>
              <a:rPr lang="sv-SE" dirty="0">
                <a:solidFill>
                  <a:schemeClr val="tx1"/>
                </a:solidFill>
              </a:rPr>
              <a:t> 2019, ApJ</a:t>
            </a:r>
            <a:r>
              <a:rPr lang="en-US" dirty="0">
                <a:solidFill>
                  <a:schemeClr val="tx1"/>
                </a:solidFill>
              </a:rPr>
              <a:t>, 881, 65.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D69C108-A5C8-4C51-8955-FE61F27B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3B155-5236-4B3C-A9F7-BA3857E4D477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282322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5B6C-C662-4159-AA8F-B038C0DF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5" y="642984"/>
            <a:ext cx="10509897" cy="50342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relation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electromagnetic mirror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US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CAE33-FFD7-4C01-8411-EB044BF5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C66F0-C43C-4E46-A0A8-CF5A66035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4" y="1190845"/>
            <a:ext cx="7139032" cy="763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4330C4-CCB7-49DB-B132-AD125A908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6" y="2526535"/>
            <a:ext cx="6815517" cy="3788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26CAD5-CFA7-417C-8CEC-12679649E17C}"/>
              </a:ext>
            </a:extLst>
          </p:cNvPr>
          <p:cNvSpPr/>
          <p:nvPr/>
        </p:nvSpPr>
        <p:spPr>
          <a:xfrm>
            <a:off x="122056" y="2211719"/>
            <a:ext cx="7465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Figure1: The growth rate of mirror instability  normalized by the ion cyclotron frequency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EDE17EED-528B-4640-8A7D-E61937058C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0894538"/>
                  </p:ext>
                </p:extLst>
              </p:nvPr>
            </p:nvGraphicFramePr>
            <p:xfrm>
              <a:off x="7223760" y="3182867"/>
              <a:ext cx="3885149" cy="2691606"/>
            </p:xfrm>
            <a:graphic>
              <a:graphicData uri="http://schemas.openxmlformats.org/drawingml/2006/table">
                <a:tbl>
                  <a:tblPr>
                    <a:tableStyleId>{616DA210-FB5B-4158-B5E0-FEB733F419BA}</a:tableStyleId>
                  </a:tblPr>
                  <a:tblGrid>
                    <a:gridCol w="1302477">
                      <a:extLst>
                        <a:ext uri="{9D8B030D-6E8A-4147-A177-3AD203B41FA5}">
                          <a16:colId xmlns:a16="http://schemas.microsoft.com/office/drawing/2014/main" val="980365487"/>
                        </a:ext>
                      </a:extLst>
                    </a:gridCol>
                    <a:gridCol w="1222461">
                      <a:extLst>
                        <a:ext uri="{9D8B030D-6E8A-4147-A177-3AD203B41FA5}">
                          <a16:colId xmlns:a16="http://schemas.microsoft.com/office/drawing/2014/main" val="508068415"/>
                        </a:ext>
                      </a:extLst>
                    </a:gridCol>
                    <a:gridCol w="1360211">
                      <a:extLst>
                        <a:ext uri="{9D8B030D-6E8A-4147-A177-3AD203B41FA5}">
                          <a16:colId xmlns:a16="http://schemas.microsoft.com/office/drawing/2014/main" val="4250776924"/>
                        </a:ext>
                      </a:extLst>
                    </a:gridCol>
                  </a:tblGrid>
                  <a:tr h="900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PUIs from the SW neutrals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3.6</a:t>
                          </a:r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5796583"/>
                      </a:ext>
                    </a:extLst>
                  </a:tr>
                  <a:tr h="576701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/>
                            <a:t>PUIs from the IHS neutrals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8.6</a:t>
                          </a:r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69777746"/>
                      </a:ext>
                    </a:extLst>
                  </a:tr>
                  <a:tr h="580316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99305701"/>
                      </a:ext>
                    </a:extLst>
                  </a:tr>
                  <a:tr h="633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Background ions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04575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EDE17EED-528B-4640-8A7D-E61937058C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0894538"/>
                  </p:ext>
                </p:extLst>
              </p:nvPr>
            </p:nvGraphicFramePr>
            <p:xfrm>
              <a:off x="7223760" y="3182867"/>
              <a:ext cx="3885149" cy="2691606"/>
            </p:xfrm>
            <a:graphic>
              <a:graphicData uri="http://schemas.openxmlformats.org/drawingml/2006/table">
                <a:tbl>
                  <a:tblPr>
                    <a:tableStyleId>{616DA210-FB5B-4158-B5E0-FEB733F419BA}</a:tableStyleId>
                  </a:tblPr>
                  <a:tblGrid>
                    <a:gridCol w="1302477">
                      <a:extLst>
                        <a:ext uri="{9D8B030D-6E8A-4147-A177-3AD203B41FA5}">
                          <a16:colId xmlns:a16="http://schemas.microsoft.com/office/drawing/2014/main" val="980365487"/>
                        </a:ext>
                      </a:extLst>
                    </a:gridCol>
                    <a:gridCol w="1222461">
                      <a:extLst>
                        <a:ext uri="{9D8B030D-6E8A-4147-A177-3AD203B41FA5}">
                          <a16:colId xmlns:a16="http://schemas.microsoft.com/office/drawing/2014/main" val="508068415"/>
                        </a:ext>
                      </a:extLst>
                    </a:gridCol>
                    <a:gridCol w="1360211">
                      <a:extLst>
                        <a:ext uri="{9D8B030D-6E8A-4147-A177-3AD203B41FA5}">
                          <a16:colId xmlns:a16="http://schemas.microsoft.com/office/drawing/2014/main" val="4250776924"/>
                        </a:ext>
                      </a:extLst>
                    </a:gridCol>
                  </a:tblGrid>
                  <a:tr h="900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PUIs from the SW neutrals 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7463" t="-1351" r="-11194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6996" t="-1351" r="-89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5796583"/>
                      </a:ext>
                    </a:extLst>
                  </a:tr>
                  <a:tr h="576701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dirty="0"/>
                            <a:t>PUIs from the IHS neutrals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7463" t="-157895" r="-111940" b="-21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6996" t="-157895" r="-897" b="-21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777746"/>
                      </a:ext>
                    </a:extLst>
                  </a:tr>
                  <a:tr h="580316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7463" t="-257895" r="-111940" b="-11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6996" t="-257895" r="-897" b="-11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305701"/>
                      </a:ext>
                    </a:extLst>
                  </a:tr>
                  <a:tr h="6338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Background ions</a:t>
                          </a:r>
                          <a:endPara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7463" t="-326923" r="-111940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0457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71DC326-CA85-47CD-9114-D9CD50AD4FB8}"/>
              </a:ext>
            </a:extLst>
          </p:cNvPr>
          <p:cNvSpPr/>
          <p:nvPr/>
        </p:nvSpPr>
        <p:spPr>
          <a:xfrm>
            <a:off x="8491095" y="2831987"/>
            <a:ext cx="1714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of Ions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78045-1132-4394-B389-74D627BBF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8C7F3E-B714-495A-A967-047E4AA309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sp>
        <p:nvSpPr>
          <p:cNvPr id="14" name="Footer Placeholder 17">
            <a:extLst>
              <a:ext uri="{FF2B5EF4-FFF2-40B4-BE49-F238E27FC236}">
                <a16:creationId xmlns:a16="http://schemas.microsoft.com/office/drawing/2014/main" id="{34E9AFDB-52BE-424D-83A1-25A05261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2412" y="6368641"/>
            <a:ext cx="5986563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sv-SE" dirty="0">
                <a:solidFill>
                  <a:schemeClr val="tx1"/>
                </a:solidFill>
              </a:rPr>
              <a:t>Min, K., Liu, K., 2018, ApJ, 852, 39</a:t>
            </a:r>
            <a:r>
              <a:rPr lang="en-US" dirty="0">
                <a:solidFill>
                  <a:schemeClr val="tx1"/>
                </a:solidFill>
              </a:rPr>
              <a:t>.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437A62-4894-41F4-94D0-4170CF07C11F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225" y="130685"/>
            <a:ext cx="4411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growth rate of mirror instability</a:t>
            </a:r>
          </a:p>
        </p:txBody>
      </p:sp>
    </p:spTree>
    <p:extLst>
      <p:ext uri="{BB962C8B-B14F-4D97-AF65-F5344CB8AC3E}">
        <p14:creationId xmlns:p14="http://schemas.microsoft.com/office/powerpoint/2010/main" val="50017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BE0F623-33E9-4F47-BF99-E1DE90AF002C}"/>
              </a:ext>
            </a:extLst>
          </p:cNvPr>
          <p:cNvGrpSpPr/>
          <p:nvPr/>
        </p:nvGrpSpPr>
        <p:grpSpPr>
          <a:xfrm>
            <a:off x="5251651" y="682703"/>
            <a:ext cx="5281360" cy="2484478"/>
            <a:chOff x="7241271" y="1329468"/>
            <a:chExt cx="5527028" cy="2842920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9592FE7E-9DC5-4840-9496-D8D4069E5D50}"/>
                </a:ext>
              </a:extLst>
            </p:cNvPr>
            <p:cNvSpPr/>
            <p:nvPr/>
          </p:nvSpPr>
          <p:spPr>
            <a:xfrm rot="2845243">
              <a:off x="8542711" y="2862825"/>
              <a:ext cx="374841" cy="375704"/>
            </a:xfrm>
            <a:prstGeom prst="arc">
              <a:avLst>
                <a:gd name="adj1" fmla="val 16199992"/>
                <a:gd name="adj2" fmla="val 20178807"/>
              </a:avLst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C5A6C74-8559-4A18-A1C6-75A1B6698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6647" y="2592198"/>
              <a:ext cx="1144830" cy="549481"/>
            </a:xfrm>
            <a:prstGeom prst="straightConnector1">
              <a:avLst/>
            </a:prstGeom>
            <a:ln w="38100">
              <a:solidFill>
                <a:srgbClr val="FF0000">
                  <a:alpha val="95000"/>
                </a:srgbClr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E7456F-F723-4291-842D-42F6F65CF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8304" y="3092622"/>
              <a:ext cx="3937499" cy="529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6DACB1-4538-48A7-8B69-0CC76F2E69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987" y="3141677"/>
              <a:ext cx="804836" cy="7927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41EAA8A-1926-48BA-AEF6-2E746CC816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63823" y="1736521"/>
              <a:ext cx="1" cy="140935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037828E-50E9-45C3-83D3-3FCF026C1D00}"/>
                    </a:ext>
                  </a:extLst>
                </p:cNvPr>
                <p:cNvSpPr txBox="1"/>
                <p:nvPr/>
              </p:nvSpPr>
              <p:spPr>
                <a:xfrm>
                  <a:off x="12255899" y="2857871"/>
                  <a:ext cx="512400" cy="4695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0070C0"/>
                    </a:solidFill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037828E-50E9-45C3-83D3-3FCF026C1D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5899" y="2857871"/>
                  <a:ext cx="512400" cy="469501"/>
                </a:xfrm>
                <a:prstGeom prst="rect">
                  <a:avLst/>
                </a:prstGeom>
                <a:blipFill>
                  <a:blip r:embed="rId2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7C4F80A-B51F-405D-B8E6-308A003ABBF0}"/>
                    </a:ext>
                  </a:extLst>
                </p:cNvPr>
                <p:cNvSpPr txBox="1"/>
                <p:nvPr/>
              </p:nvSpPr>
              <p:spPr>
                <a:xfrm>
                  <a:off x="8208973" y="1329468"/>
                  <a:ext cx="404438" cy="4226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0070C0"/>
                    </a:solidFill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7C4F80A-B51F-405D-B8E6-308A003ABB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8973" y="1329468"/>
                  <a:ext cx="404438" cy="422616"/>
                </a:xfrm>
                <a:prstGeom prst="rect">
                  <a:avLst/>
                </a:prstGeom>
                <a:blipFill>
                  <a:blip r:embed="rId3"/>
                  <a:stretch>
                    <a:fillRect t="-3279" r="-6250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406BF2E-66EF-4A34-9C63-EF72797ABD99}"/>
                    </a:ext>
                  </a:extLst>
                </p:cNvPr>
                <p:cNvSpPr txBox="1"/>
                <p:nvPr/>
              </p:nvSpPr>
              <p:spPr>
                <a:xfrm>
                  <a:off x="7241271" y="3749772"/>
                  <a:ext cx="381386" cy="4226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0070C0"/>
                    </a:solidFill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406BF2E-66EF-4A34-9C63-EF72797AB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1271" y="3749772"/>
                  <a:ext cx="381386" cy="422616"/>
                </a:xfrm>
                <a:prstGeom prst="rect">
                  <a:avLst/>
                </a:prstGeom>
                <a:blipFill>
                  <a:blip r:embed="rId4"/>
                  <a:stretch>
                    <a:fillRect t="-3279" r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96FEF7B-8F63-48DB-95D8-B554D126FD43}"/>
                    </a:ext>
                  </a:extLst>
                </p:cNvPr>
                <p:cNvSpPr txBox="1"/>
                <p:nvPr/>
              </p:nvSpPr>
              <p:spPr>
                <a:xfrm>
                  <a:off x="9478101" y="2357309"/>
                  <a:ext cx="512400" cy="461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1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105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C00000"/>
                    </a:solidFill>
                    <a:latin typeface="Arial Rounded MT Bold" panose="020F07040305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96FEF7B-8F63-48DB-95D8-B554D126FD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8101" y="2357309"/>
                  <a:ext cx="512400" cy="461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2312CF3-093F-43E8-A5CB-0C455758FC10}"/>
                    </a:ext>
                  </a:extLst>
                </p:cNvPr>
                <p:cNvSpPr/>
                <p:nvPr/>
              </p:nvSpPr>
              <p:spPr>
                <a:xfrm>
                  <a:off x="8860802" y="2780734"/>
                  <a:ext cx="3818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73255DA-A09B-4E5D-909C-EB90E57A04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802" y="2780734"/>
                  <a:ext cx="38183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8D151-FB19-4886-813D-9A60A00A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66B66-0B0C-4876-9E91-29D348D1D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5BE0CC9-A9E4-43B4-9829-CF0C3CC3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4" y="179276"/>
            <a:ext cx="10509897" cy="50342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Simulation: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 mode fluctuations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0">
                <a:extLst>
                  <a:ext uri="{FF2B5EF4-FFF2-40B4-BE49-F238E27FC236}">
                    <a16:creationId xmlns:a16="http://schemas.microsoft.com/office/drawing/2014/main" id="{9AE312A5-CB4B-4902-8328-F74DD290F7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2086975"/>
                  </p:ext>
                </p:extLst>
              </p:nvPr>
            </p:nvGraphicFramePr>
            <p:xfrm>
              <a:off x="743059" y="3900465"/>
              <a:ext cx="9789952" cy="22621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89074">
                      <a:extLst>
                        <a:ext uri="{9D8B030D-6E8A-4147-A177-3AD203B41FA5}">
                          <a16:colId xmlns:a16="http://schemas.microsoft.com/office/drawing/2014/main" val="3727639898"/>
                        </a:ext>
                      </a:extLst>
                    </a:gridCol>
                    <a:gridCol w="4900878">
                      <a:extLst>
                        <a:ext uri="{9D8B030D-6E8A-4147-A177-3AD203B41FA5}">
                          <a16:colId xmlns:a16="http://schemas.microsoft.com/office/drawing/2014/main" val="1325995243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Simulation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40339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Domain size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800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73117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step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02</m:t>
                                </m:r>
                                <m:sSubSup>
                                  <m:sSubSup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2470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 cells (N)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960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745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 particles per cell for each 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95757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 time steps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3166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0">
                <a:extLst>
                  <a:ext uri="{FF2B5EF4-FFF2-40B4-BE49-F238E27FC236}">
                    <a16:creationId xmlns:a16="http://schemas.microsoft.com/office/drawing/2014/main" id="{9AE312A5-CB4B-4902-8328-F74DD290F7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2086975"/>
                  </p:ext>
                </p:extLst>
              </p:nvPr>
            </p:nvGraphicFramePr>
            <p:xfrm>
              <a:off x="743059" y="3900465"/>
              <a:ext cx="9789952" cy="22621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889074">
                      <a:extLst>
                        <a:ext uri="{9D8B030D-6E8A-4147-A177-3AD203B41FA5}">
                          <a16:colId xmlns:a16="http://schemas.microsoft.com/office/drawing/2014/main" val="3727639898"/>
                        </a:ext>
                      </a:extLst>
                    </a:gridCol>
                    <a:gridCol w="4900878">
                      <a:extLst>
                        <a:ext uri="{9D8B030D-6E8A-4147-A177-3AD203B41FA5}">
                          <a16:colId xmlns:a16="http://schemas.microsoft.com/office/drawing/2014/main" val="1325995243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Simulation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4033930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25" t="-103125" r="-100747" b="-4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03125" r="-622" b="-4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311720"/>
                      </a:ext>
                    </a:extLst>
                  </a:tr>
                  <a:tr h="39185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step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203125" r="-622" b="-3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2470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 cells (N)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318033" r="-622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745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 particles per cell for each 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418033" r="-622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95757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Number of time steps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518033" r="-622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16622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FAF476E-47CC-4DF3-BE0C-533EFEDB900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73A1C74-3401-45FC-B17D-377D9137EE0E}"/>
              </a:ext>
            </a:extLst>
          </p:cNvPr>
          <p:cNvGrpSpPr/>
          <p:nvPr/>
        </p:nvGrpSpPr>
        <p:grpSpPr>
          <a:xfrm>
            <a:off x="6357353" y="2386828"/>
            <a:ext cx="3639331" cy="505657"/>
            <a:chOff x="2265764" y="2536837"/>
            <a:chExt cx="3639331" cy="50565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68171F0-780D-42C5-8FBA-2F15C37BED05}"/>
                </a:ext>
              </a:extLst>
            </p:cNvPr>
            <p:cNvCxnSpPr>
              <a:cxnSpLocks/>
            </p:cNvCxnSpPr>
            <p:nvPr/>
          </p:nvCxnSpPr>
          <p:spPr>
            <a:xfrm>
              <a:off x="2265764" y="3037633"/>
              <a:ext cx="1591861" cy="4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D77689-15EF-4FEA-ACC4-F47CBE72A206}"/>
                </a:ext>
              </a:extLst>
            </p:cNvPr>
            <p:cNvCxnSpPr>
              <a:cxnSpLocks/>
            </p:cNvCxnSpPr>
            <p:nvPr/>
          </p:nvCxnSpPr>
          <p:spPr>
            <a:xfrm>
              <a:off x="2267507" y="2538707"/>
              <a:ext cx="0" cy="49632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4E0C7C4-615D-437D-88E9-22F8FFE0BC4D}"/>
                </a:ext>
              </a:extLst>
            </p:cNvPr>
            <p:cNvCxnSpPr>
              <a:cxnSpLocks/>
            </p:cNvCxnSpPr>
            <p:nvPr/>
          </p:nvCxnSpPr>
          <p:spPr>
            <a:xfrm>
              <a:off x="2807654" y="2538707"/>
              <a:ext cx="0" cy="49632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1F0BAE3-EE05-45F7-9E4E-59D579AAE9BD}"/>
                </a:ext>
              </a:extLst>
            </p:cNvPr>
            <p:cNvCxnSpPr>
              <a:cxnSpLocks/>
            </p:cNvCxnSpPr>
            <p:nvPr/>
          </p:nvCxnSpPr>
          <p:spPr>
            <a:xfrm>
              <a:off x="3346363" y="2538707"/>
              <a:ext cx="0" cy="49632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98CDA6C-5409-4423-B069-61F9C78633A9}"/>
                </a:ext>
              </a:extLst>
            </p:cNvPr>
            <p:cNvGrpSpPr/>
            <p:nvPr/>
          </p:nvGrpSpPr>
          <p:grpSpPr>
            <a:xfrm rot="10800000">
              <a:off x="4313234" y="2536837"/>
              <a:ext cx="1591861" cy="505657"/>
              <a:chOff x="4808939" y="1500138"/>
              <a:chExt cx="1591861" cy="505657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FF8C9A5-63EE-471D-8B8C-33B63459D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8939" y="1504549"/>
                <a:ext cx="1591861" cy="47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B4911CC-4034-4583-ABBE-B6130720A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0682" y="1509469"/>
                <a:ext cx="0" cy="49632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91DE438-C839-462F-A3EB-D95EBD887C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959" y="1500138"/>
                <a:ext cx="0" cy="49632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6322F11-7B32-4457-8E1F-B3F3DA882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9707" y="1500138"/>
                <a:ext cx="0" cy="49632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C9B080A-FC92-4CD4-A46D-EB27A40969D9}"/>
                </a:ext>
              </a:extLst>
            </p:cNvPr>
            <p:cNvCxnSpPr/>
            <p:nvPr/>
          </p:nvCxnSpPr>
          <p:spPr>
            <a:xfrm>
              <a:off x="3857625" y="3037633"/>
              <a:ext cx="4274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3179207-1791-4D91-84FB-AF31587F0641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6351343" y="3096039"/>
            <a:ext cx="15978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C1562E7-4B5F-4104-BC3E-47DA1CB88B3D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8438839" y="3096039"/>
            <a:ext cx="15928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ED7BF57-AE53-42CF-9BB3-A37786919579}"/>
                  </a:ext>
                </a:extLst>
              </p:cNvPr>
              <p:cNvSpPr txBox="1"/>
              <p:nvPr/>
            </p:nvSpPr>
            <p:spPr>
              <a:xfrm>
                <a:off x="7949214" y="2911373"/>
                <a:ext cx="4896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70C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ED7BF57-AE53-42CF-9BB3-A37786919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214" y="2911373"/>
                <a:ext cx="4896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9FBDFAE-CB0A-4658-B022-F01C3E75E4A5}"/>
                  </a:ext>
                </a:extLst>
              </p:cNvPr>
              <p:cNvSpPr txBox="1"/>
              <p:nvPr/>
            </p:nvSpPr>
            <p:spPr>
              <a:xfrm>
                <a:off x="6532519" y="2690815"/>
                <a:ext cx="223459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a-IR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a-IR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𝑠𝑡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9FBDFAE-CB0A-4658-B022-F01C3E75E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19" y="2690815"/>
                <a:ext cx="223459" cy="169277"/>
              </a:xfrm>
              <a:prstGeom prst="rect">
                <a:avLst/>
              </a:prstGeom>
              <a:blipFill>
                <a:blip r:embed="rId11"/>
                <a:stretch>
                  <a:fillRect l="-13889" r="-277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C01E11F-5879-466F-ABE5-03172D1D203B}"/>
                  </a:ext>
                </a:extLst>
              </p:cNvPr>
              <p:cNvSpPr txBox="1"/>
              <p:nvPr/>
            </p:nvSpPr>
            <p:spPr>
              <a:xfrm>
                <a:off x="9582489" y="2664929"/>
                <a:ext cx="266290" cy="172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a-IR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C01E11F-5879-466F-ABE5-03172D1D2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2489" y="2664929"/>
                <a:ext cx="266290" cy="172291"/>
              </a:xfrm>
              <a:prstGeom prst="rect">
                <a:avLst/>
              </a:prstGeom>
              <a:blipFill>
                <a:blip r:embed="rId12"/>
                <a:stretch>
                  <a:fillRect l="-11364" r="-454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532CBA76-BC35-448A-92BF-B13C08216C96}"/>
              </a:ext>
            </a:extLst>
          </p:cNvPr>
          <p:cNvSpPr/>
          <p:nvPr/>
        </p:nvSpPr>
        <p:spPr>
          <a:xfrm>
            <a:off x="6603687" y="3290007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one-dimensional simulation box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D1441A-E0E5-4E17-961E-ACF4691E8573}"/>
                  </a:ext>
                </a:extLst>
              </p:cNvPr>
              <p:cNvSpPr txBox="1"/>
              <p:nvPr/>
            </p:nvSpPr>
            <p:spPr>
              <a:xfrm>
                <a:off x="681262" y="1120676"/>
                <a:ext cx="36963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Here, we investigate the </a:t>
                </a:r>
                <a:r>
                  <a:rPr lang="en-US" sz="1600" dirty="0" smtClean="0"/>
                  <a:t>development </a:t>
                </a:r>
                <a:r>
                  <a:rPr lang="en-US" sz="1600" dirty="0"/>
                  <a:t>of the mirror modes and the </a:t>
                </a:r>
                <a:r>
                  <a:rPr lang="en-US" sz="1600" dirty="0" smtClean="0"/>
                  <a:t>scattering of </a:t>
                </a:r>
                <a:r>
                  <a:rPr lang="en-US" sz="1600" dirty="0"/>
                  <a:t>the outer heliosheath PUIs in phase space.</a:t>
                </a:r>
              </a:p>
              <a:p>
                <a:pPr algn="just"/>
                <a:endParaRPr lang="en-US" sz="1600" dirty="0"/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The background magnetic field makes angle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/>
                  <a:t> with the direction of wave propagation.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D1441A-E0E5-4E17-961E-ACF4691E8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62" y="1120676"/>
                <a:ext cx="3696380" cy="2062103"/>
              </a:xfrm>
              <a:prstGeom prst="rect">
                <a:avLst/>
              </a:prstGeom>
              <a:blipFill>
                <a:blip r:embed="rId13"/>
                <a:stretch>
                  <a:fillRect l="-660" t="-888" r="-825" b="-2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BA8C35-3A82-4392-90D9-965034182070}"/>
                  </a:ext>
                </a:extLst>
              </p:cNvPr>
              <p:cNvSpPr txBox="1"/>
              <p:nvPr/>
            </p:nvSpPr>
            <p:spPr>
              <a:xfrm>
                <a:off x="7088424" y="2692060"/>
                <a:ext cx="259174" cy="172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a-IR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𝑛𝑑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BA8C35-3A82-4392-90D9-965034182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424" y="2692060"/>
                <a:ext cx="259174" cy="172291"/>
              </a:xfrm>
              <a:prstGeom prst="rect">
                <a:avLst/>
              </a:prstGeom>
              <a:blipFill>
                <a:blip r:embed="rId14"/>
                <a:stretch>
                  <a:fillRect l="-11905" r="-476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C89B45-7A7B-4513-A2F4-71621DF44F81}"/>
                  </a:ext>
                </a:extLst>
              </p:cNvPr>
              <p:cNvSpPr txBox="1"/>
              <p:nvPr/>
            </p:nvSpPr>
            <p:spPr>
              <a:xfrm>
                <a:off x="8790783" y="2664929"/>
                <a:ext cx="627672" cy="172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a-IR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C89B45-7A7B-4513-A2F4-71621DF44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783" y="2664929"/>
                <a:ext cx="627672" cy="172291"/>
              </a:xfrm>
              <a:prstGeom prst="rect">
                <a:avLst/>
              </a:prstGeom>
              <a:blipFill>
                <a:blip r:embed="rId15"/>
                <a:stretch>
                  <a:fillRect l="-6796" r="-1942" b="-3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25B7FC24-CEB7-43AB-827B-41146164A066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7144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77AFDD-CB18-4DBE-B8C9-A2C44FFDF121}"/>
              </a:ext>
            </a:extLst>
          </p:cNvPr>
          <p:cNvGrpSpPr/>
          <p:nvPr/>
        </p:nvGrpSpPr>
        <p:grpSpPr>
          <a:xfrm>
            <a:off x="0" y="1146756"/>
            <a:ext cx="7894751" cy="5371489"/>
            <a:chOff x="1642057" y="1163534"/>
            <a:chExt cx="7894751" cy="53714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FFCEAB-74CB-485C-9BA9-8B384611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057" y="1163534"/>
              <a:ext cx="7894751" cy="537148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06C791-A460-480D-AA7A-E2755D0B8E06}"/>
                </a:ext>
              </a:extLst>
            </p:cNvPr>
            <p:cNvSpPr/>
            <p:nvPr/>
          </p:nvSpPr>
          <p:spPr>
            <a:xfrm>
              <a:off x="4964097" y="1585518"/>
              <a:ext cx="1458995" cy="433711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endParaRPr lang="en-US" dirty="0">
                <a:solidFill>
                  <a:srgbClr val="00B050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region of the most unstable </a:t>
              </a:r>
              <a:r>
                <a:rPr lang="en-US" sz="1400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modes suggested by linear instability analysis</a:t>
              </a:r>
              <a:endParaRPr lang="en-U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8FA239-1734-473D-AA1C-B52DF4281848}"/>
              </a:ext>
            </a:extLst>
          </p:cNvPr>
          <p:cNvSpPr/>
          <p:nvPr/>
        </p:nvSpPr>
        <p:spPr>
          <a:xfrm>
            <a:off x="297978" y="251051"/>
            <a:ext cx="3861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Hybrid simulation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4A754-FF2C-4AFD-9C8E-025984626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13926-521E-453E-A843-4CE7FB96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775851-82BF-49B8-9EF8-3BBFDE53D6E4}"/>
                  </a:ext>
                </a:extLst>
              </p:cNvPr>
              <p:cNvSpPr/>
              <p:nvPr/>
            </p:nvSpPr>
            <p:spPr>
              <a:xfrm>
                <a:off x="7548697" y="2269924"/>
                <a:ext cx="3075925" cy="3340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figure proves that at the early stages of the simulation, the oblique modes with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=30°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unstable.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wavenumbers in the range of </a:t>
                </a:r>
                <a14:m>
                  <m:oMath xmlns:m="http://schemas.openxmlformats.org/officeDocument/2006/math"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𝑘𝑐</m:t>
                    </m:r>
                    <m:r>
                      <a:rPr lang="en-US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𝑝𝑝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&lt;0.5 are the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growing mirror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modes.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fastest growing modes have the normalized wavenumbers between 0.1  and 0.4 that is in agreement with the results obtained by the linear analysis</a:t>
                </a:r>
                <a:r>
                  <a:rPr lang="fa-I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Figure 1).</a:t>
                </a:r>
                <a:r>
                  <a:rPr lang="en-US" sz="1400" dirty="0"/>
                  <a:t/>
                </a:r>
                <a:br>
                  <a:rPr lang="en-US" sz="1400" dirty="0"/>
                </a:b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775851-82BF-49B8-9EF8-3BBFDE53D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697" y="2269924"/>
                <a:ext cx="3075925" cy="3340594"/>
              </a:xfrm>
              <a:prstGeom prst="rect">
                <a:avLst/>
              </a:prstGeom>
              <a:blipFill>
                <a:blip r:embed="rId4"/>
                <a:stretch>
                  <a:fillRect l="-198" t="-182" r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FF4FF63-81D8-44F7-8ABB-B263956BA32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4338A50-8E99-49F0-A05D-04B143F7EE2D}"/>
                  </a:ext>
                </a:extLst>
              </p:cNvPr>
              <p:cNvSpPr/>
              <p:nvPr/>
            </p:nvSpPr>
            <p:spPr>
              <a:xfrm>
                <a:off x="1068851" y="1230186"/>
                <a:ext cx="6096000" cy="3385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600" dirty="0"/>
                  <a:t>Figure 2: Spectra of the fluctuating magnetic field for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=30°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4338A50-8E99-49F0-A05D-04B143F7E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851" y="1230186"/>
                <a:ext cx="6096000" cy="338554"/>
              </a:xfrm>
              <a:prstGeom prst="rect">
                <a:avLst/>
              </a:prstGeom>
              <a:blipFill>
                <a:blip r:embed="rId6"/>
                <a:stretch>
                  <a:fillRect l="-500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1399C9B-FB20-4D13-9586-7726BE6B5F4C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4826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0126053-34AE-490E-BA7B-CFDEB0F6B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1044006"/>
            <a:ext cx="8296099" cy="5676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F1D75481-6D58-4205-B8E6-3335A2F6F0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11675" y="643714"/>
                <a:ext cx="6268754" cy="503427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Figure 3: Time evolution of the magnetic and electric field energies for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F1D75481-6D58-4205-B8E6-3335A2F6F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11675" y="643714"/>
                <a:ext cx="6268754" cy="503427"/>
              </a:xfrm>
              <a:blipFill>
                <a:blip r:embed="rId3"/>
                <a:stretch>
                  <a:fillRect l="-486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B59068A-0E58-4D40-B754-5009DB211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C1C6D-305B-4075-9EB6-2DFE39E4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4A611-1409-4666-BD31-6C410AF9267E}"/>
              </a:ext>
            </a:extLst>
          </p:cNvPr>
          <p:cNvSpPr/>
          <p:nvPr/>
        </p:nvSpPr>
        <p:spPr>
          <a:xfrm>
            <a:off x="7790067" y="1627433"/>
            <a:ext cx="3280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figures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 the excitation of the oblique modes 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9509CB-CEF0-45D4-B54B-374C7D976484}"/>
                  </a:ext>
                </a:extLst>
              </p:cNvPr>
              <p:cNvSpPr/>
              <p:nvPr/>
            </p:nvSpPr>
            <p:spPr>
              <a:xfrm>
                <a:off x="8012744" y="3329791"/>
                <a:ext cx="3280096" cy="539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Exponential wave growth happens before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9509CB-CEF0-45D4-B54B-374C7D976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744" y="3329791"/>
                <a:ext cx="3280096" cy="539828"/>
              </a:xfrm>
              <a:prstGeom prst="rect">
                <a:avLst/>
              </a:prstGeom>
              <a:blipFill>
                <a:blip r:embed="rId5"/>
                <a:stretch>
                  <a:fillRect l="-557" t="-2247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0D16F51A-EC08-4FA5-A70F-002CC26CEF6A}"/>
              </a:ext>
            </a:extLst>
          </p:cNvPr>
          <p:cNvGrpSpPr/>
          <p:nvPr/>
        </p:nvGrpSpPr>
        <p:grpSpPr>
          <a:xfrm>
            <a:off x="4890782" y="3494870"/>
            <a:ext cx="3064473" cy="626463"/>
            <a:chOff x="4865614" y="3429000"/>
            <a:chExt cx="3064473" cy="62646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C4C3D54F-CB74-4858-B43B-4B9D9B3AC361}"/>
                </a:ext>
              </a:extLst>
            </p:cNvPr>
            <p:cNvSpPr/>
            <p:nvPr/>
          </p:nvSpPr>
          <p:spPr>
            <a:xfrm>
              <a:off x="4865614" y="3552036"/>
              <a:ext cx="285225" cy="503427"/>
            </a:xfrm>
            <a:prstGeom prst="flowChartConnector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or: Curved 6">
              <a:extLst>
                <a:ext uri="{FF2B5EF4-FFF2-40B4-BE49-F238E27FC236}">
                  <a16:creationId xmlns:a16="http://schemas.microsoft.com/office/drawing/2014/main" id="{34AA29FD-D619-4D53-BD28-8F3DC8AFD531}"/>
                </a:ext>
              </a:extLst>
            </p:cNvPr>
            <p:cNvCxnSpPr/>
            <p:nvPr/>
          </p:nvCxnSpPr>
          <p:spPr>
            <a:xfrm flipV="1">
              <a:off x="5150839" y="3429000"/>
              <a:ext cx="2779248" cy="357039"/>
            </a:xfrm>
            <a:prstGeom prst="curvedConnector3">
              <a:avLst/>
            </a:prstGeom>
            <a:ln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DCC14-8625-40AF-863A-0113C021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689A24-C154-407E-BABD-06B9D753BA7F}"/>
              </a:ext>
            </a:extLst>
          </p:cNvPr>
          <p:cNvSpPr/>
          <p:nvPr/>
        </p:nvSpPr>
        <p:spPr>
          <a:xfrm>
            <a:off x="338096" y="108933"/>
            <a:ext cx="3861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Hybrid 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2717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346CF430-6F2A-4032-9A5C-2DC41B4D2E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01151" y="1079895"/>
                <a:ext cx="6871137" cy="580235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evolution of the pickup ion distributions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=30°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346CF430-6F2A-4032-9A5C-2DC41B4D2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01151" y="1079895"/>
                <a:ext cx="6871137" cy="580235"/>
              </a:xfrm>
              <a:blipFill>
                <a:blip r:embed="rId2"/>
                <a:stretch>
                  <a:fillRect l="-976" b="-1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466F4B-44EC-4475-BB65-39ABD8425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" y="6336483"/>
            <a:ext cx="1227411" cy="4294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422F4E-87F4-4D05-986C-4F444709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73AF3B2-927F-4E2E-8444-5A896CBD9AEF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A99A92-ACB2-4164-8FC0-CCFC116193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8975" y="79328"/>
            <a:ext cx="3889585" cy="6584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C46F01B-1D62-4BB9-A501-174B6BFD7236}"/>
              </a:ext>
            </a:extLst>
          </p:cNvPr>
          <p:cNvGrpSpPr/>
          <p:nvPr/>
        </p:nvGrpSpPr>
        <p:grpSpPr>
          <a:xfrm>
            <a:off x="3948578" y="1690533"/>
            <a:ext cx="4153247" cy="2583243"/>
            <a:chOff x="3520790" y="855282"/>
            <a:chExt cx="4153247" cy="25832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5C3185-F26F-490F-B6AF-5540CB0E5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790" y="855282"/>
              <a:ext cx="4153247" cy="25832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939C52D-A6B4-4AC1-AEBA-8D4872B979AD}"/>
                    </a:ext>
                  </a:extLst>
                </p:cNvPr>
                <p:cNvSpPr/>
                <p:nvPr/>
              </p:nvSpPr>
              <p:spPr>
                <a:xfrm>
                  <a:off x="4166872" y="1091666"/>
                  <a:ext cx="265418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PUIs from the SW neutrals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 dirty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1" i="1" dirty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400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sz="14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939C52D-A6B4-4AC1-AEBA-8D4872B979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872" y="1091666"/>
                  <a:ext cx="2654188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688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A28A748-7B10-494D-B1E8-D8BAF3FF4A46}"/>
              </a:ext>
            </a:extLst>
          </p:cNvPr>
          <p:cNvGrpSpPr/>
          <p:nvPr/>
        </p:nvGrpSpPr>
        <p:grpSpPr>
          <a:xfrm>
            <a:off x="1573740" y="4273776"/>
            <a:ext cx="4451462" cy="2584224"/>
            <a:chOff x="964977" y="3587976"/>
            <a:chExt cx="4451462" cy="258422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BFD8E39-C27E-4560-A55B-A2F1AF08B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977" y="3587976"/>
              <a:ext cx="4451462" cy="25842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FD99618-DDC8-4B2E-9453-2FADD9FF76FE}"/>
                    </a:ext>
                  </a:extLst>
                </p:cNvPr>
                <p:cNvSpPr/>
                <p:nvPr/>
              </p:nvSpPr>
              <p:spPr>
                <a:xfrm>
                  <a:off x="1656563" y="3836878"/>
                  <a:ext cx="268791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PUIs from the IHS neutrals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1" i="1" dirty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400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sz="14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FD99618-DDC8-4B2E-9453-2FADD9FF76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563" y="3836878"/>
                  <a:ext cx="268791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680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0264E1D-24A6-44C7-8675-A6BF03B7E93F}"/>
              </a:ext>
            </a:extLst>
          </p:cNvPr>
          <p:cNvGrpSpPr/>
          <p:nvPr/>
        </p:nvGrpSpPr>
        <p:grpSpPr>
          <a:xfrm>
            <a:off x="5958526" y="4255934"/>
            <a:ext cx="4451462" cy="2584223"/>
            <a:chOff x="5597413" y="3570134"/>
            <a:chExt cx="4451462" cy="25842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6D00DC-48B8-4C8D-9E88-536F09CFD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413" y="3570134"/>
              <a:ext cx="4451462" cy="25842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700918F-1891-4EFE-8F6B-77C339FD9735}"/>
                    </a:ext>
                  </a:extLst>
                </p:cNvPr>
                <p:cNvSpPr/>
                <p:nvPr/>
              </p:nvSpPr>
              <p:spPr>
                <a:xfrm>
                  <a:off x="6339816" y="3807663"/>
                  <a:ext cx="26462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PUIs from the IHS neutrals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 dirty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1" i="1" dirty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1400" b="1" i="1" dirty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</m:oMath>
                  </a14:m>
                  <a:r>
                    <a:rPr lang="en-US" sz="1400" b="1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700918F-1891-4EFE-8F6B-77C339FD97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816" y="3807663"/>
                  <a:ext cx="2646237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69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FE90D41-A15E-4893-BCEA-80B1659CB839}"/>
                  </a:ext>
                </a:extLst>
              </p:cNvPr>
              <p:cNvSpPr txBox="1"/>
              <p:nvPr/>
            </p:nvSpPr>
            <p:spPr>
              <a:xfrm>
                <a:off x="250683" y="1795103"/>
                <a:ext cx="2686050" cy="232730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Low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 on the one-dimensional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 results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range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the most significant  scattering of the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PUIs occur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parallel velocities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those produced by the SW neutrals, which are described by a ring-type distribution function.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FE90D41-A15E-4893-BCEA-80B1659CB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83" y="1795103"/>
                <a:ext cx="2686050" cy="2327304"/>
              </a:xfrm>
              <a:prstGeom prst="rect">
                <a:avLst/>
              </a:prstGeom>
              <a:blipFill>
                <a:blip r:embed="rId11"/>
                <a:stretch>
                  <a:fillRect l="-903" t="-521" r="-2709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E1A553D-B7FF-424A-AA8A-8A80D2818710}"/>
              </a:ext>
            </a:extLst>
          </p:cNvPr>
          <p:cNvSpPr/>
          <p:nvPr/>
        </p:nvSpPr>
        <p:spPr>
          <a:xfrm>
            <a:off x="297978" y="251051"/>
            <a:ext cx="3861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Hybrid simulation 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D331E-6E49-4D60-A02A-C34866B42215}"/>
              </a:ext>
            </a:extLst>
          </p:cNvPr>
          <p:cNvSpPr txBox="1"/>
          <p:nvPr/>
        </p:nvSpPr>
        <p:spPr>
          <a:xfrm>
            <a:off x="8243163" y="647109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Southern University of Science and Technology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D8FD6F-2B02-4955-987B-5A5B4103BEBA}"/>
                  </a:ext>
                </a:extLst>
              </p:cNvPr>
              <p:cNvSpPr txBox="1"/>
              <p:nvPr/>
            </p:nvSpPr>
            <p:spPr>
              <a:xfrm>
                <a:off x="8657123" y="2194797"/>
                <a:ext cx="2324065" cy="156966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Low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 instability scatters the </a:t>
                </a:r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in parallel velocities. But,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not modified significantly by the wave-particle interactions. 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D8FD6F-2B02-4955-987B-5A5B4103B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123" y="2194797"/>
                <a:ext cx="2324065" cy="1569660"/>
              </a:xfrm>
              <a:prstGeom prst="rect">
                <a:avLst/>
              </a:prstGeom>
              <a:blipFill>
                <a:blip r:embed="rId12"/>
                <a:stretch>
                  <a:fillRect l="-1044" t="-769" r="-3394" b="-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78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13142</TotalTime>
  <Words>850</Words>
  <Application>Microsoft Office PowerPoint</Application>
  <PresentationFormat>Widescreen</PresentationFormat>
  <Paragraphs>135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Arial</vt:lpstr>
      <vt:lpstr>Arial Rounded MT Bold</vt:lpstr>
      <vt:lpstr>Calibri</vt:lpstr>
      <vt:lpstr>Cambria Math</vt:lpstr>
      <vt:lpstr>Century Schoolbook</vt:lpstr>
      <vt:lpstr>DejaVu Sans</vt:lpstr>
      <vt:lpstr>Tahoma</vt:lpstr>
      <vt:lpstr>Times New Roman</vt:lpstr>
      <vt:lpstr>Wingdings</vt:lpstr>
      <vt:lpstr>Wingdings 2</vt:lpstr>
      <vt:lpstr>View</vt:lpstr>
      <vt:lpstr>PowerPoint Presentation</vt:lpstr>
      <vt:lpstr>About the IBEX Ribbon</vt:lpstr>
      <vt:lpstr>PowerPoint Presentation</vt:lpstr>
      <vt:lpstr>Initial velocity distribution of plasma particles</vt:lpstr>
      <vt:lpstr>Dispersion relation for the electromagnetic mirror mode1:</vt:lpstr>
      <vt:lpstr>Hybrid Simulation: Mirror mode fluctuations </vt:lpstr>
      <vt:lpstr>PowerPoint Presentation</vt:lpstr>
      <vt:lpstr>Figure 3: Time evolution of the magnetic and electric field energies for θ=30°</vt:lpstr>
      <vt:lpstr>Time evolution of the pickup ion distributions for θ=30°</vt:lpstr>
      <vt:lpstr>Summery and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290</cp:revision>
  <dcterms:created xsi:type="dcterms:W3CDTF">2019-09-09T01:37:00Z</dcterms:created>
  <dcterms:modified xsi:type="dcterms:W3CDTF">2020-05-05T03:45:38Z</dcterms:modified>
</cp:coreProperties>
</file>