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1602" r:id="rId3"/>
    <p:sldId id="1603" r:id="rId4"/>
    <p:sldId id="1612" r:id="rId5"/>
    <p:sldId id="1607" r:id="rId6"/>
    <p:sldId id="1608" r:id="rId7"/>
    <p:sldId id="1609" r:id="rId8"/>
    <p:sldId id="1610" r:id="rId9"/>
    <p:sldId id="1604" r:id="rId10"/>
    <p:sldId id="1606" r:id="rId11"/>
    <p:sldId id="1605" r:id="rId12"/>
    <p:sldId id="1601" r:id="rId13"/>
    <p:sldId id="1600" r:id="rId14"/>
    <p:sldId id="1611" r:id="rId15"/>
    <p:sldId id="1592" r:id="rId16"/>
  </p:sldIdLst>
  <p:sldSz cx="9144000" cy="6858000" type="screen4x3"/>
  <p:notesSz cx="6669088" cy="9753600"/>
  <p:defaultTextStyle>
    <a:defPPr>
      <a:defRPr lang="en-US"/>
    </a:defPPr>
    <a:lvl1pPr algn="ctr" rtl="0" eaLnBrk="0" fontAlgn="base" hangingPunct="0">
      <a:spcBef>
        <a:spcPct val="0"/>
      </a:spcBef>
      <a:spcAft>
        <a:spcPct val="0"/>
      </a:spcAft>
      <a:defRPr kumimoji="1" sz="2400" b="1" i="1" kern="1200">
        <a:solidFill>
          <a:srgbClr val="000000"/>
        </a:solidFill>
        <a:latin typeface="Arial" charset="0"/>
        <a:ea typeface="Arial Unicode MS" pitchFamily="34" charset="-128"/>
        <a:cs typeface="Arial Unicode MS" pitchFamily="34" charset="-128"/>
      </a:defRPr>
    </a:lvl1pPr>
    <a:lvl2pPr marL="457200" algn="ctr" rtl="0" eaLnBrk="0" fontAlgn="base" hangingPunct="0">
      <a:spcBef>
        <a:spcPct val="0"/>
      </a:spcBef>
      <a:spcAft>
        <a:spcPct val="0"/>
      </a:spcAft>
      <a:defRPr kumimoji="1" sz="2400" b="1" i="1" kern="1200">
        <a:solidFill>
          <a:srgbClr val="000000"/>
        </a:solidFill>
        <a:latin typeface="Arial" charset="0"/>
        <a:ea typeface="Arial Unicode MS" pitchFamily="34" charset="-128"/>
        <a:cs typeface="Arial Unicode MS" pitchFamily="34" charset="-128"/>
      </a:defRPr>
    </a:lvl2pPr>
    <a:lvl3pPr marL="914400" algn="ctr" rtl="0" eaLnBrk="0" fontAlgn="base" hangingPunct="0">
      <a:spcBef>
        <a:spcPct val="0"/>
      </a:spcBef>
      <a:spcAft>
        <a:spcPct val="0"/>
      </a:spcAft>
      <a:defRPr kumimoji="1" sz="2400" b="1" i="1" kern="1200">
        <a:solidFill>
          <a:srgbClr val="000000"/>
        </a:solidFill>
        <a:latin typeface="Arial" charset="0"/>
        <a:ea typeface="Arial Unicode MS" pitchFamily="34" charset="-128"/>
        <a:cs typeface="Arial Unicode MS" pitchFamily="34" charset="-128"/>
      </a:defRPr>
    </a:lvl3pPr>
    <a:lvl4pPr marL="1371600" algn="ctr" rtl="0" eaLnBrk="0" fontAlgn="base" hangingPunct="0">
      <a:spcBef>
        <a:spcPct val="0"/>
      </a:spcBef>
      <a:spcAft>
        <a:spcPct val="0"/>
      </a:spcAft>
      <a:defRPr kumimoji="1" sz="2400" b="1" i="1" kern="1200">
        <a:solidFill>
          <a:srgbClr val="000000"/>
        </a:solidFill>
        <a:latin typeface="Arial" charset="0"/>
        <a:ea typeface="Arial Unicode MS" pitchFamily="34" charset="-128"/>
        <a:cs typeface="Arial Unicode MS" pitchFamily="34" charset="-128"/>
      </a:defRPr>
    </a:lvl4pPr>
    <a:lvl5pPr marL="1828800" algn="ctr" rtl="0" eaLnBrk="0" fontAlgn="base" hangingPunct="0">
      <a:spcBef>
        <a:spcPct val="0"/>
      </a:spcBef>
      <a:spcAft>
        <a:spcPct val="0"/>
      </a:spcAft>
      <a:defRPr kumimoji="1" sz="2400" b="1" i="1" kern="1200">
        <a:solidFill>
          <a:srgbClr val="000000"/>
        </a:solidFill>
        <a:latin typeface="Arial" charset="0"/>
        <a:ea typeface="Arial Unicode MS" pitchFamily="34" charset="-128"/>
        <a:cs typeface="Arial Unicode MS" pitchFamily="34" charset="-128"/>
      </a:defRPr>
    </a:lvl5pPr>
    <a:lvl6pPr marL="2286000" algn="l" defTabSz="914400" rtl="0" eaLnBrk="1" latinLnBrk="0" hangingPunct="1">
      <a:defRPr kumimoji="1" sz="2400" b="1" i="1" kern="1200">
        <a:solidFill>
          <a:srgbClr val="000000"/>
        </a:solidFill>
        <a:latin typeface="Arial" charset="0"/>
        <a:ea typeface="Arial Unicode MS" pitchFamily="34" charset="-128"/>
        <a:cs typeface="Arial Unicode MS" pitchFamily="34" charset="-128"/>
      </a:defRPr>
    </a:lvl6pPr>
    <a:lvl7pPr marL="2743200" algn="l" defTabSz="914400" rtl="0" eaLnBrk="1" latinLnBrk="0" hangingPunct="1">
      <a:defRPr kumimoji="1" sz="2400" b="1" i="1" kern="1200">
        <a:solidFill>
          <a:srgbClr val="000000"/>
        </a:solidFill>
        <a:latin typeface="Arial" charset="0"/>
        <a:ea typeface="Arial Unicode MS" pitchFamily="34" charset="-128"/>
        <a:cs typeface="Arial Unicode MS" pitchFamily="34" charset="-128"/>
      </a:defRPr>
    </a:lvl7pPr>
    <a:lvl8pPr marL="3200400" algn="l" defTabSz="914400" rtl="0" eaLnBrk="1" latinLnBrk="0" hangingPunct="1">
      <a:defRPr kumimoji="1" sz="2400" b="1" i="1" kern="1200">
        <a:solidFill>
          <a:srgbClr val="000000"/>
        </a:solidFill>
        <a:latin typeface="Arial" charset="0"/>
        <a:ea typeface="Arial Unicode MS" pitchFamily="34" charset="-128"/>
        <a:cs typeface="Arial Unicode MS" pitchFamily="34" charset="-128"/>
      </a:defRPr>
    </a:lvl8pPr>
    <a:lvl9pPr marL="3657600" algn="l" defTabSz="914400" rtl="0" eaLnBrk="1" latinLnBrk="0" hangingPunct="1">
      <a:defRPr kumimoji="1" sz="2400" b="1" i="1" kern="1200">
        <a:solidFill>
          <a:srgbClr val="000000"/>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1101A7"/>
    <a:srgbClr val="EAEFFF"/>
    <a:srgbClr val="0397CB"/>
    <a:srgbClr val="03A7E1"/>
    <a:srgbClr val="027DDA"/>
    <a:srgbClr val="0099FF"/>
    <a:srgbClr val="0066CC"/>
    <a:srgbClr val="BECCF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6029" autoAdjust="0"/>
  </p:normalViewPr>
  <p:slideViewPr>
    <p:cSldViewPr snapToGrid="0">
      <p:cViewPr varScale="1">
        <p:scale>
          <a:sx n="70" d="100"/>
          <a:sy n="70" d="100"/>
        </p:scale>
        <p:origin x="-1386" y="-102"/>
      </p:cViewPr>
      <p:guideLst>
        <p:guide orient="horz" pos="2160"/>
        <p:guide pos="29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5" d="100"/>
          <a:sy n="55" d="100"/>
        </p:scale>
        <p:origin x="-1794" y="-78"/>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250"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kumimoji="0" sz="1200" b="0" i="0">
                <a:solidFill>
                  <a:schemeClr val="tx1"/>
                </a:solidFill>
                <a:latin typeface="Arial Unicode MS" pitchFamily="34" charset="-128"/>
              </a:defRPr>
            </a:lvl1pPr>
          </a:lstStyle>
          <a:p>
            <a:pPr>
              <a:defRPr/>
            </a:pPr>
            <a:r>
              <a:rPr lang="en-US"/>
              <a:t>Образовательный проект</a:t>
            </a:r>
          </a:p>
        </p:txBody>
      </p:sp>
      <p:sp>
        <p:nvSpPr>
          <p:cNvPr id="15363" name="Rectangle 3"/>
          <p:cNvSpPr>
            <a:spLocks noGrp="1" noChangeArrowheads="1"/>
          </p:cNvSpPr>
          <p:nvPr>
            <p:ph type="dt" sz="quarter" idx="1"/>
          </p:nvPr>
        </p:nvSpPr>
        <p:spPr bwMode="auto">
          <a:xfrm>
            <a:off x="3779838" y="0"/>
            <a:ext cx="2889250"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solidFill>
                  <a:schemeClr val="tx1"/>
                </a:solidFill>
                <a:latin typeface="Arial Unicode MS" pitchFamily="34" charset="-128"/>
              </a:defRPr>
            </a:lvl1pPr>
          </a:lstStyle>
          <a:p>
            <a:pPr>
              <a:defRPr/>
            </a:pPr>
            <a:endParaRPr lang="en-US"/>
          </a:p>
        </p:txBody>
      </p:sp>
      <p:sp>
        <p:nvSpPr>
          <p:cNvPr id="15364" name="Rectangle 4"/>
          <p:cNvSpPr>
            <a:spLocks noGrp="1" noChangeArrowheads="1"/>
          </p:cNvSpPr>
          <p:nvPr>
            <p:ph type="ftr" sz="quarter" idx="2"/>
          </p:nvPr>
        </p:nvSpPr>
        <p:spPr bwMode="auto">
          <a:xfrm>
            <a:off x="0" y="9266238"/>
            <a:ext cx="2889250"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kumimoji="0" sz="1200" b="0" i="0">
                <a:solidFill>
                  <a:schemeClr val="tx1"/>
                </a:solidFill>
                <a:latin typeface="Arial Unicode MS" pitchFamily="34" charset="-128"/>
              </a:defRPr>
            </a:lvl1pPr>
          </a:lstStyle>
          <a:p>
            <a:pPr>
              <a:defRPr/>
            </a:pPr>
            <a:endParaRPr lang="en-US"/>
          </a:p>
        </p:txBody>
      </p:sp>
      <p:sp>
        <p:nvSpPr>
          <p:cNvPr id="15365" name="Rectangle 5"/>
          <p:cNvSpPr>
            <a:spLocks noGrp="1" noChangeArrowheads="1"/>
          </p:cNvSpPr>
          <p:nvPr>
            <p:ph type="sldNum" sz="quarter" idx="3"/>
          </p:nvPr>
        </p:nvSpPr>
        <p:spPr bwMode="auto">
          <a:xfrm>
            <a:off x="3779838" y="9266238"/>
            <a:ext cx="2889250"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b="0" i="0">
                <a:solidFill>
                  <a:schemeClr val="tx1"/>
                </a:solidFill>
                <a:latin typeface="Arial Unicode MS" pitchFamily="34" charset="-128"/>
              </a:defRPr>
            </a:lvl1pPr>
          </a:lstStyle>
          <a:p>
            <a:pPr>
              <a:defRPr/>
            </a:pPr>
            <a:fld id="{D5D344A0-670E-4234-BC96-784B27C600E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89250"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kumimoji="0" sz="1200" b="0" i="0">
                <a:solidFill>
                  <a:schemeClr val="tx1"/>
                </a:solidFill>
                <a:latin typeface="Arial Unicode MS" pitchFamily="34" charset="-128"/>
              </a:defRPr>
            </a:lvl1pPr>
          </a:lstStyle>
          <a:p>
            <a:pPr>
              <a:defRPr/>
            </a:pPr>
            <a:endParaRPr lang="en-US"/>
          </a:p>
        </p:txBody>
      </p:sp>
      <p:sp>
        <p:nvSpPr>
          <p:cNvPr id="57347" name="Rectangle 3"/>
          <p:cNvSpPr>
            <a:spLocks noGrp="1" noRot="1" noChangeAspect="1" noChangeArrowheads="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889000" y="4632325"/>
            <a:ext cx="4891088" cy="43894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779838" y="0"/>
            <a:ext cx="2889250"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solidFill>
                  <a:schemeClr val="tx1"/>
                </a:solidFill>
                <a:latin typeface="Arial Unicode MS" pitchFamily="34" charset="-128"/>
              </a:defRPr>
            </a:lvl1pPr>
          </a:lstStyle>
          <a:p>
            <a:pPr>
              <a:defRPr/>
            </a:pPr>
            <a:endParaRPr lang="en-US"/>
          </a:p>
        </p:txBody>
      </p:sp>
      <p:sp>
        <p:nvSpPr>
          <p:cNvPr id="2054" name="Rectangle 6"/>
          <p:cNvSpPr>
            <a:spLocks noGrp="1" noChangeArrowheads="1"/>
          </p:cNvSpPr>
          <p:nvPr>
            <p:ph type="ftr" sz="quarter" idx="4"/>
          </p:nvPr>
        </p:nvSpPr>
        <p:spPr bwMode="auto">
          <a:xfrm>
            <a:off x="0" y="9266238"/>
            <a:ext cx="2889250"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kumimoji="0" sz="1200" b="0" i="0">
                <a:solidFill>
                  <a:schemeClr val="tx1"/>
                </a:solidFill>
                <a:latin typeface="Arial Unicode MS" pitchFamily="34" charset="-128"/>
              </a:defRPr>
            </a:lvl1pPr>
          </a:lstStyle>
          <a:p>
            <a:pPr>
              <a:defRPr/>
            </a:pPr>
            <a:endParaRPr lang="en-US"/>
          </a:p>
        </p:txBody>
      </p:sp>
      <p:sp>
        <p:nvSpPr>
          <p:cNvPr id="2055" name="Rectangle 7"/>
          <p:cNvSpPr>
            <a:spLocks noGrp="1" noChangeArrowheads="1"/>
          </p:cNvSpPr>
          <p:nvPr>
            <p:ph type="sldNum" sz="quarter" idx="5"/>
          </p:nvPr>
        </p:nvSpPr>
        <p:spPr bwMode="auto">
          <a:xfrm>
            <a:off x="3779838" y="9266238"/>
            <a:ext cx="2889250"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b="0" i="0">
                <a:solidFill>
                  <a:schemeClr val="tx1"/>
                </a:solidFill>
                <a:latin typeface="Arial Unicode MS" pitchFamily="34" charset="-128"/>
              </a:defRPr>
            </a:lvl1pPr>
          </a:lstStyle>
          <a:p>
            <a:pPr>
              <a:defRPr/>
            </a:pPr>
            <a:fld id="{7EAFC40B-5E47-4457-93BB-9D8C564BE6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kumimoji="1"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2FCA4CB-1346-4D06-9377-C40A71BCE8C7}" type="slidenum">
              <a:rPr lang="en-US" smtClean="0"/>
              <a:pPr/>
              <a:t>1</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5" name="Дата 4"/>
          <p:cNvSpPr>
            <a:spLocks noGrp="1"/>
          </p:cNvSpPr>
          <p:nvPr>
            <p:ph type="dt" idx="10"/>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9"/>
          <p:cNvSpPr>
            <a:spLocks noChangeArrowheads="1"/>
          </p:cNvSpPr>
          <p:nvPr/>
        </p:nvSpPr>
        <p:spPr bwMode="auto">
          <a:xfrm>
            <a:off x="0" y="2971800"/>
            <a:ext cx="4724400" cy="15240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ru-RU">
              <a:latin typeface="Arial Unicode MS" pitchFamily="34" charset="-128"/>
            </a:endParaRPr>
          </a:p>
        </p:txBody>
      </p:sp>
      <p:sp>
        <p:nvSpPr>
          <p:cNvPr id="3076" name="Rectangle 4"/>
          <p:cNvSpPr>
            <a:spLocks noGrp="1" noChangeArrowheads="1"/>
          </p:cNvSpPr>
          <p:nvPr>
            <p:ph type="ctrTitle" sz="quarter"/>
          </p:nvPr>
        </p:nvSpPr>
        <p:spPr>
          <a:xfrm>
            <a:off x="685800" y="2209800"/>
            <a:ext cx="7772400" cy="1143000"/>
          </a:xfrm>
        </p:spPr>
        <p:txBody>
          <a:bodyPr/>
          <a:lstStyle>
            <a:lvl1pPr>
              <a:defRPr>
                <a:solidFill>
                  <a:srgbClr val="3A3886"/>
                </a:solidFill>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1"/>
            </a:lvl1pPr>
          </a:lstStyle>
          <a:p>
            <a:r>
              <a:rPr lang="en-US"/>
              <a:t>Click to edit Master subtitle style</a:t>
            </a:r>
          </a:p>
        </p:txBody>
      </p:sp>
      <p:sp>
        <p:nvSpPr>
          <p:cNvPr id="5" name="Rectangle 6"/>
          <p:cNvSpPr>
            <a:spLocks noGrp="1" noChangeArrowheads="1"/>
          </p:cNvSpPr>
          <p:nvPr>
            <p:ph type="dt" sz="quarter" idx="10"/>
          </p:nvPr>
        </p:nvSpPr>
        <p:spPr>
          <a:xfrm>
            <a:off x="304800" y="6400800"/>
            <a:ext cx="1522413" cy="457200"/>
          </a:xfrm>
        </p:spPr>
        <p:txBody>
          <a:bodyPr/>
          <a:lstStyle>
            <a:lvl1pPr>
              <a:defRPr/>
            </a:lvl1pPr>
          </a:lstStyle>
          <a:p>
            <a:pPr>
              <a:defRPr/>
            </a:pPr>
            <a:fld id="{4FC7BA85-1A25-4B3A-A86F-1A8998B48491}" type="datetime1">
              <a:rPr lang="en-US"/>
              <a:pPr>
                <a:defRPr/>
              </a:pPr>
              <a:t>5/4/2020</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EA654CC7-602F-4B97-BB9C-4F75AC254F56}" type="datetime1">
              <a:rPr lang="en-US"/>
              <a:pPr>
                <a:defRPr/>
              </a:pPr>
              <a:t>5/4/2020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6" name="Rectangle 10"/>
          <p:cNvSpPr>
            <a:spLocks noGrp="1" noChangeArrowheads="1"/>
          </p:cNvSpPr>
          <p:nvPr>
            <p:ph type="sldNum" sz="quarter" idx="12"/>
          </p:nvPr>
        </p:nvSpPr>
        <p:spPr>
          <a:ln/>
        </p:spPr>
        <p:txBody>
          <a:bodyPr/>
          <a:lstStyle>
            <a:lvl1pPr>
              <a:defRPr/>
            </a:lvl1pPr>
          </a:lstStyle>
          <a:p>
            <a:pPr>
              <a:defRPr/>
            </a:pPr>
            <a:fld id="{811B2B41-FF18-4279-A425-09EE10D700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76200"/>
            <a:ext cx="2152650" cy="6477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600" y="76200"/>
            <a:ext cx="6305550" cy="6477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02FF3BC8-1620-4162-A47F-F223FF231507}" type="datetime1">
              <a:rPr lang="en-US"/>
              <a:pPr>
                <a:defRPr/>
              </a:pPr>
              <a:t>5/4/2020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6" name="Rectangle 10"/>
          <p:cNvSpPr>
            <a:spLocks noGrp="1" noChangeArrowheads="1"/>
          </p:cNvSpPr>
          <p:nvPr>
            <p:ph type="sldNum" sz="quarter" idx="12"/>
          </p:nvPr>
        </p:nvSpPr>
        <p:spPr>
          <a:ln/>
        </p:spPr>
        <p:txBody>
          <a:bodyPr/>
          <a:lstStyle>
            <a:lvl1pPr>
              <a:defRPr/>
            </a:lvl1pPr>
          </a:lstStyle>
          <a:p>
            <a:pPr>
              <a:defRPr/>
            </a:pPr>
            <a:fld id="{FB3FE897-5B11-4098-B4BE-55AF34E3A9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534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4800" y="1371600"/>
            <a:ext cx="4191000" cy="5181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371600"/>
            <a:ext cx="4191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191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8"/>
          <p:cNvSpPr>
            <a:spLocks noGrp="1" noChangeArrowheads="1"/>
          </p:cNvSpPr>
          <p:nvPr>
            <p:ph type="dt" sz="half" idx="10"/>
          </p:nvPr>
        </p:nvSpPr>
        <p:spPr>
          <a:ln/>
        </p:spPr>
        <p:txBody>
          <a:bodyPr/>
          <a:lstStyle>
            <a:lvl1pPr>
              <a:defRPr/>
            </a:lvl1pPr>
          </a:lstStyle>
          <a:p>
            <a:pPr>
              <a:defRPr/>
            </a:pPr>
            <a:fld id="{B41CE03E-A413-41D8-BAF0-577455C1B6BD}" type="datetime1">
              <a:rPr lang="en-US"/>
              <a:pPr>
                <a:defRPr/>
              </a:pPr>
              <a:t>5/4/2020</a:t>
            </a:fld>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8" name="Rectangle 10"/>
          <p:cNvSpPr>
            <a:spLocks noGrp="1" noChangeArrowheads="1"/>
          </p:cNvSpPr>
          <p:nvPr>
            <p:ph type="sldNum" sz="quarter" idx="12"/>
          </p:nvPr>
        </p:nvSpPr>
        <p:spPr>
          <a:ln/>
        </p:spPr>
        <p:txBody>
          <a:bodyPr/>
          <a:lstStyle>
            <a:lvl1pPr>
              <a:defRPr/>
            </a:lvl1pPr>
          </a:lstStyle>
          <a:p>
            <a:pPr>
              <a:defRPr/>
            </a:pPr>
            <a:fld id="{DB1788DF-615E-4DEB-A448-7F273D66B3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5344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304800" y="1371600"/>
            <a:ext cx="4191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304800" y="4038600"/>
            <a:ext cx="4191000" cy="2514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371600"/>
            <a:ext cx="4191000" cy="5181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8"/>
          <p:cNvSpPr>
            <a:spLocks noGrp="1" noChangeArrowheads="1"/>
          </p:cNvSpPr>
          <p:nvPr>
            <p:ph type="dt" sz="half" idx="10"/>
          </p:nvPr>
        </p:nvSpPr>
        <p:spPr>
          <a:ln/>
        </p:spPr>
        <p:txBody>
          <a:bodyPr/>
          <a:lstStyle>
            <a:lvl1pPr>
              <a:defRPr/>
            </a:lvl1pPr>
          </a:lstStyle>
          <a:p>
            <a:pPr>
              <a:defRPr/>
            </a:pPr>
            <a:fld id="{08315375-F40C-4FD4-BA74-8F73965879BD}" type="datetime1">
              <a:rPr lang="en-US"/>
              <a:pPr>
                <a:defRPr/>
              </a:pPr>
              <a:t>5/4/2020</a:t>
            </a:fld>
            <a:endParaRPr lang="en-US"/>
          </a:p>
        </p:txBody>
      </p:sp>
      <p:sp>
        <p:nvSpPr>
          <p:cNvPr id="7"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8" name="Rectangle 10"/>
          <p:cNvSpPr>
            <a:spLocks noGrp="1" noChangeArrowheads="1"/>
          </p:cNvSpPr>
          <p:nvPr>
            <p:ph type="sldNum" sz="quarter" idx="12"/>
          </p:nvPr>
        </p:nvSpPr>
        <p:spPr>
          <a:ln/>
        </p:spPr>
        <p:txBody>
          <a:bodyPr/>
          <a:lstStyle>
            <a:lvl1pPr>
              <a:defRPr/>
            </a:lvl1pPr>
          </a:lstStyle>
          <a:p>
            <a:pPr>
              <a:defRPr/>
            </a:pPr>
            <a:fld id="{F33E6843-B432-4718-8918-41EFD36EEB6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2E1B06E3-89F8-441F-BD82-F74C295AF6D8}" type="datetime1">
              <a:rPr lang="en-US"/>
              <a:pPr>
                <a:defRPr/>
              </a:pPr>
              <a:t>5/4/2020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6" name="Rectangle 10"/>
          <p:cNvSpPr>
            <a:spLocks noGrp="1" noChangeArrowheads="1"/>
          </p:cNvSpPr>
          <p:nvPr>
            <p:ph type="sldNum" sz="quarter" idx="12"/>
          </p:nvPr>
        </p:nvSpPr>
        <p:spPr>
          <a:ln/>
        </p:spPr>
        <p:txBody>
          <a:bodyPr/>
          <a:lstStyle>
            <a:lvl1pPr>
              <a:defRPr/>
            </a:lvl1pPr>
          </a:lstStyle>
          <a:p>
            <a:pPr>
              <a:defRPr/>
            </a:pPr>
            <a:fld id="{0D04B3F7-9492-4764-B7CD-E87CEEE65D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fld id="{DC3E216F-A52B-4BEB-99A4-8C41435F81EF}" type="datetime1">
              <a:rPr lang="en-US"/>
              <a:pPr>
                <a:defRPr/>
              </a:pPr>
              <a:t>5/4/2020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6" name="Rectangle 10"/>
          <p:cNvSpPr>
            <a:spLocks noGrp="1" noChangeArrowheads="1"/>
          </p:cNvSpPr>
          <p:nvPr>
            <p:ph type="sldNum" sz="quarter" idx="12"/>
          </p:nvPr>
        </p:nvSpPr>
        <p:spPr>
          <a:ln/>
        </p:spPr>
        <p:txBody>
          <a:bodyPr/>
          <a:lstStyle>
            <a:lvl1pPr>
              <a:defRPr/>
            </a:lvl1pPr>
          </a:lstStyle>
          <a:p>
            <a:pPr>
              <a:defRPr/>
            </a:pPr>
            <a:fld id="{0EEED1FF-32D5-4CE5-A149-C3B68A6124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fld id="{47A6CCE9-EF50-4AC9-8F6F-D35EFC0F4946}" type="datetime1">
              <a:rPr lang="en-US"/>
              <a:pPr>
                <a:defRPr/>
              </a:pPr>
              <a:t>5/4/2020</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6" name="Rectangle 10"/>
          <p:cNvSpPr>
            <a:spLocks noGrp="1" noChangeArrowheads="1"/>
          </p:cNvSpPr>
          <p:nvPr>
            <p:ph type="sldNum" sz="quarter" idx="12"/>
          </p:nvPr>
        </p:nvSpPr>
        <p:spPr>
          <a:ln/>
        </p:spPr>
        <p:txBody>
          <a:bodyPr/>
          <a:lstStyle>
            <a:lvl1pPr>
              <a:defRPr/>
            </a:lvl1pPr>
          </a:lstStyle>
          <a:p>
            <a:pPr>
              <a:defRPr/>
            </a:pPr>
            <a:fld id="{719E0E2F-9E43-438A-878D-72A11EDCC2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4800" y="13716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716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fld id="{493CFAE4-079A-4CD0-9012-14CD714EDD48}" type="datetime1">
              <a:rPr lang="en-US"/>
              <a:pPr>
                <a:defRPr/>
              </a:pPr>
              <a:t>5/4/2020</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7" name="Rectangle 10"/>
          <p:cNvSpPr>
            <a:spLocks noGrp="1" noChangeArrowheads="1"/>
          </p:cNvSpPr>
          <p:nvPr>
            <p:ph type="sldNum" sz="quarter" idx="12"/>
          </p:nvPr>
        </p:nvSpPr>
        <p:spPr>
          <a:ln/>
        </p:spPr>
        <p:txBody>
          <a:bodyPr/>
          <a:lstStyle>
            <a:lvl1pPr>
              <a:defRPr/>
            </a:lvl1pPr>
          </a:lstStyle>
          <a:p>
            <a:pPr>
              <a:defRPr/>
            </a:pPr>
            <a:fld id="{B7483A63-0D33-4FB2-B4A8-37EFAB668D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fld id="{F27D79E2-5835-4188-B484-09F9D55D9E93}" type="datetime1">
              <a:rPr lang="en-US"/>
              <a:pPr>
                <a:defRPr/>
              </a:pPr>
              <a:t>5/4/2020</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9" name="Rectangle 10"/>
          <p:cNvSpPr>
            <a:spLocks noGrp="1" noChangeArrowheads="1"/>
          </p:cNvSpPr>
          <p:nvPr>
            <p:ph type="sldNum" sz="quarter" idx="12"/>
          </p:nvPr>
        </p:nvSpPr>
        <p:spPr>
          <a:ln/>
        </p:spPr>
        <p:txBody>
          <a:bodyPr/>
          <a:lstStyle>
            <a:lvl1pPr>
              <a:defRPr/>
            </a:lvl1pPr>
          </a:lstStyle>
          <a:p>
            <a:pPr>
              <a:defRPr/>
            </a:pPr>
            <a:fld id="{127FA97C-9088-45BC-87F1-F133476B80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fld id="{D6263268-4046-4F9B-BEBE-9443264B3966}" type="datetime1">
              <a:rPr lang="en-US"/>
              <a:pPr>
                <a:defRPr/>
              </a:pPr>
              <a:t>5/4/2020</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5" name="Rectangle 10"/>
          <p:cNvSpPr>
            <a:spLocks noGrp="1" noChangeArrowheads="1"/>
          </p:cNvSpPr>
          <p:nvPr>
            <p:ph type="sldNum" sz="quarter" idx="12"/>
          </p:nvPr>
        </p:nvSpPr>
        <p:spPr>
          <a:ln/>
        </p:spPr>
        <p:txBody>
          <a:bodyPr/>
          <a:lstStyle>
            <a:lvl1pPr>
              <a:defRPr/>
            </a:lvl1pPr>
          </a:lstStyle>
          <a:p>
            <a:pPr>
              <a:defRPr/>
            </a:pPr>
            <a:fld id="{35B94E33-2F71-4C85-815F-0518B86717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976981FE-093E-4006-A390-245842E19BA2}" type="datetime1">
              <a:rPr lang="en-US"/>
              <a:pPr>
                <a:defRPr/>
              </a:pPr>
              <a:t>5/4/2020</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4" name="Rectangle 10"/>
          <p:cNvSpPr>
            <a:spLocks noGrp="1" noChangeArrowheads="1"/>
          </p:cNvSpPr>
          <p:nvPr>
            <p:ph type="sldNum" sz="quarter" idx="12"/>
          </p:nvPr>
        </p:nvSpPr>
        <p:spPr>
          <a:ln/>
        </p:spPr>
        <p:txBody>
          <a:bodyPr/>
          <a:lstStyle>
            <a:lvl1pPr>
              <a:defRPr/>
            </a:lvl1pPr>
          </a:lstStyle>
          <a:p>
            <a:pPr>
              <a:defRPr/>
            </a:pPr>
            <a:fld id="{94FCEEA7-6FA9-4A45-A7AE-BF1C851825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38622236-167E-4CCE-963E-4A030BE29D38}" type="datetime1">
              <a:rPr lang="en-US"/>
              <a:pPr>
                <a:defRPr/>
              </a:pPr>
              <a:t>5/4/2020</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7" name="Rectangle 10"/>
          <p:cNvSpPr>
            <a:spLocks noGrp="1" noChangeArrowheads="1"/>
          </p:cNvSpPr>
          <p:nvPr>
            <p:ph type="sldNum" sz="quarter" idx="12"/>
          </p:nvPr>
        </p:nvSpPr>
        <p:spPr>
          <a:ln/>
        </p:spPr>
        <p:txBody>
          <a:bodyPr/>
          <a:lstStyle>
            <a:lvl1pPr>
              <a:defRPr/>
            </a:lvl1pPr>
          </a:lstStyle>
          <a:p>
            <a:pPr>
              <a:defRPr/>
            </a:pPr>
            <a:fld id="{903F1E22-18F4-4108-AF0F-F204550969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fld id="{CF6A8B1E-9785-4826-B54B-B8F0D48AFDE3}" type="datetime1">
              <a:rPr lang="en-US"/>
              <a:pPr>
                <a:defRPr/>
              </a:pPr>
              <a:t>5/4/2020</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Seminar at the Geocentrum, Uppsala University, Dec. 2004</a:t>
            </a:r>
          </a:p>
        </p:txBody>
      </p:sp>
      <p:sp>
        <p:nvSpPr>
          <p:cNvPr id="7" name="Rectangle 10"/>
          <p:cNvSpPr>
            <a:spLocks noGrp="1" noChangeArrowheads="1"/>
          </p:cNvSpPr>
          <p:nvPr>
            <p:ph type="sldNum" sz="quarter" idx="12"/>
          </p:nvPr>
        </p:nvSpPr>
        <p:spPr>
          <a:ln/>
        </p:spPr>
        <p:txBody>
          <a:bodyPr/>
          <a:lstStyle>
            <a:lvl1pPr>
              <a:defRPr/>
            </a:lvl1pPr>
          </a:lstStyle>
          <a:p>
            <a:pPr>
              <a:defRPr/>
            </a:pPr>
            <a:fld id="{513199ED-40D1-4B46-8B1E-9A71641916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8F8F8"/>
            </a:gs>
            <a:gs pos="100000">
              <a:srgbClr val="99CCFF"/>
            </a:gs>
          </a:gsLst>
          <a:lin ang="5400000" scaled="1"/>
        </a:gradFill>
        <a:effectLst/>
      </p:bgPr>
    </p:bg>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52400" y="1219200"/>
            <a:ext cx="4724400" cy="15240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a:defRPr/>
            </a:pPr>
            <a:endParaRPr lang="ru-RU">
              <a:latin typeface="Arial Unicode MS" pitchFamily="34" charset="-128"/>
            </a:endParaRPr>
          </a:p>
        </p:txBody>
      </p:sp>
      <p:sp>
        <p:nvSpPr>
          <p:cNvPr id="1029" name="Rectangle 5"/>
          <p:cNvSpPr>
            <a:spLocks noChangeArrowheads="1"/>
          </p:cNvSpPr>
          <p:nvPr/>
        </p:nvSpPr>
        <p:spPr bwMode="auto">
          <a:xfrm>
            <a:off x="304800" y="0"/>
            <a:ext cx="8534400" cy="762000"/>
          </a:xfrm>
          <a:prstGeom prst="rect">
            <a:avLst/>
          </a:prstGeom>
          <a:gradFill rotWithShape="0">
            <a:gsLst>
              <a:gs pos="0">
                <a:schemeClr val="accent1"/>
              </a:gs>
              <a:gs pos="100000">
                <a:srgbClr val="FFFFFF"/>
              </a:gs>
            </a:gsLst>
            <a:lin ang="5400000" scaled="1"/>
          </a:gradFill>
          <a:ln w="9525">
            <a:noFill/>
            <a:miter lim="800000"/>
            <a:headEnd/>
            <a:tailEnd/>
          </a:ln>
          <a:effectLst/>
        </p:spPr>
        <p:txBody>
          <a:bodyPr/>
          <a:lstStyle/>
          <a:p>
            <a:pPr>
              <a:defRPr/>
            </a:pPr>
            <a:endParaRPr lang="ru-RU">
              <a:latin typeface="Arial Unicode MS" pitchFamily="34" charset="-128"/>
            </a:endParaRPr>
          </a:p>
        </p:txBody>
      </p:sp>
      <p:sp>
        <p:nvSpPr>
          <p:cNvPr id="23556" name="Rectangle 6"/>
          <p:cNvSpPr>
            <a:spLocks noGrp="1" noChangeArrowheads="1"/>
          </p:cNvSpPr>
          <p:nvPr>
            <p:ph type="title"/>
          </p:nvPr>
        </p:nvSpPr>
        <p:spPr bwMode="auto">
          <a:xfrm>
            <a:off x="228600" y="76200"/>
            <a:ext cx="8534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3557" name="Rectangle 7"/>
          <p:cNvSpPr>
            <a:spLocks noGrp="1" noChangeArrowheads="1"/>
          </p:cNvSpPr>
          <p:nvPr>
            <p:ph type="body" idx="1"/>
          </p:nvPr>
        </p:nvSpPr>
        <p:spPr bwMode="auto">
          <a:xfrm>
            <a:off x="304800" y="1371600"/>
            <a:ext cx="85344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304800" y="6553200"/>
            <a:ext cx="15240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i="0">
                <a:solidFill>
                  <a:schemeClr val="bg2"/>
                </a:solidFill>
                <a:latin typeface="Arial Unicode MS" pitchFamily="34" charset="-128"/>
              </a:defRPr>
            </a:lvl1pPr>
          </a:lstStyle>
          <a:p>
            <a:pPr>
              <a:defRPr/>
            </a:pPr>
            <a:fld id="{D8117071-2403-4D43-ACEB-FFFF592D5BF1}" type="datetime1">
              <a:rPr lang="en-US"/>
              <a:pPr>
                <a:defRPr/>
              </a:pPr>
              <a:t>5/4/2020</a:t>
            </a:fld>
            <a:endParaRPr lang="en-US"/>
          </a:p>
        </p:txBody>
      </p:sp>
      <p:sp>
        <p:nvSpPr>
          <p:cNvPr id="1033" name="Rectangle 9"/>
          <p:cNvSpPr>
            <a:spLocks noGrp="1" noChangeArrowheads="1"/>
          </p:cNvSpPr>
          <p:nvPr>
            <p:ph type="ftr" sz="quarter" idx="3"/>
          </p:nvPr>
        </p:nvSpPr>
        <p:spPr bwMode="auto">
          <a:xfrm>
            <a:off x="1905000" y="6553200"/>
            <a:ext cx="53340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i="0">
                <a:solidFill>
                  <a:schemeClr val="bg2"/>
                </a:solidFill>
                <a:latin typeface="Arial Unicode MS" pitchFamily="34" charset="-128"/>
              </a:defRPr>
            </a:lvl1pPr>
          </a:lstStyle>
          <a:p>
            <a:pPr>
              <a:defRPr/>
            </a:pPr>
            <a:r>
              <a:rPr lang="en-US"/>
              <a:t>Seminar at the Geocentrum, Uppsala University, Dec. 2004</a:t>
            </a:r>
          </a:p>
        </p:txBody>
      </p:sp>
      <p:sp>
        <p:nvSpPr>
          <p:cNvPr id="1034" name="Rectangle 10"/>
          <p:cNvSpPr>
            <a:spLocks noGrp="1" noChangeArrowheads="1"/>
          </p:cNvSpPr>
          <p:nvPr>
            <p:ph type="sldNum" sz="quarter" idx="4"/>
          </p:nvPr>
        </p:nvSpPr>
        <p:spPr bwMode="auto">
          <a:xfrm>
            <a:off x="7239000" y="6553200"/>
            <a:ext cx="16002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i="0">
                <a:solidFill>
                  <a:schemeClr val="bg2"/>
                </a:solidFill>
                <a:latin typeface="Arial Unicode MS" pitchFamily="34" charset="-128"/>
              </a:defRPr>
            </a:lvl1pPr>
          </a:lstStyle>
          <a:p>
            <a:pPr>
              <a:defRPr/>
            </a:pPr>
            <a:fld id="{5ACCDBF2-032A-401B-AE21-CB24675D96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1"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Lst>
  <p:hf hdr="0" ftr="0" dt="0"/>
  <p:txStyles>
    <p:titleStyle>
      <a:lvl1pPr algn="l" rtl="0" eaLnBrk="0" fontAlgn="base" hangingPunct="0">
        <a:spcBef>
          <a:spcPct val="0"/>
        </a:spcBef>
        <a:spcAft>
          <a:spcPct val="0"/>
        </a:spcAft>
        <a:defRPr kumimoji="1" sz="3200" b="1">
          <a:solidFill>
            <a:schemeClr val="tx2"/>
          </a:solidFill>
          <a:latin typeface="+mj-lt"/>
          <a:ea typeface="+mj-ea"/>
          <a:cs typeface="+mj-cs"/>
        </a:defRPr>
      </a:lvl1pPr>
      <a:lvl2pPr algn="l" rtl="0" eaLnBrk="0" fontAlgn="base" hangingPunct="0">
        <a:spcBef>
          <a:spcPct val="0"/>
        </a:spcBef>
        <a:spcAft>
          <a:spcPct val="0"/>
        </a:spcAft>
        <a:defRPr kumimoji="1" sz="3200" b="1">
          <a:solidFill>
            <a:schemeClr val="tx2"/>
          </a:solidFill>
          <a:latin typeface="Arial Unicode MS" pitchFamily="34" charset="-128"/>
        </a:defRPr>
      </a:lvl2pPr>
      <a:lvl3pPr algn="l" rtl="0" eaLnBrk="0" fontAlgn="base" hangingPunct="0">
        <a:spcBef>
          <a:spcPct val="0"/>
        </a:spcBef>
        <a:spcAft>
          <a:spcPct val="0"/>
        </a:spcAft>
        <a:defRPr kumimoji="1" sz="3200" b="1">
          <a:solidFill>
            <a:schemeClr val="tx2"/>
          </a:solidFill>
          <a:latin typeface="Arial Unicode MS" pitchFamily="34" charset="-128"/>
        </a:defRPr>
      </a:lvl3pPr>
      <a:lvl4pPr algn="l" rtl="0" eaLnBrk="0" fontAlgn="base" hangingPunct="0">
        <a:spcBef>
          <a:spcPct val="0"/>
        </a:spcBef>
        <a:spcAft>
          <a:spcPct val="0"/>
        </a:spcAft>
        <a:defRPr kumimoji="1" sz="3200" b="1">
          <a:solidFill>
            <a:schemeClr val="tx2"/>
          </a:solidFill>
          <a:latin typeface="Arial Unicode MS" pitchFamily="34" charset="-128"/>
        </a:defRPr>
      </a:lvl4pPr>
      <a:lvl5pPr algn="l" rtl="0" eaLnBrk="0" fontAlgn="base" hangingPunct="0">
        <a:spcBef>
          <a:spcPct val="0"/>
        </a:spcBef>
        <a:spcAft>
          <a:spcPct val="0"/>
        </a:spcAft>
        <a:defRPr kumimoji="1" sz="3200" b="1">
          <a:solidFill>
            <a:schemeClr val="tx2"/>
          </a:solidFill>
          <a:latin typeface="Arial Unicode MS" pitchFamily="34" charset="-128"/>
        </a:defRPr>
      </a:lvl5pPr>
      <a:lvl6pPr marL="457200" algn="l" rtl="0" eaLnBrk="0" fontAlgn="base" hangingPunct="0">
        <a:spcBef>
          <a:spcPct val="0"/>
        </a:spcBef>
        <a:spcAft>
          <a:spcPct val="0"/>
        </a:spcAft>
        <a:defRPr kumimoji="1" sz="3200" b="1">
          <a:solidFill>
            <a:schemeClr val="tx2"/>
          </a:solidFill>
          <a:latin typeface="Arial Unicode MS" pitchFamily="34" charset="-128"/>
        </a:defRPr>
      </a:lvl6pPr>
      <a:lvl7pPr marL="914400" algn="l" rtl="0" eaLnBrk="0" fontAlgn="base" hangingPunct="0">
        <a:spcBef>
          <a:spcPct val="0"/>
        </a:spcBef>
        <a:spcAft>
          <a:spcPct val="0"/>
        </a:spcAft>
        <a:defRPr kumimoji="1" sz="3200" b="1">
          <a:solidFill>
            <a:schemeClr val="tx2"/>
          </a:solidFill>
          <a:latin typeface="Arial Unicode MS" pitchFamily="34" charset="-128"/>
        </a:defRPr>
      </a:lvl7pPr>
      <a:lvl8pPr marL="1371600" algn="l" rtl="0" eaLnBrk="0" fontAlgn="base" hangingPunct="0">
        <a:spcBef>
          <a:spcPct val="0"/>
        </a:spcBef>
        <a:spcAft>
          <a:spcPct val="0"/>
        </a:spcAft>
        <a:defRPr kumimoji="1" sz="3200" b="1">
          <a:solidFill>
            <a:schemeClr val="tx2"/>
          </a:solidFill>
          <a:latin typeface="Arial Unicode MS" pitchFamily="34" charset="-128"/>
        </a:defRPr>
      </a:lvl8pPr>
      <a:lvl9pPr marL="1828800" algn="l" rtl="0" eaLnBrk="0" fontAlgn="base" hangingPunct="0">
        <a:spcBef>
          <a:spcPct val="0"/>
        </a:spcBef>
        <a:spcAft>
          <a:spcPct val="0"/>
        </a:spcAft>
        <a:defRPr kumimoji="1" sz="3200" b="1">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lr>
          <a:schemeClr val="bg2"/>
        </a:buClr>
        <a:buFont typeface="Wingdings" pitchFamily="2" charset="2"/>
        <a:buChar char="Ø"/>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Char char="•"/>
        <a:defRPr kumimoji="1" sz="2400">
          <a:solidFill>
            <a:schemeClr val="bg2"/>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ü"/>
        <a:defRPr kumimoji="1" sz="2000">
          <a:solidFill>
            <a:schemeClr val="bg2"/>
          </a:solidFill>
          <a:latin typeface="+mn-lt"/>
        </a:defRPr>
      </a:lvl3pPr>
      <a:lvl4pPr marL="1600200" indent="-228600" algn="l" rtl="0" eaLnBrk="0" fontAlgn="base" hangingPunct="0">
        <a:spcBef>
          <a:spcPct val="20000"/>
        </a:spcBef>
        <a:spcAft>
          <a:spcPct val="0"/>
        </a:spcAft>
        <a:buClr>
          <a:schemeClr val="bg2"/>
        </a:buClr>
        <a:buChar char="&gt;"/>
        <a:defRPr kumimoji="1" sz="2000">
          <a:solidFill>
            <a:schemeClr val="bg2"/>
          </a:solidFill>
          <a:latin typeface="+mn-lt"/>
        </a:defRPr>
      </a:lvl4pPr>
      <a:lvl5pPr marL="2057400" indent="-228600" algn="l" rtl="0" eaLnBrk="0" fontAlgn="base" hangingPunct="0">
        <a:spcBef>
          <a:spcPct val="20000"/>
        </a:spcBef>
        <a:spcAft>
          <a:spcPct val="0"/>
        </a:spcAft>
        <a:buClr>
          <a:schemeClr val="bg2"/>
        </a:buClr>
        <a:buChar char="­"/>
        <a:defRPr kumimoji="1" sz="2000">
          <a:solidFill>
            <a:schemeClr val="bg2"/>
          </a:solidFill>
          <a:latin typeface="+mn-lt"/>
        </a:defRPr>
      </a:lvl5pPr>
      <a:lvl6pPr marL="2514600" indent="-228600" algn="l" rtl="0" eaLnBrk="0" fontAlgn="base" hangingPunct="0">
        <a:spcBef>
          <a:spcPct val="20000"/>
        </a:spcBef>
        <a:spcAft>
          <a:spcPct val="0"/>
        </a:spcAft>
        <a:buClr>
          <a:schemeClr val="bg2"/>
        </a:buClr>
        <a:buChar char="­"/>
        <a:defRPr kumimoji="1" sz="2000">
          <a:solidFill>
            <a:schemeClr val="bg2"/>
          </a:solidFill>
          <a:latin typeface="+mn-lt"/>
        </a:defRPr>
      </a:lvl6pPr>
      <a:lvl7pPr marL="2971800" indent="-228600" algn="l" rtl="0" eaLnBrk="0" fontAlgn="base" hangingPunct="0">
        <a:spcBef>
          <a:spcPct val="20000"/>
        </a:spcBef>
        <a:spcAft>
          <a:spcPct val="0"/>
        </a:spcAft>
        <a:buClr>
          <a:schemeClr val="bg2"/>
        </a:buClr>
        <a:buChar char="­"/>
        <a:defRPr kumimoji="1" sz="2000">
          <a:solidFill>
            <a:schemeClr val="bg2"/>
          </a:solidFill>
          <a:latin typeface="+mn-lt"/>
        </a:defRPr>
      </a:lvl7pPr>
      <a:lvl8pPr marL="3429000" indent="-228600" algn="l" rtl="0" eaLnBrk="0" fontAlgn="base" hangingPunct="0">
        <a:spcBef>
          <a:spcPct val="20000"/>
        </a:spcBef>
        <a:spcAft>
          <a:spcPct val="0"/>
        </a:spcAft>
        <a:buClr>
          <a:schemeClr val="bg2"/>
        </a:buClr>
        <a:buChar char="­"/>
        <a:defRPr kumimoji="1" sz="2000">
          <a:solidFill>
            <a:schemeClr val="bg2"/>
          </a:solidFill>
          <a:latin typeface="+mn-lt"/>
        </a:defRPr>
      </a:lvl8pPr>
      <a:lvl9pPr marL="3886200" indent="-228600" algn="l" rtl="0" eaLnBrk="0" fontAlgn="base" hangingPunct="0">
        <a:spcBef>
          <a:spcPct val="20000"/>
        </a:spcBef>
        <a:spcAft>
          <a:spcPct val="0"/>
        </a:spcAft>
        <a:buClr>
          <a:schemeClr val="bg2"/>
        </a:buClr>
        <a:buChar char="­"/>
        <a:defRPr kumimoji="1"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12700"/>
            <a:ext cx="9144000" cy="2959100"/>
          </a:xfrm>
          <a:noFill/>
        </p:spPr>
        <p:txBody>
          <a:bodyPr>
            <a:noAutofit/>
          </a:bodyPr>
          <a:lstStyle/>
          <a:p>
            <a:pPr algn="ctr"/>
            <a:r>
              <a:rPr lang="ru-RU" sz="3600" dirty="0" smtClean="0">
                <a:latin typeface="Arial" pitchFamily="34" charset="0"/>
                <a:cs typeface="Arial" pitchFamily="34" charset="0"/>
              </a:rPr>
              <a:t/>
            </a:r>
            <a:br>
              <a:rPr lang="ru-RU" sz="3600" dirty="0" smtClean="0">
                <a:latin typeface="Arial" pitchFamily="34" charset="0"/>
                <a:cs typeface="Arial" pitchFamily="34" charset="0"/>
              </a:rPr>
            </a:br>
            <a:r>
              <a:rPr lang="en-US" sz="4000" dirty="0" smtClean="0"/>
              <a:t>Ground-based measurements of turbulence in electrified clouds</a:t>
            </a:r>
            <a:endParaRPr lang="en-US" sz="4000" dirty="0" smtClean="0">
              <a:latin typeface="Arial" pitchFamily="34" charset="0"/>
              <a:cs typeface="Arial" pitchFamily="34" charset="0"/>
            </a:endParaRPr>
          </a:p>
        </p:txBody>
      </p:sp>
      <p:sp>
        <p:nvSpPr>
          <p:cNvPr id="34822" name="Rectangle 6"/>
          <p:cNvSpPr>
            <a:spLocks noChangeArrowheads="1"/>
          </p:cNvSpPr>
          <p:nvPr/>
        </p:nvSpPr>
        <p:spPr bwMode="auto">
          <a:xfrm>
            <a:off x="622300" y="3469351"/>
            <a:ext cx="7937500" cy="2862322"/>
          </a:xfrm>
          <a:prstGeom prst="rect">
            <a:avLst/>
          </a:prstGeom>
          <a:gradFill rotWithShape="0">
            <a:gsLst>
              <a:gs pos="0">
                <a:srgbClr val="BECCF8"/>
              </a:gs>
              <a:gs pos="50000">
                <a:srgbClr val="FFFFFF"/>
              </a:gs>
              <a:gs pos="100000">
                <a:srgbClr val="BECCF8"/>
              </a:gs>
            </a:gsLst>
            <a:lin ang="0" scaled="1"/>
          </a:gradFill>
          <a:ln w="12700" cap="sq">
            <a:noFill/>
            <a:miter lim="800000"/>
            <a:headEnd/>
            <a:tailEnd/>
          </a:ln>
        </p:spPr>
        <p:txBody>
          <a:bodyPr wrap="square" anchor="ctr">
            <a:spAutoFit/>
          </a:bodyPr>
          <a:lstStyle/>
          <a:p>
            <a:endParaRPr lang="ru-RU" i="0" dirty="0"/>
          </a:p>
          <a:p>
            <a:r>
              <a:rPr lang="en-US" i="0" dirty="0" err="1" smtClean="0"/>
              <a:t>E.A.Mareev</a:t>
            </a:r>
            <a:r>
              <a:rPr lang="en-US" i="0" dirty="0" smtClean="0"/>
              <a:t>, </a:t>
            </a:r>
            <a:r>
              <a:rPr lang="en-US" i="0" dirty="0" err="1" smtClean="0"/>
              <a:t>V.V.Klimenko</a:t>
            </a:r>
            <a:r>
              <a:rPr lang="en-US" i="0" dirty="0" smtClean="0"/>
              <a:t>, </a:t>
            </a:r>
            <a:r>
              <a:rPr lang="en-US" i="0" dirty="0" err="1" smtClean="0"/>
              <a:t>L.V.Lubyako</a:t>
            </a:r>
            <a:r>
              <a:rPr lang="en-US" i="0" dirty="0" smtClean="0"/>
              <a:t>, </a:t>
            </a:r>
            <a:r>
              <a:rPr lang="en-US" i="0" dirty="0" err="1" smtClean="0"/>
              <a:t>M.V.Shatalina</a:t>
            </a:r>
            <a:r>
              <a:rPr lang="en-US" i="0" dirty="0" smtClean="0"/>
              <a:t>, </a:t>
            </a:r>
            <a:r>
              <a:rPr lang="en-US" i="0" dirty="0" err="1" smtClean="0"/>
              <a:t>S.O.Dementyeva</a:t>
            </a:r>
            <a:r>
              <a:rPr lang="en-US" i="0" dirty="0" smtClean="0"/>
              <a:t>, </a:t>
            </a:r>
            <a:r>
              <a:rPr lang="en-US" i="0" dirty="0" smtClean="0"/>
              <a:t>N.V</a:t>
            </a:r>
            <a:r>
              <a:rPr lang="en-US" i="0" dirty="0" smtClean="0"/>
              <a:t>. </a:t>
            </a:r>
            <a:r>
              <a:rPr lang="en-US" i="0" dirty="0" err="1" smtClean="0"/>
              <a:t>Ilin</a:t>
            </a:r>
            <a:endParaRPr lang="ru-RU" i="0" dirty="0" smtClean="0"/>
          </a:p>
          <a:p>
            <a:endParaRPr lang="ru-RU" i="0" dirty="0" smtClean="0"/>
          </a:p>
          <a:p>
            <a:r>
              <a:rPr lang="en-US" i="0" dirty="0" smtClean="0"/>
              <a:t>Institute of Applied Physics, Russian Academy of Sciences, Nizhny Novgorod, RF</a:t>
            </a:r>
          </a:p>
          <a:p>
            <a:endParaRPr lang="en-US" sz="1800" i="0" dirty="0"/>
          </a:p>
          <a:p>
            <a:r>
              <a:rPr lang="en-US" sz="1800" i="0" dirty="0" smtClean="0">
                <a:solidFill>
                  <a:schemeClr val="bg2"/>
                </a:solidFill>
              </a:rPr>
              <a:t>evgeny.mareev@gmail.com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p:cTn id="7" dur="500" fill="hold"/>
                                        <p:tgtEl>
                                          <p:spTgt spid="34822"/>
                                        </p:tgtEl>
                                        <p:attrNameLst>
                                          <p:attrName>ppt_w</p:attrName>
                                        </p:attrNameLst>
                                      </p:cBhvr>
                                      <p:tavLst>
                                        <p:tav tm="0">
                                          <p:val>
                                            <p:fltVal val="0"/>
                                          </p:val>
                                        </p:tav>
                                        <p:tav tm="100000">
                                          <p:val>
                                            <p:strVal val="#ppt_w"/>
                                          </p:val>
                                        </p:tav>
                                      </p:tavLst>
                                    </p:anim>
                                    <p:anim calcmode="lin" valueType="num">
                                      <p:cBhvr>
                                        <p:cTn id="8" dur="500" fill="hold"/>
                                        <p:tgtEl>
                                          <p:spTgt spid="348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Spectral density of EF fluctuations</a:t>
            </a:r>
            <a:endParaRPr lang="ru-RU" dirty="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10</a:t>
            </a:fld>
            <a:endParaRPr lang="en-US"/>
          </a:p>
        </p:txBody>
      </p:sp>
      <p:pic>
        <p:nvPicPr>
          <p:cNvPr id="265218" name="Picture 2"/>
          <p:cNvPicPr>
            <a:picLocks noChangeAspect="1" noChangeArrowheads="1"/>
          </p:cNvPicPr>
          <p:nvPr/>
        </p:nvPicPr>
        <p:blipFill>
          <a:blip r:embed="rId2" cstate="print"/>
          <a:srcRect/>
          <a:stretch>
            <a:fillRect/>
          </a:stretch>
        </p:blipFill>
        <p:spPr bwMode="auto">
          <a:xfrm>
            <a:off x="519871" y="1807170"/>
            <a:ext cx="4134012" cy="3096750"/>
          </a:xfrm>
          <a:prstGeom prst="rect">
            <a:avLst/>
          </a:prstGeom>
          <a:noFill/>
          <a:ln w="9525">
            <a:noFill/>
            <a:miter lim="800000"/>
            <a:headEnd/>
            <a:tailEnd/>
          </a:ln>
        </p:spPr>
      </p:pic>
      <p:pic>
        <p:nvPicPr>
          <p:cNvPr id="265219" name="Picture 3"/>
          <p:cNvPicPr>
            <a:picLocks noChangeAspect="1" noChangeArrowheads="1"/>
          </p:cNvPicPr>
          <p:nvPr/>
        </p:nvPicPr>
        <p:blipFill>
          <a:blip r:embed="rId3" cstate="print"/>
          <a:srcRect/>
          <a:stretch>
            <a:fillRect/>
          </a:stretch>
        </p:blipFill>
        <p:spPr bwMode="auto">
          <a:xfrm>
            <a:off x="4926842" y="1801499"/>
            <a:ext cx="3851656" cy="3081325"/>
          </a:xfrm>
          <a:prstGeom prst="rect">
            <a:avLst/>
          </a:prstGeom>
          <a:noFill/>
          <a:ln w="9525">
            <a:noFill/>
            <a:miter lim="800000"/>
            <a:headEnd/>
            <a:tailEnd/>
          </a:ln>
        </p:spPr>
      </p:pic>
      <p:sp>
        <p:nvSpPr>
          <p:cNvPr id="8" name="Содержимое 17"/>
          <p:cNvSpPr txBox="1">
            <a:spLocks/>
          </p:cNvSpPr>
          <p:nvPr/>
        </p:nvSpPr>
        <p:spPr bwMode="auto">
          <a:xfrm>
            <a:off x="222913" y="5214768"/>
            <a:ext cx="8498005" cy="133615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lgn="l" eaLnBrk="1" hangingPunct="1"/>
            <a:r>
              <a:rPr lang="en-US" sz="2000" b="0" i="0" dirty="0" smtClean="0"/>
              <a:t>Various weather </a:t>
            </a:r>
            <a:r>
              <a:rPr lang="en-US" sz="2000" b="0" i="0" dirty="0" smtClean="0"/>
              <a:t>conditions in </a:t>
            </a:r>
            <a:r>
              <a:rPr lang="en-US" sz="2000" b="0" i="0" dirty="0" smtClean="0"/>
              <a:t>2018. Right panel: Gain </a:t>
            </a:r>
            <a:r>
              <a:rPr lang="en-US" sz="2000" b="0" i="0" dirty="0" smtClean="0"/>
              <a:t>in the spectral density of </a:t>
            </a:r>
            <a:r>
              <a:rPr lang="en-US" sz="2000" b="0" i="0" dirty="0" smtClean="0"/>
              <a:t>E fluctuations with </a:t>
            </a:r>
            <a:r>
              <a:rPr lang="en-US" sz="2000" b="0" i="0" dirty="0" smtClean="0"/>
              <a:t>changing weather patterns: 1 - from (2) to (3), 2 - from (1) to (2), and 3 - from (1) to (3)</a:t>
            </a:r>
            <a:endParaRPr kumimoji="0" lang="ru-RU" sz="2000" b="0" i="0" dirty="0" smtClean="0">
              <a:solidFill>
                <a:schemeClr val="tx1"/>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Enhancement factor for T fluctuations</a:t>
            </a:r>
            <a:endParaRPr lang="ru-RU" dirty="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11</a:t>
            </a:fld>
            <a:endParaRPr lang="en-US"/>
          </a:p>
        </p:txBody>
      </p:sp>
      <p:pic>
        <p:nvPicPr>
          <p:cNvPr id="266242" name="Picture 2"/>
          <p:cNvPicPr>
            <a:picLocks noChangeAspect="1" noChangeArrowheads="1"/>
          </p:cNvPicPr>
          <p:nvPr/>
        </p:nvPicPr>
        <p:blipFill>
          <a:blip r:embed="rId2" cstate="print"/>
          <a:srcRect/>
          <a:stretch>
            <a:fillRect/>
          </a:stretch>
        </p:blipFill>
        <p:spPr bwMode="auto">
          <a:xfrm>
            <a:off x="600511" y="1542223"/>
            <a:ext cx="7949871" cy="3916907"/>
          </a:xfrm>
          <a:prstGeom prst="rect">
            <a:avLst/>
          </a:prstGeom>
          <a:noFill/>
          <a:ln w="9525">
            <a:noFill/>
            <a:miter lim="800000"/>
            <a:headEnd/>
            <a:tailEnd/>
          </a:ln>
        </p:spPr>
      </p:pic>
      <p:sp>
        <p:nvSpPr>
          <p:cNvPr id="266243" name="Rectangle 3"/>
          <p:cNvSpPr>
            <a:spLocks noChangeArrowheads="1"/>
          </p:cNvSpPr>
          <p:nvPr/>
        </p:nvSpPr>
        <p:spPr bwMode="auto">
          <a:xfrm>
            <a:off x="267286" y="5923770"/>
            <a:ext cx="887671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eaLnBrk="1" hangingPunct="1"/>
            <a:r>
              <a:rPr lang="en-US" sz="2000" b="0" i="0" dirty="0" smtClean="0"/>
              <a:t>G</a:t>
            </a:r>
            <a:r>
              <a:rPr lang="en-US" sz="2000" b="0" i="0" dirty="0" smtClean="0"/>
              <a:t>ain </a:t>
            </a:r>
            <a:r>
              <a:rPr lang="en-US" sz="2000" b="0" i="0" dirty="0" smtClean="0"/>
              <a:t>in the spectral density of fluctuations </a:t>
            </a:r>
            <a:r>
              <a:rPr lang="en-US" sz="2000" b="0" i="0" dirty="0" smtClean="0"/>
              <a:t>T </a:t>
            </a:r>
            <a:r>
              <a:rPr lang="en-US" sz="2000" b="0" i="0" dirty="0" smtClean="0"/>
              <a:t>with changing weather patterns: 1 - </a:t>
            </a:r>
            <a:r>
              <a:rPr lang="en-US" sz="2000" b="0" i="0" dirty="0" smtClean="0"/>
              <a:t>from </a:t>
            </a:r>
            <a:r>
              <a:rPr lang="en-US" sz="2000" b="0" i="0" dirty="0" smtClean="0"/>
              <a:t>(2) to (3), 2 - </a:t>
            </a:r>
            <a:r>
              <a:rPr lang="en-US" sz="2000" b="0" i="0" dirty="0" smtClean="0"/>
              <a:t>from </a:t>
            </a:r>
            <a:r>
              <a:rPr lang="en-US" sz="2000" b="0" i="0" dirty="0" smtClean="0"/>
              <a:t>(1) to (2), and 3 - </a:t>
            </a:r>
            <a:r>
              <a:rPr lang="en-US" sz="2000" b="0" i="0" dirty="0" smtClean="0"/>
              <a:t>from </a:t>
            </a:r>
            <a:r>
              <a:rPr lang="en-US" sz="2000" b="0" i="0" dirty="0" smtClean="0"/>
              <a:t>(1) to (3)</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1664" y="2697809"/>
            <a:ext cx="7704856" cy="3947735"/>
          </a:xfrm>
          <a:prstGeom prst="rect">
            <a:avLst/>
          </a:prstGeom>
        </p:spPr>
      </p:pic>
      <p:pic>
        <p:nvPicPr>
          <p:cNvPr id="5" name="Объект 3"/>
          <p:cNvPicPr>
            <a:picLocks noGrp="1" noChangeAspect="1"/>
          </p:cNvPicPr>
          <p:nvPr>
            <p:ph idx="1"/>
          </p:nvPr>
        </p:nvPicPr>
        <p:blipFill>
          <a:blip r:embed="rId4" cstate="print">
            <a:extLst>
              <a:ext uri="{28A0092B-C50C-407E-A947-70E740481C1C}">
                <a14:useLocalDpi xmlns="" xmlns:a14="http://schemas.microsoft.com/office/drawing/2010/main" val="0"/>
              </a:ext>
            </a:extLst>
          </a:blip>
          <a:stretch>
            <a:fillRect/>
          </a:stretch>
        </p:blipFill>
        <p:spPr>
          <a:xfrm>
            <a:off x="6732240" y="2998333"/>
            <a:ext cx="2304256" cy="3214976"/>
          </a:xfrm>
        </p:spPr>
      </p:pic>
      <p:sp>
        <p:nvSpPr>
          <p:cNvPr id="6" name="TextBox 5"/>
          <p:cNvSpPr txBox="1"/>
          <p:nvPr/>
        </p:nvSpPr>
        <p:spPr>
          <a:xfrm>
            <a:off x="96012" y="1364731"/>
            <a:ext cx="2243739" cy="1323439"/>
          </a:xfrm>
          <a:prstGeom prst="rect">
            <a:avLst/>
          </a:prstGeom>
          <a:noFill/>
        </p:spPr>
        <p:txBody>
          <a:bodyPr wrap="square" rtlCol="0">
            <a:spAutoFit/>
          </a:bodyPr>
          <a:lstStyle/>
          <a:p>
            <a:r>
              <a:rPr lang="en-US" sz="2000" b="0" i="0" dirty="0" smtClean="0">
                <a:solidFill>
                  <a:srgbClr val="0F2CF2"/>
                </a:solidFill>
                <a:latin typeface="Times New Roman" pitchFamily="18" charset="0"/>
                <a:cs typeface="Times New Roman" pitchFamily="18" charset="0"/>
              </a:rPr>
              <a:t>Simulated area:</a:t>
            </a:r>
            <a:endParaRPr lang="en-US" sz="2000" b="0" i="0" dirty="0">
              <a:solidFill>
                <a:srgbClr val="0F2CF2"/>
              </a:solidFill>
              <a:latin typeface="Times New Roman" pitchFamily="18" charset="0"/>
              <a:cs typeface="Times New Roman" pitchFamily="18" charset="0"/>
            </a:endParaRPr>
          </a:p>
          <a:p>
            <a:r>
              <a:rPr lang="en-US" sz="2000" b="0" i="0" dirty="0">
                <a:latin typeface="Times New Roman" pitchFamily="18" charset="0"/>
                <a:cs typeface="Times New Roman" pitchFamily="18" charset="0"/>
              </a:rPr>
              <a:t>1200 x 1200 x 20 </a:t>
            </a:r>
            <a:r>
              <a:rPr lang="en-US" sz="2000" b="0" i="0" dirty="0" smtClean="0">
                <a:latin typeface="Times New Roman" pitchFamily="18" charset="0"/>
                <a:cs typeface="Times New Roman" pitchFamily="18" charset="0"/>
              </a:rPr>
              <a:t>km</a:t>
            </a:r>
            <a:endParaRPr lang="ru-RU" sz="2000" b="0" i="0" dirty="0">
              <a:latin typeface="Times New Roman" pitchFamily="18" charset="0"/>
              <a:cs typeface="Times New Roman" pitchFamily="18" charset="0"/>
            </a:endParaRPr>
          </a:p>
          <a:p>
            <a:r>
              <a:rPr lang="ru-RU" sz="2000" b="0" i="0" dirty="0">
                <a:latin typeface="Times New Roman" pitchFamily="18" charset="0"/>
                <a:cs typeface="Times New Roman" pitchFamily="18" charset="0"/>
              </a:rPr>
              <a:t>2</a:t>
            </a:r>
            <a:r>
              <a:rPr lang="en-US" sz="2000" b="0" i="0" dirty="0">
                <a:latin typeface="Times New Roman" pitchFamily="18" charset="0"/>
                <a:cs typeface="Times New Roman" pitchFamily="18" charset="0"/>
              </a:rPr>
              <a:t>1</a:t>
            </a:r>
            <a:r>
              <a:rPr lang="ru-RU" sz="2000" b="0" i="0" dirty="0">
                <a:latin typeface="Times New Roman" pitchFamily="18" charset="0"/>
                <a:cs typeface="Times New Roman" pitchFamily="18" charset="0"/>
              </a:rPr>
              <a:t>0 </a:t>
            </a:r>
            <a:r>
              <a:rPr lang="en-US" sz="2000" b="0" i="0" dirty="0">
                <a:latin typeface="Times New Roman" pitchFamily="18" charset="0"/>
                <a:cs typeface="Times New Roman" pitchFamily="18" charset="0"/>
              </a:rPr>
              <a:t>x 210</a:t>
            </a:r>
            <a:r>
              <a:rPr lang="ru-RU" sz="2000" b="0" i="0" dirty="0">
                <a:latin typeface="Times New Roman" pitchFamily="18" charset="0"/>
                <a:cs typeface="Times New Roman" pitchFamily="18" charset="0"/>
              </a:rPr>
              <a:t> х 20 </a:t>
            </a:r>
            <a:r>
              <a:rPr lang="en-US" sz="2000" b="0" i="0" dirty="0" smtClean="0">
                <a:latin typeface="Times New Roman" pitchFamily="18" charset="0"/>
                <a:cs typeface="Times New Roman" pitchFamily="18" charset="0"/>
              </a:rPr>
              <a:t>km</a:t>
            </a:r>
            <a:endParaRPr lang="ru-RU" sz="2000" b="0" i="0" dirty="0">
              <a:latin typeface="Times New Roman" pitchFamily="18" charset="0"/>
              <a:cs typeface="Times New Roman" pitchFamily="18" charset="0"/>
            </a:endParaRPr>
          </a:p>
        </p:txBody>
      </p:sp>
      <p:sp>
        <p:nvSpPr>
          <p:cNvPr id="7" name="TextBox 6"/>
          <p:cNvSpPr txBox="1"/>
          <p:nvPr/>
        </p:nvSpPr>
        <p:spPr>
          <a:xfrm>
            <a:off x="2579781" y="1387440"/>
            <a:ext cx="2046809" cy="1200329"/>
          </a:xfrm>
          <a:prstGeom prst="rect">
            <a:avLst/>
          </a:prstGeom>
          <a:noFill/>
        </p:spPr>
        <p:txBody>
          <a:bodyPr wrap="square" rtlCol="0">
            <a:spAutoFit/>
          </a:bodyPr>
          <a:lstStyle/>
          <a:p>
            <a:r>
              <a:rPr lang="en-US" b="0" i="0" dirty="0" smtClean="0">
                <a:solidFill>
                  <a:srgbClr val="0F2CF2"/>
                </a:solidFill>
                <a:latin typeface="Times New Roman" pitchFamily="18" charset="0"/>
                <a:cs typeface="Times New Roman" pitchFamily="18" charset="0"/>
              </a:rPr>
              <a:t>Grids:</a:t>
            </a:r>
            <a:endParaRPr lang="en-US" b="0" i="0" dirty="0">
              <a:solidFill>
                <a:srgbClr val="0F2CF2"/>
              </a:solidFill>
              <a:latin typeface="Times New Roman" pitchFamily="18" charset="0"/>
              <a:cs typeface="Times New Roman" pitchFamily="18" charset="0"/>
            </a:endParaRPr>
          </a:p>
          <a:p>
            <a:r>
              <a:rPr lang="en-US" b="0" i="0" dirty="0" smtClean="0">
                <a:latin typeface="Times New Roman" pitchFamily="18" charset="0"/>
                <a:cs typeface="Times New Roman" pitchFamily="18" charset="0"/>
              </a:rPr>
              <a:t>3 </a:t>
            </a:r>
            <a:r>
              <a:rPr lang="en-US" b="0" i="0" dirty="0">
                <a:latin typeface="Times New Roman" pitchFamily="18" charset="0"/>
                <a:cs typeface="Times New Roman" pitchFamily="18" charset="0"/>
              </a:rPr>
              <a:t>x 3</a:t>
            </a:r>
            <a:r>
              <a:rPr lang="ru-RU" b="0" i="0" dirty="0">
                <a:latin typeface="Times New Roman" pitchFamily="18" charset="0"/>
                <a:cs typeface="Times New Roman" pitchFamily="18" charset="0"/>
              </a:rPr>
              <a:t> х 0.5 </a:t>
            </a:r>
            <a:r>
              <a:rPr lang="en-US" b="0" i="0" dirty="0" smtClean="0">
                <a:latin typeface="Times New Roman" pitchFamily="18" charset="0"/>
                <a:cs typeface="Times New Roman" pitchFamily="18" charset="0"/>
              </a:rPr>
              <a:t>km</a:t>
            </a:r>
            <a:endParaRPr lang="ru-RU" b="0" i="0" dirty="0">
              <a:latin typeface="Times New Roman" pitchFamily="18" charset="0"/>
              <a:cs typeface="Times New Roman" pitchFamily="18" charset="0"/>
            </a:endParaRPr>
          </a:p>
          <a:p>
            <a:r>
              <a:rPr lang="en-US" b="0" i="0" dirty="0" smtClean="0">
                <a:latin typeface="Times New Roman" pitchFamily="18" charset="0"/>
                <a:cs typeface="Times New Roman" pitchFamily="18" charset="0"/>
              </a:rPr>
              <a:t>1</a:t>
            </a:r>
            <a:r>
              <a:rPr lang="ru-RU" b="0" i="0" dirty="0" smtClean="0">
                <a:latin typeface="Times New Roman" pitchFamily="18" charset="0"/>
                <a:cs typeface="Times New Roman" pitchFamily="18" charset="0"/>
              </a:rPr>
              <a:t> </a:t>
            </a:r>
            <a:r>
              <a:rPr lang="en-US" b="0" i="0" dirty="0">
                <a:latin typeface="Times New Roman" pitchFamily="18" charset="0"/>
                <a:cs typeface="Times New Roman" pitchFamily="18" charset="0"/>
              </a:rPr>
              <a:t>x 1</a:t>
            </a:r>
            <a:r>
              <a:rPr lang="ru-RU" b="0" i="0" dirty="0">
                <a:latin typeface="Times New Roman" pitchFamily="18" charset="0"/>
                <a:cs typeface="Times New Roman" pitchFamily="18" charset="0"/>
              </a:rPr>
              <a:t> х 0.5</a:t>
            </a:r>
            <a:r>
              <a:rPr lang="en-US" b="0" i="0" dirty="0">
                <a:latin typeface="Times New Roman" pitchFamily="18" charset="0"/>
                <a:cs typeface="Times New Roman" pitchFamily="18" charset="0"/>
              </a:rPr>
              <a:t> </a:t>
            </a:r>
            <a:r>
              <a:rPr lang="en-US" b="0" i="0" dirty="0" smtClean="0">
                <a:latin typeface="Times New Roman" pitchFamily="18" charset="0"/>
                <a:cs typeface="Times New Roman" pitchFamily="18" charset="0"/>
              </a:rPr>
              <a:t>km</a:t>
            </a:r>
            <a:endParaRPr lang="ru-RU" b="0" i="0" dirty="0">
              <a:latin typeface="Times New Roman" pitchFamily="18" charset="0"/>
              <a:cs typeface="Times New Roman" pitchFamily="18" charset="0"/>
            </a:endParaRPr>
          </a:p>
        </p:txBody>
      </p:sp>
      <p:sp useBgFill="1">
        <p:nvSpPr>
          <p:cNvPr id="8" name="TextBox 7"/>
          <p:cNvSpPr txBox="1"/>
          <p:nvPr/>
        </p:nvSpPr>
        <p:spPr>
          <a:xfrm>
            <a:off x="4355976" y="1111503"/>
            <a:ext cx="2088232" cy="1200329"/>
          </a:xfrm>
          <a:prstGeom prst="rect">
            <a:avLst/>
          </a:prstGeom>
        </p:spPr>
        <p:txBody>
          <a:bodyPr wrap="square" rtlCol="0">
            <a:spAutoFit/>
          </a:bodyPr>
          <a:lstStyle/>
          <a:p>
            <a:r>
              <a:rPr lang="en-US" b="0" i="0" dirty="0" smtClean="0">
                <a:solidFill>
                  <a:srgbClr val="0F2CF2"/>
                </a:solidFill>
                <a:latin typeface="Times New Roman" pitchFamily="18" charset="0"/>
                <a:cs typeface="Times New Roman" pitchFamily="18" charset="0"/>
              </a:rPr>
              <a:t>Initial conditions</a:t>
            </a:r>
            <a:r>
              <a:rPr lang="ru-RU" b="0" i="0" dirty="0" smtClean="0">
                <a:solidFill>
                  <a:srgbClr val="0F2CF2"/>
                </a:solidFill>
                <a:latin typeface="Times New Roman" pitchFamily="18" charset="0"/>
                <a:cs typeface="Times New Roman" pitchFamily="18" charset="0"/>
              </a:rPr>
              <a:t>:</a:t>
            </a:r>
            <a:endParaRPr lang="en-US" b="0" i="0" dirty="0" smtClean="0">
              <a:solidFill>
                <a:srgbClr val="0F2CF2"/>
              </a:solidFill>
              <a:latin typeface="Times New Roman" pitchFamily="18" charset="0"/>
              <a:cs typeface="Times New Roman" pitchFamily="18" charset="0"/>
            </a:endParaRPr>
          </a:p>
          <a:p>
            <a:r>
              <a:rPr lang="en-US" b="0" i="0" dirty="0" smtClean="0">
                <a:latin typeface="Times New Roman" pitchFamily="18" charset="0"/>
                <a:cs typeface="Times New Roman" pitchFamily="18" charset="0"/>
              </a:rPr>
              <a:t>GFS </a:t>
            </a:r>
            <a:r>
              <a:rPr lang="en-US" b="0" i="0" dirty="0">
                <a:latin typeface="Times New Roman" pitchFamily="18" charset="0"/>
                <a:cs typeface="Times New Roman" pitchFamily="18" charset="0"/>
              </a:rPr>
              <a:t>0.25</a:t>
            </a:r>
            <a:r>
              <a:rPr lang="en-US" b="0" i="0" baseline="40000" dirty="0">
                <a:latin typeface="Times New Roman" pitchFamily="18" charset="0"/>
                <a:cs typeface="Times New Roman" pitchFamily="18" charset="0"/>
              </a:rPr>
              <a:t>o</a:t>
            </a:r>
            <a:endParaRPr lang="ru-RU" b="0" i="0" dirty="0">
              <a:latin typeface="Times New Roman" pitchFamily="18" charset="0"/>
              <a:cs typeface="Times New Roman" pitchFamily="18" charset="0"/>
            </a:endParaRPr>
          </a:p>
        </p:txBody>
      </p:sp>
      <p:sp>
        <p:nvSpPr>
          <p:cNvPr id="9" name="Rectangle 1"/>
          <p:cNvSpPr txBox="1">
            <a:spLocks noChangeArrowheads="1"/>
          </p:cNvSpPr>
          <p:nvPr/>
        </p:nvSpPr>
        <p:spPr>
          <a:xfrm>
            <a:off x="121513" y="84045"/>
            <a:ext cx="9697077" cy="752667"/>
          </a:xfrm>
          <a:prstGeom prst="rect">
            <a:avLst/>
          </a:prstGeom>
          <a:ln/>
        </p:spPr>
        <p:txBody>
          <a:bodyPr vert="horz" lIns="121920" tIns="20160" rIns="121920" bIns="6096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95000"/>
              </a:lnSpc>
              <a:tabLst>
                <a:tab pos="0" algn="l"/>
                <a:tab pos="447663" algn="l"/>
                <a:tab pos="896916" algn="l"/>
                <a:tab pos="1346166" algn="l"/>
                <a:tab pos="1795418" algn="l"/>
                <a:tab pos="2244669" algn="l"/>
                <a:tab pos="2693921" algn="l"/>
                <a:tab pos="3143172" algn="l"/>
                <a:tab pos="3592424" algn="l"/>
                <a:tab pos="4041674" algn="l"/>
                <a:tab pos="4490926" algn="l"/>
                <a:tab pos="4940176" algn="l"/>
                <a:tab pos="5389428" algn="l"/>
                <a:tab pos="5838679" algn="l"/>
                <a:tab pos="6287931" algn="l"/>
                <a:tab pos="6737182" algn="l"/>
                <a:tab pos="7186434" algn="l"/>
                <a:tab pos="7635684" algn="l"/>
                <a:tab pos="8084937" algn="l"/>
                <a:tab pos="8534187" algn="l"/>
                <a:tab pos="8983438" algn="l"/>
              </a:tabLst>
            </a:pPr>
            <a:r>
              <a:rPr lang="en-US" sz="3600" b="1" i="0" dirty="0" smtClean="0">
                <a:solidFill>
                  <a:schemeClr val="tx2"/>
                </a:solidFill>
                <a:latin typeface="Times New Roman" pitchFamily="18" charset="0"/>
                <a:cs typeface="Times New Roman" pitchFamily="18" charset="0"/>
              </a:rPr>
              <a:t>WRF simulations</a:t>
            </a:r>
          </a:p>
          <a:p>
            <a:pPr>
              <a:lnSpc>
                <a:spcPct val="95000"/>
              </a:lnSpc>
              <a:tabLst>
                <a:tab pos="0" algn="l"/>
                <a:tab pos="447663" algn="l"/>
                <a:tab pos="896916" algn="l"/>
                <a:tab pos="1346166" algn="l"/>
                <a:tab pos="1795418" algn="l"/>
                <a:tab pos="2244669" algn="l"/>
                <a:tab pos="2693921" algn="l"/>
                <a:tab pos="3143172" algn="l"/>
                <a:tab pos="3592424" algn="l"/>
                <a:tab pos="4041674" algn="l"/>
                <a:tab pos="4490926" algn="l"/>
                <a:tab pos="4940176" algn="l"/>
                <a:tab pos="5389428" algn="l"/>
                <a:tab pos="5838679" algn="l"/>
                <a:tab pos="6287931" algn="l"/>
                <a:tab pos="6737182" algn="l"/>
                <a:tab pos="7186434" algn="l"/>
                <a:tab pos="7635684" algn="l"/>
                <a:tab pos="8084937" algn="l"/>
                <a:tab pos="8534187" algn="l"/>
                <a:tab pos="8983438" algn="l"/>
              </a:tabLst>
            </a:pPr>
            <a:r>
              <a:rPr lang="en-US" sz="2800" b="1" i="0" dirty="0" smtClean="0">
                <a:solidFill>
                  <a:schemeClr val="tx2"/>
                </a:solidFill>
                <a:latin typeface="Times New Roman" pitchFamily="18" charset="0"/>
                <a:cs typeface="Times New Roman" pitchFamily="18" charset="0"/>
              </a:rPr>
              <a:t>Thunderstorm </a:t>
            </a:r>
            <a:r>
              <a:rPr lang="en-US" sz="2800" b="1" i="0" dirty="0" smtClean="0">
                <a:solidFill>
                  <a:schemeClr val="tx2"/>
                </a:solidFill>
                <a:latin typeface="Times New Roman" pitchFamily="18" charset="0"/>
                <a:cs typeface="Times New Roman" pitchFamily="18" charset="0"/>
              </a:rPr>
              <a:t>1</a:t>
            </a:r>
            <a:r>
              <a:rPr lang="ru-RU" sz="2800" b="1" i="0" dirty="0" smtClean="0">
                <a:solidFill>
                  <a:schemeClr val="tx2"/>
                </a:solidFill>
                <a:latin typeface="Times New Roman" pitchFamily="18" charset="0"/>
                <a:cs typeface="Times New Roman" pitchFamily="18" charset="0"/>
              </a:rPr>
              <a:t> </a:t>
            </a:r>
            <a:r>
              <a:rPr lang="en-US" sz="2800" b="1" i="0" dirty="0" smtClean="0">
                <a:solidFill>
                  <a:schemeClr val="tx2"/>
                </a:solidFill>
                <a:latin typeface="Times New Roman" pitchFamily="18" charset="0"/>
                <a:cs typeface="Times New Roman" pitchFamily="18" charset="0"/>
              </a:rPr>
              <a:t>June 2015 </a:t>
            </a:r>
            <a:r>
              <a:rPr lang="en-US" sz="2800" b="1" i="0" dirty="0">
                <a:solidFill>
                  <a:schemeClr val="tx2"/>
                </a:solidFill>
                <a:latin typeface="Times New Roman" pitchFamily="18" charset="0"/>
                <a:cs typeface="Times New Roman" pitchFamily="18" charset="0"/>
              </a:rPr>
              <a:t>14:30 – 21:30</a:t>
            </a:r>
            <a:r>
              <a:rPr lang="ru-RU" sz="2800" b="1" i="0" dirty="0">
                <a:solidFill>
                  <a:schemeClr val="tx2"/>
                </a:solidFill>
                <a:latin typeface="Times New Roman" pitchFamily="18" charset="0"/>
                <a:cs typeface="Times New Roman" pitchFamily="18" charset="0"/>
              </a:rPr>
              <a:t> (</a:t>
            </a:r>
            <a:r>
              <a:rPr lang="en-US" sz="2800" b="1" i="0" dirty="0">
                <a:solidFill>
                  <a:schemeClr val="tx2"/>
                </a:solidFill>
                <a:latin typeface="Times New Roman" pitchFamily="18" charset="0"/>
                <a:cs typeface="Times New Roman" pitchFamily="18" charset="0"/>
              </a:rPr>
              <a:t>UTC</a:t>
            </a:r>
            <a:r>
              <a:rPr lang="ru-RU" sz="2800" b="1" i="0" dirty="0">
                <a:solidFill>
                  <a:schemeClr val="tx2"/>
                </a:solidFill>
                <a:latin typeface="Times New Roman" pitchFamily="18" charset="0"/>
                <a:cs typeface="Times New Roman" pitchFamily="18" charset="0"/>
              </a:rPr>
              <a:t>)</a:t>
            </a:r>
          </a:p>
        </p:txBody>
      </p:sp>
      <p:sp>
        <p:nvSpPr>
          <p:cNvPr id="10" name="TextBox 9"/>
          <p:cNvSpPr txBox="1"/>
          <p:nvPr/>
        </p:nvSpPr>
        <p:spPr>
          <a:xfrm>
            <a:off x="6318000" y="2852936"/>
            <a:ext cx="396000" cy="2631490"/>
          </a:xfrm>
          <a:prstGeom prst="rect">
            <a:avLst/>
          </a:prstGeom>
          <a:solidFill>
            <a:schemeClr val="bg1"/>
          </a:solidFill>
        </p:spPr>
        <p:txBody>
          <a:bodyPr wrap="square" rtlCol="0">
            <a:spAutoFit/>
          </a:bodyPr>
          <a:lstStyle/>
          <a:p>
            <a:endParaRPr lang="en-US" sz="1100" b="1" dirty="0">
              <a:latin typeface="+mj-lt"/>
            </a:endParaRPr>
          </a:p>
          <a:p>
            <a:r>
              <a:rPr lang="en-US" sz="1100" b="1" dirty="0">
                <a:latin typeface="+mj-lt"/>
              </a:rPr>
              <a:t>60</a:t>
            </a:r>
          </a:p>
          <a:p>
            <a:endParaRPr lang="en-US" sz="1100" b="1" dirty="0" smtClean="0">
              <a:latin typeface="+mj-lt"/>
            </a:endParaRPr>
          </a:p>
          <a:p>
            <a:endParaRPr lang="en-US" sz="1100" b="1" dirty="0">
              <a:latin typeface="+mj-lt"/>
            </a:endParaRPr>
          </a:p>
          <a:p>
            <a:r>
              <a:rPr lang="en-US" sz="1100" b="1" dirty="0">
                <a:latin typeface="+mj-lt"/>
              </a:rPr>
              <a:t>40</a:t>
            </a:r>
          </a:p>
          <a:p>
            <a:endParaRPr lang="en-US" sz="1100" b="1" dirty="0" smtClean="0">
              <a:latin typeface="+mj-lt"/>
            </a:endParaRPr>
          </a:p>
          <a:p>
            <a:endParaRPr lang="en-US" sz="1100" b="1" dirty="0">
              <a:latin typeface="+mj-lt"/>
            </a:endParaRPr>
          </a:p>
          <a:p>
            <a:r>
              <a:rPr lang="en-US" sz="1100" b="1" dirty="0">
                <a:latin typeface="+mj-lt"/>
              </a:rPr>
              <a:t>20</a:t>
            </a:r>
          </a:p>
          <a:p>
            <a:endParaRPr lang="en-US" sz="1100" b="1" dirty="0" smtClean="0">
              <a:latin typeface="+mj-lt"/>
            </a:endParaRPr>
          </a:p>
          <a:p>
            <a:endParaRPr lang="en-US" sz="1100" b="1" dirty="0">
              <a:latin typeface="+mj-lt"/>
            </a:endParaRPr>
          </a:p>
          <a:p>
            <a:r>
              <a:rPr lang="en-US" sz="1100" b="1" dirty="0">
                <a:latin typeface="+mj-lt"/>
              </a:rPr>
              <a:t>0</a:t>
            </a:r>
          </a:p>
          <a:p>
            <a:endParaRPr lang="en-US" sz="1100" b="1" dirty="0">
              <a:latin typeface="+mj-lt"/>
            </a:endParaRPr>
          </a:p>
          <a:p>
            <a:endParaRPr lang="en-US" sz="1100" b="1" dirty="0">
              <a:latin typeface="+mj-lt"/>
            </a:endParaRPr>
          </a:p>
          <a:p>
            <a:r>
              <a:rPr lang="en-US" sz="1100" b="1" dirty="0">
                <a:latin typeface="+mj-lt"/>
              </a:rPr>
              <a:t>-20</a:t>
            </a:r>
          </a:p>
          <a:p>
            <a:endParaRPr lang="ru-RU" sz="1100" b="1" dirty="0">
              <a:latin typeface="+mj-lt"/>
            </a:endParaRPr>
          </a:p>
        </p:txBody>
      </p:sp>
      <p:sp useBgFill="1">
        <p:nvSpPr>
          <p:cNvPr id="11" name="TextBox 10"/>
          <p:cNvSpPr txBox="1"/>
          <p:nvPr/>
        </p:nvSpPr>
        <p:spPr>
          <a:xfrm>
            <a:off x="6372201" y="1111503"/>
            <a:ext cx="2448271" cy="1200329"/>
          </a:xfrm>
          <a:prstGeom prst="rect">
            <a:avLst/>
          </a:prstGeom>
        </p:spPr>
        <p:txBody>
          <a:bodyPr wrap="square" rtlCol="0">
            <a:spAutoFit/>
          </a:bodyPr>
          <a:lstStyle/>
          <a:p>
            <a:r>
              <a:rPr lang="en-US" b="0" i="0" dirty="0" smtClean="0">
                <a:solidFill>
                  <a:srgbClr val="0F2CF2"/>
                </a:solidFill>
                <a:latin typeface="Times New Roman" pitchFamily="18" charset="0"/>
                <a:cs typeface="Times New Roman" pitchFamily="18" charset="0"/>
              </a:rPr>
              <a:t>Simulated time</a:t>
            </a:r>
            <a:r>
              <a:rPr lang="ru-RU" b="0" i="0" dirty="0" smtClean="0">
                <a:solidFill>
                  <a:srgbClr val="0F2CF2"/>
                </a:solidFill>
                <a:latin typeface="Times New Roman" pitchFamily="18" charset="0"/>
                <a:cs typeface="Times New Roman" pitchFamily="18" charset="0"/>
              </a:rPr>
              <a:t>:</a:t>
            </a:r>
            <a:r>
              <a:rPr lang="en-US" b="0" i="0" dirty="0" smtClean="0">
                <a:latin typeface="Times New Roman" pitchFamily="18" charset="0"/>
                <a:cs typeface="Times New Roman" pitchFamily="18" charset="0"/>
              </a:rPr>
              <a:t>       </a:t>
            </a:r>
            <a:r>
              <a:rPr lang="ru-RU" b="0" i="0" dirty="0" smtClean="0">
                <a:latin typeface="Times New Roman" pitchFamily="18" charset="0"/>
                <a:cs typeface="Times New Roman" pitchFamily="18" charset="0"/>
              </a:rPr>
              <a:t>00:00-00:00</a:t>
            </a:r>
            <a:r>
              <a:rPr lang="ru-RU" b="0" i="0" dirty="0">
                <a:latin typeface="Times New Roman" pitchFamily="18" charset="0"/>
                <a:cs typeface="Times New Roman" pitchFamily="18" charset="0"/>
              </a:rPr>
              <a:t>(+1) </a:t>
            </a:r>
            <a:r>
              <a:rPr lang="en-US" b="0" i="0" dirty="0" smtClean="0">
                <a:latin typeface="Times New Roman" pitchFamily="18" charset="0"/>
                <a:cs typeface="Times New Roman" pitchFamily="18" charset="0"/>
              </a:rPr>
              <a:t>UTC</a:t>
            </a:r>
            <a:endParaRPr lang="ru-RU" b="0" i="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5-06-01-2-rus.tif"/>
          <p:cNvPicPr>
            <a:picLocks noChangeAspect="1"/>
          </p:cNvPicPr>
          <p:nvPr/>
        </p:nvPicPr>
        <p:blipFill rotWithShape="1">
          <a:blip r:embed="rId2" cstate="print"/>
          <a:srcRect l="6855" t="64277" r="53154" b="5974"/>
          <a:stretch/>
        </p:blipFill>
        <p:spPr>
          <a:xfrm>
            <a:off x="5940666" y="4101075"/>
            <a:ext cx="3023822" cy="2736075"/>
          </a:xfrm>
          <a:prstGeom prst="rect">
            <a:avLst/>
          </a:prstGeom>
        </p:spPr>
      </p:pic>
      <p:pic>
        <p:nvPicPr>
          <p:cNvPr id="5" name="Рисунок 4" descr="2015-06-01-2-rus.tif"/>
          <p:cNvPicPr>
            <a:picLocks noChangeAspect="1"/>
          </p:cNvPicPr>
          <p:nvPr/>
        </p:nvPicPr>
        <p:blipFill rotWithShape="1">
          <a:blip r:embed="rId2" cstate="print"/>
          <a:srcRect l="6855" t="2508" r="53154" b="35648"/>
          <a:stretch/>
        </p:blipFill>
        <p:spPr>
          <a:xfrm>
            <a:off x="468058" y="1197467"/>
            <a:ext cx="3023822" cy="5687917"/>
          </a:xfrm>
          <a:prstGeom prst="rect">
            <a:avLst/>
          </a:prstGeom>
        </p:spPr>
      </p:pic>
      <p:pic>
        <p:nvPicPr>
          <p:cNvPr id="14" name="Рисунок 13"/>
          <p:cNvPicPr>
            <a:picLocks noChangeAspect="1"/>
          </p:cNvPicPr>
          <p:nvPr/>
        </p:nvPicPr>
        <p:blipFill rotWithShape="1">
          <a:blip r:embed="rId3" cstate="print">
            <a:extLst>
              <a:ext uri="{28A0092B-C50C-407E-A947-70E740481C1C}">
                <a14:useLocalDpi xmlns="" xmlns:a14="http://schemas.microsoft.com/office/drawing/2010/main" val="0"/>
              </a:ext>
            </a:extLst>
          </a:blip>
          <a:srcRect l="2946" t="6327" r="6779" b="-227"/>
          <a:stretch/>
        </p:blipFill>
        <p:spPr>
          <a:xfrm>
            <a:off x="5331000" y="872658"/>
            <a:ext cx="3417464" cy="3228417"/>
          </a:xfrm>
          <a:prstGeom prst="rect">
            <a:avLst/>
          </a:prstGeom>
        </p:spPr>
      </p:pic>
      <p:sp>
        <p:nvSpPr>
          <p:cNvPr id="16" name="Заголовок 1"/>
          <p:cNvSpPr>
            <a:spLocks noGrp="1"/>
          </p:cNvSpPr>
          <p:nvPr>
            <p:ph type="title"/>
          </p:nvPr>
        </p:nvSpPr>
        <p:spPr>
          <a:xfrm>
            <a:off x="299528" y="-27383"/>
            <a:ext cx="8448937" cy="1196273"/>
          </a:xfrm>
        </p:spPr>
        <p:txBody>
          <a:bodyPr>
            <a:noAutofit/>
          </a:bodyPr>
          <a:lstStyle/>
          <a:p>
            <a:pPr defTabSz="914377">
              <a:lnSpc>
                <a:spcPct val="90000"/>
              </a:lnSpc>
            </a:pPr>
            <a:r>
              <a:rPr lang="en-US" sz="2800" b="1" dirty="0" smtClean="0">
                <a:latin typeface="Times New Roman" pitchFamily="18" charset="0"/>
                <a:cs typeface="Times New Roman" pitchFamily="18" charset="0"/>
              </a:rPr>
              <a:t>Modeling of thunderstorms taking into account turbulent effects</a:t>
            </a:r>
            <a:r>
              <a:rPr lang="ru-RU" sz="2800" b="1" dirty="0" smtClean="0">
                <a:latin typeface="Times New Roman" pitchFamily="18" charset="0"/>
                <a:cs typeface="Times New Roman" pitchFamily="18" charset="0"/>
              </a:rPr>
              <a:t> </a:t>
            </a:r>
            <a:endParaRPr lang="ru-RU" sz="2800" b="1" dirty="0">
              <a:solidFill>
                <a:schemeClr val="tx1"/>
              </a:solidFill>
            </a:endParaRPr>
          </a:p>
        </p:txBody>
      </p:sp>
      <p:sp>
        <p:nvSpPr>
          <p:cNvPr id="15" name="TextBox 14"/>
          <p:cNvSpPr txBox="1"/>
          <p:nvPr/>
        </p:nvSpPr>
        <p:spPr>
          <a:xfrm rot="16200000">
            <a:off x="4904172" y="5154790"/>
            <a:ext cx="1654619" cy="338554"/>
          </a:xfrm>
          <a:prstGeom prst="rect">
            <a:avLst/>
          </a:prstGeom>
          <a:noFill/>
        </p:spPr>
        <p:txBody>
          <a:bodyPr wrap="none" rtlCol="0">
            <a:spAutoFit/>
          </a:bodyPr>
          <a:lstStyle/>
          <a:p>
            <a:r>
              <a:rPr lang="en-US" sz="1600" dirty="0" smtClean="0">
                <a:solidFill>
                  <a:srgbClr val="0F2CF2"/>
                </a:solidFill>
                <a:latin typeface="Times New Roman" panose="02020603050405020304" pitchFamily="18" charset="0"/>
                <a:cs typeface="Times New Roman" panose="02020603050405020304" pitchFamily="18" charset="0"/>
              </a:rPr>
              <a:t>Radar reflectivity</a:t>
            </a:r>
            <a:endParaRPr lang="ru-RU" sz="1600" dirty="0">
              <a:solidFill>
                <a:srgbClr val="0F2CF2"/>
              </a:solidFill>
              <a:latin typeface="Times New Roman" panose="02020603050405020304" pitchFamily="18" charset="0"/>
              <a:cs typeface="Times New Roman" panose="02020603050405020304" pitchFamily="18" charset="0"/>
            </a:endParaRPr>
          </a:p>
        </p:txBody>
      </p:sp>
      <p:sp>
        <p:nvSpPr>
          <p:cNvPr id="17" name="TextBox 16"/>
          <p:cNvSpPr txBox="1"/>
          <p:nvPr/>
        </p:nvSpPr>
        <p:spPr>
          <a:xfrm rot="16200000">
            <a:off x="3054780" y="2338759"/>
            <a:ext cx="1399742" cy="338554"/>
          </a:xfrm>
          <a:prstGeom prst="rect">
            <a:avLst/>
          </a:prstGeom>
          <a:noFill/>
        </p:spPr>
        <p:txBody>
          <a:bodyPr wrap="none" rtlCol="0">
            <a:spAutoFit/>
          </a:bodyPr>
          <a:lstStyle/>
          <a:p>
            <a:r>
              <a:rPr lang="en-US" sz="1600" dirty="0" smtClean="0">
                <a:solidFill>
                  <a:srgbClr val="0F2CF2"/>
                </a:solidFill>
                <a:latin typeface="Times New Roman" panose="02020603050405020304" pitchFamily="18" charset="0"/>
                <a:cs typeface="Times New Roman" panose="02020603050405020304" pitchFamily="18" charset="0"/>
              </a:rPr>
              <a:t>No turbulence</a:t>
            </a:r>
            <a:endParaRPr lang="ru-RU" sz="1600" dirty="0">
              <a:solidFill>
                <a:srgbClr val="0F2CF2"/>
              </a:solidFill>
              <a:latin typeface="Times New Roman" panose="02020603050405020304" pitchFamily="18" charset="0"/>
              <a:cs typeface="Times New Roman" panose="02020603050405020304" pitchFamily="18" charset="0"/>
            </a:endParaRPr>
          </a:p>
        </p:txBody>
      </p:sp>
      <p:sp>
        <p:nvSpPr>
          <p:cNvPr id="18" name="TextBox 17"/>
          <p:cNvSpPr txBox="1"/>
          <p:nvPr/>
        </p:nvSpPr>
        <p:spPr>
          <a:xfrm rot="16200000">
            <a:off x="3175615" y="5195178"/>
            <a:ext cx="1158073" cy="338554"/>
          </a:xfrm>
          <a:prstGeom prst="rect">
            <a:avLst/>
          </a:prstGeom>
          <a:noFill/>
        </p:spPr>
        <p:txBody>
          <a:bodyPr wrap="none" rtlCol="0">
            <a:spAutoFit/>
          </a:bodyPr>
          <a:lstStyle/>
          <a:p>
            <a:r>
              <a:rPr lang="en-US" sz="1600" dirty="0" smtClean="0">
                <a:solidFill>
                  <a:srgbClr val="0F2CF2"/>
                </a:solidFill>
                <a:latin typeface="Times New Roman" panose="02020603050405020304" pitchFamily="18" charset="0"/>
                <a:cs typeface="Times New Roman" panose="02020603050405020304" pitchFamily="18" charset="0"/>
              </a:rPr>
              <a:t>Turbulence</a:t>
            </a:r>
            <a:endParaRPr lang="ru-RU" sz="1600" dirty="0">
              <a:solidFill>
                <a:srgbClr val="0F2CF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rot="16200000">
            <a:off x="-487078" y="3480297"/>
            <a:ext cx="1457450" cy="307777"/>
          </a:xfrm>
          <a:prstGeom prst="rect">
            <a:avLst/>
          </a:prstGeom>
          <a:noFill/>
        </p:spPr>
        <p:txBody>
          <a:bodyPr wrap="none" rtlCol="0">
            <a:spAutoFit/>
          </a:bodyPr>
          <a:lstStyle/>
          <a:p>
            <a:r>
              <a:rPr lang="en-US" sz="1400" dirty="0" smtClean="0">
                <a:solidFill>
                  <a:srgbClr val="0F2CF2"/>
                </a:solidFill>
                <a:latin typeface="Times New Roman" panose="02020603050405020304" pitchFamily="18" charset="0"/>
                <a:cs typeface="Times New Roman" panose="02020603050405020304" pitchFamily="18" charset="0"/>
              </a:rPr>
              <a:t>Electric potential</a:t>
            </a:r>
            <a:endParaRPr lang="ru-RU" sz="1400" dirty="0">
              <a:solidFill>
                <a:srgbClr val="0F2CF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rot="16200000">
            <a:off x="4516703" y="2194917"/>
            <a:ext cx="1138452" cy="307777"/>
          </a:xfrm>
          <a:prstGeom prst="rect">
            <a:avLst/>
          </a:prstGeom>
          <a:noFill/>
        </p:spPr>
        <p:txBody>
          <a:bodyPr wrap="none" rtlCol="0">
            <a:spAutoFit/>
          </a:bodyPr>
          <a:lstStyle/>
          <a:p>
            <a:r>
              <a:rPr lang="en-US" sz="1400" dirty="0" smtClean="0">
                <a:solidFill>
                  <a:srgbClr val="0F2CF2"/>
                </a:solidFill>
                <a:latin typeface="Times New Roman" panose="02020603050405020304" pitchFamily="18" charset="0"/>
                <a:cs typeface="Times New Roman" panose="02020603050405020304" pitchFamily="18" charset="0"/>
              </a:rPr>
              <a:t>Electric field</a:t>
            </a:r>
            <a:endParaRPr lang="ru-RU" sz="1400" dirty="0">
              <a:solidFill>
                <a:srgbClr val="0F2CF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81578" y="3806384"/>
            <a:ext cx="630548" cy="221018"/>
          </a:xfrm>
          <a:prstGeom prst="rect">
            <a:avLst/>
          </a:prstGeom>
          <a:solidFill>
            <a:schemeClr val="bg1"/>
          </a:solidFill>
        </p:spPr>
        <p:txBody>
          <a:bodyPr wrap="none" lIns="36000" tIns="36000" rIns="36000" bIns="0" rtlCol="0">
            <a:spAutoFit/>
          </a:bodyPr>
          <a:lstStyle/>
          <a:p>
            <a:r>
              <a:rPr lang="en-US" sz="1200" dirty="0" smtClean="0"/>
              <a:t>|E|, V/m</a:t>
            </a:r>
            <a:endParaRPr lang="ru-RU" sz="1200" dirty="0"/>
          </a:p>
        </p:txBody>
      </p:sp>
      <p:sp>
        <p:nvSpPr>
          <p:cNvPr id="13" name="TextBox 12"/>
          <p:cNvSpPr txBox="1"/>
          <p:nvPr/>
        </p:nvSpPr>
        <p:spPr>
          <a:xfrm>
            <a:off x="7161884" y="6604347"/>
            <a:ext cx="257049" cy="153888"/>
          </a:xfrm>
          <a:prstGeom prst="rect">
            <a:avLst/>
          </a:prstGeom>
          <a:solidFill>
            <a:schemeClr val="bg1"/>
          </a:solidFill>
        </p:spPr>
        <p:txBody>
          <a:bodyPr wrap="none" lIns="36000" tIns="0" rIns="36000" bIns="0" rtlCol="0">
            <a:spAutoFit/>
          </a:bodyPr>
          <a:lstStyle/>
          <a:p>
            <a:r>
              <a:rPr lang="en-US" sz="1000" dirty="0" smtClean="0"/>
              <a:t>km</a:t>
            </a:r>
            <a:endParaRPr lang="ru-RU" sz="1000" dirty="0"/>
          </a:p>
        </p:txBody>
      </p:sp>
      <p:sp>
        <p:nvSpPr>
          <p:cNvPr id="22" name="TextBox 21"/>
          <p:cNvSpPr txBox="1"/>
          <p:nvPr/>
        </p:nvSpPr>
        <p:spPr>
          <a:xfrm>
            <a:off x="1689276" y="3909053"/>
            <a:ext cx="257049" cy="153888"/>
          </a:xfrm>
          <a:prstGeom prst="rect">
            <a:avLst/>
          </a:prstGeom>
          <a:solidFill>
            <a:schemeClr val="bg1"/>
          </a:solidFill>
        </p:spPr>
        <p:txBody>
          <a:bodyPr wrap="none" lIns="36000" tIns="0" rIns="36000" bIns="0" rtlCol="0">
            <a:spAutoFit/>
          </a:bodyPr>
          <a:lstStyle/>
          <a:p>
            <a:r>
              <a:rPr lang="en-US" sz="1000" dirty="0" smtClean="0"/>
              <a:t>km</a:t>
            </a:r>
            <a:endParaRPr lang="ru-RU" sz="1000" dirty="0"/>
          </a:p>
        </p:txBody>
      </p:sp>
      <p:sp>
        <p:nvSpPr>
          <p:cNvPr id="23" name="TextBox 22"/>
          <p:cNvSpPr txBox="1"/>
          <p:nvPr/>
        </p:nvSpPr>
        <p:spPr>
          <a:xfrm>
            <a:off x="1689276" y="6652816"/>
            <a:ext cx="257049" cy="153888"/>
          </a:xfrm>
          <a:prstGeom prst="rect">
            <a:avLst/>
          </a:prstGeom>
          <a:solidFill>
            <a:schemeClr val="bg1"/>
          </a:solidFill>
        </p:spPr>
        <p:txBody>
          <a:bodyPr wrap="none" lIns="36000" tIns="0" rIns="36000" bIns="0" rtlCol="0">
            <a:spAutoFit/>
          </a:bodyPr>
          <a:lstStyle/>
          <a:p>
            <a:r>
              <a:rPr lang="en-US" sz="1000" dirty="0" smtClean="0"/>
              <a:t>km</a:t>
            </a:r>
            <a:endParaRPr lang="ru-RU" sz="1000" dirty="0"/>
          </a:p>
        </p:txBody>
      </p:sp>
      <p:sp>
        <p:nvSpPr>
          <p:cNvPr id="24" name="TextBox 23"/>
          <p:cNvSpPr txBox="1"/>
          <p:nvPr/>
        </p:nvSpPr>
        <p:spPr>
          <a:xfrm rot="16200000">
            <a:off x="478099" y="2511821"/>
            <a:ext cx="257048" cy="153888"/>
          </a:xfrm>
          <a:prstGeom prst="rect">
            <a:avLst/>
          </a:prstGeom>
          <a:solidFill>
            <a:schemeClr val="bg1"/>
          </a:solidFill>
        </p:spPr>
        <p:txBody>
          <a:bodyPr wrap="none" lIns="36000" tIns="0" rIns="36000" bIns="0" rtlCol="0">
            <a:spAutoFit/>
          </a:bodyPr>
          <a:lstStyle/>
          <a:p>
            <a:r>
              <a:rPr lang="en-US" sz="1000" dirty="0" smtClean="0"/>
              <a:t>km</a:t>
            </a:r>
            <a:endParaRPr lang="ru-RU" sz="1000" dirty="0"/>
          </a:p>
        </p:txBody>
      </p:sp>
      <p:sp>
        <p:nvSpPr>
          <p:cNvPr id="25" name="TextBox 24"/>
          <p:cNvSpPr txBox="1"/>
          <p:nvPr/>
        </p:nvSpPr>
        <p:spPr>
          <a:xfrm rot="16200000">
            <a:off x="415964" y="5344419"/>
            <a:ext cx="257048" cy="153888"/>
          </a:xfrm>
          <a:prstGeom prst="rect">
            <a:avLst/>
          </a:prstGeom>
          <a:solidFill>
            <a:schemeClr val="bg1"/>
          </a:solidFill>
        </p:spPr>
        <p:txBody>
          <a:bodyPr wrap="none" lIns="36000" tIns="0" rIns="36000" bIns="0" rtlCol="0">
            <a:spAutoFit/>
          </a:bodyPr>
          <a:lstStyle/>
          <a:p>
            <a:r>
              <a:rPr lang="en-US" sz="1000" dirty="0" smtClean="0"/>
              <a:t>km</a:t>
            </a:r>
            <a:endParaRPr lang="ru-RU" sz="1000" dirty="0"/>
          </a:p>
        </p:txBody>
      </p:sp>
      <p:sp>
        <p:nvSpPr>
          <p:cNvPr id="26" name="TextBox 25"/>
          <p:cNvSpPr txBox="1"/>
          <p:nvPr/>
        </p:nvSpPr>
        <p:spPr>
          <a:xfrm rot="16200000">
            <a:off x="5888573" y="5344417"/>
            <a:ext cx="257048" cy="153888"/>
          </a:xfrm>
          <a:prstGeom prst="rect">
            <a:avLst/>
          </a:prstGeom>
          <a:solidFill>
            <a:schemeClr val="bg1"/>
          </a:solidFill>
        </p:spPr>
        <p:txBody>
          <a:bodyPr wrap="none" lIns="36000" tIns="0" rIns="36000" bIns="0" rtlCol="0">
            <a:spAutoFit/>
          </a:bodyPr>
          <a:lstStyle/>
          <a:p>
            <a:r>
              <a:rPr lang="en-US" sz="1000" dirty="0" smtClean="0"/>
              <a:t>km</a:t>
            </a:r>
            <a:endParaRPr lang="ru-RU" sz="1000" dirty="0"/>
          </a:p>
        </p:txBody>
      </p:sp>
      <p:sp>
        <p:nvSpPr>
          <p:cNvPr id="29" name="TextBox 28"/>
          <p:cNvSpPr txBox="1"/>
          <p:nvPr/>
        </p:nvSpPr>
        <p:spPr>
          <a:xfrm>
            <a:off x="5936947" y="4197085"/>
            <a:ext cx="143235" cy="153888"/>
          </a:xfrm>
          <a:prstGeom prst="rect">
            <a:avLst/>
          </a:prstGeom>
          <a:solidFill>
            <a:schemeClr val="bg1"/>
          </a:solidFill>
        </p:spPr>
        <p:txBody>
          <a:bodyPr wrap="none" lIns="36000" tIns="0" rIns="36000" bIns="0" rtlCol="0">
            <a:spAutoFit/>
          </a:bodyPr>
          <a:lstStyle/>
          <a:p>
            <a:r>
              <a:rPr lang="en-US" sz="1000" dirty="0" smtClean="0"/>
              <a:t>  </a:t>
            </a:r>
            <a:endParaRPr lang="ru-RU" sz="1000" dirty="0"/>
          </a:p>
        </p:txBody>
      </p:sp>
      <p:sp>
        <p:nvSpPr>
          <p:cNvPr id="30" name="TextBox 29"/>
          <p:cNvSpPr txBox="1"/>
          <p:nvPr/>
        </p:nvSpPr>
        <p:spPr>
          <a:xfrm>
            <a:off x="464339" y="4197085"/>
            <a:ext cx="143235" cy="153888"/>
          </a:xfrm>
          <a:prstGeom prst="rect">
            <a:avLst/>
          </a:prstGeom>
          <a:solidFill>
            <a:schemeClr val="bg1"/>
          </a:solidFill>
        </p:spPr>
        <p:txBody>
          <a:bodyPr wrap="none" lIns="36000" tIns="0" rIns="36000" bIns="0" rtlCol="0">
            <a:spAutoFit/>
          </a:bodyPr>
          <a:lstStyle/>
          <a:p>
            <a:r>
              <a:rPr lang="en-US" sz="1000" dirty="0" smtClean="0"/>
              <a:t>  </a:t>
            </a:r>
            <a:endParaRPr lang="ru-RU" sz="1000" dirty="0"/>
          </a:p>
        </p:txBody>
      </p:sp>
      <p:sp>
        <p:nvSpPr>
          <p:cNvPr id="31" name="TextBox 30"/>
          <p:cNvSpPr txBox="1"/>
          <p:nvPr/>
        </p:nvSpPr>
        <p:spPr>
          <a:xfrm>
            <a:off x="460331" y="1412776"/>
            <a:ext cx="221783" cy="215444"/>
          </a:xfrm>
          <a:prstGeom prst="rect">
            <a:avLst/>
          </a:prstGeom>
          <a:solidFill>
            <a:schemeClr val="bg1"/>
          </a:solidFill>
        </p:spPr>
        <p:txBody>
          <a:bodyPr wrap="none" lIns="36000" tIns="0" rIns="36000" bIns="0" rtlCol="0">
            <a:spAutoFit/>
          </a:bodyPr>
          <a:lstStyle/>
          <a:p>
            <a:r>
              <a:rPr lang="en-US" sz="1400" dirty="0" smtClean="0"/>
              <a:t>   </a:t>
            </a:r>
            <a:endParaRPr lang="ru-RU" sz="1400" dirty="0"/>
          </a:p>
        </p:txBody>
      </p:sp>
      <p:sp>
        <p:nvSpPr>
          <p:cNvPr id="32" name="TextBox 31"/>
          <p:cNvSpPr txBox="1"/>
          <p:nvPr/>
        </p:nvSpPr>
        <p:spPr>
          <a:xfrm>
            <a:off x="3209459" y="4005064"/>
            <a:ext cx="303536" cy="184666"/>
          </a:xfrm>
          <a:prstGeom prst="rect">
            <a:avLst/>
          </a:prstGeom>
          <a:solidFill>
            <a:schemeClr val="bg1"/>
          </a:solidFill>
        </p:spPr>
        <p:txBody>
          <a:bodyPr wrap="none" lIns="36000" tIns="0" rIns="36000" bIns="0" rtlCol="0">
            <a:spAutoFit/>
          </a:bodyPr>
          <a:lstStyle/>
          <a:p>
            <a:r>
              <a:rPr lang="en-US" sz="1200" dirty="0" smtClean="0"/>
              <a:t>MV</a:t>
            </a:r>
            <a:endParaRPr lang="ru-RU" sz="1200" dirty="0"/>
          </a:p>
        </p:txBody>
      </p:sp>
      <p:sp>
        <p:nvSpPr>
          <p:cNvPr id="33" name="TextBox 32"/>
          <p:cNvSpPr txBox="1"/>
          <p:nvPr/>
        </p:nvSpPr>
        <p:spPr>
          <a:xfrm>
            <a:off x="3137451" y="1316766"/>
            <a:ext cx="303536" cy="184666"/>
          </a:xfrm>
          <a:prstGeom prst="rect">
            <a:avLst/>
          </a:prstGeom>
          <a:solidFill>
            <a:schemeClr val="bg1"/>
          </a:solidFill>
        </p:spPr>
        <p:txBody>
          <a:bodyPr wrap="none" lIns="36000" tIns="0" rIns="36000" bIns="0" rtlCol="0">
            <a:spAutoFit/>
          </a:bodyPr>
          <a:lstStyle/>
          <a:p>
            <a:r>
              <a:rPr lang="en-US" sz="1200" dirty="0" smtClean="0"/>
              <a:t>MV</a:t>
            </a:r>
            <a:endParaRPr lang="ru-RU" sz="1200" dirty="0"/>
          </a:p>
        </p:txBody>
      </p:sp>
      <p:sp>
        <p:nvSpPr>
          <p:cNvPr id="34" name="TextBox 33"/>
          <p:cNvSpPr txBox="1"/>
          <p:nvPr/>
        </p:nvSpPr>
        <p:spPr>
          <a:xfrm>
            <a:off x="8552877" y="4101075"/>
            <a:ext cx="354833" cy="184666"/>
          </a:xfrm>
          <a:prstGeom prst="rect">
            <a:avLst/>
          </a:prstGeom>
          <a:solidFill>
            <a:schemeClr val="bg1"/>
          </a:solidFill>
        </p:spPr>
        <p:txBody>
          <a:bodyPr wrap="none" lIns="36000" tIns="0" rIns="36000" bIns="0" rtlCol="0">
            <a:spAutoFit/>
          </a:bodyPr>
          <a:lstStyle/>
          <a:p>
            <a:r>
              <a:rPr lang="en-US" sz="1200" dirty="0" err="1" smtClean="0"/>
              <a:t>dBz</a:t>
            </a:r>
            <a:endParaRPr lang="ru-RU" sz="1200" dirty="0"/>
          </a:p>
        </p:txBody>
      </p:sp>
      <p:sp>
        <p:nvSpPr>
          <p:cNvPr id="35" name="TextBox 34"/>
          <p:cNvSpPr txBox="1"/>
          <p:nvPr/>
        </p:nvSpPr>
        <p:spPr>
          <a:xfrm rot="16200000">
            <a:off x="5187059" y="2093691"/>
            <a:ext cx="457424" cy="184666"/>
          </a:xfrm>
          <a:prstGeom prst="rect">
            <a:avLst/>
          </a:prstGeom>
          <a:solidFill>
            <a:schemeClr val="bg1"/>
          </a:solidFill>
        </p:spPr>
        <p:txBody>
          <a:bodyPr wrap="none" lIns="36000" tIns="0" rIns="36000" bIns="0" rtlCol="0">
            <a:spAutoFit/>
          </a:bodyPr>
          <a:lstStyle/>
          <a:p>
            <a:r>
              <a:rPr lang="en-US" sz="1200" dirty="0" smtClean="0"/>
              <a:t>z, km</a:t>
            </a:r>
            <a:endParaRPr lang="ru-RU"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smtClean="0"/>
              <a:t>Simulations with WRF model </a:t>
            </a:r>
            <a:r>
              <a:rPr lang="en-US" sz="2800" dirty="0" smtClean="0">
                <a:cs typeface="Times New Roman" panose="02020603050405020304" pitchFamily="18" charset="0"/>
              </a:rPr>
              <a:t>in thunderstorm clouds with a high level of </a:t>
            </a:r>
            <a:r>
              <a:rPr lang="en-US" sz="2800" dirty="0" smtClean="0">
                <a:cs typeface="Times New Roman" panose="02020603050405020304" pitchFamily="18" charset="0"/>
              </a:rPr>
              <a:t>turbulence</a:t>
            </a:r>
            <a:r>
              <a:rPr lang="ru-RU" sz="2800" dirty="0" smtClean="0">
                <a:cs typeface="Times New Roman" panose="02020603050405020304" pitchFamily="18" charset="0"/>
              </a:rPr>
              <a:t> </a:t>
            </a:r>
            <a:r>
              <a:rPr lang="en-US" sz="2800" dirty="0" smtClean="0"/>
              <a:t>show</a:t>
            </a:r>
            <a:endParaRPr lang="ru-RU" sz="2800" dirty="0"/>
          </a:p>
        </p:txBody>
      </p:sp>
      <p:sp>
        <p:nvSpPr>
          <p:cNvPr id="3" name="Содержимое 2"/>
          <p:cNvSpPr>
            <a:spLocks noGrp="1"/>
          </p:cNvSpPr>
          <p:nvPr>
            <p:ph idx="1"/>
          </p:nvPr>
        </p:nvSpPr>
        <p:spPr/>
        <p:txBody>
          <a:bodyPr/>
          <a:lstStyle/>
          <a:p>
            <a:pPr algn="just"/>
            <a:r>
              <a:rPr lang="en-US" sz="2400" dirty="0" smtClean="0">
                <a:latin typeface="Times New Roman" panose="02020603050405020304" pitchFamily="18" charset="0"/>
                <a:cs typeface="Times New Roman" panose="02020603050405020304" pitchFamily="18" charset="0"/>
              </a:rPr>
              <a:t>For weak thunderstorms and for the final stage of development of a powerful thunderstorm front, an increase in potentials was noted with a corresponding increase in areas with a high value of potentials.</a:t>
            </a:r>
          </a:p>
          <a:p>
            <a:pPr algn="just"/>
            <a:r>
              <a:rPr lang="en-US" sz="2400" dirty="0" smtClean="0">
                <a:latin typeface="Times New Roman" panose="02020603050405020304" pitchFamily="18" charset="0"/>
                <a:cs typeface="Times New Roman" panose="02020603050405020304" pitchFamily="18" charset="0"/>
              </a:rPr>
              <a:t>For more intense thunderstorms and at the initial stage of the development of a powerful thunderstorm front, a decrease in the region of high potentials was observed as well as the separation of cells arising around the maximum of the potentials with the intensification of electric processes inside each formed cell.</a:t>
            </a:r>
          </a:p>
          <a:p>
            <a:pPr algn="just"/>
            <a:r>
              <a:rPr lang="en-US" sz="2400" dirty="0" smtClean="0">
                <a:latin typeface="Times New Roman" panose="02020603050405020304" pitchFamily="18" charset="0"/>
                <a:cs typeface="Times New Roman" panose="02020603050405020304" pitchFamily="18" charset="0"/>
              </a:rPr>
              <a:t>For the most intensive stage of development of a powerful thunderstorm, one can note not only an increase in the potential difference and an increase in electrification processes, but also a tendency to unite two potential maximums into one cell.</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Microwave emission observations show</a:t>
            </a:r>
            <a:endParaRPr lang="ru-RU" dirty="0"/>
          </a:p>
        </p:txBody>
      </p:sp>
      <p:sp>
        <p:nvSpPr>
          <p:cNvPr id="3" name="Содержимое 2"/>
          <p:cNvSpPr>
            <a:spLocks noGrp="1"/>
          </p:cNvSpPr>
          <p:nvPr>
            <p:ph idx="1"/>
          </p:nvPr>
        </p:nvSpPr>
        <p:spPr>
          <a:xfrm>
            <a:off x="304800" y="1494432"/>
            <a:ext cx="8534400" cy="5181600"/>
          </a:xfrm>
        </p:spPr>
        <p:txBody>
          <a:bodyPr/>
          <a:lstStyle/>
          <a:p>
            <a:r>
              <a:rPr lang="en-US" sz="2400" dirty="0" smtClean="0"/>
              <a:t>S</a:t>
            </a:r>
            <a:r>
              <a:rPr lang="ru-RU" sz="2400" dirty="0" err="1" smtClean="0"/>
              <a:t>pectral</a:t>
            </a:r>
            <a:r>
              <a:rPr lang="ru-RU" sz="2400" dirty="0" smtClean="0"/>
              <a:t> </a:t>
            </a:r>
            <a:r>
              <a:rPr lang="ru-RU" sz="2400" dirty="0" err="1" smtClean="0"/>
              <a:t>characteristics</a:t>
            </a:r>
            <a:r>
              <a:rPr lang="ru-RU" sz="2400" dirty="0" smtClean="0"/>
              <a:t> </a:t>
            </a:r>
            <a:r>
              <a:rPr lang="ru-RU" sz="2400" dirty="0" err="1" smtClean="0"/>
              <a:t>of</a:t>
            </a:r>
            <a:r>
              <a:rPr lang="ru-RU" sz="2400" dirty="0" smtClean="0"/>
              <a:t> </a:t>
            </a:r>
            <a:r>
              <a:rPr lang="ru-RU" sz="2400" dirty="0" err="1" smtClean="0"/>
              <a:t>electric</a:t>
            </a:r>
            <a:r>
              <a:rPr lang="ru-RU" sz="2400" dirty="0" smtClean="0"/>
              <a:t> </a:t>
            </a:r>
            <a:r>
              <a:rPr lang="ru-RU" sz="2400" dirty="0" err="1" smtClean="0"/>
              <a:t>field</a:t>
            </a:r>
            <a:r>
              <a:rPr lang="ru-RU" sz="2400" dirty="0" smtClean="0"/>
              <a:t> </a:t>
            </a:r>
            <a:r>
              <a:rPr lang="ru-RU" sz="2400" dirty="0" err="1" smtClean="0"/>
              <a:t>and</a:t>
            </a:r>
            <a:r>
              <a:rPr lang="ru-RU" sz="2400" dirty="0" smtClean="0"/>
              <a:t> </a:t>
            </a:r>
            <a:r>
              <a:rPr lang="ru-RU" sz="2400" dirty="0" err="1" smtClean="0"/>
              <a:t>brightness</a:t>
            </a:r>
            <a:r>
              <a:rPr lang="ru-RU" sz="2400" dirty="0" smtClean="0"/>
              <a:t> </a:t>
            </a:r>
            <a:r>
              <a:rPr lang="ru-RU" sz="2400" dirty="0" err="1" smtClean="0"/>
              <a:t>fluctuations</a:t>
            </a:r>
            <a:r>
              <a:rPr lang="ru-RU" sz="2400" dirty="0" smtClean="0"/>
              <a:t> </a:t>
            </a:r>
            <a:r>
              <a:rPr lang="en-US" sz="2400" dirty="0" smtClean="0"/>
              <a:t>can be</a:t>
            </a:r>
            <a:r>
              <a:rPr lang="ru-RU" sz="2400" dirty="0" smtClean="0"/>
              <a:t> </a:t>
            </a:r>
            <a:r>
              <a:rPr lang="en-US" sz="2400" dirty="0" smtClean="0"/>
              <a:t>subdivided to</a:t>
            </a:r>
            <a:r>
              <a:rPr lang="ru-RU" sz="2400" dirty="0" smtClean="0"/>
              <a:t> </a:t>
            </a:r>
            <a:r>
              <a:rPr lang="en-US" sz="2400" dirty="0" smtClean="0"/>
              <a:t>three types related to weather conditions</a:t>
            </a:r>
            <a:r>
              <a:rPr lang="ru-RU" sz="2400" dirty="0" smtClean="0"/>
              <a:t>. </a:t>
            </a:r>
            <a:endParaRPr lang="en-US" sz="2400" dirty="0" smtClean="0"/>
          </a:p>
          <a:p>
            <a:r>
              <a:rPr lang="ru-RU" sz="2400" dirty="0" err="1" smtClean="0"/>
              <a:t>The</a:t>
            </a:r>
            <a:r>
              <a:rPr lang="ru-RU" sz="2400" dirty="0" smtClean="0"/>
              <a:t> </a:t>
            </a:r>
            <a:r>
              <a:rPr lang="ru-RU" sz="2400" dirty="0" err="1" smtClean="0"/>
              <a:t>spectra</a:t>
            </a:r>
            <a:r>
              <a:rPr lang="ru-RU" sz="2400" dirty="0" smtClean="0"/>
              <a:t> </a:t>
            </a:r>
            <a:r>
              <a:rPr lang="ru-RU" sz="2400" dirty="0" err="1" smtClean="0"/>
              <a:t>of</a:t>
            </a:r>
            <a:r>
              <a:rPr lang="ru-RU" sz="2400" dirty="0" smtClean="0"/>
              <a:t> </a:t>
            </a:r>
            <a:r>
              <a:rPr lang="ru-RU" sz="2400" dirty="0" err="1" smtClean="0"/>
              <a:t>fluctuations</a:t>
            </a:r>
            <a:r>
              <a:rPr lang="ru-RU" sz="2400" dirty="0" smtClean="0"/>
              <a:t> </a:t>
            </a:r>
            <a:r>
              <a:rPr lang="ru-RU" sz="2400" dirty="0" err="1" smtClean="0"/>
              <a:t>of</a:t>
            </a:r>
            <a:r>
              <a:rPr lang="ru-RU" sz="2400" dirty="0" smtClean="0"/>
              <a:t> </a:t>
            </a:r>
            <a:r>
              <a:rPr lang="ru-RU" sz="2400" dirty="0" err="1" smtClean="0"/>
              <a:t>the</a:t>
            </a:r>
            <a:r>
              <a:rPr lang="ru-RU" sz="2400" dirty="0" smtClean="0"/>
              <a:t> </a:t>
            </a:r>
            <a:r>
              <a:rPr lang="ru-RU" sz="2400" dirty="0" err="1" smtClean="0"/>
              <a:t>electric</a:t>
            </a:r>
            <a:r>
              <a:rPr lang="ru-RU" sz="2400" dirty="0" smtClean="0"/>
              <a:t> </a:t>
            </a:r>
            <a:r>
              <a:rPr lang="ru-RU" sz="2400" dirty="0" err="1" smtClean="0"/>
              <a:t>field</a:t>
            </a:r>
            <a:r>
              <a:rPr lang="ru-RU" sz="2400" dirty="0" smtClean="0"/>
              <a:t> </a:t>
            </a:r>
            <a:r>
              <a:rPr lang="ru-RU" sz="2400" dirty="0" err="1" smtClean="0"/>
              <a:t>caused</a:t>
            </a:r>
            <a:r>
              <a:rPr lang="ru-RU" sz="2400" dirty="0" smtClean="0"/>
              <a:t> </a:t>
            </a:r>
            <a:r>
              <a:rPr lang="ru-RU" sz="2400" dirty="0" err="1" smtClean="0"/>
              <a:t>by</a:t>
            </a:r>
            <a:r>
              <a:rPr lang="ru-RU" sz="2400" dirty="0" smtClean="0"/>
              <a:t> </a:t>
            </a:r>
            <a:r>
              <a:rPr lang="ru-RU" sz="2400" dirty="0" err="1" smtClean="0"/>
              <a:t>thunderclouds</a:t>
            </a:r>
            <a:r>
              <a:rPr lang="ru-RU" sz="2400" dirty="0" smtClean="0"/>
              <a:t>, </a:t>
            </a:r>
            <a:r>
              <a:rPr lang="ru-RU" sz="2400" dirty="0" err="1" smtClean="0"/>
              <a:t>as</a:t>
            </a:r>
            <a:r>
              <a:rPr lang="ru-RU" sz="2400" dirty="0" smtClean="0"/>
              <a:t> </a:t>
            </a:r>
            <a:r>
              <a:rPr lang="ru-RU" sz="2400" dirty="0" err="1" smtClean="0"/>
              <a:t>well</a:t>
            </a:r>
            <a:r>
              <a:rPr lang="ru-RU" sz="2400" dirty="0" smtClean="0"/>
              <a:t> </a:t>
            </a:r>
            <a:r>
              <a:rPr lang="ru-RU" sz="2400" dirty="0" err="1" smtClean="0"/>
              <a:t>as</a:t>
            </a:r>
            <a:r>
              <a:rPr lang="ru-RU" sz="2400" dirty="0" smtClean="0"/>
              <a:t> </a:t>
            </a:r>
            <a:r>
              <a:rPr lang="ru-RU" sz="2400" dirty="0" err="1" smtClean="0"/>
              <a:t>turbulence</a:t>
            </a:r>
            <a:r>
              <a:rPr lang="ru-RU" sz="2400" dirty="0" smtClean="0"/>
              <a:t> </a:t>
            </a:r>
            <a:r>
              <a:rPr lang="ru-RU" sz="2400" dirty="0" err="1" smtClean="0"/>
              <a:t>interior</a:t>
            </a:r>
            <a:r>
              <a:rPr lang="ru-RU" sz="2400" dirty="0" smtClean="0"/>
              <a:t> </a:t>
            </a:r>
            <a:r>
              <a:rPr lang="ru-RU" sz="2400" dirty="0" err="1" smtClean="0"/>
              <a:t>thundercloud</a:t>
            </a:r>
            <a:r>
              <a:rPr lang="ru-RU" sz="2400" dirty="0" smtClean="0"/>
              <a:t>, </a:t>
            </a:r>
            <a:r>
              <a:rPr lang="ru-RU" sz="2400" dirty="0" err="1" smtClean="0"/>
              <a:t>are</a:t>
            </a:r>
            <a:r>
              <a:rPr lang="ru-RU" sz="2400" dirty="0" smtClean="0"/>
              <a:t> </a:t>
            </a:r>
            <a:r>
              <a:rPr lang="ru-RU" sz="2400" dirty="0" err="1" smtClean="0"/>
              <a:t>significantly</a:t>
            </a:r>
            <a:r>
              <a:rPr lang="ru-RU" sz="2400" dirty="0" smtClean="0"/>
              <a:t> </a:t>
            </a:r>
            <a:r>
              <a:rPr lang="ru-RU" sz="2400" dirty="0" err="1" smtClean="0"/>
              <a:t>different</a:t>
            </a:r>
            <a:r>
              <a:rPr lang="ru-RU" sz="2400" dirty="0" smtClean="0"/>
              <a:t> </a:t>
            </a:r>
            <a:r>
              <a:rPr lang="ru-RU" sz="2400" dirty="0" err="1" smtClean="0"/>
              <a:t>from</a:t>
            </a:r>
            <a:r>
              <a:rPr lang="ru-RU" sz="2400" dirty="0" smtClean="0"/>
              <a:t> </a:t>
            </a:r>
            <a:r>
              <a:rPr lang="ru-RU" sz="2400" dirty="0" err="1" smtClean="0"/>
              <a:t>the</a:t>
            </a:r>
            <a:r>
              <a:rPr lang="ru-RU" sz="2400" dirty="0" smtClean="0"/>
              <a:t> </a:t>
            </a:r>
            <a:r>
              <a:rPr lang="ru-RU" sz="2400" dirty="0" err="1" smtClean="0"/>
              <a:t>spectra</a:t>
            </a:r>
            <a:r>
              <a:rPr lang="ru-RU" sz="2400" dirty="0" smtClean="0"/>
              <a:t> </a:t>
            </a:r>
            <a:r>
              <a:rPr lang="ru-RU" sz="2400" dirty="0" err="1" smtClean="0"/>
              <a:t>caused</a:t>
            </a:r>
            <a:r>
              <a:rPr lang="ru-RU" sz="2400" dirty="0" smtClean="0"/>
              <a:t> </a:t>
            </a:r>
            <a:r>
              <a:rPr lang="ru-RU" sz="2400" dirty="0" err="1" smtClean="0"/>
              <a:t>by</a:t>
            </a:r>
            <a:r>
              <a:rPr lang="ru-RU" sz="2400" dirty="0" smtClean="0"/>
              <a:t> </a:t>
            </a:r>
            <a:r>
              <a:rPr lang="ru-RU" sz="2400" dirty="0" err="1" smtClean="0"/>
              <a:t>ordinary</a:t>
            </a:r>
            <a:r>
              <a:rPr lang="ru-RU" sz="2400" dirty="0" smtClean="0"/>
              <a:t> </a:t>
            </a:r>
            <a:r>
              <a:rPr lang="ru-RU" sz="2400" dirty="0" err="1" smtClean="0"/>
              <a:t>Cumulus</a:t>
            </a:r>
            <a:r>
              <a:rPr lang="ru-RU" sz="2400" dirty="0" smtClean="0"/>
              <a:t> </a:t>
            </a:r>
            <a:r>
              <a:rPr lang="ru-RU" sz="2400" dirty="0" err="1" smtClean="0"/>
              <a:t>and</a:t>
            </a:r>
            <a:r>
              <a:rPr lang="ru-RU" sz="2400" dirty="0" smtClean="0"/>
              <a:t> </a:t>
            </a:r>
            <a:r>
              <a:rPr lang="ru-RU" sz="2400" dirty="0" err="1" smtClean="0"/>
              <a:t>layered</a:t>
            </a:r>
            <a:r>
              <a:rPr lang="ru-RU" sz="2400" dirty="0" smtClean="0"/>
              <a:t> </a:t>
            </a:r>
            <a:r>
              <a:rPr lang="ru-RU" sz="2400" dirty="0" err="1" smtClean="0"/>
              <a:t>clouds</a:t>
            </a:r>
            <a:r>
              <a:rPr lang="ru-RU" sz="2400" dirty="0" smtClean="0"/>
              <a:t>.</a:t>
            </a:r>
            <a:endParaRPr lang="en-US" sz="2400" dirty="0" smtClean="0"/>
          </a:p>
          <a:p>
            <a:r>
              <a:rPr lang="ru-RU" sz="2400" dirty="0" err="1" smtClean="0"/>
              <a:t>Compared</a:t>
            </a:r>
            <a:r>
              <a:rPr lang="ru-RU" sz="2400" dirty="0" smtClean="0"/>
              <a:t> </a:t>
            </a:r>
            <a:r>
              <a:rPr lang="ru-RU" sz="2400" dirty="0" err="1" smtClean="0"/>
              <a:t>with</a:t>
            </a:r>
            <a:r>
              <a:rPr lang="ru-RU" sz="2400" dirty="0" smtClean="0"/>
              <a:t> </a:t>
            </a:r>
            <a:r>
              <a:rPr lang="ru-RU" sz="2400" dirty="0" err="1" smtClean="0"/>
              <a:t>ordinary</a:t>
            </a:r>
            <a:r>
              <a:rPr lang="ru-RU" sz="2400" dirty="0" smtClean="0"/>
              <a:t> </a:t>
            </a:r>
            <a:r>
              <a:rPr lang="ru-RU" sz="2400" dirty="0" err="1" smtClean="0"/>
              <a:t>Cumulus</a:t>
            </a:r>
            <a:r>
              <a:rPr lang="ru-RU" sz="2400" dirty="0" smtClean="0"/>
              <a:t> </a:t>
            </a:r>
            <a:r>
              <a:rPr lang="ru-RU" sz="2400" dirty="0" err="1" smtClean="0"/>
              <a:t>and</a:t>
            </a:r>
            <a:r>
              <a:rPr lang="ru-RU" sz="2400" dirty="0" smtClean="0"/>
              <a:t> </a:t>
            </a:r>
            <a:r>
              <a:rPr lang="ru-RU" sz="2400" dirty="0" err="1" smtClean="0"/>
              <a:t>Stratus</a:t>
            </a:r>
            <a:r>
              <a:rPr lang="ru-RU" sz="2400" dirty="0" smtClean="0"/>
              <a:t> </a:t>
            </a:r>
            <a:r>
              <a:rPr lang="ru-RU" sz="2400" dirty="0" err="1" smtClean="0"/>
              <a:t>clouds</a:t>
            </a:r>
            <a:r>
              <a:rPr lang="ru-RU" sz="2400" dirty="0" smtClean="0"/>
              <a:t>, </a:t>
            </a:r>
            <a:r>
              <a:rPr lang="ru-RU" sz="2400" dirty="0" err="1" smtClean="0"/>
              <a:t>a</a:t>
            </a:r>
            <a:r>
              <a:rPr lang="ru-RU" sz="2400" dirty="0" smtClean="0"/>
              <a:t> </a:t>
            </a:r>
            <a:r>
              <a:rPr lang="ru-RU" sz="2400" dirty="0" err="1" smtClean="0"/>
              <a:t>limited</a:t>
            </a:r>
            <a:r>
              <a:rPr lang="ru-RU" sz="2400" dirty="0" smtClean="0"/>
              <a:t> </a:t>
            </a:r>
            <a:r>
              <a:rPr lang="ru-RU" sz="2400" dirty="0" err="1" smtClean="0"/>
              <a:t>band</a:t>
            </a:r>
            <a:r>
              <a:rPr lang="ru-RU" sz="2400" dirty="0" smtClean="0"/>
              <a:t> </a:t>
            </a:r>
            <a:r>
              <a:rPr lang="ru-RU" sz="2400" dirty="0" err="1" smtClean="0"/>
              <a:t>near</a:t>
            </a:r>
            <a:r>
              <a:rPr lang="ru-RU" sz="2400" dirty="0" smtClean="0"/>
              <a:t> </a:t>
            </a:r>
            <a:r>
              <a:rPr lang="en-US" sz="2400" dirty="0" smtClean="0"/>
              <a:t> frequency </a:t>
            </a:r>
            <a:r>
              <a:rPr lang="ru-RU" sz="2400" dirty="0" smtClean="0"/>
              <a:t>~ </a:t>
            </a:r>
            <a:r>
              <a:rPr lang="ru-RU" sz="2400" dirty="0" smtClean="0"/>
              <a:t>0.01 </a:t>
            </a:r>
            <a:r>
              <a:rPr lang="ru-RU" sz="2400" dirty="0" err="1" smtClean="0"/>
              <a:t>Hz</a:t>
            </a:r>
            <a:r>
              <a:rPr lang="ru-RU" sz="2400" dirty="0" smtClean="0"/>
              <a:t> </a:t>
            </a:r>
            <a:r>
              <a:rPr lang="ru-RU" sz="2400" dirty="0" err="1" smtClean="0"/>
              <a:t>with</a:t>
            </a:r>
            <a:r>
              <a:rPr lang="ru-RU" sz="2400" dirty="0" smtClean="0"/>
              <a:t> </a:t>
            </a:r>
            <a:r>
              <a:rPr lang="ru-RU" sz="2400" dirty="0" err="1" smtClean="0"/>
              <a:t>a</a:t>
            </a:r>
            <a:r>
              <a:rPr lang="ru-RU" sz="2400" dirty="0" smtClean="0"/>
              <a:t> </a:t>
            </a:r>
            <a:r>
              <a:rPr lang="ru-RU" sz="2400" dirty="0" err="1" smtClean="0"/>
              <a:t>higher</a:t>
            </a:r>
            <a:r>
              <a:rPr lang="ru-RU" sz="2400" dirty="0" smtClean="0"/>
              <a:t> </a:t>
            </a:r>
            <a:r>
              <a:rPr lang="ru-RU" sz="2400" dirty="0" err="1" smtClean="0"/>
              <a:t>level</a:t>
            </a:r>
            <a:r>
              <a:rPr lang="ru-RU" sz="2400" dirty="0" smtClean="0"/>
              <a:t> </a:t>
            </a:r>
            <a:r>
              <a:rPr lang="ru-RU" sz="2400" dirty="0" err="1" smtClean="0"/>
              <a:t>of</a:t>
            </a:r>
            <a:r>
              <a:rPr lang="ru-RU" sz="2400" dirty="0" smtClean="0"/>
              <a:t> </a:t>
            </a:r>
            <a:r>
              <a:rPr lang="ru-RU" sz="2400" dirty="0" err="1" smtClean="0"/>
              <a:t>fluctuations</a:t>
            </a:r>
            <a:r>
              <a:rPr lang="ru-RU" sz="2400" dirty="0" smtClean="0"/>
              <a:t> </a:t>
            </a:r>
            <a:r>
              <a:rPr lang="ru-RU" sz="2400" dirty="0" err="1" smtClean="0"/>
              <a:t>is</a:t>
            </a:r>
            <a:r>
              <a:rPr lang="ru-RU" sz="2400" dirty="0" smtClean="0"/>
              <a:t> </a:t>
            </a:r>
            <a:r>
              <a:rPr lang="ru-RU" sz="2400" dirty="0" err="1" smtClean="0"/>
              <a:t>distinguished</a:t>
            </a:r>
            <a:r>
              <a:rPr lang="ru-RU" sz="2400" dirty="0" smtClean="0"/>
              <a:t> </a:t>
            </a:r>
            <a:r>
              <a:rPr lang="ru-RU" sz="2400" dirty="0" err="1" smtClean="0"/>
              <a:t>in</a:t>
            </a:r>
            <a:r>
              <a:rPr lang="ru-RU" sz="2400" dirty="0" smtClean="0"/>
              <a:t> </a:t>
            </a:r>
            <a:r>
              <a:rPr lang="ru-RU" sz="2400" dirty="0" err="1" smtClean="0"/>
              <a:t>the</a:t>
            </a:r>
            <a:r>
              <a:rPr lang="ru-RU" sz="2400" dirty="0" smtClean="0"/>
              <a:t> </a:t>
            </a:r>
            <a:r>
              <a:rPr lang="ru-RU" sz="2400" dirty="0" err="1" smtClean="0"/>
              <a:t>spectral</a:t>
            </a:r>
            <a:r>
              <a:rPr lang="ru-RU" sz="2400" dirty="0" smtClean="0"/>
              <a:t> </a:t>
            </a:r>
            <a:r>
              <a:rPr lang="ru-RU" sz="2400" dirty="0" err="1" smtClean="0"/>
              <a:t>density</a:t>
            </a:r>
            <a:r>
              <a:rPr lang="ru-RU" sz="2400" dirty="0" smtClean="0"/>
              <a:t> </a:t>
            </a:r>
            <a:r>
              <a:rPr lang="ru-RU" sz="2400" dirty="0" err="1" smtClean="0"/>
              <a:t>of</a:t>
            </a:r>
            <a:r>
              <a:rPr lang="ru-RU" sz="2400" dirty="0" smtClean="0"/>
              <a:t> </a:t>
            </a:r>
            <a:r>
              <a:rPr lang="en-US" sz="2400" dirty="0" smtClean="0"/>
              <a:t>EF and T </a:t>
            </a:r>
            <a:r>
              <a:rPr lang="ru-RU" sz="2400" dirty="0" err="1" smtClean="0"/>
              <a:t>fluctuations</a:t>
            </a:r>
            <a:r>
              <a:rPr lang="ru-RU" sz="2400" dirty="0" smtClean="0"/>
              <a:t> </a:t>
            </a:r>
            <a:r>
              <a:rPr lang="ru-RU" sz="2400" dirty="0" err="1" smtClean="0"/>
              <a:t>in</a:t>
            </a:r>
            <a:r>
              <a:rPr lang="ru-RU" sz="2400" dirty="0" smtClean="0"/>
              <a:t> </a:t>
            </a:r>
            <a:r>
              <a:rPr lang="ru-RU" sz="2400" dirty="0" err="1" smtClean="0"/>
              <a:t>thunderclouds</a:t>
            </a:r>
            <a:r>
              <a:rPr lang="ru-RU" sz="2400" dirty="0" smtClean="0"/>
              <a:t>.</a:t>
            </a:r>
            <a:endParaRPr lang="en-US" sz="2400" dirty="0" smtClean="0"/>
          </a:p>
          <a:p>
            <a:pPr>
              <a:buNone/>
            </a:pPr>
            <a:r>
              <a:rPr lang="en-US" dirty="0" smtClean="0">
                <a:solidFill>
                  <a:srgbClr val="1101A7"/>
                </a:solidFill>
              </a:rPr>
              <a:t>	The w</a:t>
            </a:r>
            <a:r>
              <a:rPr lang="en-US" sz="2400" dirty="0" smtClean="0">
                <a:solidFill>
                  <a:srgbClr val="1101A7"/>
                </a:solidFill>
              </a:rPr>
              <a:t>ork was supported </a:t>
            </a:r>
            <a:r>
              <a:rPr lang="en-US" sz="2400" dirty="0" smtClean="0">
                <a:solidFill>
                  <a:srgbClr val="1101A7"/>
                </a:solidFill>
              </a:rPr>
              <a:t>by </a:t>
            </a:r>
            <a:r>
              <a:rPr lang="en-US" sz="2400" dirty="0" smtClean="0">
                <a:solidFill>
                  <a:srgbClr val="1101A7"/>
                </a:solidFill>
              </a:rPr>
              <a:t>Russian </a:t>
            </a:r>
            <a:r>
              <a:rPr lang="en-US" sz="2400" dirty="0" smtClean="0">
                <a:solidFill>
                  <a:srgbClr val="1101A7"/>
                </a:solidFill>
              </a:rPr>
              <a:t>Foundation for Basic Research (projects </a:t>
            </a:r>
            <a:r>
              <a:rPr lang="en-US" sz="2400" dirty="0" smtClean="0">
                <a:solidFill>
                  <a:srgbClr val="1101A7"/>
                </a:solidFill>
              </a:rPr>
              <a:t>19-05-00975 </a:t>
            </a:r>
            <a:r>
              <a:rPr lang="en-US" sz="2400" dirty="0" smtClean="0">
                <a:solidFill>
                  <a:srgbClr val="1101A7"/>
                </a:solidFill>
              </a:rPr>
              <a:t>and 18-45-520010</a:t>
            </a:r>
            <a:r>
              <a:rPr lang="en-US" sz="2400" dirty="0" smtClean="0">
                <a:solidFill>
                  <a:srgbClr val="1101A7"/>
                </a:solidFill>
              </a:rPr>
              <a:t>)</a:t>
            </a:r>
            <a:endParaRPr lang="ru-RU" sz="2400" dirty="0" smtClean="0">
              <a:solidFill>
                <a:srgbClr val="1101A7"/>
              </a:solidFill>
            </a:endParaRPr>
          </a:p>
          <a:p>
            <a:endParaRPr lang="ru-RU" sz="2400" dirty="0" smtClean="0"/>
          </a:p>
          <a:p>
            <a:pPr>
              <a:buNone/>
            </a:pPr>
            <a:r>
              <a:rPr lang="en-US" sz="2400" dirty="0" smtClean="0"/>
              <a:t> </a:t>
            </a:r>
            <a:endParaRPr lang="ru-RU" sz="2400" dirty="0" smtClean="0"/>
          </a:p>
          <a:p>
            <a:endParaRPr lang="en-US" dirty="0" smtClean="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Motivation</a:t>
            </a:r>
            <a:endParaRPr lang="ru-RU" dirty="0"/>
          </a:p>
        </p:txBody>
      </p:sp>
      <p:sp>
        <p:nvSpPr>
          <p:cNvPr id="3" name="Содержимое 2"/>
          <p:cNvSpPr>
            <a:spLocks noGrp="1"/>
          </p:cNvSpPr>
          <p:nvPr>
            <p:ph idx="1"/>
          </p:nvPr>
        </p:nvSpPr>
        <p:spPr/>
        <p:txBody>
          <a:bodyPr/>
          <a:lstStyle/>
          <a:p>
            <a:pPr>
              <a:buNone/>
            </a:pPr>
            <a:r>
              <a:rPr lang="en-US" sz="2400" dirty="0" smtClean="0"/>
              <a:t>	</a:t>
            </a:r>
            <a:r>
              <a:rPr lang="en-US" sz="2600" dirty="0" smtClean="0"/>
              <a:t>A </a:t>
            </a:r>
            <a:r>
              <a:rPr lang="en-US" sz="2600" dirty="0" smtClean="0"/>
              <a:t>problem of the electric field dynamics in turbulent electro-active clouds (Cumulus, Stratus, Cumulonimbus) is one of the most relevant and complex problems of dynamical meteorology and atmospheric electricity. This problem is important for the study of intense large-scale electric field and its fluctuations that may lead to high-energy particle flows and lightning discharges, for electric current parameterization. Direct field measurements in convective clouds with a developed electrical structure are very difficult; so one of urgent tasks is the development of remote sensing methods for turbulence characteristics in electro-active clouds.</a:t>
            </a:r>
            <a:endParaRPr lang="ru-RU" sz="2600" dirty="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Motivation (continued)</a:t>
            </a:r>
            <a:endParaRPr lang="ru-RU" dirty="0"/>
          </a:p>
        </p:txBody>
      </p:sp>
      <p:sp>
        <p:nvSpPr>
          <p:cNvPr id="3" name="Содержимое 2"/>
          <p:cNvSpPr>
            <a:spLocks noGrp="1"/>
          </p:cNvSpPr>
          <p:nvPr>
            <p:ph idx="1"/>
          </p:nvPr>
        </p:nvSpPr>
        <p:spPr/>
        <p:txBody>
          <a:bodyPr/>
          <a:lstStyle/>
          <a:p>
            <a:pPr>
              <a:buNone/>
            </a:pPr>
            <a:r>
              <a:rPr lang="en-US" dirty="0" smtClean="0"/>
              <a:t>	The </a:t>
            </a:r>
            <a:r>
              <a:rPr lang="en-US" dirty="0" smtClean="0"/>
              <a:t>growth of a large-scale electric field in a turbulent atmosphere is caused by the generation of an electric charge on colliding particles (hydrometeors and dust). Meanwhile, observations (including preliminary observations of the authors) and theoretical studies (</a:t>
            </a:r>
            <a:r>
              <a:rPr lang="en-US" dirty="0" err="1" smtClean="0"/>
              <a:t>Mareev</a:t>
            </a:r>
            <a:r>
              <a:rPr lang="en-US" dirty="0" smtClean="0"/>
              <a:t> and </a:t>
            </a:r>
            <a:r>
              <a:rPr lang="en-US" dirty="0" err="1" smtClean="0"/>
              <a:t>Dementyeva</a:t>
            </a:r>
            <a:r>
              <a:rPr lang="en-US" dirty="0" smtClean="0"/>
              <a:t>, </a:t>
            </a:r>
            <a:r>
              <a:rPr lang="en-US" dirty="0" smtClean="0"/>
              <a:t>JGR, 2017</a:t>
            </a:r>
            <a:r>
              <a:rPr lang="en-US" dirty="0" smtClean="0"/>
              <a:t>) show that intensification of thunderstorm activity can be associated with increased turbulence in the cloud. This paper presents </a:t>
            </a:r>
            <a:r>
              <a:rPr lang="en-US" dirty="0" smtClean="0"/>
              <a:t>some new </a:t>
            </a:r>
            <a:r>
              <a:rPr lang="en-US" dirty="0" smtClean="0"/>
              <a:t>ideas and results of experimental and theoretical studies of the role of turbulence in electro-active clouds.</a:t>
            </a:r>
            <a:endParaRPr lang="ru-RU" dirty="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 of experimental work</a:t>
            </a:r>
            <a:endParaRPr lang="ru-RU" dirty="0"/>
          </a:p>
        </p:txBody>
      </p:sp>
      <p:sp>
        <p:nvSpPr>
          <p:cNvPr id="3" name="Содержимое 2"/>
          <p:cNvSpPr>
            <a:spLocks noGrp="1"/>
          </p:cNvSpPr>
          <p:nvPr>
            <p:ph idx="1"/>
          </p:nvPr>
        </p:nvSpPr>
        <p:spPr/>
        <p:txBody>
          <a:bodyPr/>
          <a:lstStyle/>
          <a:p>
            <a:pPr>
              <a:buNone/>
            </a:pPr>
            <a:r>
              <a:rPr lang="en-US" sz="2400" dirty="0" smtClean="0"/>
              <a:t>	</a:t>
            </a:r>
            <a:r>
              <a:rPr lang="ru-RU" sz="2400" dirty="0" err="1" smtClean="0"/>
              <a:t>The</a:t>
            </a:r>
            <a:r>
              <a:rPr lang="ru-RU" sz="2400" dirty="0" smtClean="0"/>
              <a:t> </a:t>
            </a:r>
            <a:r>
              <a:rPr lang="ru-RU" sz="2400" dirty="0" err="1" smtClean="0"/>
              <a:t>main</a:t>
            </a:r>
            <a:r>
              <a:rPr lang="ru-RU" sz="2400" dirty="0" smtClean="0"/>
              <a:t> </a:t>
            </a:r>
            <a:r>
              <a:rPr lang="ru-RU" sz="2400" dirty="0" err="1" smtClean="0"/>
              <a:t>attention</a:t>
            </a:r>
            <a:r>
              <a:rPr lang="ru-RU" sz="2400" dirty="0" smtClean="0"/>
              <a:t> </a:t>
            </a:r>
            <a:r>
              <a:rPr lang="ru-RU" sz="2400" dirty="0" err="1" smtClean="0"/>
              <a:t>is</a:t>
            </a:r>
            <a:r>
              <a:rPr lang="ru-RU" sz="2400" dirty="0" smtClean="0"/>
              <a:t> </a:t>
            </a:r>
            <a:r>
              <a:rPr lang="ru-RU" sz="2400" dirty="0" err="1" smtClean="0"/>
              <a:t>paid</a:t>
            </a:r>
            <a:r>
              <a:rPr lang="ru-RU" sz="2400" dirty="0" smtClean="0"/>
              <a:t> </a:t>
            </a:r>
            <a:r>
              <a:rPr lang="ru-RU" sz="2400" dirty="0" err="1" smtClean="0"/>
              <a:t>to</a:t>
            </a:r>
            <a:r>
              <a:rPr lang="ru-RU" sz="2400" dirty="0" smtClean="0"/>
              <a:t> </a:t>
            </a:r>
            <a:r>
              <a:rPr lang="ru-RU" sz="2400" dirty="0" err="1" smtClean="0"/>
              <a:t>complex</a:t>
            </a:r>
            <a:r>
              <a:rPr lang="ru-RU" sz="2400" dirty="0" smtClean="0"/>
              <a:t> </a:t>
            </a:r>
            <a:r>
              <a:rPr lang="ru-RU" sz="2400" dirty="0" err="1" smtClean="0"/>
              <a:t>remote</a:t>
            </a:r>
            <a:r>
              <a:rPr lang="ru-RU" sz="2400" dirty="0" smtClean="0"/>
              <a:t> </a:t>
            </a:r>
            <a:r>
              <a:rPr lang="ru-RU" sz="2400" dirty="0" err="1" smtClean="0"/>
              <a:t>observations</a:t>
            </a:r>
            <a:r>
              <a:rPr lang="ru-RU" sz="2400" dirty="0" smtClean="0"/>
              <a:t> </a:t>
            </a:r>
            <a:r>
              <a:rPr lang="ru-RU" sz="2400" dirty="0" err="1" smtClean="0"/>
              <a:t>of</a:t>
            </a:r>
            <a:r>
              <a:rPr lang="ru-RU" sz="2400" dirty="0" smtClean="0"/>
              <a:t> </a:t>
            </a:r>
            <a:r>
              <a:rPr lang="ru-RU" sz="2400" dirty="0" err="1" smtClean="0"/>
              <a:t>different</a:t>
            </a:r>
            <a:r>
              <a:rPr lang="ru-RU" sz="2400" dirty="0" smtClean="0"/>
              <a:t> </a:t>
            </a:r>
            <a:r>
              <a:rPr lang="ru-RU" sz="2400" dirty="0" err="1" smtClean="0"/>
              <a:t>types</a:t>
            </a:r>
            <a:r>
              <a:rPr lang="ru-RU" sz="2400" dirty="0" smtClean="0"/>
              <a:t> </a:t>
            </a:r>
            <a:r>
              <a:rPr lang="ru-RU" sz="2400" dirty="0" err="1" smtClean="0"/>
              <a:t>of</a:t>
            </a:r>
            <a:r>
              <a:rPr lang="ru-RU" sz="2400" dirty="0" smtClean="0"/>
              <a:t> </a:t>
            </a:r>
            <a:r>
              <a:rPr lang="ru-RU" sz="2400" dirty="0" err="1" smtClean="0"/>
              <a:t>clouds</a:t>
            </a:r>
            <a:r>
              <a:rPr lang="ru-RU" sz="2400" dirty="0" smtClean="0"/>
              <a:t> </a:t>
            </a:r>
            <a:r>
              <a:rPr lang="ru-RU" sz="2400" dirty="0" err="1" smtClean="0"/>
              <a:t>with</a:t>
            </a:r>
            <a:r>
              <a:rPr lang="ru-RU" sz="2400" dirty="0" smtClean="0"/>
              <a:t> </a:t>
            </a:r>
            <a:r>
              <a:rPr lang="ru-RU" sz="2400" dirty="0" err="1" smtClean="0"/>
              <a:t>an</a:t>
            </a:r>
            <a:r>
              <a:rPr lang="ru-RU" sz="2400" dirty="0" smtClean="0"/>
              <a:t> </a:t>
            </a:r>
            <a:r>
              <a:rPr lang="ru-RU" sz="2400" dirty="0" err="1" smtClean="0"/>
              <a:t>experimental</a:t>
            </a:r>
            <a:r>
              <a:rPr lang="ru-RU" sz="2400" dirty="0" smtClean="0"/>
              <a:t> </a:t>
            </a:r>
            <a:r>
              <a:rPr lang="ru-RU" sz="2400" dirty="0" err="1" smtClean="0"/>
              <a:t>set-up</a:t>
            </a:r>
            <a:r>
              <a:rPr lang="ru-RU" sz="2400" dirty="0" smtClean="0"/>
              <a:t> </a:t>
            </a:r>
            <a:r>
              <a:rPr lang="ru-RU" sz="2400" dirty="0" err="1" smtClean="0"/>
              <a:t>including</a:t>
            </a:r>
            <a:r>
              <a:rPr lang="ru-RU" sz="2400" dirty="0" smtClean="0"/>
              <a:t> </a:t>
            </a:r>
            <a:r>
              <a:rPr lang="ru-RU" sz="2400" dirty="0" err="1" smtClean="0"/>
              <a:t>the</a:t>
            </a:r>
            <a:r>
              <a:rPr lang="ru-RU" sz="2400" dirty="0" smtClean="0"/>
              <a:t> </a:t>
            </a:r>
            <a:r>
              <a:rPr lang="ru-RU" sz="2400" dirty="0" err="1" smtClean="0"/>
              <a:t>microwave</a:t>
            </a:r>
            <a:r>
              <a:rPr lang="ru-RU" sz="2400" dirty="0" smtClean="0"/>
              <a:t> </a:t>
            </a:r>
            <a:r>
              <a:rPr lang="ru-RU" sz="2400" dirty="0" err="1" smtClean="0"/>
              <a:t>radiometers</a:t>
            </a:r>
            <a:r>
              <a:rPr lang="ru-RU" sz="2400" dirty="0" smtClean="0"/>
              <a:t> </a:t>
            </a:r>
            <a:r>
              <a:rPr lang="ru-RU" sz="2400" dirty="0" err="1" smtClean="0"/>
              <a:t>of</a:t>
            </a:r>
            <a:r>
              <a:rPr lang="ru-RU" sz="2400" dirty="0" smtClean="0"/>
              <a:t> 3 </a:t>
            </a:r>
            <a:r>
              <a:rPr lang="ru-RU" sz="2400" dirty="0" err="1" smtClean="0"/>
              <a:t>cm</a:t>
            </a:r>
            <a:r>
              <a:rPr lang="ru-RU" sz="2400" dirty="0" smtClean="0"/>
              <a:t> </a:t>
            </a:r>
            <a:r>
              <a:rPr lang="ru-RU" sz="2400" dirty="0" err="1" smtClean="0"/>
              <a:t>and</a:t>
            </a:r>
            <a:r>
              <a:rPr lang="ru-RU" sz="2400" dirty="0" smtClean="0"/>
              <a:t> 8 </a:t>
            </a:r>
            <a:r>
              <a:rPr lang="ru-RU" sz="2400" dirty="0" err="1" smtClean="0"/>
              <a:t>mm</a:t>
            </a:r>
            <a:r>
              <a:rPr lang="ru-RU" sz="2400" dirty="0" smtClean="0"/>
              <a:t> </a:t>
            </a:r>
            <a:r>
              <a:rPr lang="ru-RU" sz="2400" dirty="0" err="1" smtClean="0"/>
              <a:t>wavelengths</a:t>
            </a:r>
            <a:r>
              <a:rPr lang="ru-RU" sz="2400" dirty="0" smtClean="0"/>
              <a:t> </a:t>
            </a:r>
            <a:r>
              <a:rPr lang="ru-RU" sz="2400" dirty="0" smtClean="0"/>
              <a:t>(</a:t>
            </a:r>
            <a:r>
              <a:rPr lang="ru-RU" sz="2400" dirty="0" err="1" smtClean="0"/>
              <a:t>time</a:t>
            </a:r>
            <a:r>
              <a:rPr lang="ru-RU" sz="2400" dirty="0" smtClean="0"/>
              <a:t> </a:t>
            </a:r>
            <a:r>
              <a:rPr lang="ru-RU" sz="2400" dirty="0" err="1" smtClean="0"/>
              <a:t>resolution</a:t>
            </a:r>
            <a:r>
              <a:rPr lang="ru-RU" sz="2400" dirty="0" smtClean="0"/>
              <a:t> </a:t>
            </a:r>
            <a:r>
              <a:rPr lang="ru-RU" sz="2400" dirty="0" err="1" smtClean="0"/>
              <a:t>of</a:t>
            </a:r>
            <a:r>
              <a:rPr lang="ru-RU" sz="2400" dirty="0" smtClean="0"/>
              <a:t> </a:t>
            </a:r>
            <a:r>
              <a:rPr lang="ru-RU" sz="2400" dirty="0" err="1" smtClean="0"/>
              <a:t>order</a:t>
            </a:r>
            <a:r>
              <a:rPr lang="ru-RU" sz="2400" dirty="0" smtClean="0"/>
              <a:t> </a:t>
            </a:r>
            <a:r>
              <a:rPr lang="ru-RU" sz="2400" dirty="0" err="1" smtClean="0"/>
              <a:t>of</a:t>
            </a:r>
            <a:r>
              <a:rPr lang="ru-RU" sz="2400" dirty="0" smtClean="0"/>
              <a:t> </a:t>
            </a:r>
            <a:r>
              <a:rPr lang="ru-RU" sz="2400" dirty="0" err="1" smtClean="0"/>
              <a:t>one</a:t>
            </a:r>
            <a:r>
              <a:rPr lang="ru-RU" sz="2400" dirty="0" smtClean="0"/>
              <a:t> </a:t>
            </a:r>
            <a:r>
              <a:rPr lang="ru-RU" sz="2400" dirty="0" err="1" smtClean="0"/>
              <a:t>second</a:t>
            </a:r>
            <a:r>
              <a:rPr lang="ru-RU" sz="2400" dirty="0" smtClean="0"/>
              <a:t>), </a:t>
            </a:r>
            <a:r>
              <a:rPr lang="ru-RU" sz="2400" dirty="0" err="1" smtClean="0"/>
              <a:t>the</a:t>
            </a:r>
            <a:r>
              <a:rPr lang="ru-RU" sz="2400" dirty="0" smtClean="0"/>
              <a:t> </a:t>
            </a:r>
            <a:r>
              <a:rPr lang="ru-RU" sz="2400" dirty="0" err="1" smtClean="0"/>
              <a:t>network</a:t>
            </a:r>
            <a:r>
              <a:rPr lang="ru-RU" sz="2400" dirty="0" smtClean="0"/>
              <a:t> </a:t>
            </a:r>
            <a:r>
              <a:rPr lang="ru-RU" sz="2400" dirty="0" err="1" smtClean="0"/>
              <a:t>of</a:t>
            </a:r>
            <a:r>
              <a:rPr lang="ru-RU" sz="2400" dirty="0" smtClean="0"/>
              <a:t> </a:t>
            </a:r>
            <a:r>
              <a:rPr lang="ru-RU" sz="2400" dirty="0" err="1" smtClean="0"/>
              <a:t>electrostatic</a:t>
            </a:r>
            <a:r>
              <a:rPr lang="ru-RU" sz="2400" dirty="0" smtClean="0"/>
              <a:t> </a:t>
            </a:r>
            <a:r>
              <a:rPr lang="ru-RU" sz="2400" dirty="0" err="1" smtClean="0"/>
              <a:t>fluxmeters</a:t>
            </a:r>
            <a:r>
              <a:rPr lang="ru-RU" sz="2400" dirty="0" smtClean="0"/>
              <a:t> </a:t>
            </a:r>
            <a:r>
              <a:rPr lang="ru-RU" sz="2400" dirty="0" err="1" smtClean="0"/>
              <a:t>spaced</a:t>
            </a:r>
            <a:r>
              <a:rPr lang="ru-RU" sz="2400" dirty="0" smtClean="0"/>
              <a:t> </a:t>
            </a:r>
            <a:r>
              <a:rPr lang="ru-RU" sz="2400" dirty="0" err="1" smtClean="0"/>
              <a:t>by</a:t>
            </a:r>
            <a:r>
              <a:rPr lang="ru-RU" sz="2400" dirty="0" smtClean="0"/>
              <a:t> </a:t>
            </a:r>
            <a:r>
              <a:rPr lang="ru-RU" sz="2400" dirty="0" err="1" smtClean="0"/>
              <a:t>several</a:t>
            </a:r>
            <a:r>
              <a:rPr lang="ru-RU" sz="2400" dirty="0" smtClean="0"/>
              <a:t> </a:t>
            </a:r>
            <a:r>
              <a:rPr lang="ru-RU" sz="2400" dirty="0" err="1" smtClean="0"/>
              <a:t>kilometers</a:t>
            </a:r>
            <a:r>
              <a:rPr lang="ru-RU" sz="2400" dirty="0" smtClean="0"/>
              <a:t> </a:t>
            </a:r>
            <a:r>
              <a:rPr lang="ru-RU" sz="2400" dirty="0" err="1" smtClean="0"/>
              <a:t>each</a:t>
            </a:r>
            <a:r>
              <a:rPr lang="ru-RU" sz="2400" dirty="0" smtClean="0"/>
              <a:t> </a:t>
            </a:r>
            <a:r>
              <a:rPr lang="ru-RU" sz="2400" dirty="0" err="1" smtClean="0"/>
              <a:t>from</a:t>
            </a:r>
            <a:r>
              <a:rPr lang="ru-RU" sz="2400" dirty="0" smtClean="0"/>
              <a:t> </a:t>
            </a:r>
            <a:r>
              <a:rPr lang="ru-RU" sz="2400" dirty="0" err="1" smtClean="0"/>
              <a:t>another</a:t>
            </a:r>
            <a:r>
              <a:rPr lang="ru-RU" sz="2400" dirty="0" smtClean="0"/>
              <a:t>, </a:t>
            </a:r>
            <a:r>
              <a:rPr lang="ru-RU" sz="2400" dirty="0" err="1" smtClean="0"/>
              <a:t>and</a:t>
            </a:r>
            <a:r>
              <a:rPr lang="ru-RU" sz="2400" dirty="0" smtClean="0"/>
              <a:t> </a:t>
            </a:r>
            <a:r>
              <a:rPr lang="ru-RU" sz="2400" dirty="0" err="1" smtClean="0"/>
              <a:t>the</a:t>
            </a:r>
            <a:r>
              <a:rPr lang="ru-RU" sz="2400" dirty="0" smtClean="0"/>
              <a:t> </a:t>
            </a:r>
            <a:r>
              <a:rPr lang="ru-RU" sz="2400" dirty="0" err="1" smtClean="0"/>
              <a:t>meteorological</a:t>
            </a:r>
            <a:r>
              <a:rPr lang="ru-RU" sz="2400" dirty="0" smtClean="0"/>
              <a:t> </a:t>
            </a:r>
            <a:r>
              <a:rPr lang="ru-RU" sz="2400" dirty="0" err="1" smtClean="0"/>
              <a:t>radar</a:t>
            </a:r>
            <a:r>
              <a:rPr lang="ru-RU" sz="2400" dirty="0" smtClean="0"/>
              <a:t>. </a:t>
            </a:r>
            <a:r>
              <a:rPr lang="ru-RU" sz="2400" dirty="0" err="1" smtClean="0"/>
              <a:t>The</a:t>
            </a:r>
            <a:r>
              <a:rPr lang="ru-RU" sz="2400" dirty="0" smtClean="0"/>
              <a:t> </a:t>
            </a:r>
            <a:r>
              <a:rPr lang="ru-RU" sz="2400" dirty="0" err="1" smtClean="0"/>
              <a:t>data</a:t>
            </a:r>
            <a:r>
              <a:rPr lang="ru-RU" sz="2400" dirty="0" smtClean="0"/>
              <a:t> </a:t>
            </a:r>
            <a:r>
              <a:rPr lang="ru-RU" sz="2400" dirty="0" err="1" smtClean="0"/>
              <a:t>of</a:t>
            </a:r>
            <a:r>
              <a:rPr lang="ru-RU" sz="2400" dirty="0" smtClean="0"/>
              <a:t> </a:t>
            </a:r>
            <a:r>
              <a:rPr lang="ru-RU" sz="2400" dirty="0" err="1" smtClean="0"/>
              <a:t>recent</a:t>
            </a:r>
            <a:r>
              <a:rPr lang="ru-RU" sz="2400" dirty="0" smtClean="0"/>
              <a:t> </a:t>
            </a:r>
            <a:r>
              <a:rPr lang="ru-RU" sz="2400" dirty="0" err="1" smtClean="0"/>
              <a:t>several</a:t>
            </a:r>
            <a:r>
              <a:rPr lang="ru-RU" sz="2400" dirty="0" smtClean="0"/>
              <a:t> </a:t>
            </a:r>
            <a:r>
              <a:rPr lang="ru-RU" sz="2400" dirty="0" err="1" smtClean="0"/>
              <a:t>years</a:t>
            </a:r>
            <a:r>
              <a:rPr lang="ru-RU" sz="2400" dirty="0" smtClean="0"/>
              <a:t> </a:t>
            </a:r>
            <a:r>
              <a:rPr lang="ru-RU" sz="2400" dirty="0" err="1" smtClean="0"/>
              <a:t>were</a:t>
            </a:r>
            <a:r>
              <a:rPr lang="ru-RU" sz="2400" dirty="0" smtClean="0"/>
              <a:t> </a:t>
            </a:r>
            <a:r>
              <a:rPr lang="ru-RU" sz="2400" dirty="0" err="1" smtClean="0"/>
              <a:t>used</a:t>
            </a:r>
            <a:r>
              <a:rPr lang="ru-RU" sz="2400" dirty="0" smtClean="0"/>
              <a:t> </a:t>
            </a:r>
            <a:r>
              <a:rPr lang="ru-RU" sz="2400" dirty="0" err="1" smtClean="0"/>
              <a:t>for</a:t>
            </a:r>
            <a:r>
              <a:rPr lang="ru-RU" sz="2400" dirty="0" smtClean="0"/>
              <a:t> </a:t>
            </a:r>
            <a:r>
              <a:rPr lang="ru-RU" sz="2400" dirty="0" err="1" smtClean="0"/>
              <a:t>analysis</a:t>
            </a:r>
            <a:r>
              <a:rPr lang="ru-RU" sz="2400" dirty="0" smtClean="0"/>
              <a:t>. </a:t>
            </a:r>
            <a:r>
              <a:rPr lang="ru-RU" sz="2400" dirty="0" smtClean="0"/>
              <a:t>A </a:t>
            </a:r>
            <a:r>
              <a:rPr lang="ru-RU" sz="2400" dirty="0" err="1" smtClean="0"/>
              <a:t>principal</a:t>
            </a:r>
            <a:r>
              <a:rPr lang="ru-RU" sz="2400" dirty="0" smtClean="0"/>
              <a:t> </a:t>
            </a:r>
            <a:r>
              <a:rPr lang="ru-RU" sz="2400" dirty="0" err="1" smtClean="0"/>
              <a:t>idea</a:t>
            </a:r>
            <a:r>
              <a:rPr lang="ru-RU" sz="2400" dirty="0" smtClean="0"/>
              <a:t> </a:t>
            </a:r>
            <a:r>
              <a:rPr lang="ru-RU" sz="2400" dirty="0" err="1" smtClean="0"/>
              <a:t>of</a:t>
            </a:r>
            <a:r>
              <a:rPr lang="ru-RU" sz="2400" dirty="0" smtClean="0"/>
              <a:t> </a:t>
            </a:r>
            <a:r>
              <a:rPr lang="ru-RU" sz="2400" dirty="0" err="1" smtClean="0"/>
              <a:t>our</a:t>
            </a:r>
            <a:r>
              <a:rPr lang="ru-RU" sz="2400" dirty="0" smtClean="0"/>
              <a:t> </a:t>
            </a:r>
            <a:r>
              <a:rPr lang="ru-RU" sz="2400" dirty="0" err="1" smtClean="0"/>
              <a:t>approach</a:t>
            </a:r>
            <a:r>
              <a:rPr lang="ru-RU" sz="2400" dirty="0" smtClean="0"/>
              <a:t> </a:t>
            </a:r>
            <a:r>
              <a:rPr lang="ru-RU" sz="2400" dirty="0" err="1" smtClean="0"/>
              <a:t>is</a:t>
            </a:r>
            <a:r>
              <a:rPr lang="ru-RU" sz="2400" dirty="0" smtClean="0"/>
              <a:t> </a:t>
            </a:r>
            <a:r>
              <a:rPr lang="ru-RU" sz="2400" dirty="0" err="1" smtClean="0"/>
              <a:t>to</a:t>
            </a:r>
            <a:r>
              <a:rPr lang="ru-RU" sz="2400" dirty="0" smtClean="0"/>
              <a:t> </a:t>
            </a:r>
            <a:r>
              <a:rPr lang="ru-RU" sz="2400" dirty="0" err="1" smtClean="0"/>
              <a:t>use</a:t>
            </a:r>
            <a:r>
              <a:rPr lang="ru-RU" sz="2400" dirty="0" smtClean="0"/>
              <a:t> </a:t>
            </a:r>
            <a:r>
              <a:rPr lang="ru-RU" sz="2400" dirty="0" err="1" smtClean="0"/>
              <a:t>the</a:t>
            </a:r>
            <a:r>
              <a:rPr lang="ru-RU" sz="2400" dirty="0" smtClean="0"/>
              <a:t> </a:t>
            </a:r>
            <a:r>
              <a:rPr lang="ru-RU" sz="2400" dirty="0" err="1" smtClean="0"/>
              <a:t>wave-length</a:t>
            </a:r>
            <a:r>
              <a:rPr lang="ru-RU" sz="2400" dirty="0" smtClean="0"/>
              <a:t> </a:t>
            </a:r>
            <a:r>
              <a:rPr lang="ru-RU" sz="2400" dirty="0" err="1" smtClean="0"/>
              <a:t>channels</a:t>
            </a:r>
            <a:r>
              <a:rPr lang="ru-RU" sz="2400" dirty="0" smtClean="0"/>
              <a:t> </a:t>
            </a:r>
            <a:r>
              <a:rPr lang="ru-RU" sz="2400" dirty="0" err="1" smtClean="0"/>
              <a:t>allowing</a:t>
            </a:r>
            <a:r>
              <a:rPr lang="ru-RU" sz="2400" dirty="0" smtClean="0"/>
              <a:t> </a:t>
            </a:r>
            <a:r>
              <a:rPr lang="ru-RU" sz="2400" dirty="0" err="1" smtClean="0"/>
              <a:t>us</a:t>
            </a:r>
            <a:r>
              <a:rPr lang="ru-RU" sz="2400" dirty="0" smtClean="0"/>
              <a:t> </a:t>
            </a:r>
            <a:r>
              <a:rPr lang="ru-RU" sz="2400" dirty="0" err="1" smtClean="0"/>
              <a:t>to</a:t>
            </a:r>
            <a:r>
              <a:rPr lang="ru-RU" sz="2400" dirty="0" smtClean="0"/>
              <a:t> </a:t>
            </a:r>
            <a:r>
              <a:rPr lang="ru-RU" sz="2400" dirty="0" err="1" smtClean="0"/>
              <a:t>reveal</a:t>
            </a:r>
            <a:r>
              <a:rPr lang="ru-RU" sz="2400" dirty="0" smtClean="0"/>
              <a:t> </a:t>
            </a:r>
            <a:r>
              <a:rPr lang="ru-RU" sz="2400" dirty="0" err="1" smtClean="0"/>
              <a:t>both</a:t>
            </a:r>
            <a:r>
              <a:rPr lang="ru-RU" sz="2400" dirty="0" smtClean="0"/>
              <a:t> </a:t>
            </a:r>
            <a:r>
              <a:rPr lang="ru-RU" sz="2400" dirty="0" err="1" smtClean="0"/>
              <a:t>optically</a:t>
            </a:r>
            <a:r>
              <a:rPr lang="ru-RU" sz="2400" dirty="0" smtClean="0"/>
              <a:t> </a:t>
            </a:r>
            <a:r>
              <a:rPr lang="ru-RU" sz="2400" dirty="0" err="1" smtClean="0"/>
              <a:t>thick</a:t>
            </a:r>
            <a:r>
              <a:rPr lang="ru-RU" sz="2400" dirty="0" smtClean="0"/>
              <a:t> </a:t>
            </a:r>
            <a:r>
              <a:rPr lang="ru-RU" sz="2400" dirty="0" err="1" smtClean="0"/>
              <a:t>and</a:t>
            </a:r>
            <a:r>
              <a:rPr lang="ru-RU" sz="2400" dirty="0" smtClean="0"/>
              <a:t> </a:t>
            </a:r>
            <a:r>
              <a:rPr lang="ru-RU" sz="2400" dirty="0" err="1" smtClean="0"/>
              <a:t>optically</a:t>
            </a:r>
            <a:r>
              <a:rPr lang="ru-RU" sz="2400" dirty="0" smtClean="0"/>
              <a:t> </a:t>
            </a:r>
            <a:r>
              <a:rPr lang="ru-RU" sz="2400" dirty="0" err="1" smtClean="0"/>
              <a:t>transparent</a:t>
            </a:r>
            <a:r>
              <a:rPr lang="ru-RU" sz="2400" dirty="0" smtClean="0"/>
              <a:t> </a:t>
            </a:r>
            <a:r>
              <a:rPr lang="ru-RU" sz="2400" dirty="0" err="1" smtClean="0"/>
              <a:t>cloud</a:t>
            </a:r>
            <a:r>
              <a:rPr lang="ru-RU" sz="2400" dirty="0" smtClean="0"/>
              <a:t> </a:t>
            </a:r>
            <a:r>
              <a:rPr lang="ru-RU" sz="2400" dirty="0" err="1" smtClean="0"/>
              <a:t>events</a:t>
            </a:r>
            <a:r>
              <a:rPr lang="ru-RU" sz="2400" dirty="0" smtClean="0"/>
              <a:t> </a:t>
            </a:r>
            <a:r>
              <a:rPr lang="en-US" sz="2400" dirty="0" smtClean="0"/>
              <a:t>A </a:t>
            </a:r>
            <a:r>
              <a:rPr lang="en-US" sz="2400" dirty="0" smtClean="0"/>
              <a:t>special attention was paid to comparative analysis of the turbulence characteristics in thunderclouds and in clouds that do not have a developed electrical structure.</a:t>
            </a:r>
            <a:endParaRPr lang="ru-RU" sz="2400" dirty="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3" cstate="print"/>
          <a:srcRect/>
          <a:stretch>
            <a:fillRect/>
          </a:stretch>
        </p:blipFill>
        <p:spPr bwMode="auto">
          <a:xfrm>
            <a:off x="5427264" y="685800"/>
            <a:ext cx="3527425" cy="2355850"/>
          </a:xfrm>
          <a:prstGeom prst="rect">
            <a:avLst/>
          </a:prstGeom>
          <a:noFill/>
        </p:spPr>
      </p:pic>
      <p:pic>
        <p:nvPicPr>
          <p:cNvPr id="60420" name="Picture 4"/>
          <p:cNvPicPr>
            <a:picLocks noChangeAspect="1" noChangeArrowheads="1"/>
          </p:cNvPicPr>
          <p:nvPr/>
        </p:nvPicPr>
        <p:blipFill>
          <a:blip r:embed="rId4" cstate="print"/>
          <a:srcRect/>
          <a:stretch>
            <a:fillRect/>
          </a:stretch>
        </p:blipFill>
        <p:spPr bwMode="auto">
          <a:xfrm>
            <a:off x="6009568" y="3229984"/>
            <a:ext cx="2301922" cy="3609547"/>
          </a:xfrm>
          <a:prstGeom prst="rect">
            <a:avLst/>
          </a:prstGeom>
          <a:noFill/>
        </p:spPr>
      </p:pic>
      <p:sp>
        <p:nvSpPr>
          <p:cNvPr id="60422" name="Text Box 6"/>
          <p:cNvSpPr txBox="1">
            <a:spLocks noChangeArrowheads="1"/>
          </p:cNvSpPr>
          <p:nvPr/>
        </p:nvSpPr>
        <p:spPr bwMode="auto">
          <a:xfrm>
            <a:off x="7315200" y="685800"/>
            <a:ext cx="1371600" cy="923330"/>
          </a:xfrm>
          <a:prstGeom prst="rect">
            <a:avLst/>
          </a:prstGeom>
          <a:noFill/>
          <a:ln w="9525">
            <a:noFill/>
            <a:miter lim="800000"/>
            <a:headEnd/>
            <a:tailEnd/>
          </a:ln>
          <a:effectLst/>
        </p:spPr>
        <p:txBody>
          <a:bodyPr>
            <a:spAutoFit/>
          </a:bodyPr>
          <a:lstStyle/>
          <a:p>
            <a:r>
              <a:rPr lang="en-US" sz="1800" b="1" dirty="0">
                <a:solidFill>
                  <a:srgbClr val="6600CC"/>
                </a:solidFill>
              </a:rPr>
              <a:t>Institute of</a:t>
            </a:r>
          </a:p>
          <a:p>
            <a:r>
              <a:rPr lang="en-US" sz="1800" b="1" dirty="0">
                <a:solidFill>
                  <a:srgbClr val="6600CC"/>
                </a:solidFill>
              </a:rPr>
              <a:t>Applied</a:t>
            </a:r>
          </a:p>
          <a:p>
            <a:r>
              <a:rPr lang="en-US" sz="1800" b="1" dirty="0">
                <a:solidFill>
                  <a:srgbClr val="6600CC"/>
                </a:solidFill>
              </a:rPr>
              <a:t>Physics</a:t>
            </a:r>
            <a:endParaRPr lang="ru-RU" sz="1800" b="1" dirty="0">
              <a:solidFill>
                <a:srgbClr val="6600CC"/>
              </a:solidFill>
            </a:endParaRPr>
          </a:p>
        </p:txBody>
      </p:sp>
      <p:sp>
        <p:nvSpPr>
          <p:cNvPr id="60424" name="Text Box 8"/>
          <p:cNvSpPr txBox="1">
            <a:spLocks noChangeArrowheads="1"/>
          </p:cNvSpPr>
          <p:nvPr/>
        </p:nvSpPr>
        <p:spPr bwMode="auto">
          <a:xfrm>
            <a:off x="1116013" y="1412146"/>
            <a:ext cx="3429000" cy="457200"/>
          </a:xfrm>
          <a:prstGeom prst="rect">
            <a:avLst/>
          </a:prstGeom>
          <a:noFill/>
          <a:ln w="9525">
            <a:noFill/>
            <a:miter lim="800000"/>
            <a:headEnd/>
            <a:tailEnd/>
          </a:ln>
          <a:effectLst/>
        </p:spPr>
        <p:txBody>
          <a:bodyPr>
            <a:spAutoFit/>
          </a:bodyPr>
          <a:lstStyle/>
          <a:p>
            <a:r>
              <a:rPr lang="en-US" sz="2400" b="1" dirty="0" smtClean="0">
                <a:solidFill>
                  <a:schemeClr val="tx2"/>
                </a:solidFill>
              </a:rPr>
              <a:t>Nizhny </a:t>
            </a:r>
            <a:r>
              <a:rPr lang="en-US" sz="2400" b="1" dirty="0">
                <a:solidFill>
                  <a:schemeClr val="tx2"/>
                </a:solidFill>
              </a:rPr>
              <a:t>Novgorod </a:t>
            </a:r>
            <a:r>
              <a:rPr lang="en-US" sz="2400" b="1" dirty="0" smtClean="0">
                <a:solidFill>
                  <a:schemeClr val="tx2"/>
                </a:solidFill>
              </a:rPr>
              <a:t>city</a:t>
            </a:r>
            <a:endParaRPr lang="ru-RU" sz="2400" b="1" dirty="0">
              <a:solidFill>
                <a:schemeClr val="tx2"/>
              </a:solidFill>
            </a:endParaRPr>
          </a:p>
        </p:txBody>
      </p:sp>
      <p:sp>
        <p:nvSpPr>
          <p:cNvPr id="60425" name="Text Box 9"/>
          <p:cNvSpPr txBox="1">
            <a:spLocks noChangeArrowheads="1"/>
          </p:cNvSpPr>
          <p:nvPr/>
        </p:nvSpPr>
        <p:spPr bwMode="auto">
          <a:xfrm>
            <a:off x="1042988" y="0"/>
            <a:ext cx="6696075" cy="579438"/>
          </a:xfrm>
          <a:prstGeom prst="rect">
            <a:avLst/>
          </a:prstGeom>
          <a:noFill/>
          <a:ln w="9525">
            <a:noFill/>
            <a:miter lim="800000"/>
            <a:headEnd/>
            <a:tailEnd/>
          </a:ln>
          <a:effectLst/>
        </p:spPr>
        <p:txBody>
          <a:bodyPr>
            <a:spAutoFit/>
          </a:bodyPr>
          <a:lstStyle/>
          <a:p>
            <a:r>
              <a:rPr lang="en-US" sz="3200" b="1" i="0" dirty="0" smtClean="0">
                <a:solidFill>
                  <a:schemeClr val="tx2"/>
                </a:solidFill>
              </a:rPr>
              <a:t>Experimental setup</a:t>
            </a:r>
            <a:endParaRPr lang="ru-RU" sz="3200" b="1" i="0" dirty="0">
              <a:solidFill>
                <a:schemeClr val="tx2"/>
              </a:solidFill>
            </a:endParaRPr>
          </a:p>
        </p:txBody>
      </p:sp>
      <p:sp>
        <p:nvSpPr>
          <p:cNvPr id="69643" name="Text Box 11"/>
          <p:cNvSpPr txBox="1">
            <a:spLocks noChangeArrowheads="1"/>
          </p:cNvSpPr>
          <p:nvPr/>
        </p:nvSpPr>
        <p:spPr bwMode="auto">
          <a:xfrm>
            <a:off x="5906069" y="3333469"/>
            <a:ext cx="2009633" cy="338554"/>
          </a:xfrm>
          <a:prstGeom prst="rect">
            <a:avLst/>
          </a:prstGeom>
          <a:noFill/>
          <a:ln w="9525">
            <a:noFill/>
            <a:miter lim="800000"/>
            <a:headEnd/>
            <a:tailEnd/>
          </a:ln>
          <a:effectLst/>
        </p:spPr>
        <p:txBody>
          <a:bodyPr wrap="square">
            <a:spAutoFit/>
          </a:bodyPr>
          <a:lstStyle/>
          <a:p>
            <a:r>
              <a:rPr lang="en-US" sz="1600" b="1" dirty="0" smtClean="0">
                <a:solidFill>
                  <a:srgbClr val="EAEFFF"/>
                </a:solidFill>
              </a:rPr>
              <a:t>IPM</a:t>
            </a:r>
            <a:endParaRPr lang="ru-RU" sz="1600" b="1" dirty="0">
              <a:solidFill>
                <a:srgbClr val="EAEFFF"/>
              </a:solidFill>
            </a:endParaRPr>
          </a:p>
        </p:txBody>
      </p:sp>
      <p:sp>
        <p:nvSpPr>
          <p:cNvPr id="69645" name="Rectangle 13"/>
          <p:cNvSpPr>
            <a:spLocks noChangeArrowheads="1"/>
          </p:cNvSpPr>
          <p:nvPr/>
        </p:nvSpPr>
        <p:spPr bwMode="auto">
          <a:xfrm>
            <a:off x="1604963" y="752475"/>
            <a:ext cx="9144000" cy="0"/>
          </a:xfrm>
          <a:prstGeom prst="rect">
            <a:avLst/>
          </a:prstGeom>
          <a:noFill/>
          <a:ln w="9525">
            <a:noFill/>
            <a:miter lim="800000"/>
            <a:headEnd/>
            <a:tailEnd/>
          </a:ln>
          <a:effectLst/>
        </p:spPr>
        <p:txBody>
          <a:bodyPr>
            <a:spAutoFit/>
          </a:bodyPr>
          <a:lstStyle/>
          <a:p>
            <a:endParaRPr lang="ru-RU"/>
          </a:p>
        </p:txBody>
      </p:sp>
      <p:graphicFrame>
        <p:nvGraphicFramePr>
          <p:cNvPr id="69644" name="Object 12"/>
          <p:cNvGraphicFramePr>
            <a:graphicFrameLocks noChangeAspect="1"/>
          </p:cNvGraphicFramePr>
          <p:nvPr/>
        </p:nvGraphicFramePr>
        <p:xfrm>
          <a:off x="468313" y="2018902"/>
          <a:ext cx="4876800" cy="4398962"/>
        </p:xfrm>
        <a:graphic>
          <a:graphicData uri="http://schemas.openxmlformats.org/presentationml/2006/ole">
            <p:oleObj spid="_x0000_s277506" r:id="rId5" imgW="7182853" imgH="6485714" progId="Paint.Picture">
              <p:embed/>
            </p:oleObj>
          </a:graphicData>
        </a:graphic>
      </p:graphicFrame>
      <p:sp>
        <p:nvSpPr>
          <p:cNvPr id="69646" name="Text Box 14"/>
          <p:cNvSpPr txBox="1">
            <a:spLocks noChangeArrowheads="1"/>
          </p:cNvSpPr>
          <p:nvPr/>
        </p:nvSpPr>
        <p:spPr bwMode="auto">
          <a:xfrm>
            <a:off x="3779838" y="2060575"/>
            <a:ext cx="1128712" cy="336550"/>
          </a:xfrm>
          <a:prstGeom prst="rect">
            <a:avLst/>
          </a:prstGeom>
          <a:noFill/>
          <a:ln w="9525">
            <a:noFill/>
            <a:miter lim="800000"/>
            <a:headEnd/>
            <a:tailEnd/>
          </a:ln>
          <a:effectLst/>
        </p:spPr>
        <p:txBody>
          <a:bodyPr wrap="none">
            <a:spAutoFit/>
          </a:bodyPr>
          <a:lstStyle/>
          <a:p>
            <a:r>
              <a:rPr lang="en-US" b="1" i="1"/>
              <a:t>Volga river</a:t>
            </a:r>
            <a:endParaRPr lang="ru-RU" b="1" i="1"/>
          </a:p>
        </p:txBody>
      </p:sp>
      <p:sp>
        <p:nvSpPr>
          <p:cNvPr id="69647" name="Text Box 15"/>
          <p:cNvSpPr txBox="1">
            <a:spLocks noChangeArrowheads="1"/>
          </p:cNvSpPr>
          <p:nvPr/>
        </p:nvSpPr>
        <p:spPr bwMode="auto">
          <a:xfrm>
            <a:off x="900113" y="4724400"/>
            <a:ext cx="1028700" cy="336550"/>
          </a:xfrm>
          <a:prstGeom prst="rect">
            <a:avLst/>
          </a:prstGeom>
          <a:noFill/>
          <a:ln w="9525">
            <a:noFill/>
            <a:miter lim="800000"/>
            <a:headEnd/>
            <a:tailEnd/>
          </a:ln>
          <a:effectLst/>
        </p:spPr>
        <p:txBody>
          <a:bodyPr>
            <a:spAutoFit/>
          </a:bodyPr>
          <a:lstStyle/>
          <a:p>
            <a:r>
              <a:rPr lang="en-US" b="1" i="1"/>
              <a:t>Oka river</a:t>
            </a:r>
            <a:endParaRPr lang="ru-RU" b="1"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672" y="4576740"/>
            <a:ext cx="6697662" cy="1987550"/>
          </a:xfrm>
          <a:prstGeom prst="rect">
            <a:avLst/>
          </a:prstGeom>
          <a:solidFill>
            <a:schemeClr val="bg1"/>
          </a:solidFill>
          <a:ln w="9525">
            <a:solidFill>
              <a:schemeClr val="bg2"/>
            </a:solidFill>
            <a:miter lim="800000"/>
            <a:headEnd/>
            <a:tailEnd/>
          </a:ln>
          <a:effectLst>
            <a:outerShdw dist="107763" dir="18900000" algn="ctr" rotWithShape="0">
              <a:schemeClr val="bg2"/>
            </a:outerShdw>
          </a:effectLst>
        </p:spPr>
        <p:txBody>
          <a:bodyPr wrap="none" anchor="ctr"/>
          <a:lstStyle/>
          <a:p>
            <a:endParaRPr lang="ru-RU"/>
          </a:p>
        </p:txBody>
      </p:sp>
      <p:pic>
        <p:nvPicPr>
          <p:cNvPr id="96259" name="Picture 3"/>
          <p:cNvPicPr>
            <a:picLocks noChangeAspect="1" noChangeArrowheads="1"/>
          </p:cNvPicPr>
          <p:nvPr/>
        </p:nvPicPr>
        <p:blipFill>
          <a:blip r:embed="rId2" cstate="print"/>
          <a:srcRect/>
          <a:stretch>
            <a:fillRect/>
          </a:stretch>
        </p:blipFill>
        <p:spPr bwMode="auto">
          <a:xfrm>
            <a:off x="936850" y="4652963"/>
            <a:ext cx="6228213" cy="1749498"/>
          </a:xfrm>
          <a:prstGeom prst="rect">
            <a:avLst/>
          </a:prstGeom>
          <a:noFill/>
          <a:ln w="9525">
            <a:noFill/>
            <a:miter lim="800000"/>
            <a:headEnd/>
            <a:tailEnd/>
          </a:ln>
        </p:spPr>
      </p:pic>
      <p:sp>
        <p:nvSpPr>
          <p:cNvPr id="96260" name="Text Box 4"/>
          <p:cNvSpPr txBox="1">
            <a:spLocks noChangeArrowheads="1"/>
          </p:cNvSpPr>
          <p:nvPr/>
        </p:nvSpPr>
        <p:spPr bwMode="auto">
          <a:xfrm>
            <a:off x="600502" y="188913"/>
            <a:ext cx="7874758" cy="1077218"/>
          </a:xfrm>
          <a:prstGeom prst="rect">
            <a:avLst/>
          </a:prstGeom>
          <a:noFill/>
          <a:ln w="9525">
            <a:noFill/>
            <a:miter lim="800000"/>
            <a:headEnd/>
            <a:tailEnd/>
          </a:ln>
          <a:effectLst/>
        </p:spPr>
        <p:txBody>
          <a:bodyPr wrap="square">
            <a:spAutoFit/>
          </a:bodyPr>
          <a:lstStyle/>
          <a:p>
            <a:pPr algn="ctr"/>
            <a:r>
              <a:rPr lang="en-US" sz="3200" b="0" i="0" dirty="0">
                <a:solidFill>
                  <a:srgbClr val="CC0000"/>
                </a:solidFill>
              </a:rPr>
              <a:t>8 mm wavelength radiometer for atmospheric turbulence </a:t>
            </a:r>
            <a:r>
              <a:rPr lang="en-US" sz="3200" b="0" i="0" dirty="0" smtClean="0">
                <a:solidFill>
                  <a:srgbClr val="CC0000"/>
                </a:solidFill>
              </a:rPr>
              <a:t>diagnostics</a:t>
            </a:r>
            <a:endParaRPr lang="ru-RU" sz="3200" b="0" i="0" dirty="0">
              <a:solidFill>
                <a:srgbClr val="CC0000"/>
              </a:solidFill>
            </a:endParaRPr>
          </a:p>
        </p:txBody>
      </p:sp>
      <p:sp>
        <p:nvSpPr>
          <p:cNvPr id="96262" name="Text Box 6"/>
          <p:cNvSpPr txBox="1">
            <a:spLocks noChangeArrowheads="1"/>
          </p:cNvSpPr>
          <p:nvPr/>
        </p:nvSpPr>
        <p:spPr bwMode="auto">
          <a:xfrm>
            <a:off x="259308" y="1700213"/>
            <a:ext cx="4599296" cy="2308324"/>
          </a:xfrm>
          <a:prstGeom prst="rect">
            <a:avLst/>
          </a:prstGeom>
          <a:noFill/>
          <a:ln w="9525">
            <a:noFill/>
            <a:miter lim="800000"/>
            <a:headEnd/>
            <a:tailEnd/>
          </a:ln>
          <a:effectLst/>
        </p:spPr>
        <p:txBody>
          <a:bodyPr wrap="square">
            <a:spAutoFit/>
          </a:bodyPr>
          <a:lstStyle/>
          <a:p>
            <a:pPr algn="just"/>
            <a:r>
              <a:rPr lang="en-US" sz="2400" b="0" dirty="0">
                <a:solidFill>
                  <a:srgbClr val="1101A7"/>
                </a:solidFill>
              </a:rPr>
              <a:t>The radiometer was designed and manufactured in the Institute of Applied Physics as the high sensitive direct </a:t>
            </a:r>
            <a:r>
              <a:rPr lang="en-US" sz="2400" b="0" dirty="0" smtClean="0">
                <a:solidFill>
                  <a:srgbClr val="1101A7"/>
                </a:solidFill>
              </a:rPr>
              <a:t>amplification modulating </a:t>
            </a:r>
            <a:r>
              <a:rPr lang="en-US" sz="2400" b="0" dirty="0" err="1" smtClean="0">
                <a:solidFill>
                  <a:srgbClr val="1101A7"/>
                </a:solidFill>
              </a:rPr>
              <a:t>recei-ver</a:t>
            </a:r>
            <a:r>
              <a:rPr lang="en-US" sz="2400" b="0" dirty="0" smtClean="0">
                <a:solidFill>
                  <a:srgbClr val="1101A7"/>
                </a:solidFill>
              </a:rPr>
              <a:t> </a:t>
            </a:r>
            <a:r>
              <a:rPr lang="en-US" sz="2400" b="0" dirty="0">
                <a:solidFill>
                  <a:srgbClr val="1101A7"/>
                </a:solidFill>
              </a:rPr>
              <a:t>of noise </a:t>
            </a:r>
            <a:r>
              <a:rPr lang="en-US" sz="2400" b="0" dirty="0" smtClean="0">
                <a:solidFill>
                  <a:srgbClr val="1101A7"/>
                </a:solidFill>
              </a:rPr>
              <a:t>radiation</a:t>
            </a:r>
            <a:endParaRPr lang="ru-RU" sz="2400" b="0" dirty="0">
              <a:solidFill>
                <a:srgbClr val="1101A7"/>
              </a:solidFill>
            </a:endParaRPr>
          </a:p>
        </p:txBody>
      </p:sp>
      <p:pic>
        <p:nvPicPr>
          <p:cNvPr id="7" name="Picture 1027"/>
          <p:cNvPicPr>
            <a:picLocks noChangeAspect="1" noChangeArrowheads="1"/>
          </p:cNvPicPr>
          <p:nvPr/>
        </p:nvPicPr>
        <p:blipFill>
          <a:blip r:embed="rId3" cstate="print"/>
          <a:srcRect/>
          <a:stretch>
            <a:fillRect/>
          </a:stretch>
        </p:blipFill>
        <p:spPr bwMode="auto">
          <a:xfrm>
            <a:off x="6125833" y="1320537"/>
            <a:ext cx="2390372" cy="3126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1028"/>
          <p:cNvPicPr>
            <a:picLocks noChangeAspect="1" noChangeArrowheads="1"/>
          </p:cNvPicPr>
          <p:nvPr/>
        </p:nvPicPr>
        <p:blipFill>
          <a:blip r:embed="rId3" cstate="print"/>
          <a:srcRect/>
          <a:stretch>
            <a:fillRect/>
          </a:stretch>
        </p:blipFill>
        <p:spPr bwMode="auto">
          <a:xfrm>
            <a:off x="272953" y="1783436"/>
            <a:ext cx="6132024" cy="4644660"/>
          </a:xfrm>
          <a:prstGeom prst="rect">
            <a:avLst/>
          </a:prstGeom>
          <a:noFill/>
          <a:ln w="9525">
            <a:noFill/>
            <a:miter lim="800000"/>
            <a:headEnd/>
            <a:tailEnd/>
          </a:ln>
        </p:spPr>
      </p:pic>
      <p:sp>
        <p:nvSpPr>
          <p:cNvPr id="59399" name="Rectangle 103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59402" name="Rectangle 1034"/>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ru-RU"/>
          </a:p>
        </p:txBody>
      </p:sp>
      <p:sp>
        <p:nvSpPr>
          <p:cNvPr id="59404" name="Rectangle 1036"/>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59403" name="Object 1035"/>
          <p:cNvGraphicFramePr>
            <a:graphicFrameLocks noChangeAspect="1"/>
          </p:cNvGraphicFramePr>
          <p:nvPr/>
        </p:nvGraphicFramePr>
        <p:xfrm>
          <a:off x="7104147" y="1836553"/>
          <a:ext cx="1016000" cy="274637"/>
        </p:xfrm>
        <a:graphic>
          <a:graphicData uri="http://schemas.openxmlformats.org/presentationml/2006/ole">
            <p:oleObj spid="_x0000_s279555" name="Формула" r:id="rId4" imgW="660240" imgH="177480" progId="Equation.3">
              <p:embed/>
            </p:oleObj>
          </a:graphicData>
        </a:graphic>
      </p:graphicFrame>
      <p:sp>
        <p:nvSpPr>
          <p:cNvPr id="59406" name="Rectangle 1038"/>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59405" name="Object 1037"/>
          <p:cNvGraphicFramePr>
            <a:graphicFrameLocks noChangeAspect="1"/>
          </p:cNvGraphicFramePr>
          <p:nvPr/>
        </p:nvGraphicFramePr>
        <p:xfrm>
          <a:off x="6598581" y="2322939"/>
          <a:ext cx="2392362" cy="641350"/>
        </p:xfrm>
        <a:graphic>
          <a:graphicData uri="http://schemas.openxmlformats.org/presentationml/2006/ole">
            <p:oleObj spid="_x0000_s279556" name="Формула" r:id="rId5" imgW="1459866" imgH="393529" progId="Equation.3">
              <p:embed/>
            </p:oleObj>
          </a:graphicData>
        </a:graphic>
      </p:graphicFrame>
      <p:sp>
        <p:nvSpPr>
          <p:cNvPr id="59408" name="Rectangle 1040"/>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59407" name="Object 1039"/>
          <p:cNvGraphicFramePr>
            <a:graphicFrameLocks noChangeAspect="1"/>
          </p:cNvGraphicFramePr>
          <p:nvPr/>
        </p:nvGraphicFramePr>
        <p:xfrm>
          <a:off x="6713576" y="6092825"/>
          <a:ext cx="2016125" cy="398463"/>
        </p:xfrm>
        <a:graphic>
          <a:graphicData uri="http://schemas.openxmlformats.org/presentationml/2006/ole">
            <p:oleObj spid="_x0000_s279557" name="Формула" r:id="rId6" imgW="1307532" imgH="253890" progId="Equation.3">
              <p:embed/>
            </p:oleObj>
          </a:graphicData>
        </a:graphic>
      </p:graphicFrame>
      <p:sp>
        <p:nvSpPr>
          <p:cNvPr id="59410" name="Rectangle 1042"/>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59409" name="Object 1041"/>
          <p:cNvGraphicFramePr>
            <a:graphicFrameLocks noChangeAspect="1"/>
          </p:cNvGraphicFramePr>
          <p:nvPr/>
        </p:nvGraphicFramePr>
        <p:xfrm>
          <a:off x="6559017" y="5661025"/>
          <a:ext cx="2157412" cy="376238"/>
        </p:xfrm>
        <a:graphic>
          <a:graphicData uri="http://schemas.openxmlformats.org/presentationml/2006/ole">
            <p:oleObj spid="_x0000_s279558" name="Equation" r:id="rId7" imgW="1473120" imgH="253800" progId="Equation.DSMT4">
              <p:embed/>
            </p:oleObj>
          </a:graphicData>
        </a:graphic>
      </p:graphicFrame>
      <p:sp>
        <p:nvSpPr>
          <p:cNvPr id="59415" name="Rectangle 1047"/>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59414" name="Object 1046"/>
          <p:cNvGraphicFramePr>
            <a:graphicFrameLocks noChangeAspect="1"/>
          </p:cNvGraphicFramePr>
          <p:nvPr/>
        </p:nvGraphicFramePr>
        <p:xfrm>
          <a:off x="6864824" y="4629175"/>
          <a:ext cx="2097277" cy="666156"/>
        </p:xfrm>
        <a:graphic>
          <a:graphicData uri="http://schemas.openxmlformats.org/presentationml/2006/ole">
            <p:oleObj spid="_x0000_s279559" name="Формула" r:id="rId8" imgW="1409088" imgH="444307" progId="Equation.3">
              <p:embed/>
            </p:oleObj>
          </a:graphicData>
        </a:graphic>
      </p:graphicFrame>
      <p:sp>
        <p:nvSpPr>
          <p:cNvPr id="59417" name="Rectangle 1049"/>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59416" name="Object 1048"/>
          <p:cNvGraphicFramePr>
            <a:graphicFrameLocks noChangeAspect="1"/>
          </p:cNvGraphicFramePr>
          <p:nvPr/>
        </p:nvGraphicFramePr>
        <p:xfrm>
          <a:off x="7106148" y="3903260"/>
          <a:ext cx="1749694" cy="409433"/>
        </p:xfrm>
        <a:graphic>
          <a:graphicData uri="http://schemas.openxmlformats.org/presentationml/2006/ole">
            <p:oleObj spid="_x0000_s279560" name="Equation" r:id="rId9" imgW="1016000" imgH="228600" progId="Equation.DSMT4">
              <p:embed/>
            </p:oleObj>
          </a:graphicData>
        </a:graphic>
      </p:graphicFrame>
      <p:sp>
        <p:nvSpPr>
          <p:cNvPr id="23" name="Text Box 4"/>
          <p:cNvSpPr txBox="1">
            <a:spLocks noChangeArrowheads="1"/>
          </p:cNvSpPr>
          <p:nvPr/>
        </p:nvSpPr>
        <p:spPr bwMode="auto">
          <a:xfrm>
            <a:off x="600502" y="188913"/>
            <a:ext cx="7874758" cy="584775"/>
          </a:xfrm>
          <a:prstGeom prst="rect">
            <a:avLst/>
          </a:prstGeom>
          <a:noFill/>
          <a:ln w="9525">
            <a:noFill/>
            <a:miter lim="800000"/>
            <a:headEnd/>
            <a:tailEnd/>
          </a:ln>
          <a:effectLst/>
        </p:spPr>
        <p:txBody>
          <a:bodyPr wrap="square">
            <a:spAutoFit/>
          </a:bodyPr>
          <a:lstStyle/>
          <a:p>
            <a:pPr algn="ctr"/>
            <a:r>
              <a:rPr lang="en-US" sz="3200" b="0" i="0" dirty="0">
                <a:solidFill>
                  <a:srgbClr val="CC0000"/>
                </a:solidFill>
              </a:rPr>
              <a:t>8 mm wavelength </a:t>
            </a:r>
            <a:r>
              <a:rPr lang="en-US" sz="3200" b="0" i="0" dirty="0" smtClean="0">
                <a:solidFill>
                  <a:srgbClr val="CC0000"/>
                </a:solidFill>
              </a:rPr>
              <a:t>radiometer</a:t>
            </a:r>
            <a:endParaRPr lang="ru-RU" sz="3200" b="0" i="0" dirty="0">
              <a:solidFill>
                <a:srgbClr val="CC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539750" y="1196975"/>
            <a:ext cx="8135938" cy="4897438"/>
          </a:xfrm>
          <a:prstGeom prst="rect">
            <a:avLst/>
          </a:prstGeom>
          <a:no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ru-RU"/>
          </a:p>
        </p:txBody>
      </p:sp>
      <p:sp>
        <p:nvSpPr>
          <p:cNvPr id="4103" name="Rectangle 3"/>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ru-RU"/>
          </a:p>
        </p:txBody>
      </p:sp>
      <p:graphicFrame>
        <p:nvGraphicFramePr>
          <p:cNvPr id="4098" name="Object 2"/>
          <p:cNvGraphicFramePr>
            <a:graphicFrameLocks noChangeAspect="1"/>
          </p:cNvGraphicFramePr>
          <p:nvPr/>
        </p:nvGraphicFramePr>
        <p:xfrm>
          <a:off x="1104900" y="1557338"/>
          <a:ext cx="4344988" cy="658812"/>
        </p:xfrm>
        <a:graphic>
          <a:graphicData uri="http://schemas.openxmlformats.org/presentationml/2006/ole">
            <p:oleObj spid="_x0000_s281602" name="Формула" r:id="rId3" imgW="2184120" imgH="330120" progId="Equation.3">
              <p:embed/>
            </p:oleObj>
          </a:graphicData>
        </a:graphic>
      </p:graphicFrame>
      <p:sp>
        <p:nvSpPr>
          <p:cNvPr id="4104" name="Rectangle 5"/>
          <p:cNvSpPr>
            <a:spLocks noChangeArrowheads="1"/>
          </p:cNvSpPr>
          <p:nvPr/>
        </p:nvSpPr>
        <p:spPr bwMode="auto">
          <a:xfrm>
            <a:off x="0" y="3213100"/>
            <a:ext cx="9144000" cy="0"/>
          </a:xfrm>
          <a:prstGeom prst="rect">
            <a:avLst/>
          </a:prstGeom>
          <a:noFill/>
          <a:ln w="9525">
            <a:noFill/>
            <a:miter lim="800000"/>
            <a:headEnd/>
            <a:tailEnd/>
          </a:ln>
        </p:spPr>
        <p:txBody>
          <a:bodyPr wrap="none" anchor="ctr">
            <a:spAutoFit/>
          </a:bodyPr>
          <a:lstStyle/>
          <a:p>
            <a:endParaRPr lang="ru-RU"/>
          </a:p>
        </p:txBody>
      </p:sp>
      <p:sp>
        <p:nvSpPr>
          <p:cNvPr id="4105" name="Rectangle 7"/>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ru-RU"/>
          </a:p>
        </p:txBody>
      </p:sp>
      <p:sp>
        <p:nvSpPr>
          <p:cNvPr id="4106"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ru-RU"/>
          </a:p>
        </p:txBody>
      </p:sp>
      <p:graphicFrame>
        <p:nvGraphicFramePr>
          <p:cNvPr id="4099" name="Object 3"/>
          <p:cNvGraphicFramePr>
            <a:graphicFrameLocks noChangeAspect="1"/>
          </p:cNvGraphicFramePr>
          <p:nvPr>
            <p:ph sz="half" idx="1"/>
          </p:nvPr>
        </p:nvGraphicFramePr>
        <p:xfrm>
          <a:off x="1117600" y="2638425"/>
          <a:ext cx="4243388" cy="487363"/>
        </p:xfrm>
        <a:graphic>
          <a:graphicData uri="http://schemas.openxmlformats.org/presentationml/2006/ole">
            <p:oleObj spid="_x0000_s281603" name="Формула" r:id="rId4" imgW="2209680" imgH="253800" progId="Equation.3">
              <p:embed/>
            </p:oleObj>
          </a:graphicData>
        </a:graphic>
      </p:graphicFrame>
      <p:graphicFrame>
        <p:nvGraphicFramePr>
          <p:cNvPr id="4100" name="Object 4"/>
          <p:cNvGraphicFramePr>
            <a:graphicFrameLocks noChangeAspect="1"/>
          </p:cNvGraphicFramePr>
          <p:nvPr>
            <p:ph sz="quarter" idx="2"/>
          </p:nvPr>
        </p:nvGraphicFramePr>
        <p:xfrm>
          <a:off x="1116013" y="3721100"/>
          <a:ext cx="3527425" cy="831850"/>
        </p:xfrm>
        <a:graphic>
          <a:graphicData uri="http://schemas.openxmlformats.org/presentationml/2006/ole">
            <p:oleObj spid="_x0000_s281604" name="Формула" r:id="rId5" imgW="2044440" imgH="482400" progId="Equation.3">
              <p:embed/>
            </p:oleObj>
          </a:graphicData>
        </a:graphic>
      </p:graphicFrame>
      <p:graphicFrame>
        <p:nvGraphicFramePr>
          <p:cNvPr id="4101" name="Object 5"/>
          <p:cNvGraphicFramePr>
            <a:graphicFrameLocks noChangeAspect="1"/>
          </p:cNvGraphicFramePr>
          <p:nvPr>
            <p:ph sz="quarter" idx="3"/>
          </p:nvPr>
        </p:nvGraphicFramePr>
        <p:xfrm>
          <a:off x="1117600" y="4508500"/>
          <a:ext cx="3957638" cy="898525"/>
        </p:xfrm>
        <a:graphic>
          <a:graphicData uri="http://schemas.openxmlformats.org/presentationml/2006/ole">
            <p:oleObj spid="_x0000_s281605" name="Формула" r:id="rId6" imgW="2070000" imgH="469800" progId="Equation.3">
              <p:embed/>
            </p:oleObj>
          </a:graphicData>
        </a:graphic>
      </p:graphicFrame>
      <p:sp>
        <p:nvSpPr>
          <p:cNvPr id="8203" name="Text Box 18"/>
          <p:cNvSpPr txBox="1">
            <a:spLocks noChangeArrowheads="1"/>
          </p:cNvSpPr>
          <p:nvPr/>
        </p:nvSpPr>
        <p:spPr bwMode="auto">
          <a:xfrm>
            <a:off x="1378424" y="333375"/>
            <a:ext cx="4777901" cy="519113"/>
          </a:xfrm>
          <a:prstGeom prst="rect">
            <a:avLst/>
          </a:prstGeom>
          <a:noFill/>
          <a:ln w="9525">
            <a:noFill/>
            <a:miter lim="800000"/>
            <a:headEnd/>
            <a:tailEnd/>
          </a:ln>
        </p:spPr>
        <p:txBody>
          <a:bodyPr wrap="square">
            <a:spAutoFit/>
          </a:bodyPr>
          <a:lstStyle/>
          <a:p>
            <a:pPr>
              <a:defRPr/>
            </a:pPr>
            <a:r>
              <a:rPr lang="en-US" sz="2800" b="1" dirty="0">
                <a:solidFill>
                  <a:schemeClr val="accent1">
                    <a:lumMod val="75000"/>
                  </a:schemeClr>
                </a:solidFill>
              </a:rPr>
              <a:t>General relations</a:t>
            </a:r>
            <a:endParaRPr lang="ru-RU" sz="2800" dirty="0">
              <a:solidFill>
                <a:schemeClr val="accent1">
                  <a:lumMod val="75000"/>
                </a:schemeClr>
              </a:solidFill>
            </a:endParaRPr>
          </a:p>
        </p:txBody>
      </p:sp>
      <p:sp>
        <p:nvSpPr>
          <p:cNvPr id="8204" name="Text Box 20"/>
          <p:cNvSpPr txBox="1">
            <a:spLocks noChangeArrowheads="1"/>
          </p:cNvSpPr>
          <p:nvPr/>
        </p:nvSpPr>
        <p:spPr bwMode="auto">
          <a:xfrm>
            <a:off x="5724525" y="1557338"/>
            <a:ext cx="2663825" cy="830262"/>
          </a:xfrm>
          <a:prstGeom prst="rect">
            <a:avLst/>
          </a:prstGeom>
          <a:noFill/>
          <a:ln w="9525">
            <a:noFill/>
            <a:miter lim="800000"/>
            <a:headEnd/>
            <a:tailEnd/>
          </a:ln>
        </p:spPr>
        <p:txBody>
          <a:bodyPr>
            <a:spAutoFit/>
          </a:bodyPr>
          <a:lstStyle/>
          <a:p>
            <a:pPr>
              <a:defRPr/>
            </a:pPr>
            <a:r>
              <a:rPr lang="en-US" sz="2400" b="1" dirty="0">
                <a:solidFill>
                  <a:schemeClr val="accent1">
                    <a:lumMod val="75000"/>
                  </a:schemeClr>
                </a:solidFill>
              </a:rPr>
              <a:t>Temporal structure function</a:t>
            </a:r>
            <a:endParaRPr lang="ru-RU" sz="2400" b="1" dirty="0">
              <a:solidFill>
                <a:schemeClr val="accent1">
                  <a:lumMod val="75000"/>
                </a:schemeClr>
              </a:solidFill>
            </a:endParaRPr>
          </a:p>
        </p:txBody>
      </p:sp>
      <p:sp>
        <p:nvSpPr>
          <p:cNvPr id="8205" name="Text Box 21"/>
          <p:cNvSpPr txBox="1">
            <a:spLocks noChangeArrowheads="1"/>
          </p:cNvSpPr>
          <p:nvPr/>
        </p:nvSpPr>
        <p:spPr bwMode="auto">
          <a:xfrm>
            <a:off x="5724525" y="2565400"/>
            <a:ext cx="2663825" cy="830263"/>
          </a:xfrm>
          <a:prstGeom prst="rect">
            <a:avLst/>
          </a:prstGeom>
          <a:noFill/>
          <a:ln w="9525">
            <a:noFill/>
            <a:miter lim="800000"/>
            <a:headEnd/>
            <a:tailEnd/>
          </a:ln>
        </p:spPr>
        <p:txBody>
          <a:bodyPr>
            <a:spAutoFit/>
          </a:bodyPr>
          <a:lstStyle/>
          <a:p>
            <a:pPr>
              <a:defRPr/>
            </a:pPr>
            <a:r>
              <a:rPr lang="en-US" sz="2400" b="1">
                <a:solidFill>
                  <a:schemeClr val="accent1">
                    <a:lumMod val="75000"/>
                  </a:schemeClr>
                </a:solidFill>
              </a:rPr>
              <a:t>B(</a:t>
            </a:r>
            <a:r>
              <a:rPr lang="en-US" sz="2400" b="1">
                <a:solidFill>
                  <a:schemeClr val="accent1">
                    <a:lumMod val="75000"/>
                  </a:schemeClr>
                </a:solidFill>
                <a:sym typeface="Symbol" pitchFamily="18" charset="2"/>
              </a:rPr>
              <a:t></a:t>
            </a:r>
            <a:r>
              <a:rPr lang="en-US" sz="2400" b="1">
                <a:solidFill>
                  <a:schemeClr val="accent1">
                    <a:lumMod val="75000"/>
                  </a:schemeClr>
                </a:solidFill>
              </a:rPr>
              <a:t>) – correlation function</a:t>
            </a:r>
            <a:endParaRPr lang="ru-RU" sz="2400" b="1">
              <a:solidFill>
                <a:schemeClr val="accent1">
                  <a:lumMod val="75000"/>
                </a:schemeClr>
              </a:solidFill>
            </a:endParaRPr>
          </a:p>
        </p:txBody>
      </p:sp>
      <p:sp>
        <p:nvSpPr>
          <p:cNvPr id="8206" name="Text Box 22"/>
          <p:cNvSpPr txBox="1">
            <a:spLocks noChangeArrowheads="1"/>
          </p:cNvSpPr>
          <p:nvPr/>
        </p:nvSpPr>
        <p:spPr bwMode="auto">
          <a:xfrm>
            <a:off x="5715000" y="4038600"/>
            <a:ext cx="2733675" cy="830263"/>
          </a:xfrm>
          <a:prstGeom prst="rect">
            <a:avLst/>
          </a:prstGeom>
          <a:noFill/>
          <a:ln w="9525">
            <a:noFill/>
            <a:miter lim="800000"/>
            <a:headEnd/>
            <a:tailEnd/>
          </a:ln>
        </p:spPr>
        <p:txBody>
          <a:bodyPr>
            <a:spAutoFit/>
          </a:bodyPr>
          <a:lstStyle/>
          <a:p>
            <a:pPr>
              <a:defRPr/>
            </a:pPr>
            <a:r>
              <a:rPr lang="en-US" sz="2400" b="1" dirty="0">
                <a:solidFill>
                  <a:schemeClr val="accent1">
                    <a:lumMod val="75000"/>
                  </a:schemeClr>
                </a:solidFill>
              </a:rPr>
              <a:t> Integral transform for spectral density</a:t>
            </a:r>
            <a:endParaRPr lang="ru-RU" sz="2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Spectral density of EF fluctuations</a:t>
            </a:r>
            <a:endParaRPr lang="ru-RU" dirty="0"/>
          </a:p>
        </p:txBody>
      </p:sp>
      <p:sp>
        <p:nvSpPr>
          <p:cNvPr id="4" name="Номер слайда 3"/>
          <p:cNvSpPr>
            <a:spLocks noGrp="1"/>
          </p:cNvSpPr>
          <p:nvPr>
            <p:ph type="sldNum" sz="quarter" idx="12"/>
          </p:nvPr>
        </p:nvSpPr>
        <p:spPr/>
        <p:txBody>
          <a:bodyPr/>
          <a:lstStyle/>
          <a:p>
            <a:pPr>
              <a:defRPr/>
            </a:pPr>
            <a:fld id="{0EEED1FF-32D5-4CE5-A149-C3B68A6124CD}" type="slidenum">
              <a:rPr lang="en-US" smtClean="0"/>
              <a:pPr>
                <a:defRPr/>
              </a:pPr>
              <a:t>9</a:t>
            </a:fld>
            <a:endParaRPr lang="en-US"/>
          </a:p>
        </p:txBody>
      </p:sp>
      <p:pic>
        <p:nvPicPr>
          <p:cNvPr id="265218" name="Picture 2"/>
          <p:cNvPicPr>
            <a:picLocks noChangeAspect="1" noChangeArrowheads="1"/>
          </p:cNvPicPr>
          <p:nvPr/>
        </p:nvPicPr>
        <p:blipFill>
          <a:blip r:embed="rId2" cstate="print"/>
          <a:srcRect/>
          <a:stretch>
            <a:fillRect/>
          </a:stretch>
        </p:blipFill>
        <p:spPr bwMode="auto">
          <a:xfrm>
            <a:off x="2021151" y="1500716"/>
            <a:ext cx="4816404" cy="3607924"/>
          </a:xfrm>
          <a:prstGeom prst="rect">
            <a:avLst/>
          </a:prstGeom>
          <a:noFill/>
          <a:ln w="9525">
            <a:noFill/>
            <a:miter lim="800000"/>
            <a:headEnd/>
            <a:tailEnd/>
          </a:ln>
        </p:spPr>
      </p:pic>
      <p:sp>
        <p:nvSpPr>
          <p:cNvPr id="8" name="Содержимое 17"/>
          <p:cNvSpPr txBox="1">
            <a:spLocks/>
          </p:cNvSpPr>
          <p:nvPr/>
        </p:nvSpPr>
        <p:spPr bwMode="auto">
          <a:xfrm>
            <a:off x="222913" y="5214768"/>
            <a:ext cx="8498005" cy="16432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spcBef>
                <a:spcPct val="20000"/>
              </a:spcBef>
              <a:buClr>
                <a:schemeClr val="bg2"/>
              </a:buClr>
              <a:defRPr/>
            </a:pPr>
            <a:r>
              <a:rPr lang="en-US" sz="1900" b="0" i="0" dirty="0" smtClean="0"/>
              <a:t>Various weather </a:t>
            </a:r>
            <a:r>
              <a:rPr lang="en-US" sz="1900" b="0" i="0" dirty="0" smtClean="0"/>
              <a:t>conditions in 2018: (a) </a:t>
            </a:r>
            <a:r>
              <a:rPr lang="en-US" sz="1900" b="0" i="0" dirty="0" smtClean="0"/>
              <a:t>cloudy </a:t>
            </a:r>
            <a:r>
              <a:rPr lang="en-US" sz="1900" b="0" i="0" dirty="0" smtClean="0"/>
              <a:t>and </a:t>
            </a:r>
            <a:r>
              <a:rPr lang="en-US" sz="1900" b="0" i="0" dirty="0" smtClean="0"/>
              <a:t>cloudless atmosphere, no big disturbances </a:t>
            </a:r>
            <a:r>
              <a:rPr lang="en-US" sz="1900" b="0" i="0" dirty="0" smtClean="0"/>
              <a:t>in the electric field (6 days); (b) - </a:t>
            </a:r>
            <a:r>
              <a:rPr lang="en-US" sz="1900" b="0" i="0" dirty="0" smtClean="0"/>
              <a:t>cloudy atmosphere, </a:t>
            </a:r>
            <a:r>
              <a:rPr lang="en-US" sz="1900" b="0" i="0" dirty="0" smtClean="0"/>
              <a:t>disturbances in the electric field are commensurate with thunderstorms, but </a:t>
            </a:r>
            <a:r>
              <a:rPr lang="en-US" sz="1900" b="0" i="0" dirty="0" smtClean="0"/>
              <a:t>no lightning strikes </a:t>
            </a:r>
            <a:r>
              <a:rPr lang="en-US" sz="1900" b="0" i="0" dirty="0" smtClean="0"/>
              <a:t>(7 days); (c) - thunderclouds with </a:t>
            </a:r>
            <a:r>
              <a:rPr lang="en-US" sz="1900" b="0" i="0" dirty="0" smtClean="0"/>
              <a:t>lightning </a:t>
            </a:r>
            <a:r>
              <a:rPr lang="en-US" sz="1900" b="0" i="0" dirty="0" smtClean="0"/>
              <a:t>(6 days)</a:t>
            </a:r>
          </a:p>
          <a:p>
            <a:pPr lvl="0">
              <a:spcBef>
                <a:spcPct val="20000"/>
              </a:spcBef>
              <a:buClr>
                <a:schemeClr val="bg2"/>
              </a:buClr>
              <a:defRPr/>
            </a:pPr>
            <a:r>
              <a:rPr lang="ru-RU" sz="1600" i="0" dirty="0" smtClean="0"/>
              <a:t>. </a:t>
            </a:r>
            <a:endParaRPr lang="en-US" sz="1600" i="0" kern="0" dirty="0" smtClean="0">
              <a:solidFill>
                <a:schemeClr val="bg2"/>
              </a:solidFill>
              <a:latin typeface="+mn-lt"/>
              <a:ea typeface="+mn-ea"/>
              <a:cs typeface="+mn-cs"/>
            </a:endParaRP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B2B2B2"/>
      </a:dk2>
      <a:lt2>
        <a:srgbClr val="5F5DBB"/>
      </a:lt2>
      <a:accent1>
        <a:srgbClr val="6699FF"/>
      </a:accent1>
      <a:accent2>
        <a:srgbClr val="FFFF00"/>
      </a:accent2>
      <a:accent3>
        <a:srgbClr val="D5D5D5"/>
      </a:accent3>
      <a:accent4>
        <a:srgbClr val="DADADA"/>
      </a:accent4>
      <a:accent5>
        <a:srgbClr val="B8CAFF"/>
      </a:accent5>
      <a:accent6>
        <a:srgbClr val="E7E700"/>
      </a:accent6>
      <a:hlink>
        <a:srgbClr val="00FFFF"/>
      </a:hlink>
      <a:folHlink>
        <a:srgbClr val="FF7C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1" i="1"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400" b="1" i="1"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42037</TotalTime>
  <Words>623</Words>
  <Application>Microsoft Office PowerPoint</Application>
  <PresentationFormat>Экран (4:3)</PresentationFormat>
  <Paragraphs>100</Paragraphs>
  <Slides>15</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15</vt:i4>
      </vt:variant>
    </vt:vector>
  </HeadingPairs>
  <TitlesOfParts>
    <vt:vector size="19" baseType="lpstr">
      <vt:lpstr>Default Design</vt:lpstr>
      <vt:lpstr>Bitmap Image</vt:lpstr>
      <vt:lpstr>Microsoft Equation 3.0</vt:lpstr>
      <vt:lpstr>MathType 7.0 Equation</vt:lpstr>
      <vt:lpstr> Ground-based measurements of turbulence in electrified clouds</vt:lpstr>
      <vt:lpstr>Motivation</vt:lpstr>
      <vt:lpstr>Motivation (continued)</vt:lpstr>
      <vt:lpstr>Content of experimental work</vt:lpstr>
      <vt:lpstr>Слайд 5</vt:lpstr>
      <vt:lpstr>Слайд 6</vt:lpstr>
      <vt:lpstr>Слайд 7</vt:lpstr>
      <vt:lpstr>Слайд 8</vt:lpstr>
      <vt:lpstr>Spectral density of EF fluctuations</vt:lpstr>
      <vt:lpstr>Spectral density of EF fluctuations</vt:lpstr>
      <vt:lpstr>Enhancement factor for T fluctuations</vt:lpstr>
      <vt:lpstr>Слайд 12</vt:lpstr>
      <vt:lpstr>Modeling of thunderstorms taking into account turbulent effects </vt:lpstr>
      <vt:lpstr>Simulations with WRF model in thunderstorm clouds with a high level of turbulence show</vt:lpstr>
      <vt:lpstr>Microwave emission observations show</vt:lpstr>
    </vt:vector>
  </TitlesOfParts>
  <Company>NSTL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GEC</dc:title>
  <dc:creator>igor</dc:creator>
  <cp:lastModifiedBy>Mareev</cp:lastModifiedBy>
  <cp:revision>947</cp:revision>
  <dcterms:created xsi:type="dcterms:W3CDTF">1999-04-20T07:03:45Z</dcterms:created>
  <dcterms:modified xsi:type="dcterms:W3CDTF">2020-05-05T05:52:02Z</dcterms:modified>
</cp:coreProperties>
</file>