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Lst>
  <p:notesMasterIdLst>
    <p:notesMasterId r:id="rId19"/>
  </p:notesMasterIdLst>
  <p:handoutMasterIdLst>
    <p:handoutMasterId r:id="rId20"/>
  </p:handoutMasterIdLst>
  <p:sldIdLst>
    <p:sldId id="293" r:id="rId5"/>
    <p:sldId id="535" r:id="rId6"/>
    <p:sldId id="537" r:id="rId7"/>
    <p:sldId id="313" r:id="rId8"/>
    <p:sldId id="536" r:id="rId9"/>
    <p:sldId id="531" r:id="rId10"/>
    <p:sldId id="538" r:id="rId11"/>
    <p:sldId id="539" r:id="rId12"/>
    <p:sldId id="528" r:id="rId13"/>
    <p:sldId id="532" r:id="rId14"/>
    <p:sldId id="534" r:id="rId15"/>
    <p:sldId id="529" r:id="rId16"/>
    <p:sldId id="540" r:id="rId17"/>
    <p:sldId id="30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2D7"/>
    <a:srgbClr val="E9CFB7"/>
    <a:srgbClr val="00D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48D19-B298-4FF8-C839-041102148769}" v="84" dt="2020-05-08T01:24:26.958"/>
    <p1510:client id="{1355F94A-ABEE-3E55-E982-D1F5E032A65A}" v="52" dt="2020-05-08T01:38:14.376"/>
    <p1510:client id="{C03B8430-40C7-C0FE-D14A-9738955E47D2}" v="9" dt="2020-05-08T01:30:42.0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82808" autoAdjust="0"/>
  </p:normalViewPr>
  <p:slideViewPr>
    <p:cSldViewPr snapToGrid="0" snapToObjects="1">
      <p:cViewPr varScale="1">
        <p:scale>
          <a:sx n="63" d="100"/>
          <a:sy n="63" d="100"/>
        </p:scale>
        <p:origin x="732" y="6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70" d="100"/>
          <a:sy n="170" d="100"/>
        </p:scale>
        <p:origin x="379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eswaran, Karthikeyan (IWMI)" userId="S::k.matheswaran@cgiar.org::caf68363-2dfe-4726-98b1-df7b6d8b120f" providerId="AD" clId="Web-{0B748D19-B298-4FF8-C839-041102148769}"/>
    <pc:docChg chg="modSld">
      <pc:chgData name="Matheswaran, Karthikeyan (IWMI)" userId="S::k.matheswaran@cgiar.org::caf68363-2dfe-4726-98b1-df7b6d8b120f" providerId="AD" clId="Web-{0B748D19-B298-4FF8-C839-041102148769}" dt="2020-05-08T01:24:26.958" v="81" actId="20577"/>
      <pc:docMkLst>
        <pc:docMk/>
      </pc:docMkLst>
      <pc:sldChg chg="addSp modSp">
        <pc:chgData name="Matheswaran, Karthikeyan (IWMI)" userId="S::k.matheswaran@cgiar.org::caf68363-2dfe-4726-98b1-df7b6d8b120f" providerId="AD" clId="Web-{0B748D19-B298-4FF8-C839-041102148769}" dt="2020-05-08T01:24:26.943" v="80" actId="20577"/>
        <pc:sldMkLst>
          <pc:docMk/>
          <pc:sldMk cId="1442594480" sldId="293"/>
        </pc:sldMkLst>
        <pc:spChg chg="add mod">
          <ac:chgData name="Matheswaran, Karthikeyan (IWMI)" userId="S::k.matheswaran@cgiar.org::caf68363-2dfe-4726-98b1-df7b6d8b120f" providerId="AD" clId="Web-{0B748D19-B298-4FF8-C839-041102148769}" dt="2020-05-08T01:24:26.943" v="80" actId="20577"/>
          <ac:spMkLst>
            <pc:docMk/>
            <pc:sldMk cId="1442594480" sldId="293"/>
            <ac:spMk id="2" creationId="{081F7AA9-F058-4D5B-ABDE-5711B32D5918}"/>
          </ac:spMkLst>
        </pc:spChg>
        <pc:spChg chg="mod">
          <ac:chgData name="Matheswaran, Karthikeyan (IWMI)" userId="S::k.matheswaran@cgiar.org::caf68363-2dfe-4726-98b1-df7b6d8b120f" providerId="AD" clId="Web-{0B748D19-B298-4FF8-C839-041102148769}" dt="2020-05-08T01:23:15.990" v="27" actId="1076"/>
          <ac:spMkLst>
            <pc:docMk/>
            <pc:sldMk cId="1442594480" sldId="293"/>
            <ac:spMk id="4" creationId="{F09AB5E1-98FD-AB40-ADBC-C0394CF4B357}"/>
          </ac:spMkLst>
        </pc:spChg>
        <pc:spChg chg="mod">
          <ac:chgData name="Matheswaran, Karthikeyan (IWMI)" userId="S::k.matheswaran@cgiar.org::caf68363-2dfe-4726-98b1-df7b6d8b120f" providerId="AD" clId="Web-{0B748D19-B298-4FF8-C839-041102148769}" dt="2020-05-08T01:23:43.053" v="33" actId="1076"/>
          <ac:spMkLst>
            <pc:docMk/>
            <pc:sldMk cId="1442594480" sldId="293"/>
            <ac:spMk id="12" creationId="{681E79B1-DE9C-43C7-81C1-C6CD1B6EF76E}"/>
          </ac:spMkLst>
        </pc:spChg>
      </pc:sldChg>
    </pc:docChg>
  </pc:docChgLst>
  <pc:docChgLst>
    <pc:chgData name="Matheswaran, Karthikeyan (IWMI)" userId="S::k.matheswaran@cgiar.org::caf68363-2dfe-4726-98b1-df7b6d8b120f" providerId="AD" clId="Web-{1355F94A-ABEE-3E55-E982-D1F5E032A65A}"/>
    <pc:docChg chg="modSld">
      <pc:chgData name="Matheswaran, Karthikeyan (IWMI)" userId="S::k.matheswaran@cgiar.org::caf68363-2dfe-4726-98b1-df7b6d8b120f" providerId="AD" clId="Web-{1355F94A-ABEE-3E55-E982-D1F5E032A65A}" dt="2020-05-08T01:38:14.376" v="51" actId="20577"/>
      <pc:docMkLst>
        <pc:docMk/>
      </pc:docMkLst>
      <pc:sldChg chg="addSp delSp modSp">
        <pc:chgData name="Matheswaran, Karthikeyan (IWMI)" userId="S::k.matheswaran@cgiar.org::caf68363-2dfe-4726-98b1-df7b6d8b120f" providerId="AD" clId="Web-{1355F94A-ABEE-3E55-E982-D1F5E032A65A}" dt="2020-05-08T01:38:14.376" v="50" actId="20577"/>
        <pc:sldMkLst>
          <pc:docMk/>
          <pc:sldMk cId="1442594480" sldId="293"/>
        </pc:sldMkLst>
        <pc:spChg chg="add mod">
          <ac:chgData name="Matheswaran, Karthikeyan (IWMI)" userId="S::k.matheswaran@cgiar.org::caf68363-2dfe-4726-98b1-df7b6d8b120f" providerId="AD" clId="Web-{1355F94A-ABEE-3E55-E982-D1F5E032A65A}" dt="2020-05-08T01:38:14.376" v="50" actId="20577"/>
          <ac:spMkLst>
            <pc:docMk/>
            <pc:sldMk cId="1442594480" sldId="293"/>
            <ac:spMk id="13" creationId="{CC247058-7C0C-44CE-A4A4-9C137A54F4C0}"/>
          </ac:spMkLst>
        </pc:spChg>
        <pc:picChg chg="del">
          <ac:chgData name="Matheswaran, Karthikeyan (IWMI)" userId="S::k.matheswaran@cgiar.org::caf68363-2dfe-4726-98b1-df7b6d8b120f" providerId="AD" clId="Web-{1355F94A-ABEE-3E55-E982-D1F5E032A65A}" dt="2020-05-08T01:37:39.955" v="0"/>
          <ac:picMkLst>
            <pc:docMk/>
            <pc:sldMk cId="1442594480" sldId="293"/>
            <ac:picMk id="3" creationId="{1EC90167-1F2F-4B3D-8FFA-67F43AD79A46}"/>
          </ac:picMkLst>
        </pc:picChg>
      </pc:sldChg>
    </pc:docChg>
  </pc:docChgLst>
  <pc:docChgLst>
    <pc:chgData name="Matheswaran, Karthikeyan (IWMI)" userId="S::k.matheswaran@cgiar.org::caf68363-2dfe-4726-98b1-df7b6d8b120f" providerId="AD" clId="Web-{C03B8430-40C7-C0FE-D14A-9738955E47D2}"/>
    <pc:docChg chg="modSld">
      <pc:chgData name="Matheswaran, Karthikeyan (IWMI)" userId="S::k.matheswaran@cgiar.org::caf68363-2dfe-4726-98b1-df7b6d8b120f" providerId="AD" clId="Web-{C03B8430-40C7-C0FE-D14A-9738955E47D2}" dt="2020-05-08T01:30:42.034" v="7"/>
      <pc:docMkLst>
        <pc:docMk/>
      </pc:docMkLst>
      <pc:sldChg chg="addSp modSp">
        <pc:chgData name="Matheswaran, Karthikeyan (IWMI)" userId="S::k.matheswaran@cgiar.org::caf68363-2dfe-4726-98b1-df7b6d8b120f" providerId="AD" clId="Web-{C03B8430-40C7-C0FE-D14A-9738955E47D2}" dt="2020-05-08T01:30:28.613" v="5" actId="14100"/>
        <pc:sldMkLst>
          <pc:docMk/>
          <pc:sldMk cId="1442594480" sldId="293"/>
        </pc:sldMkLst>
        <pc:spChg chg="mod">
          <ac:chgData name="Matheswaran, Karthikeyan (IWMI)" userId="S::k.matheswaran@cgiar.org::caf68363-2dfe-4726-98b1-df7b6d8b120f" providerId="AD" clId="Web-{C03B8430-40C7-C0FE-D14A-9738955E47D2}" dt="2020-05-08T01:28:21.128" v="1" actId="20577"/>
          <ac:spMkLst>
            <pc:docMk/>
            <pc:sldMk cId="1442594480" sldId="293"/>
            <ac:spMk id="4" creationId="{F09AB5E1-98FD-AB40-ADBC-C0394CF4B357}"/>
          </ac:spMkLst>
        </pc:spChg>
        <pc:picChg chg="add mod">
          <ac:chgData name="Matheswaran, Karthikeyan (IWMI)" userId="S::k.matheswaran@cgiar.org::caf68363-2dfe-4726-98b1-df7b6d8b120f" providerId="AD" clId="Web-{C03B8430-40C7-C0FE-D14A-9738955E47D2}" dt="2020-05-08T01:30:28.613" v="5" actId="14100"/>
          <ac:picMkLst>
            <pc:docMk/>
            <pc:sldMk cId="1442594480" sldId="293"/>
            <ac:picMk id="3" creationId="{1EC90167-1F2F-4B3D-8FFA-67F43AD79A46}"/>
          </ac:picMkLst>
        </pc:picChg>
      </pc:sldChg>
      <pc:sldChg chg="addSp delSp">
        <pc:chgData name="Matheswaran, Karthikeyan (IWMI)" userId="S::k.matheswaran@cgiar.org::caf68363-2dfe-4726-98b1-df7b6d8b120f" providerId="AD" clId="Web-{C03B8430-40C7-C0FE-D14A-9738955E47D2}" dt="2020-05-08T01:30:42.034" v="7"/>
        <pc:sldMkLst>
          <pc:docMk/>
          <pc:sldMk cId="1176997974" sldId="535"/>
        </pc:sldMkLst>
        <pc:picChg chg="add del">
          <ac:chgData name="Matheswaran, Karthikeyan (IWMI)" userId="S::k.matheswaran@cgiar.org::caf68363-2dfe-4726-98b1-df7b6d8b120f" providerId="AD" clId="Web-{C03B8430-40C7-C0FE-D14A-9738955E47D2}" dt="2020-05-08T01:30:42.034" v="7"/>
          <ac:picMkLst>
            <pc:docMk/>
            <pc:sldMk cId="1176997974" sldId="535"/>
            <ac:picMk id="2" creationId="{D65C2153-5948-45BC-AE2B-2C6E4AFE072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DE0657-0996-B348-B907-A787542ABA79}" type="datetimeFigureOut">
              <a:rPr lang="en-GB" smtClean="0"/>
              <a:t>07/05/2020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F957E5-F993-0941-B102-82DBC6A8A802}" type="slidenum">
              <a:rPr lang="en-GB" smtClean="0"/>
              <a:t>‹#›</a:t>
            </a:fld>
            <a:endParaRPr lang="en-GB"/>
          </a:p>
        </p:txBody>
      </p:sp>
    </p:spTree>
    <p:extLst>
      <p:ext uri="{BB962C8B-B14F-4D97-AF65-F5344CB8AC3E}">
        <p14:creationId xmlns:p14="http://schemas.microsoft.com/office/powerpoint/2010/main" val="1284685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1813C-687D-1F41-998E-072415C4FA63}" type="datetimeFigureOut">
              <a:rPr lang="en-GB" smtClean="0"/>
              <a:t>07/05/2020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4E4FC-4DF7-8B4C-A9A2-DDE2D6DD1464}" type="slidenum">
              <a:rPr lang="en-GB" smtClean="0"/>
              <a:t>‹#›</a:t>
            </a:fld>
            <a:endParaRPr lang="en-GB"/>
          </a:p>
        </p:txBody>
      </p:sp>
    </p:spTree>
    <p:extLst>
      <p:ext uri="{BB962C8B-B14F-4D97-AF65-F5344CB8AC3E}">
        <p14:creationId xmlns:p14="http://schemas.microsoft.com/office/powerpoint/2010/main" val="10375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Template note:</a:t>
            </a:r>
            <a:endParaRPr lang="en-GB" b="0" dirty="0"/>
          </a:p>
          <a:p>
            <a:r>
              <a:rPr lang="en-GB" b="1" dirty="0"/>
              <a:t>To create a new Section Divider slide,</a:t>
            </a:r>
            <a:r>
              <a:rPr lang="en-GB" b="1" baseline="0" dirty="0"/>
              <a:t> either a) copy this slide and edit the existing text; or b) copy the white brand shape (in place) to a newly added </a:t>
            </a:r>
            <a:r>
              <a:rPr lang="en-GB" b="1" dirty="0"/>
              <a:t>Section Divider slide</a:t>
            </a:r>
            <a:r>
              <a:rPr lang="en-GB" b="1" baseline="0" dirty="0"/>
              <a:t> from the template library.</a:t>
            </a:r>
            <a:endParaRPr lang="en-GB" b="1" dirty="0"/>
          </a:p>
          <a:p>
            <a:r>
              <a:rPr lang="en-GB" dirty="0"/>
              <a:t>Due to the way PowerPoint handles layers,</a:t>
            </a:r>
            <a:r>
              <a:rPr lang="en-GB" baseline="0" dirty="0"/>
              <a:t> the brand shape on the section divider slide cannot be locked in place. Ensure that this shape is not moved, resized or otherwise altered when using this template slide. The image can be changed.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credit: Getty images / </a:t>
            </a:r>
            <a:r>
              <a:rPr lang="sv-SE" sz="1200" b="0" i="0" kern="1200" dirty="0" err="1">
                <a:solidFill>
                  <a:schemeClr val="tx1"/>
                </a:solidFill>
                <a:effectLst/>
                <a:latin typeface="+mn-lt"/>
                <a:ea typeface="+mn-ea"/>
                <a:cs typeface="+mn-cs"/>
              </a:rPr>
              <a:t>yimwow</a:t>
            </a:r>
            <a:r>
              <a:rPr lang="en-GB" dirty="0"/>
              <a:t> https://</a:t>
            </a:r>
            <a:r>
              <a:rPr lang="en-GB" dirty="0" err="1"/>
              <a:t>www.gettyimages.com</a:t>
            </a:r>
            <a:r>
              <a:rPr lang="en-GB" dirty="0"/>
              <a:t>/license/490316478</a:t>
            </a:r>
            <a:endParaRPr lang="en-GB" baseline="0" dirty="0"/>
          </a:p>
          <a:p>
            <a:endParaRPr lang="en-US" dirty="0"/>
          </a:p>
        </p:txBody>
      </p:sp>
      <p:sp>
        <p:nvSpPr>
          <p:cNvPr id="4" name="Slide Number Placeholder 3"/>
          <p:cNvSpPr>
            <a:spLocks noGrp="1"/>
          </p:cNvSpPr>
          <p:nvPr>
            <p:ph type="sldNum" sz="quarter" idx="10"/>
          </p:nvPr>
        </p:nvSpPr>
        <p:spPr/>
        <p:txBody>
          <a:bodyPr/>
          <a:lstStyle/>
          <a:p>
            <a:fld id="{1E24E4FC-4DF7-8B4C-A9A2-DDE2D6DD1464}" type="slidenum">
              <a:rPr lang="en-GB" smtClean="0"/>
              <a:t>1</a:t>
            </a:fld>
            <a:endParaRPr lang="en-GB"/>
          </a:p>
        </p:txBody>
      </p:sp>
    </p:spTree>
    <p:extLst>
      <p:ext uri="{BB962C8B-B14F-4D97-AF65-F5344CB8AC3E}">
        <p14:creationId xmlns:p14="http://schemas.microsoft.com/office/powerpoint/2010/main" val="328881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24E4FC-4DF7-8B4C-A9A2-DDE2D6DD1464}" type="slidenum">
              <a:rPr lang="en-GB" smtClean="0"/>
              <a:t>4</a:t>
            </a:fld>
            <a:endParaRPr lang="en-GB"/>
          </a:p>
        </p:txBody>
      </p:sp>
    </p:spTree>
    <p:extLst>
      <p:ext uri="{BB962C8B-B14F-4D97-AF65-F5344CB8AC3E}">
        <p14:creationId xmlns:p14="http://schemas.microsoft.com/office/powerpoint/2010/main" val="380820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Template note:</a:t>
            </a:r>
            <a:endParaRPr lang="en-GB" b="0" dirty="0"/>
          </a:p>
          <a:p>
            <a:r>
              <a:rPr lang="en-GB" b="1" dirty="0"/>
              <a:t>To create a new Section Divider slide,</a:t>
            </a:r>
            <a:r>
              <a:rPr lang="en-GB" b="1" baseline="0" dirty="0"/>
              <a:t> either a) copy this slide and edit the existing text; or b) copy the white brand shape (in place) to a newly added </a:t>
            </a:r>
            <a:r>
              <a:rPr lang="en-GB" b="1" dirty="0"/>
              <a:t>Section Divider slide</a:t>
            </a:r>
            <a:r>
              <a:rPr lang="en-GB" b="1" baseline="0" dirty="0"/>
              <a:t> from the template library.</a:t>
            </a:r>
            <a:endParaRPr lang="en-GB" b="1" dirty="0"/>
          </a:p>
          <a:p>
            <a:r>
              <a:rPr lang="en-GB" dirty="0"/>
              <a:t>Due to the way PowerPoint handles layers,</a:t>
            </a:r>
            <a:r>
              <a:rPr lang="en-GB" baseline="0" dirty="0"/>
              <a:t> the brand shape on the section divider slide cannot be locked in place. Ensure that this shape is not moved, resized or otherwise altered when using this template slide. The image can be changed.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credit: Getty images / </a:t>
            </a:r>
            <a:r>
              <a:rPr lang="sv-SE" sz="1200" b="0" i="0" kern="1200" dirty="0" err="1">
                <a:solidFill>
                  <a:schemeClr val="tx1"/>
                </a:solidFill>
                <a:effectLst/>
                <a:latin typeface="+mn-lt"/>
                <a:ea typeface="+mn-ea"/>
                <a:cs typeface="+mn-cs"/>
              </a:rPr>
              <a:t>yimwow</a:t>
            </a:r>
            <a:r>
              <a:rPr lang="en-GB" dirty="0"/>
              <a:t> https://</a:t>
            </a:r>
            <a:r>
              <a:rPr lang="en-GB" dirty="0" err="1"/>
              <a:t>www.gettyimages.com</a:t>
            </a:r>
            <a:r>
              <a:rPr lang="en-GB" dirty="0"/>
              <a:t>/license/490316478</a:t>
            </a:r>
            <a:endParaRPr lang="en-GB" baseline="0" dirty="0"/>
          </a:p>
          <a:p>
            <a:endParaRPr lang="en-US" dirty="0"/>
          </a:p>
        </p:txBody>
      </p:sp>
      <p:sp>
        <p:nvSpPr>
          <p:cNvPr id="4" name="Slide Number Placeholder 3"/>
          <p:cNvSpPr>
            <a:spLocks noGrp="1"/>
          </p:cNvSpPr>
          <p:nvPr>
            <p:ph type="sldNum" sz="quarter" idx="10"/>
          </p:nvPr>
        </p:nvSpPr>
        <p:spPr/>
        <p:txBody>
          <a:bodyPr/>
          <a:lstStyle/>
          <a:p>
            <a:fld id="{1E24E4FC-4DF7-8B4C-A9A2-DDE2D6DD1464}" type="slidenum">
              <a:rPr lang="en-GB" smtClean="0"/>
              <a:t>14</a:t>
            </a:fld>
            <a:endParaRPr lang="en-GB"/>
          </a:p>
        </p:txBody>
      </p:sp>
    </p:spTree>
    <p:extLst>
      <p:ext uri="{BB962C8B-B14F-4D97-AF65-F5344CB8AC3E}">
        <p14:creationId xmlns:p14="http://schemas.microsoft.com/office/powerpoint/2010/main" val="1698844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03F19-A340-49B7-8C8B-EA85960F8014}"/>
              </a:ext>
            </a:extLst>
          </p:cNvPr>
          <p:cNvPicPr>
            <a:picLocks noChangeAspect="1"/>
          </p:cNvPicPr>
          <p:nvPr userDrawn="1"/>
        </p:nvPicPr>
        <p:blipFill>
          <a:blip r:embed="rId2"/>
          <a:stretch>
            <a:fillRect/>
          </a:stretch>
        </p:blipFill>
        <p:spPr>
          <a:xfrm>
            <a:off x="-26127" y="0"/>
            <a:ext cx="6968332" cy="6419644"/>
          </a:xfrm>
          <a:prstGeom prst="rect">
            <a:avLst/>
          </a:prstGeom>
        </p:spPr>
      </p:pic>
      <p:sp>
        <p:nvSpPr>
          <p:cNvPr id="9" name="Title 8"/>
          <p:cNvSpPr>
            <a:spLocks noGrp="1"/>
          </p:cNvSpPr>
          <p:nvPr>
            <p:ph type="title"/>
          </p:nvPr>
        </p:nvSpPr>
        <p:spPr>
          <a:xfrm>
            <a:off x="580168" y="1489458"/>
            <a:ext cx="6356050" cy="1393442"/>
          </a:xfrm>
          <a:prstGeom prst="rect">
            <a:avLst/>
          </a:prstGeom>
        </p:spPr>
        <p:txBody>
          <a:bodyPr anchor="t">
            <a:noAutofit/>
          </a:bodyPr>
          <a:lstStyle>
            <a:lvl1pPr>
              <a:defRPr sz="5000" b="1">
                <a:solidFill>
                  <a:schemeClr val="bg1"/>
                </a:solidFill>
              </a:defRPr>
            </a:lvl1pPr>
          </a:lstStyle>
          <a:p>
            <a:r>
              <a:rPr lang="en-US" dirty="0"/>
              <a:t>Click to edit Master title style</a:t>
            </a:r>
            <a:endParaRPr lang="en-GB" dirty="0"/>
          </a:p>
        </p:txBody>
      </p:sp>
      <p:sp>
        <p:nvSpPr>
          <p:cNvPr id="13" name="Text Placeholder 12"/>
          <p:cNvSpPr>
            <a:spLocks noGrp="1"/>
          </p:cNvSpPr>
          <p:nvPr>
            <p:ph type="body" sz="quarter" idx="10"/>
          </p:nvPr>
        </p:nvSpPr>
        <p:spPr>
          <a:xfrm>
            <a:off x="6936217" y="6146800"/>
            <a:ext cx="4809067" cy="342900"/>
          </a:xfrm>
          <a:prstGeom prst="rect">
            <a:avLst/>
          </a:prstGeom>
        </p:spPr>
        <p:txBody>
          <a:bodyPr anchor="b"/>
          <a:lstStyle>
            <a:lvl1pPr marL="0" indent="0" algn="r">
              <a:buNone/>
              <a:defRPr sz="1400" b="1" i="0">
                <a:solidFill>
                  <a:schemeClr val="bg1"/>
                </a:solidFill>
              </a:defRPr>
            </a:lvl1pPr>
          </a:lstStyle>
          <a:p>
            <a:pPr lvl="0"/>
            <a:r>
              <a:rPr lang="en-US" dirty="0"/>
              <a:t>Edit Master text styles</a:t>
            </a:r>
          </a:p>
        </p:txBody>
      </p:sp>
      <p:sp>
        <p:nvSpPr>
          <p:cNvPr id="8" name="Text Placeholder 7"/>
          <p:cNvSpPr>
            <a:spLocks noGrp="1"/>
          </p:cNvSpPr>
          <p:nvPr>
            <p:ph type="body" sz="quarter" idx="11" hasCustomPrompt="1"/>
          </p:nvPr>
        </p:nvSpPr>
        <p:spPr>
          <a:xfrm>
            <a:off x="580164" y="3022600"/>
            <a:ext cx="6904357" cy="787400"/>
          </a:xfrm>
          <a:prstGeom prst="rect">
            <a:avLst/>
          </a:prstGeom>
        </p:spPr>
        <p:txBody>
          <a:bodyPr anchor="t"/>
          <a:lstStyle>
            <a:lvl1pPr marL="0" indent="0">
              <a:buNone/>
              <a:defRPr sz="2400" b="1">
                <a:solidFill>
                  <a:schemeClr val="bg1"/>
                </a:solidFill>
              </a:defRPr>
            </a:lvl1pPr>
            <a:lvl2pPr algn="l">
              <a:defRPr/>
            </a:lvl2pPr>
          </a:lstStyle>
          <a:p>
            <a:pPr lvl="0"/>
            <a:r>
              <a:rPr lang="en-GB" dirty="0"/>
              <a:t>Placeholder</a:t>
            </a:r>
          </a:p>
        </p:txBody>
      </p:sp>
      <p:pic>
        <p:nvPicPr>
          <p:cNvPr id="7" name="Picture 6">
            <a:extLst>
              <a:ext uri="{FF2B5EF4-FFF2-40B4-BE49-F238E27FC236}">
                <a16:creationId xmlns:a16="http://schemas.microsoft.com/office/drawing/2014/main" id="{B8E99A3A-223D-7047-9ADE-EA562D1776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6762" y="5432367"/>
            <a:ext cx="2317056" cy="1229956"/>
          </a:xfrm>
          <a:prstGeom prst="rect">
            <a:avLst/>
          </a:prstGeom>
        </p:spPr>
      </p:pic>
    </p:spTree>
    <p:extLst>
      <p:ext uri="{BB962C8B-B14F-4D97-AF65-F5344CB8AC3E}">
        <p14:creationId xmlns:p14="http://schemas.microsoft.com/office/powerpoint/2010/main" val="322668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userDrawn="1">
          <p15:clr>
            <a:srgbClr val="FBAE40"/>
          </p15:clr>
        </p15:guide>
        <p15:guide id="2" pos="423" userDrawn="1">
          <p15:clr>
            <a:srgbClr val="FBAE40"/>
          </p15:clr>
        </p15:guide>
        <p15:guide id="3" orient="horz" pos="4042" userDrawn="1">
          <p15:clr>
            <a:srgbClr val="FBAE40"/>
          </p15:clr>
        </p15:guide>
        <p15:guide id="4" pos="7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6400801"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3"/>
          <p:cNvSpPr>
            <a:spLocks noGrp="1"/>
          </p:cNvSpPr>
          <p:nvPr>
            <p:ph type="body" sz="quarter" idx="15"/>
          </p:nvPr>
        </p:nvSpPr>
        <p:spPr>
          <a:xfrm>
            <a:off x="6400801"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761158342"/>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comparison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3"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6400801" y="2667000"/>
            <a:ext cx="5215467" cy="29718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Text Placeholder 3"/>
          <p:cNvSpPr>
            <a:spLocks noGrp="1"/>
          </p:cNvSpPr>
          <p:nvPr>
            <p:ph type="body" sz="quarter" idx="14"/>
          </p:nvPr>
        </p:nvSpPr>
        <p:spPr>
          <a:xfrm>
            <a:off x="575733"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2" name="Text Placeholder 3"/>
          <p:cNvSpPr>
            <a:spLocks noGrp="1"/>
          </p:cNvSpPr>
          <p:nvPr>
            <p:ph type="body" sz="quarter" idx="15"/>
          </p:nvPr>
        </p:nvSpPr>
        <p:spPr>
          <a:xfrm>
            <a:off x="6400801" y="2095500"/>
            <a:ext cx="5215467" cy="431800"/>
          </a:xfrm>
          <a:prstGeom prst="rect">
            <a:avLst/>
          </a:prstGeom>
        </p:spPr>
        <p:txBody>
          <a:bodyPr/>
          <a:lstStyle>
            <a:lvl1pPr marL="0" indent="0">
              <a:buNone/>
              <a:defRPr sz="24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9" name="Picture 8">
            <a:extLst>
              <a:ext uri="{FF2B5EF4-FFF2-40B4-BE49-F238E27FC236}">
                <a16:creationId xmlns:a16="http://schemas.microsoft.com/office/drawing/2014/main" id="{3833A299-03B5-204A-9874-994042EA7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1392275055"/>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2053677882"/>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a:off x="575736" y="1491916"/>
            <a:ext cx="1104053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5" name="Picture 4">
            <a:extLst>
              <a:ext uri="{FF2B5EF4-FFF2-40B4-BE49-F238E27FC236}">
                <a16:creationId xmlns:a16="http://schemas.microsoft.com/office/drawing/2014/main" id="{09F83715-0E39-FB4C-B284-848BC5AC2F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09"/>
            <a:ext cx="1221059" cy="1321187"/>
          </a:xfrm>
          <a:prstGeom prst="rect">
            <a:avLst/>
          </a:prstGeom>
        </p:spPr>
      </p:pic>
    </p:spTree>
    <p:extLst>
      <p:ext uri="{BB962C8B-B14F-4D97-AF65-F5344CB8AC3E}">
        <p14:creationId xmlns:p14="http://schemas.microsoft.com/office/powerpoint/2010/main" val="802168580"/>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584963962"/>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ntent blank">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sp>
        <p:nvSpPr>
          <p:cNvPr id="5"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 single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ck single content log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11" name="Picture 10">
            <a:extLst>
              <a:ext uri="{FF2B5EF4-FFF2-40B4-BE49-F238E27FC236}">
                <a16:creationId xmlns:a16="http://schemas.microsoft.com/office/drawing/2014/main" id="{FDEB0A64-6C79-664A-A981-6AB5FF074A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14461420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extLst>
      <p:ext uri="{BB962C8B-B14F-4D97-AF65-F5344CB8AC3E}">
        <p14:creationId xmlns:p14="http://schemas.microsoft.com/office/powerpoint/2010/main" val="1326645213"/>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dirty="0"/>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pic>
        <p:nvPicPr>
          <p:cNvPr id="4" name="Picture 3">
            <a:extLst>
              <a:ext uri="{FF2B5EF4-FFF2-40B4-BE49-F238E27FC236}">
                <a16:creationId xmlns:a16="http://schemas.microsoft.com/office/drawing/2014/main" id="{58F5EE42-F848-FC4E-BE9C-2CD84D5AAC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775665903"/>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ntent gree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bg1"/>
                </a:solidFill>
              </a:defRPr>
            </a:lvl1pPr>
          </a:lstStyle>
          <a:p>
            <a:r>
              <a:rPr lang="en-US" dirty="0"/>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0725031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ntent green log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bg1"/>
                </a:solidFill>
              </a:defRPr>
            </a:lvl1pPr>
          </a:lstStyle>
          <a:p>
            <a:r>
              <a:rPr lang="en-US" dirty="0"/>
              <a:t>Click to edit Master title style</a:t>
            </a:r>
            <a:endParaRPr lang="en-GB" dirty="0"/>
          </a:p>
        </p:txBody>
      </p:sp>
      <p:cxnSp>
        <p:nvCxnSpPr>
          <p:cNvPr id="8" name="Straight Connector 7"/>
          <p:cNvCxnSpPr/>
          <p:nvPr userDrawn="1"/>
        </p:nvCxnSpPr>
        <p:spPr>
          <a:xfrm flipV="1">
            <a:off x="575736" y="1475874"/>
            <a:ext cx="11040533" cy="160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575736" y="1917700"/>
            <a:ext cx="11040533" cy="3721100"/>
          </a:xfrm>
          <a:prstGeom prst="rect">
            <a:avLst/>
          </a:prstGeom>
        </p:spPr>
        <p:txBody>
          <a:bodyPr/>
          <a:lstStyle>
            <a:lvl1pPr marL="0" indent="0">
              <a:lnSpc>
                <a:spcPct val="120000"/>
              </a:lnSpc>
              <a:buFont typeface="Arial" charse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6" name="Picture 5">
            <a:extLst>
              <a:ext uri="{FF2B5EF4-FFF2-40B4-BE49-F238E27FC236}">
                <a16:creationId xmlns:a16="http://schemas.microsoft.com/office/drawing/2014/main" id="{F68AA304-5271-424D-AD26-69F4B3B97B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8" cy="1321185"/>
          </a:xfrm>
          <a:prstGeom prst="rect">
            <a:avLst/>
          </a:prstGeom>
        </p:spPr>
      </p:pic>
    </p:spTree>
    <p:extLst>
      <p:ext uri="{BB962C8B-B14F-4D97-AF65-F5344CB8AC3E}">
        <p14:creationId xmlns:p14="http://schemas.microsoft.com/office/powerpoint/2010/main" val="5520553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23031" y="-177800"/>
            <a:ext cx="12479867" cy="7035800"/>
          </a:xfrm>
          <a:prstGeom prst="rect">
            <a:avLst/>
          </a:prstGeom>
        </p:spPr>
        <p:txBody>
          <a:bodyPr/>
          <a:lstStyle>
            <a:lvl1pPr marL="0" indent="0">
              <a:buNone/>
              <a:defRPr/>
            </a:lvl1pPr>
          </a:lstStyle>
          <a:p>
            <a:r>
              <a:rPr lang="en-US"/>
              <a:t>Click icon to add picture</a:t>
            </a:r>
            <a:endParaRPr lang="en-GB" dirty="0"/>
          </a:p>
        </p:txBody>
      </p:sp>
      <p:sp>
        <p:nvSpPr>
          <p:cNvPr id="4" name="Title 8"/>
          <p:cNvSpPr>
            <a:spLocks noGrp="1"/>
          </p:cNvSpPr>
          <p:nvPr>
            <p:ph type="title"/>
          </p:nvPr>
        </p:nvSpPr>
        <p:spPr>
          <a:xfrm>
            <a:off x="254003" y="2431048"/>
            <a:ext cx="5503332" cy="2273300"/>
          </a:xfrm>
          <a:prstGeom prst="rect">
            <a:avLst/>
          </a:prstGeom>
        </p:spPr>
        <p:txBody>
          <a:bodyPr anchor="t"/>
          <a:lstStyle>
            <a:lvl1pPr>
              <a:defRPr sz="4800" b="1">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254003" y="3859798"/>
            <a:ext cx="4521200" cy="889000"/>
          </a:xfrm>
          <a:prstGeom prst="rect">
            <a:avLst/>
          </a:prstGeom>
        </p:spPr>
        <p:txBody>
          <a:bodyPr/>
          <a:lstStyle>
            <a:lvl1pPr marL="0" indent="0">
              <a:buNone/>
              <a:defRPr sz="2400" b="1" i="0">
                <a:solidFill>
                  <a:schemeClr val="bg1"/>
                </a:solidFill>
              </a:defRPr>
            </a:lvl1pPr>
          </a:lstStyle>
          <a:p>
            <a:pPr lvl="0"/>
            <a:r>
              <a:rPr lang="en-US"/>
              <a:t>Edit Master text styles</a:t>
            </a:r>
          </a:p>
        </p:txBody>
      </p:sp>
    </p:spTree>
    <p:extLst>
      <p:ext uri="{BB962C8B-B14F-4D97-AF65-F5344CB8AC3E}">
        <p14:creationId xmlns:p14="http://schemas.microsoft.com/office/powerpoint/2010/main" val="14263771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45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2BC674-8D4E-CE4A-9996-B4560676B264}"/>
              </a:ext>
            </a:extLst>
          </p:cNvPr>
          <p:cNvSpPr>
            <a:spLocks noGrp="1"/>
          </p:cNvSpPr>
          <p:nvPr>
            <p:ph type="pic" sz="quarter" idx="11"/>
          </p:nvPr>
        </p:nvSpPr>
        <p:spPr>
          <a:xfrm>
            <a:off x="-152400" y="-88900"/>
            <a:ext cx="12479867" cy="7035800"/>
          </a:xfrm>
          <a:prstGeom prst="rect">
            <a:avLst/>
          </a:prstGeom>
        </p:spPr>
        <p:txBody>
          <a:bodyPr/>
          <a:lstStyle>
            <a:lvl1pPr marL="0" indent="0">
              <a:buNone/>
              <a:defRPr/>
            </a:lvl1pPr>
          </a:lstStyle>
          <a:p>
            <a:r>
              <a:rPr lang="en-US"/>
              <a:t>Click icon to add picture</a:t>
            </a:r>
            <a:endParaRPr lang="en-GB" dirty="0"/>
          </a:p>
        </p:txBody>
      </p:sp>
      <p:sp>
        <p:nvSpPr>
          <p:cNvPr id="2" name="Title 1">
            <a:extLst>
              <a:ext uri="{FF2B5EF4-FFF2-40B4-BE49-F238E27FC236}">
                <a16:creationId xmlns:a16="http://schemas.microsoft.com/office/drawing/2014/main" id="{5DD44D31-6E81-0841-9AE6-1C2A62D883F0}"/>
              </a:ext>
            </a:extLst>
          </p:cNvPr>
          <p:cNvSpPr>
            <a:spLocks noGrp="1"/>
          </p:cNvSpPr>
          <p:nvPr>
            <p:ph type="title"/>
          </p:nvPr>
        </p:nvSpPr>
        <p:spPr>
          <a:xfrm>
            <a:off x="2022060" y="2445724"/>
            <a:ext cx="8473661" cy="1781727"/>
          </a:xfrm>
        </p:spPr>
        <p:txBody>
          <a:bodyPr>
            <a:normAutofit/>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48380809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6395457"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575737"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cxnSp>
        <p:nvCxnSpPr>
          <p:cNvPr id="14" name="Straight Connector 13"/>
          <p:cNvCxnSpPr/>
          <p:nvPr userDrawn="1"/>
        </p:nvCxnSpPr>
        <p:spPr>
          <a:xfrm flipV="1">
            <a:off x="575737" y="1498600"/>
            <a:ext cx="11040535" cy="93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890073"/>
      </p:ext>
    </p:extLst>
  </p:cSld>
  <p:clrMapOvr>
    <a:masterClrMapping/>
  </p:clrMapOvr>
  <p:extLst>
    <p:ext uri="{DCECCB84-F9BA-43D5-87BE-67443E8EF086}">
      <p15:sldGuideLst xmlns:p15="http://schemas.microsoft.com/office/powerpoint/2012/main">
        <p15:guide id="1" orient="horz" pos="4088" userDrawn="1">
          <p15:clr>
            <a:srgbClr val="FBAE40"/>
          </p15:clr>
        </p15:guide>
        <p15:guide id="2" pos="363" userDrawn="1">
          <p15:clr>
            <a:srgbClr val="FBAE40"/>
          </p15:clr>
        </p15:guide>
        <p15:guide id="3" pos="7317" userDrawn="1">
          <p15:clr>
            <a:srgbClr val="FBAE40"/>
          </p15:clr>
        </p15:guide>
        <p15:guide id="4" orient="horz" pos="23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content logo">
    <p:spTree>
      <p:nvGrpSpPr>
        <p:cNvPr id="1" name=""/>
        <p:cNvGrpSpPr/>
        <p:nvPr/>
      </p:nvGrpSpPr>
      <p:grpSpPr>
        <a:xfrm>
          <a:off x="0" y="0"/>
          <a:ext cx="0" cy="0"/>
          <a:chOff x="0" y="0"/>
          <a:chExt cx="0" cy="0"/>
        </a:xfrm>
      </p:grpSpPr>
      <p:sp>
        <p:nvSpPr>
          <p:cNvPr id="2" name="Title 1"/>
          <p:cNvSpPr>
            <a:spLocks noGrp="1"/>
          </p:cNvSpPr>
          <p:nvPr>
            <p:ph type="title"/>
          </p:nvPr>
        </p:nvSpPr>
        <p:spPr>
          <a:xfrm>
            <a:off x="575736" y="368301"/>
            <a:ext cx="11040533" cy="711200"/>
          </a:xfrm>
          <a:prstGeom prst="rect">
            <a:avLst/>
          </a:prstGeom>
        </p:spPr>
        <p:txBody>
          <a:bodyPr/>
          <a:lstStyle>
            <a:lvl1pPr>
              <a:defRPr b="1">
                <a:solidFill>
                  <a:schemeClr val="tx1"/>
                </a:solidFill>
              </a:defRPr>
            </a:lvl1pPr>
          </a:lstStyle>
          <a:p>
            <a:r>
              <a:rPr lang="en-US"/>
              <a:t>Click to edit Master title style</a:t>
            </a:r>
            <a:endParaRPr lang="en-GB" dirty="0"/>
          </a:p>
        </p:txBody>
      </p:sp>
      <p:sp>
        <p:nvSpPr>
          <p:cNvPr id="7" name="Text Placeholder 6"/>
          <p:cNvSpPr>
            <a:spLocks noGrp="1"/>
          </p:cNvSpPr>
          <p:nvPr>
            <p:ph type="body" sz="quarter" idx="11"/>
          </p:nvPr>
        </p:nvSpPr>
        <p:spPr>
          <a:xfrm>
            <a:off x="575733" y="6146800"/>
            <a:ext cx="9025467" cy="342900"/>
          </a:xfrm>
          <a:prstGeom prst="rect">
            <a:avLst/>
          </a:prstGeom>
        </p:spPr>
        <p:txBody>
          <a:bodyPr anchor="b"/>
          <a:lstStyle>
            <a:lvl1pPr marL="0" indent="0">
              <a:buNone/>
              <a:defRPr sz="13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0" name="Content Placeholder 9"/>
          <p:cNvSpPr>
            <a:spLocks noGrp="1"/>
          </p:cNvSpPr>
          <p:nvPr>
            <p:ph sz="quarter" idx="12"/>
          </p:nvPr>
        </p:nvSpPr>
        <p:spPr>
          <a:xfrm>
            <a:off x="6395457" y="1917700"/>
            <a:ext cx="5220815" cy="3810000"/>
          </a:xfrm>
          <a:prstGeom prst="rect">
            <a:avLst/>
          </a:prstGeom>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1" name="Content Placeholder 9"/>
          <p:cNvSpPr>
            <a:spLocks noGrp="1"/>
          </p:cNvSpPr>
          <p:nvPr>
            <p:ph sz="quarter" idx="13"/>
          </p:nvPr>
        </p:nvSpPr>
        <p:spPr>
          <a:xfrm>
            <a:off x="575737" y="1917700"/>
            <a:ext cx="5349151" cy="3810000"/>
          </a:xfrm>
          <a:prstGeom prst="rect">
            <a:avLst/>
          </a:prstGeom>
          <a:effectLst/>
        </p:spPr>
        <p:txBody>
          <a:bodyPr/>
          <a:lstStyle>
            <a:lvl1pPr marL="0" indent="0">
              <a:lnSpc>
                <a:spcPct val="120000"/>
              </a:lnSpc>
              <a:buFont typeface="Arial" charse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cxnSp>
        <p:nvCxnSpPr>
          <p:cNvPr id="14" name="Straight Connector 13"/>
          <p:cNvCxnSpPr/>
          <p:nvPr userDrawn="1"/>
        </p:nvCxnSpPr>
        <p:spPr>
          <a:xfrm flipV="1">
            <a:off x="575737" y="1498600"/>
            <a:ext cx="11040535" cy="935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3720A55-AE86-B249-92AE-169A9E7FA7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5898" y="5510310"/>
            <a:ext cx="1221059" cy="1321185"/>
          </a:xfrm>
          <a:prstGeom prst="rect">
            <a:avLst/>
          </a:prstGeom>
        </p:spPr>
      </p:pic>
    </p:spTree>
    <p:extLst>
      <p:ext uri="{BB962C8B-B14F-4D97-AF65-F5344CB8AC3E}">
        <p14:creationId xmlns:p14="http://schemas.microsoft.com/office/powerpoint/2010/main" val="4192426784"/>
      </p:ext>
    </p:extLst>
  </p:cSld>
  <p:clrMapOvr>
    <a:masterClrMapping/>
  </p:clrMapOvr>
  <p:extLst>
    <p:ext uri="{DCECCB84-F9BA-43D5-87BE-67443E8EF086}">
      <p15:sldGuideLst xmlns:p15="http://schemas.microsoft.com/office/powerpoint/2012/main">
        <p15:guide id="1" orient="horz" pos="4088">
          <p15:clr>
            <a:srgbClr val="FBAE40"/>
          </p15:clr>
        </p15:guide>
        <p15:guide id="2" pos="363">
          <p15:clr>
            <a:srgbClr val="FBAE40"/>
          </p15:clr>
        </p15:guide>
        <p15:guide id="3" pos="7317">
          <p15:clr>
            <a:srgbClr val="FBAE40"/>
          </p15:clr>
        </p15:guide>
        <p15:guide id="4" orient="horz" pos="2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454248"/>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62" r:id="rId3"/>
    <p:sldLayoutId id="2147483661" r:id="rId4"/>
    <p:sldLayoutId id="2147483666" r:id="rId5"/>
    <p:sldLayoutId id="2147483652" r:id="rId6"/>
    <p:sldLayoutId id="2147483660" r:id="rId7"/>
    <p:sldLayoutId id="2147483655" r:id="rId8"/>
    <p:sldLayoutId id="2147483663" r:id="rId9"/>
    <p:sldLayoutId id="2147483656" r:id="rId10"/>
    <p:sldLayoutId id="2147483667" r:id="rId11"/>
    <p:sldLayoutId id="2147483654" r:id="rId12"/>
    <p:sldLayoutId id="2147483664" r:id="rId13"/>
    <p:sldLayoutId id="2147483657" r:id="rId14"/>
    <p:sldLayoutId id="2147483659" r:id="rId15"/>
    <p:sldLayoutId id="2147483658" r:id="rId16"/>
    <p:sldLayoutId id="214748366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ervir.adpc.net/news/training-myanmars-next-generation-river-engineers" TargetMode="External"/><Relationship Id="rId2" Type="http://schemas.openxmlformats.org/officeDocument/2006/relationships/hyperlink" Target="https://servir.adpc.net/news/dancing-rivers-myanmar-mapping-moves-space" TargetMode="External"/><Relationship Id="rId1" Type="http://schemas.openxmlformats.org/officeDocument/2006/relationships/slideLayout" Target="../slideLayouts/slideLayout2.xml"/><Relationship Id="rId6" Type="http://schemas.openxmlformats.org/officeDocument/2006/relationships/hyperlink" Target="https://servir.adpc.net/sites/default/files/public/tools/attachments/Dancing%20rivers%20user%20guide.pdf" TargetMode="External"/><Relationship Id="rId5" Type="http://schemas.openxmlformats.org/officeDocument/2006/relationships/hyperlink" Target="https://www.youtube.com/watch?v=XGlhvLTLvqE" TargetMode="External"/><Relationship Id="rId4" Type="http://schemas.openxmlformats.org/officeDocument/2006/relationships/hyperlink" Target="https://www.myanmarwaterportal.com/news/1560-promoting-satellite-based-river-morphological-change-monitoring-system-in-myanmar.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mailto:Karthi.Matheswaran@sei.org"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arge green field with trees in the background&#10;&#10;Description automatically generated">
            <a:extLst>
              <a:ext uri="{FF2B5EF4-FFF2-40B4-BE49-F238E27FC236}">
                <a16:creationId xmlns:a16="http://schemas.microsoft.com/office/drawing/2014/main" id="{78AD4B95-BFE1-4373-B47E-FB221EE62CCF}"/>
              </a:ext>
            </a:extLst>
          </p:cNvPr>
          <p:cNvPicPr>
            <a:picLocks noChangeAspect="1"/>
          </p:cNvPicPr>
          <p:nvPr/>
        </p:nvPicPr>
        <p:blipFill rotWithShape="1">
          <a:blip r:embed="rId3"/>
          <a:srcRect r="5644"/>
          <a:stretch/>
        </p:blipFill>
        <p:spPr>
          <a:xfrm>
            <a:off x="-1" y="-30390"/>
            <a:ext cx="12192001" cy="6888389"/>
          </a:xfrm>
          <a:prstGeom prst="rect">
            <a:avLst/>
          </a:prstGeom>
        </p:spPr>
      </p:pic>
      <p:pic>
        <p:nvPicPr>
          <p:cNvPr id="5" name="Picture 4">
            <a:extLst>
              <a:ext uri="{FF2B5EF4-FFF2-40B4-BE49-F238E27FC236}">
                <a16:creationId xmlns:a16="http://schemas.microsoft.com/office/drawing/2014/main" id="{F91B21CC-98F1-474D-BA7F-FF6AFBF719F2}"/>
              </a:ext>
            </a:extLst>
          </p:cNvPr>
          <p:cNvPicPr>
            <a:picLocks noChangeAspect="1"/>
          </p:cNvPicPr>
          <p:nvPr/>
        </p:nvPicPr>
        <p:blipFill rotWithShape="1">
          <a:blip r:embed="rId4" cstate="screen">
            <a:duotone>
              <a:prstClr val="black"/>
              <a:srgbClr val="00D19A">
                <a:tint val="45000"/>
                <a:satMod val="400000"/>
              </a:srgbClr>
            </a:duotone>
            <a:extLst>
              <a:ext uri="{28A0092B-C50C-407E-A947-70E740481C1C}">
                <a14:useLocalDpi xmlns:a14="http://schemas.microsoft.com/office/drawing/2010/main"/>
              </a:ext>
            </a:extLst>
          </a:blip>
          <a:srcRect t="-821" r="-767"/>
          <a:stretch/>
        </p:blipFill>
        <p:spPr>
          <a:xfrm>
            <a:off x="0" y="-76205"/>
            <a:ext cx="7529513" cy="6949634"/>
          </a:xfrm>
          <a:prstGeom prst="rect">
            <a:avLst/>
          </a:prstGeom>
        </p:spPr>
      </p:pic>
      <p:pic>
        <p:nvPicPr>
          <p:cNvPr id="10" name="Picture 9">
            <a:extLst>
              <a:ext uri="{FF2B5EF4-FFF2-40B4-BE49-F238E27FC236}">
                <a16:creationId xmlns:a16="http://schemas.microsoft.com/office/drawing/2014/main" id="{F7EA62B7-DE6E-4521-AAE2-2A70D12803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 y="5661241"/>
            <a:ext cx="2616200" cy="1388751"/>
          </a:xfrm>
          <a:prstGeom prst="rect">
            <a:avLst/>
          </a:prstGeom>
        </p:spPr>
      </p:pic>
      <p:sp>
        <p:nvSpPr>
          <p:cNvPr id="4" name="Text Placeholder 3">
            <a:extLst>
              <a:ext uri="{FF2B5EF4-FFF2-40B4-BE49-F238E27FC236}">
                <a16:creationId xmlns:a16="http://schemas.microsoft.com/office/drawing/2014/main" id="{F09AB5E1-98FD-AB40-ADBC-C0394CF4B357}"/>
              </a:ext>
            </a:extLst>
          </p:cNvPr>
          <p:cNvSpPr>
            <a:spLocks noGrp="1"/>
          </p:cNvSpPr>
          <p:nvPr>
            <p:ph type="body" sz="quarter" idx="10"/>
          </p:nvPr>
        </p:nvSpPr>
        <p:spPr>
          <a:xfrm>
            <a:off x="88900" y="3800369"/>
            <a:ext cx="4521200" cy="889000"/>
          </a:xfrm>
        </p:spPr>
        <p:txBody>
          <a:bodyPr vert="horz" lIns="91440" tIns="45720" rIns="91440" bIns="45720" rtlCol="0" anchor="t">
            <a:normAutofit/>
          </a:bodyPr>
          <a:lstStyle/>
          <a:p>
            <a:r>
              <a:rPr lang="en-US" sz="2200" dirty="0">
                <a:latin typeface="Calibri"/>
                <a:cs typeface="Calibri"/>
              </a:rPr>
              <a:t>Karthikeyan </a:t>
            </a:r>
            <a:r>
              <a:rPr lang="en-US" sz="2200" dirty="0" err="1">
                <a:latin typeface="Calibri"/>
                <a:cs typeface="Calibri"/>
              </a:rPr>
              <a:t>Matheswaran</a:t>
            </a:r>
            <a:r>
              <a:rPr lang="en-US" sz="2200" dirty="0">
                <a:latin typeface="Calibri"/>
                <a:cs typeface="Calibri"/>
              </a:rPr>
              <a:t>, </a:t>
            </a:r>
            <a:r>
              <a:rPr lang="en-US" sz="2200" b="0" dirty="0">
                <a:latin typeface="Calibri"/>
                <a:cs typeface="Calibri"/>
              </a:rPr>
              <a:t>, </a:t>
            </a:r>
            <a:r>
              <a:rPr lang="en-US" sz="2200" dirty="0" err="1">
                <a:latin typeface="Calibri"/>
                <a:cs typeface="Calibri"/>
              </a:rPr>
              <a:t>Dhyey</a:t>
            </a:r>
            <a:r>
              <a:rPr lang="en-US" sz="2200" dirty="0">
                <a:latin typeface="Calibri"/>
                <a:cs typeface="Calibri"/>
              </a:rPr>
              <a:t> </a:t>
            </a:r>
            <a:r>
              <a:rPr lang="en-US" sz="2200" dirty="0" err="1">
                <a:latin typeface="Calibri"/>
                <a:cs typeface="Calibri"/>
              </a:rPr>
              <a:t>Bhatpuria</a:t>
            </a:r>
            <a:r>
              <a:rPr lang="en-US" sz="2200" dirty="0">
                <a:latin typeface="Calibri"/>
                <a:cs typeface="Calibri"/>
              </a:rPr>
              <a:t> and </a:t>
            </a:r>
            <a:r>
              <a:rPr lang="en-US" sz="2200" dirty="0" err="1">
                <a:latin typeface="Calibri"/>
                <a:cs typeface="Calibri"/>
              </a:rPr>
              <a:t>Thanapon</a:t>
            </a:r>
            <a:r>
              <a:rPr lang="en-US" sz="2200" dirty="0">
                <a:latin typeface="Calibri"/>
                <a:cs typeface="Calibri"/>
              </a:rPr>
              <a:t> </a:t>
            </a:r>
            <a:r>
              <a:rPr lang="en-US" sz="2200" dirty="0" err="1">
                <a:latin typeface="Calibri"/>
                <a:cs typeface="Calibri"/>
              </a:rPr>
              <a:t>Piman</a:t>
            </a:r>
            <a:endParaRPr lang="en-US" sz="2200">
              <a:latin typeface="Calibri"/>
              <a:cs typeface="Calibri"/>
            </a:endParaRPr>
          </a:p>
          <a:p>
            <a:endParaRPr lang="en-US" dirty="0"/>
          </a:p>
          <a:p>
            <a:endParaRPr lang="en-US" dirty="0"/>
          </a:p>
        </p:txBody>
      </p:sp>
      <p:sp>
        <p:nvSpPr>
          <p:cNvPr id="11" name="Rectangle 3">
            <a:extLst>
              <a:ext uri="{FF2B5EF4-FFF2-40B4-BE49-F238E27FC236}">
                <a16:creationId xmlns:a16="http://schemas.microsoft.com/office/drawing/2014/main" id="{3F83C6D6-542B-46A8-984E-FB767AB22C66}"/>
              </a:ext>
            </a:extLst>
          </p:cNvPr>
          <p:cNvSpPr>
            <a:spLocks noGrp="1" noChangeArrowheads="1"/>
          </p:cNvSpPr>
          <p:nvPr>
            <p:ph type="title"/>
          </p:nvPr>
        </p:nvSpPr>
        <p:spPr bwMode="auto">
          <a:xfrm>
            <a:off x="0" y="1852613"/>
            <a:ext cx="56229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681E79B1-DE9C-43C7-81C1-C6CD1B6EF76E}"/>
              </a:ext>
            </a:extLst>
          </p:cNvPr>
          <p:cNvSpPr/>
          <p:nvPr/>
        </p:nvSpPr>
        <p:spPr>
          <a:xfrm>
            <a:off x="54264" y="1967243"/>
            <a:ext cx="5622925" cy="1631216"/>
          </a:xfrm>
          <a:prstGeom prst="rect">
            <a:avLst/>
          </a:prstGeom>
        </p:spPr>
        <p:txBody>
          <a:bodyPr wrap="square" anchor="t">
            <a:spAutoFit/>
          </a:bodyPr>
          <a:lstStyle/>
          <a:p>
            <a:r>
              <a:rPr lang="en-US" sz="2400" b="1" dirty="0">
                <a:solidFill>
                  <a:schemeClr val="bg1"/>
                </a:solidFill>
                <a:latin typeface="Calibri"/>
                <a:cs typeface="Calibri"/>
              </a:rPr>
              <a:t>Unravelling the river morphological – </a:t>
            </a:r>
            <a:endParaRPr lang="en-US">
              <a:solidFill>
                <a:schemeClr val="bg1"/>
              </a:solidFill>
              <a:latin typeface="Calibri"/>
              <a:cs typeface="Calibri"/>
            </a:endParaRPr>
          </a:p>
          <a:p>
            <a:r>
              <a:rPr lang="en-US" sz="2400" b="1" dirty="0">
                <a:solidFill>
                  <a:schemeClr val="bg1"/>
                </a:solidFill>
                <a:latin typeface="Calibri"/>
                <a:cs typeface="Calibri"/>
              </a:rPr>
              <a:t>flood pattern linkages in Ayeyarwady River Basin, Myanmar</a:t>
            </a:r>
            <a:r>
              <a:rPr lang="en-US" sz="2800" dirty="0">
                <a:solidFill>
                  <a:schemeClr val="bg1"/>
                </a:solidFill>
                <a:ea typeface="+mn-lt"/>
                <a:cs typeface="+mn-lt"/>
              </a:rPr>
              <a:t> </a:t>
            </a:r>
            <a:endParaRPr lang="en-US">
              <a:solidFill>
                <a:schemeClr val="bg1"/>
              </a:solidFill>
              <a:cs typeface="Calibri"/>
            </a:endParaRPr>
          </a:p>
          <a:p>
            <a:r>
              <a:rPr lang="en-US" sz="2400" dirty="0">
                <a:solidFill>
                  <a:schemeClr val="bg1"/>
                </a:solidFill>
                <a:latin typeface="Calibri"/>
                <a:cs typeface="Calibri"/>
              </a:rPr>
              <a:t>L</a:t>
            </a:r>
            <a:r>
              <a:rPr lang="en-US" b="1" dirty="0">
                <a:solidFill>
                  <a:schemeClr val="bg1"/>
                </a:solidFill>
                <a:latin typeface="Calibri"/>
                <a:cs typeface="Calibri"/>
              </a:rPr>
              <a:t>everaging free satellite data for informed decisions</a:t>
            </a:r>
          </a:p>
        </p:txBody>
      </p:sp>
      <p:sp>
        <p:nvSpPr>
          <p:cNvPr id="2" name="TextBox 1">
            <a:extLst>
              <a:ext uri="{FF2B5EF4-FFF2-40B4-BE49-F238E27FC236}">
                <a16:creationId xmlns:a16="http://schemas.microsoft.com/office/drawing/2014/main" id="{081F7AA9-F058-4D5B-ABDE-5711B32D5918}"/>
              </a:ext>
            </a:extLst>
          </p:cNvPr>
          <p:cNvSpPr txBox="1"/>
          <p:nvPr/>
        </p:nvSpPr>
        <p:spPr>
          <a:xfrm>
            <a:off x="135082" y="4568536"/>
            <a:ext cx="43018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63238"/>
                </a:solidFill>
              </a:rPr>
              <a:t>Stockholm Environment Institute, Asia Center, Bangkok</a:t>
            </a:r>
            <a:endParaRPr lang="en-US">
              <a:cs typeface="Calibri"/>
            </a:endParaRPr>
          </a:p>
        </p:txBody>
      </p:sp>
      <p:sp>
        <p:nvSpPr>
          <p:cNvPr id="13" name="TextBox 12">
            <a:extLst>
              <a:ext uri="{FF2B5EF4-FFF2-40B4-BE49-F238E27FC236}">
                <a16:creationId xmlns:a16="http://schemas.microsoft.com/office/drawing/2014/main" id="{CC247058-7C0C-44CE-A4A4-9C137A54F4C0}"/>
              </a:ext>
            </a:extLst>
          </p:cNvPr>
          <p:cNvSpPr txBox="1"/>
          <p:nvPr/>
        </p:nvSpPr>
        <p:spPr>
          <a:xfrm>
            <a:off x="7841672" y="6057899"/>
            <a:ext cx="43018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rgbClr val="FFFFFF"/>
                </a:solidFill>
              </a:rPr>
              <a:t>Karthi</a:t>
            </a:r>
            <a:r>
              <a:rPr lang="en-US">
                <a:solidFill>
                  <a:srgbClr val="FFFFFF"/>
                </a:solidFill>
              </a:rPr>
              <a:t> et al. All rights reserved</a:t>
            </a:r>
            <a:endParaRPr lang="en-US">
              <a:solidFill>
                <a:srgbClr val="FFFFFF"/>
              </a:solidFill>
              <a:cs typeface="Calibri"/>
            </a:endParaRPr>
          </a:p>
        </p:txBody>
      </p:sp>
    </p:spTree>
    <p:extLst>
      <p:ext uri="{BB962C8B-B14F-4D97-AF65-F5344CB8AC3E}">
        <p14:creationId xmlns:p14="http://schemas.microsoft.com/office/powerpoint/2010/main" val="1442594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BFE06-E469-4B5B-ABB6-5976F9CBA6CF}"/>
              </a:ext>
            </a:extLst>
          </p:cNvPr>
          <p:cNvSpPr>
            <a:spLocks noGrp="1"/>
          </p:cNvSpPr>
          <p:nvPr>
            <p:ph type="title"/>
          </p:nvPr>
        </p:nvSpPr>
        <p:spPr/>
        <p:txBody>
          <a:bodyPr>
            <a:normAutofit/>
          </a:bodyPr>
          <a:lstStyle/>
          <a:p>
            <a:r>
              <a:rPr lang="en-US" dirty="0"/>
              <a:t>Floods and morphological change – Closer look</a:t>
            </a:r>
          </a:p>
        </p:txBody>
      </p:sp>
      <p:pic>
        <p:nvPicPr>
          <p:cNvPr id="5" name="Picture 4">
            <a:extLst>
              <a:ext uri="{FF2B5EF4-FFF2-40B4-BE49-F238E27FC236}">
                <a16:creationId xmlns:a16="http://schemas.microsoft.com/office/drawing/2014/main" id="{1D151EEE-D0C7-48B2-8746-AE5A6637B273}"/>
              </a:ext>
            </a:extLst>
          </p:cNvPr>
          <p:cNvPicPr>
            <a:picLocks noChangeAspect="1"/>
          </p:cNvPicPr>
          <p:nvPr/>
        </p:nvPicPr>
        <p:blipFill rotWithShape="1">
          <a:blip r:embed="rId2"/>
          <a:srcRect l="32200" r="27295"/>
          <a:stretch/>
        </p:blipFill>
        <p:spPr>
          <a:xfrm>
            <a:off x="6862910" y="1628577"/>
            <a:ext cx="3428690" cy="4715708"/>
          </a:xfrm>
          <a:prstGeom prst="rect">
            <a:avLst/>
          </a:prstGeom>
          <a:ln>
            <a:solidFill>
              <a:schemeClr val="bg1">
                <a:lumMod val="50000"/>
              </a:schemeClr>
            </a:solidFill>
          </a:ln>
        </p:spPr>
      </p:pic>
      <p:pic>
        <p:nvPicPr>
          <p:cNvPr id="6" name="Picture 5">
            <a:extLst>
              <a:ext uri="{FF2B5EF4-FFF2-40B4-BE49-F238E27FC236}">
                <a16:creationId xmlns:a16="http://schemas.microsoft.com/office/drawing/2014/main" id="{0A8045AE-EF48-44D6-8668-17284351BCA4}"/>
              </a:ext>
            </a:extLst>
          </p:cNvPr>
          <p:cNvPicPr>
            <a:picLocks noChangeAspect="1"/>
          </p:cNvPicPr>
          <p:nvPr/>
        </p:nvPicPr>
        <p:blipFill rotWithShape="1">
          <a:blip r:embed="rId3"/>
          <a:srcRect l="36572" r="19428"/>
          <a:stretch/>
        </p:blipFill>
        <p:spPr>
          <a:xfrm>
            <a:off x="1430791" y="1628577"/>
            <a:ext cx="3898302" cy="4715662"/>
          </a:xfrm>
          <a:prstGeom prst="rect">
            <a:avLst/>
          </a:prstGeom>
          <a:ln>
            <a:solidFill>
              <a:schemeClr val="bg1">
                <a:lumMod val="50000"/>
              </a:schemeClr>
            </a:solidFill>
          </a:ln>
        </p:spPr>
      </p:pic>
      <p:sp>
        <p:nvSpPr>
          <p:cNvPr id="3" name="Rectangle 2">
            <a:extLst>
              <a:ext uri="{FF2B5EF4-FFF2-40B4-BE49-F238E27FC236}">
                <a16:creationId xmlns:a16="http://schemas.microsoft.com/office/drawing/2014/main" id="{AD89E608-F2D5-48B8-8E0E-AF8E4086DD58}"/>
              </a:ext>
            </a:extLst>
          </p:cNvPr>
          <p:cNvSpPr/>
          <p:nvPr/>
        </p:nvSpPr>
        <p:spPr>
          <a:xfrm>
            <a:off x="1583324" y="6344285"/>
            <a:ext cx="3850028" cy="369332"/>
          </a:xfrm>
          <a:prstGeom prst="rect">
            <a:avLst/>
          </a:prstGeom>
        </p:spPr>
        <p:txBody>
          <a:bodyPr wrap="none">
            <a:spAutoFit/>
          </a:bodyPr>
          <a:lstStyle/>
          <a:p>
            <a:r>
              <a:rPr lang="en-US" b="1" i="1" dirty="0"/>
              <a:t>Flood hazard (aggregated 2000-2019) </a:t>
            </a:r>
          </a:p>
        </p:txBody>
      </p:sp>
      <p:sp>
        <p:nvSpPr>
          <p:cNvPr id="7" name="Rectangle 6">
            <a:extLst>
              <a:ext uri="{FF2B5EF4-FFF2-40B4-BE49-F238E27FC236}">
                <a16:creationId xmlns:a16="http://schemas.microsoft.com/office/drawing/2014/main" id="{87541D04-4506-4220-98BB-A52BB530BDBA}"/>
              </a:ext>
            </a:extLst>
          </p:cNvPr>
          <p:cNvSpPr/>
          <p:nvPr/>
        </p:nvSpPr>
        <p:spPr>
          <a:xfrm>
            <a:off x="6652241" y="6344239"/>
            <a:ext cx="4758995" cy="369332"/>
          </a:xfrm>
          <a:prstGeom prst="rect">
            <a:avLst/>
          </a:prstGeom>
        </p:spPr>
        <p:txBody>
          <a:bodyPr wrap="none">
            <a:spAutoFit/>
          </a:bodyPr>
          <a:lstStyle/>
          <a:p>
            <a:r>
              <a:rPr lang="en-US" b="1" i="1" dirty="0"/>
              <a:t>Morphological change (aggregated 2000-2019) </a:t>
            </a:r>
          </a:p>
        </p:txBody>
      </p:sp>
    </p:spTree>
    <p:extLst>
      <p:ext uri="{BB962C8B-B14F-4D97-AF65-F5344CB8AC3E}">
        <p14:creationId xmlns:p14="http://schemas.microsoft.com/office/powerpoint/2010/main" val="375788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57DF-B4B2-4418-A447-ADDD0D7EBB96}"/>
              </a:ext>
            </a:extLst>
          </p:cNvPr>
          <p:cNvSpPr>
            <a:spLocks noGrp="1"/>
          </p:cNvSpPr>
          <p:nvPr>
            <p:ph type="title"/>
          </p:nvPr>
        </p:nvSpPr>
        <p:spPr/>
        <p:txBody>
          <a:bodyPr/>
          <a:lstStyle/>
          <a:p>
            <a:r>
              <a:rPr lang="en-US" dirty="0"/>
              <a:t>Future work</a:t>
            </a:r>
          </a:p>
        </p:txBody>
      </p:sp>
      <p:grpSp>
        <p:nvGrpSpPr>
          <p:cNvPr id="35" name="Group 34">
            <a:extLst>
              <a:ext uri="{FF2B5EF4-FFF2-40B4-BE49-F238E27FC236}">
                <a16:creationId xmlns:a16="http://schemas.microsoft.com/office/drawing/2014/main" id="{ED7E5A8A-69BC-41A4-AF9F-7A9988DB98CA}"/>
              </a:ext>
            </a:extLst>
          </p:cNvPr>
          <p:cNvGrpSpPr/>
          <p:nvPr/>
        </p:nvGrpSpPr>
        <p:grpSpPr>
          <a:xfrm>
            <a:off x="1948022" y="1946367"/>
            <a:ext cx="8991848" cy="4367730"/>
            <a:chOff x="1948022" y="2312979"/>
            <a:chExt cx="8991848" cy="4367730"/>
          </a:xfrm>
        </p:grpSpPr>
        <p:pic>
          <p:nvPicPr>
            <p:cNvPr id="5" name="Picture 4" descr="A picture containing ax&#10;&#10;Description automatically generated">
              <a:extLst>
                <a:ext uri="{FF2B5EF4-FFF2-40B4-BE49-F238E27FC236}">
                  <a16:creationId xmlns:a16="http://schemas.microsoft.com/office/drawing/2014/main" id="{94C7C770-F60D-4902-BB5E-C03E01FA4966}"/>
                </a:ext>
              </a:extLst>
            </p:cNvPr>
            <p:cNvPicPr>
              <a:picLocks noChangeAspect="1"/>
            </p:cNvPicPr>
            <p:nvPr/>
          </p:nvPicPr>
          <p:blipFill rotWithShape="1">
            <a:blip r:embed="rId2">
              <a:duotone>
                <a:prstClr val="black"/>
                <a:schemeClr val="accent2">
                  <a:tint val="45000"/>
                  <a:satMod val="400000"/>
                </a:schemeClr>
              </a:duotone>
            </a:blip>
            <a:srcRect l="5381" t="26145" r="4181" b="21625"/>
            <a:stretch/>
          </p:blipFill>
          <p:spPr>
            <a:xfrm>
              <a:off x="2083965" y="5075726"/>
              <a:ext cx="2342605" cy="1449116"/>
            </a:xfrm>
            <a:prstGeom prst="rect">
              <a:avLst/>
            </a:prstGeom>
          </p:spPr>
        </p:pic>
        <p:sp>
          <p:nvSpPr>
            <p:cNvPr id="6" name="TextBox 5">
              <a:extLst>
                <a:ext uri="{FF2B5EF4-FFF2-40B4-BE49-F238E27FC236}">
                  <a16:creationId xmlns:a16="http://schemas.microsoft.com/office/drawing/2014/main" id="{FDAB3C89-74AF-4167-A3DA-AAF79B0734AF}"/>
                </a:ext>
              </a:extLst>
            </p:cNvPr>
            <p:cNvSpPr txBox="1"/>
            <p:nvPr/>
          </p:nvSpPr>
          <p:spPr>
            <a:xfrm>
              <a:off x="1948022" y="2312980"/>
              <a:ext cx="2746466" cy="369332"/>
            </a:xfrm>
            <a:prstGeom prst="rect">
              <a:avLst/>
            </a:prstGeom>
            <a:noFill/>
          </p:spPr>
          <p:txBody>
            <a:bodyPr wrap="square" rtlCol="0">
              <a:spAutoFit/>
            </a:bodyPr>
            <a:lstStyle/>
            <a:p>
              <a:pPr algn="ctr"/>
              <a:r>
                <a:rPr lang="en-US" b="1" dirty="0"/>
                <a:t>Upstream land use change</a:t>
              </a:r>
            </a:p>
          </p:txBody>
        </p:sp>
        <p:sp>
          <p:nvSpPr>
            <p:cNvPr id="7" name="TextBox 6">
              <a:extLst>
                <a:ext uri="{FF2B5EF4-FFF2-40B4-BE49-F238E27FC236}">
                  <a16:creationId xmlns:a16="http://schemas.microsoft.com/office/drawing/2014/main" id="{5194E3AF-F3E4-4BF9-9616-6F027D4A51FF}"/>
                </a:ext>
              </a:extLst>
            </p:cNvPr>
            <p:cNvSpPr txBox="1"/>
            <p:nvPr/>
          </p:nvSpPr>
          <p:spPr>
            <a:xfrm>
              <a:off x="6297702" y="6311377"/>
              <a:ext cx="2746466" cy="369332"/>
            </a:xfrm>
            <a:prstGeom prst="rect">
              <a:avLst/>
            </a:prstGeom>
            <a:noFill/>
          </p:spPr>
          <p:txBody>
            <a:bodyPr wrap="square" rtlCol="0">
              <a:spAutoFit/>
            </a:bodyPr>
            <a:lstStyle/>
            <a:p>
              <a:pPr algn="ctr"/>
              <a:r>
                <a:rPr lang="en-US" b="1" dirty="0"/>
                <a:t>River course change</a:t>
              </a:r>
            </a:p>
          </p:txBody>
        </p:sp>
        <p:pic>
          <p:nvPicPr>
            <p:cNvPr id="8" name="Picture 7">
              <a:extLst>
                <a:ext uri="{FF2B5EF4-FFF2-40B4-BE49-F238E27FC236}">
                  <a16:creationId xmlns:a16="http://schemas.microsoft.com/office/drawing/2014/main" id="{DD621BFC-73D4-4B62-B412-DDE4D09E0E22}"/>
                </a:ext>
              </a:extLst>
            </p:cNvPr>
            <p:cNvPicPr>
              <a:picLocks noChangeAspect="1"/>
            </p:cNvPicPr>
            <p:nvPr/>
          </p:nvPicPr>
          <p:blipFill rotWithShape="1">
            <a:blip r:embed="rId3"/>
            <a:srcRect l="27502" t="36473" r="24859" b="23725"/>
            <a:stretch/>
          </p:blipFill>
          <p:spPr>
            <a:xfrm>
              <a:off x="6701105" y="4864981"/>
              <a:ext cx="2021255" cy="1449116"/>
            </a:xfrm>
            <a:prstGeom prst="rect">
              <a:avLst/>
            </a:prstGeom>
          </p:spPr>
        </p:pic>
        <p:sp>
          <p:nvSpPr>
            <p:cNvPr id="9" name="TextBox 8">
              <a:extLst>
                <a:ext uri="{FF2B5EF4-FFF2-40B4-BE49-F238E27FC236}">
                  <a16:creationId xmlns:a16="http://schemas.microsoft.com/office/drawing/2014/main" id="{917E7D4C-B711-45EC-BCB1-7C51356EFA98}"/>
                </a:ext>
              </a:extLst>
            </p:cNvPr>
            <p:cNvSpPr txBox="1"/>
            <p:nvPr/>
          </p:nvSpPr>
          <p:spPr>
            <a:xfrm>
              <a:off x="1961712" y="4772481"/>
              <a:ext cx="2746466" cy="369332"/>
            </a:xfrm>
            <a:prstGeom prst="rect">
              <a:avLst/>
            </a:prstGeom>
            <a:noFill/>
          </p:spPr>
          <p:txBody>
            <a:bodyPr wrap="square" rtlCol="0">
              <a:spAutoFit/>
            </a:bodyPr>
            <a:lstStyle/>
            <a:p>
              <a:pPr algn="ctr"/>
              <a:r>
                <a:rPr lang="en-US" b="1" dirty="0"/>
                <a:t>Floods dynamics</a:t>
              </a:r>
            </a:p>
          </p:txBody>
        </p:sp>
        <p:sp>
          <p:nvSpPr>
            <p:cNvPr id="10" name="TextBox 9">
              <a:extLst>
                <a:ext uri="{FF2B5EF4-FFF2-40B4-BE49-F238E27FC236}">
                  <a16:creationId xmlns:a16="http://schemas.microsoft.com/office/drawing/2014/main" id="{2195595A-1080-406F-848C-EEAD609AC959}"/>
                </a:ext>
              </a:extLst>
            </p:cNvPr>
            <p:cNvSpPr txBox="1"/>
            <p:nvPr/>
          </p:nvSpPr>
          <p:spPr>
            <a:xfrm>
              <a:off x="5446938" y="2341231"/>
              <a:ext cx="2746466" cy="369332"/>
            </a:xfrm>
            <a:prstGeom prst="rect">
              <a:avLst/>
            </a:prstGeom>
            <a:noFill/>
          </p:spPr>
          <p:txBody>
            <a:bodyPr wrap="square" rtlCol="0">
              <a:spAutoFit/>
            </a:bodyPr>
            <a:lstStyle/>
            <a:p>
              <a:pPr algn="ctr"/>
              <a:r>
                <a:rPr lang="en-US" b="1" dirty="0"/>
                <a:t>Flow dynamics</a:t>
              </a:r>
            </a:p>
          </p:txBody>
        </p:sp>
        <p:sp>
          <p:nvSpPr>
            <p:cNvPr id="11" name="TextBox 10">
              <a:extLst>
                <a:ext uri="{FF2B5EF4-FFF2-40B4-BE49-F238E27FC236}">
                  <a16:creationId xmlns:a16="http://schemas.microsoft.com/office/drawing/2014/main" id="{D75984D4-DF4F-4841-8603-878DD6BDC749}"/>
                </a:ext>
              </a:extLst>
            </p:cNvPr>
            <p:cNvSpPr txBox="1"/>
            <p:nvPr/>
          </p:nvSpPr>
          <p:spPr>
            <a:xfrm>
              <a:off x="4345573" y="3649189"/>
              <a:ext cx="2746466" cy="369332"/>
            </a:xfrm>
            <a:prstGeom prst="rect">
              <a:avLst/>
            </a:prstGeom>
            <a:noFill/>
          </p:spPr>
          <p:txBody>
            <a:bodyPr wrap="square" rtlCol="0">
              <a:spAutoFit/>
            </a:bodyPr>
            <a:lstStyle/>
            <a:p>
              <a:pPr algn="ctr"/>
              <a:r>
                <a:rPr lang="en-US" b="1" dirty="0"/>
                <a:t>Sedimentation patterns</a:t>
              </a:r>
            </a:p>
          </p:txBody>
        </p:sp>
        <p:sp>
          <p:nvSpPr>
            <p:cNvPr id="12" name="TextBox 11">
              <a:extLst>
                <a:ext uri="{FF2B5EF4-FFF2-40B4-BE49-F238E27FC236}">
                  <a16:creationId xmlns:a16="http://schemas.microsoft.com/office/drawing/2014/main" id="{531F1A80-D392-4717-AFD7-23F3923094F3}"/>
                </a:ext>
              </a:extLst>
            </p:cNvPr>
            <p:cNvSpPr txBox="1"/>
            <p:nvPr/>
          </p:nvSpPr>
          <p:spPr>
            <a:xfrm>
              <a:off x="8193404" y="2312980"/>
              <a:ext cx="2746466" cy="369332"/>
            </a:xfrm>
            <a:prstGeom prst="rect">
              <a:avLst/>
            </a:prstGeom>
            <a:noFill/>
          </p:spPr>
          <p:txBody>
            <a:bodyPr wrap="square" rtlCol="0">
              <a:spAutoFit/>
            </a:bodyPr>
            <a:lstStyle/>
            <a:p>
              <a:pPr algn="ctr"/>
              <a:r>
                <a:rPr lang="en-US" b="1" dirty="0"/>
                <a:t>Geology</a:t>
              </a:r>
            </a:p>
          </p:txBody>
        </p:sp>
        <p:cxnSp>
          <p:nvCxnSpPr>
            <p:cNvPr id="14" name="Connector: Curved 13">
              <a:extLst>
                <a:ext uri="{FF2B5EF4-FFF2-40B4-BE49-F238E27FC236}">
                  <a16:creationId xmlns:a16="http://schemas.microsoft.com/office/drawing/2014/main" id="{E11EC1D8-A9BF-4B5E-997D-077E0B8A0E71}"/>
                </a:ext>
              </a:extLst>
            </p:cNvPr>
            <p:cNvCxnSpPr>
              <a:stCxn id="6" idx="2"/>
              <a:endCxn id="11" idx="0"/>
            </p:cNvCxnSpPr>
            <p:nvPr/>
          </p:nvCxnSpPr>
          <p:spPr>
            <a:xfrm rot="16200000" flipH="1">
              <a:off x="4036592" y="1966974"/>
              <a:ext cx="966877" cy="239755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959639E9-B87E-49C8-9191-213F506A1F66}"/>
                </a:ext>
              </a:extLst>
            </p:cNvPr>
            <p:cNvCxnSpPr>
              <a:stCxn id="6" idx="0"/>
              <a:endCxn id="10" idx="0"/>
            </p:cNvCxnSpPr>
            <p:nvPr/>
          </p:nvCxnSpPr>
          <p:spPr>
            <a:xfrm rot="16200000" flipH="1">
              <a:off x="5056587" y="577647"/>
              <a:ext cx="28251" cy="3498916"/>
            </a:xfrm>
            <a:prstGeom prst="curvedConnector3">
              <a:avLst>
                <a:gd name="adj1" fmla="val -80917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7C968F8D-DB05-41AF-B993-F489E75D7558}"/>
                </a:ext>
              </a:extLst>
            </p:cNvPr>
            <p:cNvCxnSpPr>
              <a:stCxn id="11" idx="2"/>
              <a:endCxn id="8" idx="0"/>
            </p:cNvCxnSpPr>
            <p:nvPr/>
          </p:nvCxnSpPr>
          <p:spPr>
            <a:xfrm rot="16200000" flipH="1">
              <a:off x="6292039" y="3445287"/>
              <a:ext cx="846460" cy="199292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BEE06B5A-2C50-4476-8413-20508BCABA6D}"/>
                </a:ext>
              </a:extLst>
            </p:cNvPr>
            <p:cNvCxnSpPr>
              <a:stCxn id="6" idx="2"/>
              <a:endCxn id="5" idx="1"/>
            </p:cNvCxnSpPr>
            <p:nvPr/>
          </p:nvCxnSpPr>
          <p:spPr>
            <a:xfrm rot="5400000">
              <a:off x="1143624" y="3622653"/>
              <a:ext cx="3117972" cy="1237290"/>
            </a:xfrm>
            <a:prstGeom prst="curvedConnector4">
              <a:avLst>
                <a:gd name="adj1" fmla="val 38381"/>
                <a:gd name="adj2" fmla="val 11847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9FE0AE98-FC16-4AA1-ADEC-0B9D932FF0E1}"/>
                </a:ext>
              </a:extLst>
            </p:cNvPr>
            <p:cNvCxnSpPr>
              <a:stCxn id="10" idx="2"/>
              <a:endCxn id="11" idx="0"/>
            </p:cNvCxnSpPr>
            <p:nvPr/>
          </p:nvCxnSpPr>
          <p:spPr>
            <a:xfrm rot="5400000">
              <a:off x="5800176" y="2629194"/>
              <a:ext cx="938626" cy="110136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E7C093BC-4D9A-4677-8228-B8B7E22772A1}"/>
                </a:ext>
              </a:extLst>
            </p:cNvPr>
            <p:cNvCxnSpPr>
              <a:stCxn id="10" idx="2"/>
              <a:endCxn id="8" idx="0"/>
            </p:cNvCxnSpPr>
            <p:nvPr/>
          </p:nvCxnSpPr>
          <p:spPr>
            <a:xfrm rot="16200000" flipH="1">
              <a:off x="6188743" y="3341991"/>
              <a:ext cx="2154418" cy="89156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0E262E1A-3470-4A33-A5FF-0B57BF6643E6}"/>
                </a:ext>
              </a:extLst>
            </p:cNvPr>
            <p:cNvCxnSpPr>
              <a:stCxn id="12" idx="2"/>
              <a:endCxn id="8" idx="0"/>
            </p:cNvCxnSpPr>
            <p:nvPr/>
          </p:nvCxnSpPr>
          <p:spPr>
            <a:xfrm rot="5400000">
              <a:off x="7547851" y="2846194"/>
              <a:ext cx="2182669" cy="185490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B60A8ECD-EE9C-496C-9E09-3B674D514791}"/>
                </a:ext>
              </a:extLst>
            </p:cNvPr>
            <p:cNvCxnSpPr>
              <a:cxnSpLocks/>
              <a:stCxn id="9" idx="0"/>
              <a:endCxn id="8" idx="1"/>
            </p:cNvCxnSpPr>
            <p:nvPr/>
          </p:nvCxnSpPr>
          <p:spPr>
            <a:xfrm rot="16200000" flipH="1">
              <a:off x="4609496" y="3497930"/>
              <a:ext cx="817058" cy="3366160"/>
            </a:xfrm>
            <a:prstGeom prst="curvedConnector4">
              <a:avLst>
                <a:gd name="adj1" fmla="val -27978"/>
                <a:gd name="adj2" fmla="val 7039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60E8741A-B19D-4C06-A6EF-F2F2662E6EAA}"/>
                </a:ext>
              </a:extLst>
            </p:cNvPr>
            <p:cNvCxnSpPr>
              <a:cxnSpLocks/>
              <a:endCxn id="5" idx="2"/>
            </p:cNvCxnSpPr>
            <p:nvPr/>
          </p:nvCxnSpPr>
          <p:spPr>
            <a:xfrm rot="10800000" flipV="1">
              <a:off x="3255269" y="5762808"/>
              <a:ext cx="3460001" cy="762034"/>
            </a:xfrm>
            <a:prstGeom prst="curvedConnector4">
              <a:avLst>
                <a:gd name="adj1" fmla="val 33074"/>
                <a:gd name="adj2" fmla="val 129999"/>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4105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2B3BC-C579-4237-A96B-8203DD747355}"/>
              </a:ext>
            </a:extLst>
          </p:cNvPr>
          <p:cNvSpPr>
            <a:spLocks noGrp="1"/>
          </p:cNvSpPr>
          <p:nvPr>
            <p:ph type="title"/>
          </p:nvPr>
        </p:nvSpPr>
        <p:spPr/>
        <p:txBody>
          <a:bodyPr/>
          <a:lstStyle/>
          <a:p>
            <a:r>
              <a:rPr lang="en-US" dirty="0"/>
              <a:t>Conclusion</a:t>
            </a:r>
          </a:p>
        </p:txBody>
      </p:sp>
      <p:sp>
        <p:nvSpPr>
          <p:cNvPr id="4" name="Content Placeholder 3">
            <a:extLst>
              <a:ext uri="{FF2B5EF4-FFF2-40B4-BE49-F238E27FC236}">
                <a16:creationId xmlns:a16="http://schemas.microsoft.com/office/drawing/2014/main" id="{7BC2C30C-E724-4192-B7B0-C7B923FC0324}"/>
              </a:ext>
            </a:extLst>
          </p:cNvPr>
          <p:cNvSpPr>
            <a:spLocks noGrp="1"/>
          </p:cNvSpPr>
          <p:nvPr>
            <p:ph sz="quarter" idx="12"/>
          </p:nvPr>
        </p:nvSpPr>
        <p:spPr>
          <a:xfrm>
            <a:off x="575736" y="1730413"/>
            <a:ext cx="11040533" cy="4361180"/>
          </a:xfrm>
        </p:spPr>
        <p:txBody>
          <a:bodyPr>
            <a:normAutofit/>
          </a:bodyPr>
          <a:lstStyle/>
          <a:p>
            <a:pPr marL="342900" indent="-342900">
              <a:buFont typeface="Arial" panose="020B0604020202020204" pitchFamily="34" charset="0"/>
              <a:buChar char="•"/>
            </a:pPr>
            <a:r>
              <a:rPr lang="en-US" sz="2800" dirty="0"/>
              <a:t>A freely available seasonal river morphological change monitoring system</a:t>
            </a:r>
          </a:p>
          <a:p>
            <a:pPr marL="342900" indent="-342900">
              <a:buFont typeface="Arial" panose="020B0604020202020204" pitchFamily="34" charset="0"/>
              <a:buChar char="•"/>
            </a:pPr>
            <a:r>
              <a:rPr lang="en-US" sz="2800" dirty="0"/>
              <a:t>Provides spatial information in erosion location along ~2000 km river length.</a:t>
            </a:r>
          </a:p>
          <a:p>
            <a:pPr marL="342900" indent="-342900">
              <a:buFont typeface="Arial" panose="020B0604020202020204" pitchFamily="34" charset="0"/>
              <a:buChar char="•"/>
            </a:pPr>
            <a:r>
              <a:rPr lang="en-US" sz="2800" dirty="0"/>
              <a:t>Web-based interface eliminates the complexity for government stakeholders.</a:t>
            </a:r>
          </a:p>
          <a:p>
            <a:pPr marL="342900" indent="-342900">
              <a:buFont typeface="Arial" panose="020B0604020202020204" pitchFamily="34" charset="0"/>
              <a:buChar char="•"/>
            </a:pPr>
            <a:r>
              <a:rPr lang="en-US" sz="2800" dirty="0"/>
              <a:t>System is modular and easy to replicate for </a:t>
            </a:r>
            <a:r>
              <a:rPr lang="en-US" sz="2800"/>
              <a:t>other rivers</a:t>
            </a:r>
            <a:endParaRPr lang="en-US" sz="2800" dirty="0"/>
          </a:p>
          <a:p>
            <a:endParaRPr lang="en-US" sz="2800" dirty="0"/>
          </a:p>
        </p:txBody>
      </p:sp>
      <p:sp>
        <p:nvSpPr>
          <p:cNvPr id="3" name="Rectangle 2">
            <a:extLst>
              <a:ext uri="{FF2B5EF4-FFF2-40B4-BE49-F238E27FC236}">
                <a16:creationId xmlns:a16="http://schemas.microsoft.com/office/drawing/2014/main" id="{CD253934-78F1-46A1-8B72-0E95847BF3BF}"/>
              </a:ext>
            </a:extLst>
          </p:cNvPr>
          <p:cNvSpPr/>
          <p:nvPr/>
        </p:nvSpPr>
        <p:spPr>
          <a:xfrm>
            <a:off x="448019" y="5805732"/>
            <a:ext cx="11373079" cy="1354217"/>
          </a:xfrm>
          <a:prstGeom prst="rect">
            <a:avLst/>
          </a:prstGeom>
        </p:spPr>
        <p:txBody>
          <a:bodyPr wrap="square">
            <a:spAutoFit/>
          </a:bodyPr>
          <a:lstStyle/>
          <a:p>
            <a:r>
              <a:rPr lang="en-US" sz="1600" dirty="0"/>
              <a:t>Acknowledgement : This work is a part of SERVIR Mekong project</a:t>
            </a:r>
            <a:r>
              <a:rPr lang="en-US" sz="1600" i="1" dirty="0"/>
              <a:t>s a joint initiative of the U.S. Agency for International Development (USAID) and the U.S. National Aeronautics and Space Administration (NASA), implemented by the Geospatial Information Department of Asian Disaster Preparedness Center (ADPC). It makes use of publicly available satellite imagery and technologies to address challenges related to water resources, disasters, climate resilience, agriculture and ecosystems in the Lower Mekong.</a:t>
            </a:r>
            <a:r>
              <a:rPr lang="en-US" sz="1600" dirty="0"/>
              <a:t> </a:t>
            </a:r>
            <a:br>
              <a:rPr lang="en-US" dirty="0"/>
            </a:br>
            <a:r>
              <a:rPr lang="en-US" dirty="0"/>
              <a:t>.</a:t>
            </a:r>
          </a:p>
        </p:txBody>
      </p:sp>
    </p:spTree>
    <p:extLst>
      <p:ext uri="{BB962C8B-B14F-4D97-AF65-F5344CB8AC3E}">
        <p14:creationId xmlns:p14="http://schemas.microsoft.com/office/powerpoint/2010/main" val="3521128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ubtitle 2">
            <a:extLst>
              <a:ext uri="{FF2B5EF4-FFF2-40B4-BE49-F238E27FC236}">
                <a16:creationId xmlns:a16="http://schemas.microsoft.com/office/drawing/2014/main" id="{4AFC69A0-22C6-4F95-9EAE-B67E3723DA29}"/>
              </a:ext>
            </a:extLst>
          </p:cNvPr>
          <p:cNvSpPr txBox="1">
            <a:spLocks/>
          </p:cNvSpPr>
          <p:nvPr/>
        </p:nvSpPr>
        <p:spPr>
          <a:xfrm>
            <a:off x="575733" y="449441"/>
            <a:ext cx="11001438" cy="9382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Links</a:t>
            </a:r>
          </a:p>
        </p:txBody>
      </p:sp>
      <p:sp>
        <p:nvSpPr>
          <p:cNvPr id="33" name="Rectangle 32">
            <a:extLst>
              <a:ext uri="{FF2B5EF4-FFF2-40B4-BE49-F238E27FC236}">
                <a16:creationId xmlns:a16="http://schemas.microsoft.com/office/drawing/2014/main" id="{3844AAB2-A3AE-4794-A22E-612524A76CC7}"/>
              </a:ext>
            </a:extLst>
          </p:cNvPr>
          <p:cNvSpPr/>
          <p:nvPr/>
        </p:nvSpPr>
        <p:spPr>
          <a:xfrm>
            <a:off x="2301170" y="1867380"/>
            <a:ext cx="5531707" cy="646331"/>
          </a:xfrm>
          <a:prstGeom prst="rect">
            <a:avLst/>
          </a:prstGeom>
        </p:spPr>
        <p:txBody>
          <a:bodyPr wrap="none">
            <a:spAutoFit/>
          </a:bodyPr>
          <a:lstStyle/>
          <a:p>
            <a:r>
              <a:rPr lang="en-US" sz="3600" u="sng" dirty="0"/>
              <a:t>https://myit-servir.adpc.net/</a:t>
            </a:r>
          </a:p>
        </p:txBody>
      </p:sp>
      <p:sp>
        <p:nvSpPr>
          <p:cNvPr id="34" name="Rectangle 33">
            <a:extLst>
              <a:ext uri="{FF2B5EF4-FFF2-40B4-BE49-F238E27FC236}">
                <a16:creationId xmlns:a16="http://schemas.microsoft.com/office/drawing/2014/main" id="{065A4454-FCEE-484B-AE79-A643FE2E7E0C}"/>
              </a:ext>
            </a:extLst>
          </p:cNvPr>
          <p:cNvSpPr/>
          <p:nvPr/>
        </p:nvSpPr>
        <p:spPr>
          <a:xfrm>
            <a:off x="1097403" y="1820336"/>
            <a:ext cx="1084592" cy="646331"/>
          </a:xfrm>
          <a:prstGeom prst="rect">
            <a:avLst/>
          </a:prstGeom>
        </p:spPr>
        <p:txBody>
          <a:bodyPr wrap="none">
            <a:spAutoFit/>
          </a:bodyPr>
          <a:lstStyle/>
          <a:p>
            <a:r>
              <a:rPr lang="en-US" sz="3600" dirty="0"/>
              <a:t>Tool:</a:t>
            </a:r>
          </a:p>
        </p:txBody>
      </p:sp>
      <p:sp>
        <p:nvSpPr>
          <p:cNvPr id="35" name="Rectangle 34">
            <a:extLst>
              <a:ext uri="{FF2B5EF4-FFF2-40B4-BE49-F238E27FC236}">
                <a16:creationId xmlns:a16="http://schemas.microsoft.com/office/drawing/2014/main" id="{16C38CE7-6790-4611-B2EB-AC9F37564731}"/>
              </a:ext>
            </a:extLst>
          </p:cNvPr>
          <p:cNvSpPr/>
          <p:nvPr/>
        </p:nvSpPr>
        <p:spPr>
          <a:xfrm>
            <a:off x="162596" y="2596494"/>
            <a:ext cx="2019399" cy="646331"/>
          </a:xfrm>
          <a:prstGeom prst="rect">
            <a:avLst/>
          </a:prstGeom>
        </p:spPr>
        <p:txBody>
          <a:bodyPr wrap="none">
            <a:spAutoFit/>
          </a:bodyPr>
          <a:lstStyle/>
          <a:p>
            <a:r>
              <a:rPr lang="en-US" sz="3600" dirty="0"/>
              <a:t>Brochure:</a:t>
            </a:r>
          </a:p>
        </p:txBody>
      </p:sp>
      <p:sp>
        <p:nvSpPr>
          <p:cNvPr id="36" name="Rectangle 35">
            <a:extLst>
              <a:ext uri="{FF2B5EF4-FFF2-40B4-BE49-F238E27FC236}">
                <a16:creationId xmlns:a16="http://schemas.microsoft.com/office/drawing/2014/main" id="{70954046-8150-4C33-A404-AE1796FD6E4B}"/>
              </a:ext>
            </a:extLst>
          </p:cNvPr>
          <p:cNvSpPr/>
          <p:nvPr/>
        </p:nvSpPr>
        <p:spPr>
          <a:xfrm>
            <a:off x="50706" y="3395225"/>
            <a:ext cx="2145139" cy="646331"/>
          </a:xfrm>
          <a:prstGeom prst="rect">
            <a:avLst/>
          </a:prstGeom>
        </p:spPr>
        <p:txBody>
          <a:bodyPr wrap="none">
            <a:spAutoFit/>
          </a:bodyPr>
          <a:lstStyle/>
          <a:p>
            <a:r>
              <a:rPr lang="en-US" sz="3600" dirty="0"/>
              <a:t>Short film:</a:t>
            </a:r>
          </a:p>
        </p:txBody>
      </p:sp>
      <p:sp>
        <p:nvSpPr>
          <p:cNvPr id="37" name="Rectangle 36">
            <a:extLst>
              <a:ext uri="{FF2B5EF4-FFF2-40B4-BE49-F238E27FC236}">
                <a16:creationId xmlns:a16="http://schemas.microsoft.com/office/drawing/2014/main" id="{EA03DEA8-7173-4507-936D-658145ECA30A}"/>
              </a:ext>
            </a:extLst>
          </p:cNvPr>
          <p:cNvSpPr/>
          <p:nvPr/>
        </p:nvSpPr>
        <p:spPr>
          <a:xfrm>
            <a:off x="873624" y="4410408"/>
            <a:ext cx="1308371" cy="646331"/>
          </a:xfrm>
          <a:prstGeom prst="rect">
            <a:avLst/>
          </a:prstGeom>
        </p:spPr>
        <p:txBody>
          <a:bodyPr wrap="none">
            <a:spAutoFit/>
          </a:bodyPr>
          <a:lstStyle/>
          <a:p>
            <a:r>
              <a:rPr lang="en-US" sz="3600" dirty="0"/>
              <a:t>Blogs:</a:t>
            </a:r>
          </a:p>
        </p:txBody>
      </p:sp>
      <p:sp>
        <p:nvSpPr>
          <p:cNvPr id="38" name="Rectangle 37">
            <a:extLst>
              <a:ext uri="{FF2B5EF4-FFF2-40B4-BE49-F238E27FC236}">
                <a16:creationId xmlns:a16="http://schemas.microsoft.com/office/drawing/2014/main" id="{ACCFEBE4-D868-44E1-A51A-2047AB354D99}"/>
              </a:ext>
            </a:extLst>
          </p:cNvPr>
          <p:cNvSpPr/>
          <p:nvPr/>
        </p:nvSpPr>
        <p:spPr>
          <a:xfrm>
            <a:off x="2195845" y="4481172"/>
            <a:ext cx="10108045" cy="1938992"/>
          </a:xfrm>
          <a:prstGeom prst="rect">
            <a:avLst/>
          </a:prstGeom>
        </p:spPr>
        <p:txBody>
          <a:bodyPr wrap="square">
            <a:spAutoFit/>
          </a:bodyPr>
          <a:lstStyle/>
          <a:p>
            <a:r>
              <a:rPr lang="en-US" sz="2400" dirty="0">
                <a:hlinkClick r:id="rId2"/>
              </a:rPr>
              <a:t>https://servir.adpc.net/news/dancing-rivers-myanmar-mapping-moves-space</a:t>
            </a:r>
            <a:r>
              <a:rPr lang="en-US" sz="2400" dirty="0"/>
              <a:t> </a:t>
            </a:r>
          </a:p>
          <a:p>
            <a:r>
              <a:rPr lang="en-US" sz="2400" dirty="0">
                <a:hlinkClick r:id="rId3"/>
              </a:rPr>
              <a:t>https://servir.adpc.net/news/training-myanmars-next-generation-river-engineers</a:t>
            </a:r>
            <a:endParaRPr lang="en-US" sz="2400" dirty="0"/>
          </a:p>
          <a:p>
            <a:r>
              <a:rPr lang="en-US" sz="2400" dirty="0">
                <a:hlinkClick r:id="rId4"/>
              </a:rPr>
              <a:t>https://www.myanmarwaterportal.com/news/1560-promoting-satellite-based-river-morphological-change-monitoring-system-in-myanmar.html</a:t>
            </a:r>
            <a:r>
              <a:rPr lang="en-US" sz="2400" dirty="0"/>
              <a:t> </a:t>
            </a:r>
          </a:p>
        </p:txBody>
      </p:sp>
      <p:sp>
        <p:nvSpPr>
          <p:cNvPr id="39" name="Rectangle 38">
            <a:extLst>
              <a:ext uri="{FF2B5EF4-FFF2-40B4-BE49-F238E27FC236}">
                <a16:creationId xmlns:a16="http://schemas.microsoft.com/office/drawing/2014/main" id="{3CD02592-BF81-4515-B6D1-B9D7F01A494A}"/>
              </a:ext>
            </a:extLst>
          </p:cNvPr>
          <p:cNvSpPr/>
          <p:nvPr/>
        </p:nvSpPr>
        <p:spPr>
          <a:xfrm>
            <a:off x="2195845" y="3592787"/>
            <a:ext cx="6413743" cy="461665"/>
          </a:xfrm>
          <a:prstGeom prst="rect">
            <a:avLst/>
          </a:prstGeom>
        </p:spPr>
        <p:txBody>
          <a:bodyPr wrap="none">
            <a:spAutoFit/>
          </a:bodyPr>
          <a:lstStyle/>
          <a:p>
            <a:r>
              <a:rPr lang="en-US" sz="2400" dirty="0">
                <a:hlinkClick r:id="rId5"/>
              </a:rPr>
              <a:t>https://www.youtube.com/watch?v=XGlhvLTLvqE</a:t>
            </a:r>
            <a:r>
              <a:rPr lang="en-US" sz="2400" dirty="0"/>
              <a:t> </a:t>
            </a:r>
          </a:p>
        </p:txBody>
      </p:sp>
      <p:sp>
        <p:nvSpPr>
          <p:cNvPr id="40" name="Rectangle 39">
            <a:extLst>
              <a:ext uri="{FF2B5EF4-FFF2-40B4-BE49-F238E27FC236}">
                <a16:creationId xmlns:a16="http://schemas.microsoft.com/office/drawing/2014/main" id="{6BB873D3-E22A-49C7-B3DA-2EF44DBAB3DB}"/>
              </a:ext>
            </a:extLst>
          </p:cNvPr>
          <p:cNvSpPr/>
          <p:nvPr/>
        </p:nvSpPr>
        <p:spPr>
          <a:xfrm>
            <a:off x="2223107" y="2700410"/>
            <a:ext cx="9485502" cy="707886"/>
          </a:xfrm>
          <a:prstGeom prst="rect">
            <a:avLst/>
          </a:prstGeom>
        </p:spPr>
        <p:txBody>
          <a:bodyPr wrap="square">
            <a:spAutoFit/>
          </a:bodyPr>
          <a:lstStyle/>
          <a:p>
            <a:r>
              <a:rPr lang="en-US" sz="2000" dirty="0">
                <a:hlinkClick r:id="rId6"/>
              </a:rPr>
              <a:t>https://servir.adpc.net/sites/default/files/public/tools/attachments/Dancing%20rivers%20user%20guide.pdf</a:t>
            </a:r>
            <a:r>
              <a:rPr lang="en-US" sz="2000" dirty="0"/>
              <a:t> </a:t>
            </a:r>
          </a:p>
        </p:txBody>
      </p:sp>
    </p:spTree>
    <p:extLst>
      <p:ext uri="{BB962C8B-B14F-4D97-AF65-F5344CB8AC3E}">
        <p14:creationId xmlns:p14="http://schemas.microsoft.com/office/powerpoint/2010/main" val="665716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1B21CC-98F1-474D-BA7F-FF6AFBF719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21" r="-767"/>
          <a:stretch/>
        </p:blipFill>
        <p:spPr>
          <a:xfrm>
            <a:off x="0" y="-266155"/>
            <a:ext cx="7529513" cy="6949634"/>
          </a:xfrm>
          <a:prstGeom prst="rect">
            <a:avLst/>
          </a:prstGeom>
        </p:spPr>
      </p:pic>
      <p:sp>
        <p:nvSpPr>
          <p:cNvPr id="3" name="Title 2">
            <a:extLst>
              <a:ext uri="{FF2B5EF4-FFF2-40B4-BE49-F238E27FC236}">
                <a16:creationId xmlns:a16="http://schemas.microsoft.com/office/drawing/2014/main" id="{20E21A4E-EE18-3E4C-B8B5-30137CA9AB18}"/>
              </a:ext>
            </a:extLst>
          </p:cNvPr>
          <p:cNvSpPr>
            <a:spLocks noGrp="1"/>
          </p:cNvSpPr>
          <p:nvPr>
            <p:ph type="title"/>
          </p:nvPr>
        </p:nvSpPr>
        <p:spPr>
          <a:xfrm>
            <a:off x="-231355" y="1780941"/>
            <a:ext cx="6023303" cy="1627780"/>
          </a:xfrm>
        </p:spPr>
        <p:txBody>
          <a:bodyPr>
            <a:noAutofit/>
          </a:bodyPr>
          <a:lstStyle/>
          <a:p>
            <a:pPr algn="ctr"/>
            <a:r>
              <a:rPr lang="en-GB" sz="4400" dirty="0">
                <a:latin typeface="Cambria" panose="02040503050406030204" pitchFamily="18" charset="0"/>
                <a:cs typeface="Times New Roman" panose="02020603050405020304" pitchFamily="18" charset="0"/>
              </a:rPr>
              <a:t>Thank you</a:t>
            </a:r>
            <a:br>
              <a:rPr lang="en-GB" sz="4400" dirty="0">
                <a:latin typeface="Cambria" panose="02040503050406030204" pitchFamily="18" charset="0"/>
                <a:cs typeface="Times New Roman" panose="02020603050405020304" pitchFamily="18" charset="0"/>
              </a:rPr>
            </a:br>
            <a:r>
              <a:rPr lang="en-GB" sz="3200" u="sng" dirty="0">
                <a:latin typeface="Cambria" panose="02040503050406030204" pitchFamily="18" charset="0"/>
                <a:cs typeface="Times New Roman" panose="02020603050405020304" pitchFamily="18" charset="0"/>
              </a:rPr>
              <a:t>https://myit-servir.adpc.net/</a:t>
            </a:r>
            <a:endParaRPr lang="en-US" sz="4400" b="0" u="sng" dirty="0"/>
          </a:p>
        </p:txBody>
      </p:sp>
      <p:pic>
        <p:nvPicPr>
          <p:cNvPr id="13" name="Picture 12">
            <a:extLst>
              <a:ext uri="{FF2B5EF4-FFF2-40B4-BE49-F238E27FC236}">
                <a16:creationId xmlns:a16="http://schemas.microsoft.com/office/drawing/2014/main" id="{BD3EC560-B241-4C42-A06A-3319F03924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3930" y="2075724"/>
            <a:ext cx="3837779" cy="2037197"/>
          </a:xfrm>
          <a:prstGeom prst="rect">
            <a:avLst/>
          </a:prstGeom>
        </p:spPr>
      </p:pic>
      <p:sp>
        <p:nvSpPr>
          <p:cNvPr id="15" name="Title 5">
            <a:extLst>
              <a:ext uri="{FF2B5EF4-FFF2-40B4-BE49-F238E27FC236}">
                <a16:creationId xmlns:a16="http://schemas.microsoft.com/office/drawing/2014/main" id="{6F74BE51-D47C-4008-8CE9-977F7F9BC68A}"/>
              </a:ext>
            </a:extLst>
          </p:cNvPr>
          <p:cNvSpPr txBox="1">
            <a:spLocks/>
          </p:cNvSpPr>
          <p:nvPr/>
        </p:nvSpPr>
        <p:spPr>
          <a:xfrm>
            <a:off x="0" y="4499694"/>
            <a:ext cx="4502770" cy="784830"/>
          </a:xfrm>
          <a:prstGeom prst="rect">
            <a:avLst/>
          </a:prstGeom>
          <a:no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4800" b="1" kern="1200">
                <a:solidFill>
                  <a:schemeClr val="bg1"/>
                </a:solidFill>
                <a:latin typeface="Calibri" charset="0"/>
                <a:ea typeface="Calibri" charset="0"/>
                <a:cs typeface="Calibri" charset="0"/>
              </a:defRPr>
            </a:lvl1pPr>
          </a:lstStyle>
          <a:p>
            <a:r>
              <a:rPr lang="en-US" sz="2500" dirty="0"/>
              <a:t>For more information:</a:t>
            </a:r>
          </a:p>
          <a:p>
            <a:r>
              <a:rPr lang="en-US" sz="2500" dirty="0">
                <a:hlinkClick r:id="rId5"/>
              </a:rPr>
              <a:t>Karthi.Matheswaran@sei.org</a:t>
            </a:r>
            <a:endParaRPr lang="en-US" sz="2500" dirty="0"/>
          </a:p>
        </p:txBody>
      </p:sp>
    </p:spTree>
    <p:extLst>
      <p:ext uri="{BB962C8B-B14F-4D97-AF65-F5344CB8AC3E}">
        <p14:creationId xmlns:p14="http://schemas.microsoft.com/office/powerpoint/2010/main" val="2158856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5F94FA2-1721-49A1-A5C5-BACDE90502DA}"/>
              </a:ext>
            </a:extLst>
          </p:cNvPr>
          <p:cNvSpPr>
            <a:spLocks noGrp="1"/>
          </p:cNvSpPr>
          <p:nvPr>
            <p:ph sz="quarter" idx="12"/>
          </p:nvPr>
        </p:nvSpPr>
        <p:spPr/>
        <p:txBody>
          <a:bodyPr/>
          <a:lstStyle/>
          <a:p>
            <a:endParaRPr lang="en-US"/>
          </a:p>
        </p:txBody>
      </p:sp>
      <p:pic>
        <p:nvPicPr>
          <p:cNvPr id="6" name="Picture 5" descr="A picture containing text, map&#10;&#10;Description automatically generated">
            <a:extLst>
              <a:ext uri="{FF2B5EF4-FFF2-40B4-BE49-F238E27FC236}">
                <a16:creationId xmlns:a16="http://schemas.microsoft.com/office/drawing/2014/main" id="{F02BF617-0EA8-4B48-A787-F8045DC7678D}"/>
              </a:ext>
            </a:extLst>
          </p:cNvPr>
          <p:cNvPicPr>
            <a:picLocks noChangeAspect="1"/>
          </p:cNvPicPr>
          <p:nvPr/>
        </p:nvPicPr>
        <p:blipFill rotWithShape="1">
          <a:blip r:embed="rId2">
            <a:extLst>
              <a:ext uri="{28A0092B-C50C-407E-A947-70E740481C1C}">
                <a14:useLocalDpi xmlns:a14="http://schemas.microsoft.com/office/drawing/2010/main" val="0"/>
              </a:ext>
            </a:extLst>
          </a:blip>
          <a:srcRect t="12887"/>
          <a:stretch/>
        </p:blipFill>
        <p:spPr>
          <a:xfrm>
            <a:off x="575731" y="1680202"/>
            <a:ext cx="3878635" cy="4809498"/>
          </a:xfrm>
          <a:prstGeom prst="rect">
            <a:avLst/>
          </a:prstGeom>
        </p:spPr>
      </p:pic>
      <p:sp>
        <p:nvSpPr>
          <p:cNvPr id="7" name="Subtitle 2">
            <a:extLst>
              <a:ext uri="{FF2B5EF4-FFF2-40B4-BE49-F238E27FC236}">
                <a16:creationId xmlns:a16="http://schemas.microsoft.com/office/drawing/2014/main" id="{32A80C46-06D1-41C1-A838-AD3C4CFC89BE}"/>
              </a:ext>
            </a:extLst>
          </p:cNvPr>
          <p:cNvSpPr txBox="1">
            <a:spLocks/>
          </p:cNvSpPr>
          <p:nvPr/>
        </p:nvSpPr>
        <p:spPr>
          <a:xfrm>
            <a:off x="623003" y="248094"/>
            <a:ext cx="11001438" cy="9382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The Problem</a:t>
            </a:r>
          </a:p>
        </p:txBody>
      </p:sp>
      <p:pic>
        <p:nvPicPr>
          <p:cNvPr id="12" name="Picture 11">
            <a:extLst>
              <a:ext uri="{FF2B5EF4-FFF2-40B4-BE49-F238E27FC236}">
                <a16:creationId xmlns:a16="http://schemas.microsoft.com/office/drawing/2014/main" id="{D5CEBD13-F148-4E90-BD75-0849AA9CAC79}"/>
              </a:ext>
            </a:extLst>
          </p:cNvPr>
          <p:cNvPicPr>
            <a:picLocks noChangeAspect="1"/>
          </p:cNvPicPr>
          <p:nvPr/>
        </p:nvPicPr>
        <p:blipFill>
          <a:blip r:embed="rId3"/>
          <a:stretch>
            <a:fillRect/>
          </a:stretch>
        </p:blipFill>
        <p:spPr>
          <a:xfrm>
            <a:off x="5738076" y="1612163"/>
            <a:ext cx="4393190" cy="2853758"/>
          </a:xfrm>
          <a:prstGeom prst="rect">
            <a:avLst/>
          </a:prstGeom>
        </p:spPr>
      </p:pic>
      <p:grpSp>
        <p:nvGrpSpPr>
          <p:cNvPr id="13" name="Group 12">
            <a:extLst>
              <a:ext uri="{FF2B5EF4-FFF2-40B4-BE49-F238E27FC236}">
                <a16:creationId xmlns:a16="http://schemas.microsoft.com/office/drawing/2014/main" id="{544C78EA-2BC3-411A-B768-7FAC384C5AFA}"/>
              </a:ext>
            </a:extLst>
          </p:cNvPr>
          <p:cNvGrpSpPr/>
          <p:nvPr/>
        </p:nvGrpSpPr>
        <p:grpSpPr>
          <a:xfrm>
            <a:off x="5611225" y="4788325"/>
            <a:ext cx="5578490" cy="1703317"/>
            <a:chOff x="1114696" y="3065416"/>
            <a:chExt cx="7198139" cy="2574177"/>
          </a:xfrm>
        </p:grpSpPr>
        <p:pic>
          <p:nvPicPr>
            <p:cNvPr id="14" name="Graphic 13">
              <a:extLst>
                <a:ext uri="{FF2B5EF4-FFF2-40B4-BE49-F238E27FC236}">
                  <a16:creationId xmlns:a16="http://schemas.microsoft.com/office/drawing/2014/main" id="{0058EB81-C8E6-4B38-9E67-D3AE393992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114696" y="3065416"/>
              <a:ext cx="2574177" cy="2574177"/>
            </a:xfrm>
            <a:prstGeom prst="rect">
              <a:avLst/>
            </a:prstGeom>
          </p:spPr>
        </p:pic>
        <p:grpSp>
          <p:nvGrpSpPr>
            <p:cNvPr id="15" name="Group 14">
              <a:extLst>
                <a:ext uri="{FF2B5EF4-FFF2-40B4-BE49-F238E27FC236}">
                  <a16:creationId xmlns:a16="http://schemas.microsoft.com/office/drawing/2014/main" id="{C1D1B790-29CC-4B07-B6E9-744E62AF6673}"/>
                </a:ext>
              </a:extLst>
            </p:cNvPr>
            <p:cNvGrpSpPr/>
            <p:nvPr/>
          </p:nvGrpSpPr>
          <p:grpSpPr>
            <a:xfrm>
              <a:off x="5252790" y="3124825"/>
              <a:ext cx="3060045" cy="2205028"/>
              <a:chOff x="5253038" y="3371850"/>
              <a:chExt cx="1895475" cy="1190625"/>
            </a:xfrm>
          </p:grpSpPr>
          <p:sp>
            <p:nvSpPr>
              <p:cNvPr id="23" name="Freeform: Shape 22">
                <a:extLst>
                  <a:ext uri="{FF2B5EF4-FFF2-40B4-BE49-F238E27FC236}">
                    <a16:creationId xmlns:a16="http://schemas.microsoft.com/office/drawing/2014/main" id="{6FA09FEF-AFF9-4C56-AF04-199AC3C5105C}"/>
                  </a:ext>
                </a:extLst>
              </p:cNvPr>
              <p:cNvSpPr/>
              <p:nvPr/>
            </p:nvSpPr>
            <p:spPr>
              <a:xfrm>
                <a:off x="5253038" y="3371850"/>
                <a:ext cx="1895475" cy="1190625"/>
              </a:xfrm>
              <a:custGeom>
                <a:avLst/>
                <a:gdLst>
                  <a:gd name="connsiteX0" fmla="*/ 0 w 1895475"/>
                  <a:gd name="connsiteY0" fmla="*/ 1166813 h 1190625"/>
                  <a:gd name="connsiteX1" fmla="*/ 4762 w 1895475"/>
                  <a:gd name="connsiteY1" fmla="*/ 152400 h 1190625"/>
                  <a:gd name="connsiteX2" fmla="*/ 52387 w 1895475"/>
                  <a:gd name="connsiteY2" fmla="*/ 138113 h 1190625"/>
                  <a:gd name="connsiteX3" fmla="*/ 95250 w 1895475"/>
                  <a:gd name="connsiteY3" fmla="*/ 114300 h 1190625"/>
                  <a:gd name="connsiteX4" fmla="*/ 142875 w 1895475"/>
                  <a:gd name="connsiteY4" fmla="*/ 76200 h 1190625"/>
                  <a:gd name="connsiteX5" fmla="*/ 180975 w 1895475"/>
                  <a:gd name="connsiteY5" fmla="*/ 42863 h 1190625"/>
                  <a:gd name="connsiteX6" fmla="*/ 223837 w 1895475"/>
                  <a:gd name="connsiteY6" fmla="*/ 14288 h 1190625"/>
                  <a:gd name="connsiteX7" fmla="*/ 271462 w 1895475"/>
                  <a:gd name="connsiteY7" fmla="*/ 0 h 1190625"/>
                  <a:gd name="connsiteX8" fmla="*/ 271462 w 1895475"/>
                  <a:gd name="connsiteY8" fmla="*/ 52388 h 1190625"/>
                  <a:gd name="connsiteX9" fmla="*/ 290512 w 1895475"/>
                  <a:gd name="connsiteY9" fmla="*/ 100013 h 1190625"/>
                  <a:gd name="connsiteX10" fmla="*/ 357187 w 1895475"/>
                  <a:gd name="connsiteY10" fmla="*/ 142875 h 1190625"/>
                  <a:gd name="connsiteX11" fmla="*/ 442912 w 1895475"/>
                  <a:gd name="connsiteY11" fmla="*/ 133350 h 1190625"/>
                  <a:gd name="connsiteX12" fmla="*/ 519112 w 1895475"/>
                  <a:gd name="connsiteY12" fmla="*/ 80963 h 1190625"/>
                  <a:gd name="connsiteX13" fmla="*/ 566737 w 1895475"/>
                  <a:gd name="connsiteY13" fmla="*/ 38100 h 1190625"/>
                  <a:gd name="connsiteX14" fmla="*/ 657225 w 1895475"/>
                  <a:gd name="connsiteY14" fmla="*/ 4763 h 1190625"/>
                  <a:gd name="connsiteX15" fmla="*/ 681037 w 1895475"/>
                  <a:gd name="connsiteY15" fmla="*/ 85725 h 1190625"/>
                  <a:gd name="connsiteX16" fmla="*/ 733425 w 1895475"/>
                  <a:gd name="connsiteY16" fmla="*/ 128588 h 1190625"/>
                  <a:gd name="connsiteX17" fmla="*/ 1123950 w 1895475"/>
                  <a:gd name="connsiteY17" fmla="*/ 142875 h 1190625"/>
                  <a:gd name="connsiteX18" fmla="*/ 1481137 w 1895475"/>
                  <a:gd name="connsiteY18" fmla="*/ 242888 h 1190625"/>
                  <a:gd name="connsiteX19" fmla="*/ 1657350 w 1895475"/>
                  <a:gd name="connsiteY19" fmla="*/ 404813 h 1190625"/>
                  <a:gd name="connsiteX20" fmla="*/ 1690687 w 1895475"/>
                  <a:gd name="connsiteY20" fmla="*/ 557213 h 1190625"/>
                  <a:gd name="connsiteX21" fmla="*/ 1666875 w 1895475"/>
                  <a:gd name="connsiteY21" fmla="*/ 709613 h 1190625"/>
                  <a:gd name="connsiteX22" fmla="*/ 1566862 w 1895475"/>
                  <a:gd name="connsiteY22" fmla="*/ 781050 h 1190625"/>
                  <a:gd name="connsiteX23" fmla="*/ 1471612 w 1895475"/>
                  <a:gd name="connsiteY23" fmla="*/ 781050 h 1190625"/>
                  <a:gd name="connsiteX24" fmla="*/ 1433512 w 1895475"/>
                  <a:gd name="connsiteY24" fmla="*/ 738188 h 1190625"/>
                  <a:gd name="connsiteX25" fmla="*/ 1433512 w 1895475"/>
                  <a:gd name="connsiteY25" fmla="*/ 661988 h 1190625"/>
                  <a:gd name="connsiteX26" fmla="*/ 1404937 w 1895475"/>
                  <a:gd name="connsiteY26" fmla="*/ 628650 h 1190625"/>
                  <a:gd name="connsiteX27" fmla="*/ 1357312 w 1895475"/>
                  <a:gd name="connsiteY27" fmla="*/ 657225 h 1190625"/>
                  <a:gd name="connsiteX28" fmla="*/ 1366837 w 1895475"/>
                  <a:gd name="connsiteY28" fmla="*/ 771525 h 1190625"/>
                  <a:gd name="connsiteX29" fmla="*/ 1400175 w 1895475"/>
                  <a:gd name="connsiteY29" fmla="*/ 866775 h 1190625"/>
                  <a:gd name="connsiteX30" fmla="*/ 1462087 w 1895475"/>
                  <a:gd name="connsiteY30" fmla="*/ 976313 h 1190625"/>
                  <a:gd name="connsiteX31" fmla="*/ 1585912 w 1895475"/>
                  <a:gd name="connsiteY31" fmla="*/ 1042988 h 1190625"/>
                  <a:gd name="connsiteX32" fmla="*/ 1895475 w 1895475"/>
                  <a:gd name="connsiteY32" fmla="*/ 1019175 h 1190625"/>
                  <a:gd name="connsiteX33" fmla="*/ 1885950 w 1895475"/>
                  <a:gd name="connsiteY33" fmla="*/ 1190625 h 1190625"/>
                  <a:gd name="connsiteX34" fmla="*/ 0 w 1895475"/>
                  <a:gd name="connsiteY34" fmla="*/ 1166813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475" h="1190625">
                    <a:moveTo>
                      <a:pt x="0" y="1166813"/>
                    </a:moveTo>
                    <a:cubicBezTo>
                      <a:pt x="1587" y="828675"/>
                      <a:pt x="3175" y="490538"/>
                      <a:pt x="4762" y="152400"/>
                    </a:cubicBezTo>
                    <a:lnTo>
                      <a:pt x="52387" y="138113"/>
                    </a:lnTo>
                    <a:lnTo>
                      <a:pt x="95250" y="114300"/>
                    </a:lnTo>
                    <a:lnTo>
                      <a:pt x="142875" y="76200"/>
                    </a:lnTo>
                    <a:lnTo>
                      <a:pt x="180975" y="42863"/>
                    </a:lnTo>
                    <a:lnTo>
                      <a:pt x="223837" y="14288"/>
                    </a:lnTo>
                    <a:lnTo>
                      <a:pt x="271462" y="0"/>
                    </a:lnTo>
                    <a:lnTo>
                      <a:pt x="271462" y="52388"/>
                    </a:lnTo>
                    <a:lnTo>
                      <a:pt x="290512" y="100013"/>
                    </a:lnTo>
                    <a:lnTo>
                      <a:pt x="357187" y="142875"/>
                    </a:lnTo>
                    <a:lnTo>
                      <a:pt x="442912" y="133350"/>
                    </a:lnTo>
                    <a:lnTo>
                      <a:pt x="519112" y="80963"/>
                    </a:lnTo>
                    <a:lnTo>
                      <a:pt x="566737" y="38100"/>
                    </a:lnTo>
                    <a:lnTo>
                      <a:pt x="657225" y="4763"/>
                    </a:lnTo>
                    <a:lnTo>
                      <a:pt x="681037" y="85725"/>
                    </a:lnTo>
                    <a:lnTo>
                      <a:pt x="733425" y="128588"/>
                    </a:lnTo>
                    <a:lnTo>
                      <a:pt x="1123950" y="142875"/>
                    </a:lnTo>
                    <a:lnTo>
                      <a:pt x="1481137" y="242888"/>
                    </a:lnTo>
                    <a:lnTo>
                      <a:pt x="1657350" y="404813"/>
                    </a:lnTo>
                    <a:lnTo>
                      <a:pt x="1690687" y="557213"/>
                    </a:lnTo>
                    <a:lnTo>
                      <a:pt x="1666875" y="709613"/>
                    </a:lnTo>
                    <a:lnTo>
                      <a:pt x="1566862" y="781050"/>
                    </a:lnTo>
                    <a:lnTo>
                      <a:pt x="1471612" y="781050"/>
                    </a:lnTo>
                    <a:lnTo>
                      <a:pt x="1433512" y="738188"/>
                    </a:lnTo>
                    <a:lnTo>
                      <a:pt x="1433512" y="661988"/>
                    </a:lnTo>
                    <a:lnTo>
                      <a:pt x="1404937" y="628650"/>
                    </a:lnTo>
                    <a:lnTo>
                      <a:pt x="1357312" y="657225"/>
                    </a:lnTo>
                    <a:lnTo>
                      <a:pt x="1366837" y="771525"/>
                    </a:lnTo>
                    <a:lnTo>
                      <a:pt x="1400175" y="866775"/>
                    </a:lnTo>
                    <a:lnTo>
                      <a:pt x="1462087" y="976313"/>
                    </a:lnTo>
                    <a:lnTo>
                      <a:pt x="1585912" y="1042988"/>
                    </a:lnTo>
                    <a:lnTo>
                      <a:pt x="1895475" y="1019175"/>
                    </a:lnTo>
                    <a:lnTo>
                      <a:pt x="1885950" y="1190625"/>
                    </a:lnTo>
                    <a:lnTo>
                      <a:pt x="0" y="1166813"/>
                    </a:lnTo>
                    <a:close/>
                  </a:path>
                </a:pathLst>
              </a:custGeom>
              <a:solidFill>
                <a:srgbClr val="60A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4E1858E-E420-4A4D-897B-2A162B4E2380}"/>
                  </a:ext>
                </a:extLst>
              </p:cNvPr>
              <p:cNvSpPr/>
              <p:nvPr/>
            </p:nvSpPr>
            <p:spPr>
              <a:xfrm>
                <a:off x="5734051" y="3709988"/>
                <a:ext cx="914400" cy="766762"/>
              </a:xfrm>
              <a:custGeom>
                <a:avLst/>
                <a:gdLst>
                  <a:gd name="connsiteX0" fmla="*/ 0 w 828675"/>
                  <a:gd name="connsiteY0" fmla="*/ 719138 h 723900"/>
                  <a:gd name="connsiteX1" fmla="*/ 828675 w 828675"/>
                  <a:gd name="connsiteY1" fmla="*/ 723900 h 723900"/>
                  <a:gd name="connsiteX2" fmla="*/ 704850 w 828675"/>
                  <a:gd name="connsiteY2" fmla="*/ 419100 h 723900"/>
                  <a:gd name="connsiteX3" fmla="*/ 614363 w 828675"/>
                  <a:gd name="connsiteY3" fmla="*/ 357188 h 723900"/>
                  <a:gd name="connsiteX4" fmla="*/ 542925 w 828675"/>
                  <a:gd name="connsiteY4" fmla="*/ 147638 h 723900"/>
                  <a:gd name="connsiteX5" fmla="*/ 395288 w 828675"/>
                  <a:gd name="connsiteY5" fmla="*/ 114300 h 723900"/>
                  <a:gd name="connsiteX6" fmla="*/ 357188 w 828675"/>
                  <a:gd name="connsiteY6" fmla="*/ 4763 h 723900"/>
                  <a:gd name="connsiteX7" fmla="*/ 304800 w 828675"/>
                  <a:gd name="connsiteY7" fmla="*/ 0 h 723900"/>
                  <a:gd name="connsiteX8" fmla="*/ 176213 w 828675"/>
                  <a:gd name="connsiteY8" fmla="*/ 90488 h 723900"/>
                  <a:gd name="connsiteX9" fmla="*/ 0 w 828675"/>
                  <a:gd name="connsiteY9" fmla="*/ 719138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723900">
                    <a:moveTo>
                      <a:pt x="0" y="719138"/>
                    </a:moveTo>
                    <a:lnTo>
                      <a:pt x="828675" y="723900"/>
                    </a:lnTo>
                    <a:lnTo>
                      <a:pt x="704850" y="419100"/>
                    </a:lnTo>
                    <a:lnTo>
                      <a:pt x="614363" y="357188"/>
                    </a:lnTo>
                    <a:lnTo>
                      <a:pt x="542925" y="147638"/>
                    </a:lnTo>
                    <a:lnTo>
                      <a:pt x="395288" y="114300"/>
                    </a:lnTo>
                    <a:lnTo>
                      <a:pt x="357188" y="4763"/>
                    </a:lnTo>
                    <a:lnTo>
                      <a:pt x="304800" y="0"/>
                    </a:lnTo>
                    <a:lnTo>
                      <a:pt x="176213" y="90488"/>
                    </a:lnTo>
                    <a:lnTo>
                      <a:pt x="0" y="719138"/>
                    </a:lnTo>
                    <a:close/>
                  </a:path>
                </a:pathLst>
              </a:custGeom>
              <a:solidFill>
                <a:srgbClr val="E9C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191D08D4-4BF4-4F85-AED4-984B582121E1}"/>
                  </a:ext>
                </a:extLst>
              </p:cNvPr>
              <p:cNvSpPr/>
              <p:nvPr/>
            </p:nvSpPr>
            <p:spPr>
              <a:xfrm>
                <a:off x="5581650" y="3876675"/>
                <a:ext cx="45719" cy="45719"/>
              </a:xfrm>
              <a:prstGeom prst="ellipse">
                <a:avLst/>
              </a:prstGeom>
              <a:solidFill>
                <a:srgbClr val="E9C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1D9D0E9-F613-4436-B7AD-B4C123BD45A3}"/>
                  </a:ext>
                </a:extLst>
              </p:cNvPr>
              <p:cNvSpPr/>
              <p:nvPr/>
            </p:nvSpPr>
            <p:spPr>
              <a:xfrm>
                <a:off x="5879306" y="3673572"/>
                <a:ext cx="71437" cy="80962"/>
              </a:xfrm>
              <a:prstGeom prst="ellipse">
                <a:avLst/>
              </a:prstGeom>
              <a:solidFill>
                <a:srgbClr val="60A2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2006A62-6224-4333-BFCC-1FA0ED6E2480}"/>
                  </a:ext>
                </a:extLst>
              </p:cNvPr>
              <p:cNvSpPr/>
              <p:nvPr/>
            </p:nvSpPr>
            <p:spPr>
              <a:xfrm>
                <a:off x="6305550" y="3657600"/>
                <a:ext cx="95250" cy="152400"/>
              </a:xfrm>
              <a:custGeom>
                <a:avLst/>
                <a:gdLst>
                  <a:gd name="connsiteX0" fmla="*/ 0 w 95250"/>
                  <a:gd name="connsiteY0" fmla="*/ 152400 h 152400"/>
                  <a:gd name="connsiteX1" fmla="*/ 95250 w 95250"/>
                  <a:gd name="connsiteY1" fmla="*/ 138113 h 152400"/>
                  <a:gd name="connsiteX2" fmla="*/ 95250 w 95250"/>
                  <a:gd name="connsiteY2" fmla="*/ 85725 h 152400"/>
                  <a:gd name="connsiteX3" fmla="*/ 76200 w 95250"/>
                  <a:gd name="connsiteY3" fmla="*/ 38100 h 152400"/>
                  <a:gd name="connsiteX4" fmla="*/ 57150 w 95250"/>
                  <a:gd name="connsiteY4" fmla="*/ 0 h 152400"/>
                  <a:gd name="connsiteX5" fmla="*/ 28575 w 95250"/>
                  <a:gd name="connsiteY5" fmla="*/ 47625 h 152400"/>
                  <a:gd name="connsiteX6" fmla="*/ 9525 w 95250"/>
                  <a:gd name="connsiteY6" fmla="*/ 100013 h 152400"/>
                  <a:gd name="connsiteX7" fmla="*/ 0 w 95250"/>
                  <a:gd name="connsiteY7"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52400">
                    <a:moveTo>
                      <a:pt x="0" y="152400"/>
                    </a:moveTo>
                    <a:lnTo>
                      <a:pt x="95250" y="138113"/>
                    </a:lnTo>
                    <a:lnTo>
                      <a:pt x="95250" y="85725"/>
                    </a:lnTo>
                    <a:lnTo>
                      <a:pt x="76200" y="38100"/>
                    </a:lnTo>
                    <a:lnTo>
                      <a:pt x="57150" y="0"/>
                    </a:lnTo>
                    <a:lnTo>
                      <a:pt x="28575" y="47625"/>
                    </a:lnTo>
                    <a:lnTo>
                      <a:pt x="9525" y="100013"/>
                    </a:lnTo>
                    <a:lnTo>
                      <a:pt x="0" y="152400"/>
                    </a:lnTo>
                    <a:close/>
                  </a:path>
                </a:pathLst>
              </a:custGeom>
              <a:solidFill>
                <a:srgbClr val="E9C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8FDBF02-194B-4FD6-9C75-A2EF99D8C0B7}"/>
                  </a:ext>
                </a:extLst>
              </p:cNvPr>
              <p:cNvSpPr/>
              <p:nvPr/>
            </p:nvSpPr>
            <p:spPr>
              <a:xfrm>
                <a:off x="6415088" y="3914775"/>
                <a:ext cx="80962" cy="114300"/>
              </a:xfrm>
              <a:custGeom>
                <a:avLst/>
                <a:gdLst>
                  <a:gd name="connsiteX0" fmla="*/ 0 w 80962"/>
                  <a:gd name="connsiteY0" fmla="*/ 47625 h 114300"/>
                  <a:gd name="connsiteX1" fmla="*/ 28575 w 80962"/>
                  <a:gd name="connsiteY1" fmla="*/ 114300 h 114300"/>
                  <a:gd name="connsiteX2" fmla="*/ 80962 w 80962"/>
                  <a:gd name="connsiteY2" fmla="*/ 109538 h 114300"/>
                  <a:gd name="connsiteX3" fmla="*/ 80962 w 80962"/>
                  <a:gd name="connsiteY3" fmla="*/ 28575 h 114300"/>
                  <a:gd name="connsiteX4" fmla="*/ 57150 w 80962"/>
                  <a:gd name="connsiteY4" fmla="*/ 0 h 114300"/>
                  <a:gd name="connsiteX5" fmla="*/ 0 w 80962"/>
                  <a:gd name="connsiteY5" fmla="*/ 4762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 h="114300">
                    <a:moveTo>
                      <a:pt x="0" y="47625"/>
                    </a:moveTo>
                    <a:lnTo>
                      <a:pt x="28575" y="114300"/>
                    </a:lnTo>
                    <a:lnTo>
                      <a:pt x="80962" y="109538"/>
                    </a:lnTo>
                    <a:lnTo>
                      <a:pt x="80962" y="28575"/>
                    </a:lnTo>
                    <a:lnTo>
                      <a:pt x="57150" y="0"/>
                    </a:lnTo>
                    <a:lnTo>
                      <a:pt x="0" y="47625"/>
                    </a:lnTo>
                    <a:close/>
                  </a:path>
                </a:pathLst>
              </a:custGeom>
              <a:solidFill>
                <a:srgbClr val="E9C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6CD8A87-F2C7-40E7-8C79-4BE48681184C}"/>
                  </a:ext>
                </a:extLst>
              </p:cNvPr>
              <p:cNvSpPr/>
              <p:nvPr/>
            </p:nvSpPr>
            <p:spPr>
              <a:xfrm>
                <a:off x="5872163" y="3662363"/>
                <a:ext cx="80962" cy="104775"/>
              </a:xfrm>
              <a:custGeom>
                <a:avLst/>
                <a:gdLst>
                  <a:gd name="connsiteX0" fmla="*/ 0 w 80962"/>
                  <a:gd name="connsiteY0" fmla="*/ 28575 h 104775"/>
                  <a:gd name="connsiteX1" fmla="*/ 47625 w 80962"/>
                  <a:gd name="connsiteY1" fmla="*/ 0 h 104775"/>
                  <a:gd name="connsiteX2" fmla="*/ 80962 w 80962"/>
                  <a:gd name="connsiteY2" fmla="*/ 28575 h 104775"/>
                  <a:gd name="connsiteX3" fmla="*/ 66675 w 80962"/>
                  <a:gd name="connsiteY3" fmla="*/ 71437 h 104775"/>
                  <a:gd name="connsiteX4" fmla="*/ 33337 w 80962"/>
                  <a:gd name="connsiteY4" fmla="*/ 104775 h 104775"/>
                  <a:gd name="connsiteX5" fmla="*/ 0 w 80962"/>
                  <a:gd name="connsiteY5" fmla="*/ 285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 h="104775">
                    <a:moveTo>
                      <a:pt x="0" y="28575"/>
                    </a:moveTo>
                    <a:lnTo>
                      <a:pt x="47625" y="0"/>
                    </a:lnTo>
                    <a:lnTo>
                      <a:pt x="80962" y="28575"/>
                    </a:lnTo>
                    <a:lnTo>
                      <a:pt x="66675" y="71437"/>
                    </a:lnTo>
                    <a:lnTo>
                      <a:pt x="33337" y="104775"/>
                    </a:lnTo>
                    <a:lnTo>
                      <a:pt x="0" y="28575"/>
                    </a:lnTo>
                    <a:close/>
                  </a:path>
                </a:pathLst>
              </a:custGeom>
              <a:solidFill>
                <a:srgbClr val="E9C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B22BB24-8C79-46DB-9F13-51E29C984B17}"/>
                </a:ext>
              </a:extLst>
            </p:cNvPr>
            <p:cNvGrpSpPr/>
            <p:nvPr/>
          </p:nvGrpSpPr>
          <p:grpSpPr>
            <a:xfrm>
              <a:off x="3890711" y="3732441"/>
              <a:ext cx="1021670" cy="601964"/>
              <a:chOff x="3890711" y="3548715"/>
              <a:chExt cx="1021670" cy="601964"/>
            </a:xfrm>
          </p:grpSpPr>
          <p:grpSp>
            <p:nvGrpSpPr>
              <p:cNvPr id="17" name="Group 16">
                <a:extLst>
                  <a:ext uri="{FF2B5EF4-FFF2-40B4-BE49-F238E27FC236}">
                    <a16:creationId xmlns:a16="http://schemas.microsoft.com/office/drawing/2014/main" id="{DE2B2A1A-F4AD-4330-91ED-E97236E7D3BE}"/>
                  </a:ext>
                </a:extLst>
              </p:cNvPr>
              <p:cNvGrpSpPr/>
              <p:nvPr/>
            </p:nvGrpSpPr>
            <p:grpSpPr>
              <a:xfrm>
                <a:off x="3905652" y="3746765"/>
                <a:ext cx="1006729" cy="403914"/>
                <a:chOff x="3876554" y="4035576"/>
                <a:chExt cx="1006729" cy="403914"/>
              </a:xfrm>
            </p:grpSpPr>
            <p:sp>
              <p:nvSpPr>
                <p:cNvPr id="21" name="Arrow: Right 20">
                  <a:extLst>
                    <a:ext uri="{FF2B5EF4-FFF2-40B4-BE49-F238E27FC236}">
                      <a16:creationId xmlns:a16="http://schemas.microsoft.com/office/drawing/2014/main" id="{09688B94-27CF-470F-9CAD-B9E17F842D8E}"/>
                    </a:ext>
                  </a:extLst>
                </p:cNvPr>
                <p:cNvSpPr/>
                <p:nvPr/>
              </p:nvSpPr>
              <p:spPr>
                <a:xfrm rot="10800000">
                  <a:off x="3890712" y="4117245"/>
                  <a:ext cx="938394" cy="322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4CE1A62-2CC6-4D9C-9919-65C393D14AD3}"/>
                    </a:ext>
                  </a:extLst>
                </p:cNvPr>
                <p:cNvSpPr/>
                <p:nvPr/>
              </p:nvSpPr>
              <p:spPr>
                <a:xfrm>
                  <a:off x="3876554" y="4035576"/>
                  <a:ext cx="1006729" cy="23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3DDE8BEE-F410-4E1C-B234-29EF874E7E01}"/>
                  </a:ext>
                </a:extLst>
              </p:cNvPr>
              <p:cNvGrpSpPr/>
              <p:nvPr/>
            </p:nvGrpSpPr>
            <p:grpSpPr>
              <a:xfrm>
                <a:off x="3890711" y="3548715"/>
                <a:ext cx="1006729" cy="400007"/>
                <a:chOff x="3890711" y="3548715"/>
                <a:chExt cx="1006729" cy="400007"/>
              </a:xfrm>
            </p:grpSpPr>
            <p:sp>
              <p:nvSpPr>
                <p:cNvPr id="19" name="Arrow: Right 18">
                  <a:extLst>
                    <a:ext uri="{FF2B5EF4-FFF2-40B4-BE49-F238E27FC236}">
                      <a16:creationId xmlns:a16="http://schemas.microsoft.com/office/drawing/2014/main" id="{0F02C569-4C55-4150-91C5-772BD735287A}"/>
                    </a:ext>
                  </a:extLst>
                </p:cNvPr>
                <p:cNvSpPr/>
                <p:nvPr/>
              </p:nvSpPr>
              <p:spPr>
                <a:xfrm>
                  <a:off x="3910722" y="3548715"/>
                  <a:ext cx="938394" cy="322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F885E0E-982C-4AFC-AC28-9AF4EE1ED46C}"/>
                    </a:ext>
                  </a:extLst>
                </p:cNvPr>
                <p:cNvSpPr/>
                <p:nvPr/>
              </p:nvSpPr>
              <p:spPr>
                <a:xfrm>
                  <a:off x="3890711" y="3709837"/>
                  <a:ext cx="1006729" cy="23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0" name="Rectangle 29">
            <a:extLst>
              <a:ext uri="{FF2B5EF4-FFF2-40B4-BE49-F238E27FC236}">
                <a16:creationId xmlns:a16="http://schemas.microsoft.com/office/drawing/2014/main" id="{A1DAC0A3-0173-4660-A2B1-D85EF311FFAF}"/>
              </a:ext>
            </a:extLst>
          </p:cNvPr>
          <p:cNvSpPr/>
          <p:nvPr/>
        </p:nvSpPr>
        <p:spPr>
          <a:xfrm>
            <a:off x="5384800" y="6325238"/>
            <a:ext cx="6096000" cy="646331"/>
          </a:xfrm>
          <a:prstGeom prst="rect">
            <a:avLst/>
          </a:prstGeom>
        </p:spPr>
        <p:txBody>
          <a:bodyPr>
            <a:spAutoFit/>
          </a:bodyPr>
          <a:lstStyle/>
          <a:p>
            <a:pPr>
              <a:spcBef>
                <a:spcPts val="600"/>
              </a:spcBef>
            </a:pPr>
            <a:r>
              <a:rPr lang="en-US" b="1" dirty="0"/>
              <a:t>Feedback </a:t>
            </a:r>
            <a:r>
              <a:rPr lang="en-US" dirty="0"/>
              <a:t>between floods and river channel changes – a key knowledge gap</a:t>
            </a:r>
          </a:p>
        </p:txBody>
      </p:sp>
    </p:spTree>
    <p:extLst>
      <p:ext uri="{BB962C8B-B14F-4D97-AF65-F5344CB8AC3E}">
        <p14:creationId xmlns:p14="http://schemas.microsoft.com/office/powerpoint/2010/main" val="1176997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CF99-EB5D-4E5A-A36D-DBADF1826C71}"/>
              </a:ext>
            </a:extLst>
          </p:cNvPr>
          <p:cNvSpPr>
            <a:spLocks noGrp="1"/>
          </p:cNvSpPr>
          <p:nvPr>
            <p:ph type="title"/>
          </p:nvPr>
        </p:nvSpPr>
        <p:spPr/>
        <p:txBody>
          <a:bodyPr/>
          <a:lstStyle/>
          <a:p>
            <a:r>
              <a:rPr lang="en-US" dirty="0"/>
              <a:t>Stakeholders</a:t>
            </a:r>
          </a:p>
        </p:txBody>
      </p:sp>
      <p:sp>
        <p:nvSpPr>
          <p:cNvPr id="3" name="Text Placeholder 2">
            <a:extLst>
              <a:ext uri="{FF2B5EF4-FFF2-40B4-BE49-F238E27FC236}">
                <a16:creationId xmlns:a16="http://schemas.microsoft.com/office/drawing/2014/main" id="{8A9DCF57-A957-4FBA-AFCC-C55A1DC0AD72}"/>
              </a:ext>
            </a:extLst>
          </p:cNvPr>
          <p:cNvSpPr>
            <a:spLocks noGrp="1"/>
          </p:cNvSpPr>
          <p:nvPr>
            <p:ph type="body" sz="quarter" idx="11"/>
          </p:nvPr>
        </p:nvSpPr>
        <p:spPr/>
        <p:txBody>
          <a:bodyPr/>
          <a:lstStyle/>
          <a:p>
            <a:endParaRPr lang="en-US"/>
          </a:p>
        </p:txBody>
      </p:sp>
      <p:sp>
        <p:nvSpPr>
          <p:cNvPr id="4" name="Content Placeholder 3">
            <a:extLst>
              <a:ext uri="{FF2B5EF4-FFF2-40B4-BE49-F238E27FC236}">
                <a16:creationId xmlns:a16="http://schemas.microsoft.com/office/drawing/2014/main" id="{D12EA82A-2ECB-499C-BA15-B19DC8F23CC5}"/>
              </a:ext>
            </a:extLst>
          </p:cNvPr>
          <p:cNvSpPr>
            <a:spLocks noGrp="1"/>
          </p:cNvSpPr>
          <p:nvPr>
            <p:ph sz="quarter" idx="12"/>
          </p:nvPr>
        </p:nvSpPr>
        <p:spPr/>
        <p:txBody>
          <a:bodyPr/>
          <a:lstStyle/>
          <a:p>
            <a:endParaRPr lang="en-US"/>
          </a:p>
        </p:txBody>
      </p:sp>
      <p:pic>
        <p:nvPicPr>
          <p:cNvPr id="5" name="Picture 4" descr="A close up of text on a white background&#10;&#10;Description automatically generated">
            <a:extLst>
              <a:ext uri="{FF2B5EF4-FFF2-40B4-BE49-F238E27FC236}">
                <a16:creationId xmlns:a16="http://schemas.microsoft.com/office/drawing/2014/main" id="{52D186DA-42F6-40FC-8340-DD3E55DB591E}"/>
              </a:ext>
            </a:extLst>
          </p:cNvPr>
          <p:cNvPicPr>
            <a:picLocks noChangeAspect="1"/>
          </p:cNvPicPr>
          <p:nvPr/>
        </p:nvPicPr>
        <p:blipFill>
          <a:blip r:embed="rId2"/>
          <a:stretch>
            <a:fillRect/>
          </a:stretch>
        </p:blipFill>
        <p:spPr>
          <a:xfrm>
            <a:off x="765637" y="1836483"/>
            <a:ext cx="10660726" cy="4653216"/>
          </a:xfrm>
          <a:prstGeom prst="rect">
            <a:avLst/>
          </a:prstGeom>
        </p:spPr>
      </p:pic>
    </p:spTree>
    <p:extLst>
      <p:ext uri="{BB962C8B-B14F-4D97-AF65-F5344CB8AC3E}">
        <p14:creationId xmlns:p14="http://schemas.microsoft.com/office/powerpoint/2010/main" val="3171949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49" y="458122"/>
            <a:ext cx="11051176" cy="711200"/>
          </a:xfrm>
        </p:spPr>
        <p:txBody>
          <a:bodyPr/>
          <a:lstStyle/>
          <a:p>
            <a:r>
              <a:rPr lang="en-US" dirty="0"/>
              <a:t>The goal</a:t>
            </a:r>
          </a:p>
        </p:txBody>
      </p:sp>
      <p:sp>
        <p:nvSpPr>
          <p:cNvPr id="22" name="TextBox 21">
            <a:extLst>
              <a:ext uri="{FF2B5EF4-FFF2-40B4-BE49-F238E27FC236}">
                <a16:creationId xmlns:a16="http://schemas.microsoft.com/office/drawing/2014/main" id="{617A273C-8666-4568-9E95-0D3D11416EEE}"/>
              </a:ext>
            </a:extLst>
          </p:cNvPr>
          <p:cNvSpPr txBox="1"/>
          <p:nvPr/>
        </p:nvSpPr>
        <p:spPr>
          <a:xfrm>
            <a:off x="169962" y="1625079"/>
            <a:ext cx="11907520" cy="830997"/>
          </a:xfrm>
          <a:prstGeom prst="rect">
            <a:avLst/>
          </a:prstGeom>
          <a:noFill/>
        </p:spPr>
        <p:txBody>
          <a:bodyPr wrap="square" rtlCol="0">
            <a:spAutoFit/>
          </a:bodyPr>
          <a:lstStyle/>
          <a:p>
            <a:pPr algn="ctr"/>
            <a:r>
              <a:rPr lang="en-US" sz="2400" dirty="0"/>
              <a:t>To develop a web-based seasonal monitoring system for Ayeyarwady River covering ~2500 km</a:t>
            </a:r>
          </a:p>
          <a:p>
            <a:pPr algn="ctr"/>
            <a:r>
              <a:rPr lang="en-US" sz="2400" dirty="0"/>
              <a:t>to support informed riverbank management</a:t>
            </a:r>
          </a:p>
        </p:txBody>
      </p:sp>
      <p:pic>
        <p:nvPicPr>
          <p:cNvPr id="27" name="Picture 26">
            <a:extLst>
              <a:ext uri="{FF2B5EF4-FFF2-40B4-BE49-F238E27FC236}">
                <a16:creationId xmlns:a16="http://schemas.microsoft.com/office/drawing/2014/main" id="{5FCBEC01-8F8C-42FF-8FA5-C0D548D66A08}"/>
              </a:ext>
            </a:extLst>
          </p:cNvPr>
          <p:cNvPicPr>
            <a:picLocks noChangeAspect="1"/>
          </p:cNvPicPr>
          <p:nvPr/>
        </p:nvPicPr>
        <p:blipFill rotWithShape="1">
          <a:blip r:embed="rId3"/>
          <a:srcRect t="5630" b="5333"/>
          <a:stretch/>
        </p:blipFill>
        <p:spPr>
          <a:xfrm>
            <a:off x="2168087" y="2600960"/>
            <a:ext cx="8499913" cy="4257040"/>
          </a:xfrm>
          <a:prstGeom prst="rect">
            <a:avLst/>
          </a:prstGeom>
        </p:spPr>
      </p:pic>
    </p:spTree>
    <p:extLst>
      <p:ext uri="{BB962C8B-B14F-4D97-AF65-F5344CB8AC3E}">
        <p14:creationId xmlns:p14="http://schemas.microsoft.com/office/powerpoint/2010/main" val="1445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1B4F-1477-4079-B670-030276BC215F}"/>
              </a:ext>
            </a:extLst>
          </p:cNvPr>
          <p:cNvSpPr>
            <a:spLocks noGrp="1"/>
          </p:cNvSpPr>
          <p:nvPr>
            <p:ph type="title"/>
          </p:nvPr>
        </p:nvSpPr>
        <p:spPr>
          <a:xfrm>
            <a:off x="575736" y="297181"/>
            <a:ext cx="11040533" cy="711200"/>
          </a:xfrm>
        </p:spPr>
        <p:txBody>
          <a:bodyPr/>
          <a:lstStyle/>
          <a:p>
            <a:r>
              <a:rPr lang="en-US" dirty="0"/>
              <a:t>Approach</a:t>
            </a:r>
          </a:p>
        </p:txBody>
      </p:sp>
      <p:sp>
        <p:nvSpPr>
          <p:cNvPr id="10" name="TextBox 9">
            <a:extLst>
              <a:ext uri="{FF2B5EF4-FFF2-40B4-BE49-F238E27FC236}">
                <a16:creationId xmlns:a16="http://schemas.microsoft.com/office/drawing/2014/main" id="{A7EE26A1-93DF-47A0-A726-A483B00C514A}"/>
              </a:ext>
            </a:extLst>
          </p:cNvPr>
          <p:cNvSpPr txBox="1"/>
          <p:nvPr/>
        </p:nvSpPr>
        <p:spPr>
          <a:xfrm>
            <a:off x="7133831" y="1949985"/>
            <a:ext cx="4616068"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30-year Landsat dataset </a:t>
            </a:r>
          </a:p>
          <a:p>
            <a:pPr marL="285750" indent="-285750">
              <a:buFont typeface="Arial" panose="020B0604020202020204" pitchFamily="34" charset="0"/>
              <a:buChar char="•"/>
            </a:pPr>
            <a:r>
              <a:rPr lang="en-US" sz="3200" dirty="0"/>
              <a:t>Backend in GEE</a:t>
            </a:r>
          </a:p>
          <a:p>
            <a:pPr marL="285750" indent="-285750">
              <a:buFont typeface="Arial" panose="020B0604020202020204" pitchFamily="34" charset="0"/>
              <a:buChar char="•"/>
            </a:pPr>
            <a:r>
              <a:rPr lang="en-US" sz="3200" dirty="0"/>
              <a:t>Maps erosion and deposition areas at the end of every monsoon season.</a:t>
            </a:r>
          </a:p>
          <a:p>
            <a:pPr marL="285750" indent="-285750">
              <a:buFont typeface="Arial" panose="020B0604020202020204" pitchFamily="34" charset="0"/>
              <a:buChar char="•"/>
            </a:pPr>
            <a:r>
              <a:rPr lang="en-US" sz="3200" dirty="0"/>
              <a:t>Cover more than 2000 km length of the river</a:t>
            </a:r>
          </a:p>
        </p:txBody>
      </p:sp>
      <p:pic>
        <p:nvPicPr>
          <p:cNvPr id="4" name="Picture 3">
            <a:extLst>
              <a:ext uri="{FF2B5EF4-FFF2-40B4-BE49-F238E27FC236}">
                <a16:creationId xmlns:a16="http://schemas.microsoft.com/office/drawing/2014/main" id="{E055DB3C-B06A-4BD1-B51C-8AC7AD34C481}"/>
              </a:ext>
            </a:extLst>
          </p:cNvPr>
          <p:cNvPicPr>
            <a:picLocks noChangeAspect="1"/>
          </p:cNvPicPr>
          <p:nvPr/>
        </p:nvPicPr>
        <p:blipFill>
          <a:blip r:embed="rId2"/>
          <a:stretch>
            <a:fillRect/>
          </a:stretch>
        </p:blipFill>
        <p:spPr>
          <a:xfrm>
            <a:off x="362712" y="1548384"/>
            <a:ext cx="6467856" cy="5309616"/>
          </a:xfrm>
          <a:prstGeom prst="rect">
            <a:avLst/>
          </a:prstGeom>
        </p:spPr>
      </p:pic>
    </p:spTree>
    <p:extLst>
      <p:ext uri="{BB962C8B-B14F-4D97-AF65-F5344CB8AC3E}">
        <p14:creationId xmlns:p14="http://schemas.microsoft.com/office/powerpoint/2010/main" val="26872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18164F-59EE-42DB-98C6-5A9223276255}"/>
              </a:ext>
            </a:extLst>
          </p:cNvPr>
          <p:cNvPicPr>
            <a:picLocks noChangeAspect="1"/>
          </p:cNvPicPr>
          <p:nvPr/>
        </p:nvPicPr>
        <p:blipFill>
          <a:blip r:embed="rId2"/>
          <a:stretch>
            <a:fillRect/>
          </a:stretch>
        </p:blipFill>
        <p:spPr>
          <a:xfrm>
            <a:off x="5011545" y="1672115"/>
            <a:ext cx="6687119" cy="4726707"/>
          </a:xfrm>
          <a:prstGeom prst="rect">
            <a:avLst/>
          </a:prstGeom>
        </p:spPr>
      </p:pic>
      <p:sp>
        <p:nvSpPr>
          <p:cNvPr id="5" name="Title 1">
            <a:extLst>
              <a:ext uri="{FF2B5EF4-FFF2-40B4-BE49-F238E27FC236}">
                <a16:creationId xmlns:a16="http://schemas.microsoft.com/office/drawing/2014/main" id="{33C680B5-DA21-499D-AA18-E142F2340231}"/>
              </a:ext>
            </a:extLst>
          </p:cNvPr>
          <p:cNvSpPr txBox="1">
            <a:spLocks/>
          </p:cNvSpPr>
          <p:nvPr/>
        </p:nvSpPr>
        <p:spPr>
          <a:xfrm>
            <a:off x="575733" y="409363"/>
            <a:ext cx="11040533" cy="7112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Calibri" charset="0"/>
                <a:ea typeface="Calibri" charset="0"/>
                <a:cs typeface="Calibri" charset="0"/>
              </a:defRPr>
            </a:lvl1pPr>
          </a:lstStyle>
          <a:p>
            <a:r>
              <a:rPr lang="en-US" dirty="0"/>
              <a:t>Results : River course change</a:t>
            </a:r>
          </a:p>
        </p:txBody>
      </p:sp>
      <p:pic>
        <p:nvPicPr>
          <p:cNvPr id="6" name="Picture 5">
            <a:extLst>
              <a:ext uri="{FF2B5EF4-FFF2-40B4-BE49-F238E27FC236}">
                <a16:creationId xmlns:a16="http://schemas.microsoft.com/office/drawing/2014/main" id="{8BAEAD24-8F74-4933-90FD-BB2A6B3D1644}"/>
              </a:ext>
            </a:extLst>
          </p:cNvPr>
          <p:cNvPicPr>
            <a:picLocks noChangeAspect="1"/>
          </p:cNvPicPr>
          <p:nvPr/>
        </p:nvPicPr>
        <p:blipFill>
          <a:blip r:embed="rId3"/>
          <a:stretch>
            <a:fillRect/>
          </a:stretch>
        </p:blipFill>
        <p:spPr>
          <a:xfrm>
            <a:off x="575733" y="1672115"/>
            <a:ext cx="3529890" cy="4944285"/>
          </a:xfrm>
          <a:prstGeom prst="rect">
            <a:avLst/>
          </a:prstGeom>
        </p:spPr>
      </p:pic>
      <p:sp>
        <p:nvSpPr>
          <p:cNvPr id="7" name="Rectangle 6">
            <a:extLst>
              <a:ext uri="{FF2B5EF4-FFF2-40B4-BE49-F238E27FC236}">
                <a16:creationId xmlns:a16="http://schemas.microsoft.com/office/drawing/2014/main" id="{FDAAF479-00C4-45F2-B677-FE9665428C3E}"/>
              </a:ext>
            </a:extLst>
          </p:cNvPr>
          <p:cNvSpPr/>
          <p:nvPr/>
        </p:nvSpPr>
        <p:spPr>
          <a:xfrm>
            <a:off x="1648554" y="5308600"/>
            <a:ext cx="355600" cy="330200"/>
          </a:xfrm>
          <a:prstGeom prst="rect">
            <a:avLst/>
          </a:prstGeom>
          <a:solidFill>
            <a:schemeClr val="tx2">
              <a:lumMod val="40000"/>
              <a:lumOff val="6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0B7286E0-5BE4-4CD6-8EA5-483593295DB0}"/>
              </a:ext>
            </a:extLst>
          </p:cNvPr>
          <p:cNvCxnSpPr>
            <a:cxnSpLocks/>
          </p:cNvCxnSpPr>
          <p:nvPr/>
        </p:nvCxnSpPr>
        <p:spPr>
          <a:xfrm flipV="1">
            <a:off x="2004154" y="1762812"/>
            <a:ext cx="3113287" cy="3545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DC43523-14E8-4799-93EE-BAB43C5DBD34}"/>
              </a:ext>
            </a:extLst>
          </p:cNvPr>
          <p:cNvCxnSpPr>
            <a:cxnSpLocks/>
          </p:cNvCxnSpPr>
          <p:nvPr/>
        </p:nvCxnSpPr>
        <p:spPr>
          <a:xfrm>
            <a:off x="2004154" y="5638800"/>
            <a:ext cx="3113287" cy="65830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1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8DE3-5684-4A5E-801F-D68431EDB545}"/>
              </a:ext>
            </a:extLst>
          </p:cNvPr>
          <p:cNvSpPr>
            <a:spLocks noGrp="1"/>
          </p:cNvSpPr>
          <p:nvPr>
            <p:ph type="title"/>
          </p:nvPr>
        </p:nvSpPr>
        <p:spPr/>
        <p:txBody>
          <a:bodyPr/>
          <a:lstStyle/>
          <a:p>
            <a:r>
              <a:rPr lang="en-US" dirty="0"/>
              <a:t>Results : Erosion and deposition areas</a:t>
            </a:r>
          </a:p>
        </p:txBody>
      </p:sp>
      <p:sp>
        <p:nvSpPr>
          <p:cNvPr id="3" name="Text Placeholder 2">
            <a:extLst>
              <a:ext uri="{FF2B5EF4-FFF2-40B4-BE49-F238E27FC236}">
                <a16:creationId xmlns:a16="http://schemas.microsoft.com/office/drawing/2014/main" id="{37DA3F17-3CCC-450E-AE8F-0D0B0B2BA695}"/>
              </a:ext>
            </a:extLst>
          </p:cNvPr>
          <p:cNvSpPr>
            <a:spLocks noGrp="1"/>
          </p:cNvSpPr>
          <p:nvPr>
            <p:ph type="body" sz="quarter" idx="11"/>
          </p:nvPr>
        </p:nvSpPr>
        <p:spPr/>
        <p:txBody>
          <a:bodyPr/>
          <a:lstStyle/>
          <a:p>
            <a:endParaRPr lang="en-US"/>
          </a:p>
        </p:txBody>
      </p:sp>
      <p:sp>
        <p:nvSpPr>
          <p:cNvPr id="4" name="Content Placeholder 3">
            <a:extLst>
              <a:ext uri="{FF2B5EF4-FFF2-40B4-BE49-F238E27FC236}">
                <a16:creationId xmlns:a16="http://schemas.microsoft.com/office/drawing/2014/main" id="{D3D6DCA2-88E6-454D-AB98-A985E598FF96}"/>
              </a:ext>
            </a:extLst>
          </p:cNvPr>
          <p:cNvSpPr>
            <a:spLocks noGrp="1"/>
          </p:cNvSpPr>
          <p:nvPr>
            <p:ph sz="quarter" idx="12"/>
          </p:nvPr>
        </p:nvSpPr>
        <p:spPr/>
        <p:txBody>
          <a:bodyPr/>
          <a:lstStyle/>
          <a:p>
            <a:endParaRPr lang="en-US"/>
          </a:p>
        </p:txBody>
      </p:sp>
      <p:pic>
        <p:nvPicPr>
          <p:cNvPr id="35" name="Picture 34">
            <a:extLst>
              <a:ext uri="{FF2B5EF4-FFF2-40B4-BE49-F238E27FC236}">
                <a16:creationId xmlns:a16="http://schemas.microsoft.com/office/drawing/2014/main" id="{F260F521-8C73-4644-84E6-E529AB8EFB5F}"/>
              </a:ext>
            </a:extLst>
          </p:cNvPr>
          <p:cNvPicPr>
            <a:picLocks noChangeAspect="1"/>
          </p:cNvPicPr>
          <p:nvPr/>
        </p:nvPicPr>
        <p:blipFill>
          <a:blip r:embed="rId2"/>
          <a:stretch>
            <a:fillRect/>
          </a:stretch>
        </p:blipFill>
        <p:spPr>
          <a:xfrm>
            <a:off x="575736" y="1818999"/>
            <a:ext cx="10840598" cy="4861414"/>
          </a:xfrm>
          <a:prstGeom prst="rect">
            <a:avLst/>
          </a:prstGeom>
        </p:spPr>
      </p:pic>
    </p:spTree>
    <p:extLst>
      <p:ext uri="{BB962C8B-B14F-4D97-AF65-F5344CB8AC3E}">
        <p14:creationId xmlns:p14="http://schemas.microsoft.com/office/powerpoint/2010/main" val="2468755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5164-9B6D-4E02-A3B1-76E415C48590}"/>
              </a:ext>
            </a:extLst>
          </p:cNvPr>
          <p:cNvSpPr>
            <a:spLocks noGrp="1"/>
          </p:cNvSpPr>
          <p:nvPr>
            <p:ph type="title"/>
          </p:nvPr>
        </p:nvSpPr>
        <p:spPr/>
        <p:txBody>
          <a:bodyPr/>
          <a:lstStyle/>
          <a:p>
            <a:r>
              <a:rPr lang="en-US" dirty="0"/>
              <a:t>Results: Hotspots </a:t>
            </a:r>
          </a:p>
        </p:txBody>
      </p:sp>
      <p:grpSp>
        <p:nvGrpSpPr>
          <p:cNvPr id="27" name="Group 26">
            <a:extLst>
              <a:ext uri="{FF2B5EF4-FFF2-40B4-BE49-F238E27FC236}">
                <a16:creationId xmlns:a16="http://schemas.microsoft.com/office/drawing/2014/main" id="{D1C1850D-E430-4F37-8F7C-DCCF3BC780CF}"/>
              </a:ext>
            </a:extLst>
          </p:cNvPr>
          <p:cNvGrpSpPr/>
          <p:nvPr/>
        </p:nvGrpSpPr>
        <p:grpSpPr>
          <a:xfrm>
            <a:off x="8878453" y="4143047"/>
            <a:ext cx="2974410" cy="448610"/>
            <a:chOff x="8485654" y="6192184"/>
            <a:chExt cx="2974410" cy="448610"/>
          </a:xfrm>
        </p:grpSpPr>
        <p:pic>
          <p:nvPicPr>
            <p:cNvPr id="19" name="Picture 18">
              <a:extLst>
                <a:ext uri="{FF2B5EF4-FFF2-40B4-BE49-F238E27FC236}">
                  <a16:creationId xmlns:a16="http://schemas.microsoft.com/office/drawing/2014/main" id="{37D52484-B439-4D3B-8891-B7FA6683BA68}"/>
                </a:ext>
              </a:extLst>
            </p:cNvPr>
            <p:cNvPicPr>
              <a:picLocks noChangeAspect="1"/>
            </p:cNvPicPr>
            <p:nvPr/>
          </p:nvPicPr>
          <p:blipFill rotWithShape="1">
            <a:blip r:embed="rId2"/>
            <a:srcRect l="1707" t="9609" r="1461" b="17960"/>
            <a:stretch/>
          </p:blipFill>
          <p:spPr>
            <a:xfrm>
              <a:off x="8878453" y="6192184"/>
              <a:ext cx="1796014" cy="436125"/>
            </a:xfrm>
            <a:prstGeom prst="rect">
              <a:avLst/>
            </a:prstGeom>
          </p:spPr>
        </p:pic>
        <p:sp>
          <p:nvSpPr>
            <p:cNvPr id="20" name="TextBox 19">
              <a:extLst>
                <a:ext uri="{FF2B5EF4-FFF2-40B4-BE49-F238E27FC236}">
                  <a16:creationId xmlns:a16="http://schemas.microsoft.com/office/drawing/2014/main" id="{1CF1C30B-5530-49DC-ABD0-853CF9591D8A}"/>
                </a:ext>
              </a:extLst>
            </p:cNvPr>
            <p:cNvSpPr txBox="1"/>
            <p:nvPr/>
          </p:nvSpPr>
          <p:spPr>
            <a:xfrm>
              <a:off x="8485654" y="6241090"/>
              <a:ext cx="785597" cy="369332"/>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1</a:t>
              </a:r>
              <a:endParaRPr lang="en-US" b="1"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57295C8-CA8D-4750-A0C7-DB178D5B77D5}"/>
                </a:ext>
              </a:extLst>
            </p:cNvPr>
            <p:cNvSpPr txBox="1"/>
            <p:nvPr/>
          </p:nvSpPr>
          <p:spPr>
            <a:xfrm>
              <a:off x="10674467" y="6271462"/>
              <a:ext cx="785597" cy="369332"/>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30</a:t>
              </a:r>
              <a:endParaRPr lang="en-US" b="1" dirty="0">
                <a:solidFill>
                  <a:schemeClr val="bg1"/>
                </a:solidFill>
                <a:latin typeface="Arial" panose="020B0604020202020204" pitchFamily="34" charset="0"/>
                <a:cs typeface="Arial" panose="020B0604020202020204" pitchFamily="34" charset="0"/>
              </a:endParaRPr>
            </a:p>
          </p:txBody>
        </p:sp>
      </p:grpSp>
      <p:pic>
        <p:nvPicPr>
          <p:cNvPr id="28" name="Picture 27">
            <a:extLst>
              <a:ext uri="{FF2B5EF4-FFF2-40B4-BE49-F238E27FC236}">
                <a16:creationId xmlns:a16="http://schemas.microsoft.com/office/drawing/2014/main" id="{B6B9E849-0AA2-46AA-81D1-27D0BBEE535D}"/>
              </a:ext>
            </a:extLst>
          </p:cNvPr>
          <p:cNvPicPr>
            <a:picLocks noChangeAspect="1"/>
          </p:cNvPicPr>
          <p:nvPr/>
        </p:nvPicPr>
        <p:blipFill>
          <a:blip r:embed="rId3"/>
          <a:stretch>
            <a:fillRect/>
          </a:stretch>
        </p:blipFill>
        <p:spPr>
          <a:xfrm>
            <a:off x="1895917" y="1608551"/>
            <a:ext cx="6686224" cy="5249449"/>
          </a:xfrm>
          <a:prstGeom prst="rect">
            <a:avLst/>
          </a:prstGeom>
        </p:spPr>
      </p:pic>
      <p:sp>
        <p:nvSpPr>
          <p:cNvPr id="29" name="TextBox 28">
            <a:extLst>
              <a:ext uri="{FF2B5EF4-FFF2-40B4-BE49-F238E27FC236}">
                <a16:creationId xmlns:a16="http://schemas.microsoft.com/office/drawing/2014/main" id="{50E1C0D6-A8DE-420D-8912-9FFAC9A8A586}"/>
              </a:ext>
            </a:extLst>
          </p:cNvPr>
          <p:cNvSpPr txBox="1"/>
          <p:nvPr/>
        </p:nvSpPr>
        <p:spPr>
          <a:xfrm>
            <a:off x="9548646" y="3737803"/>
            <a:ext cx="125890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Years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47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CAD274-5AC7-427E-8286-86C27576E172}"/>
              </a:ext>
            </a:extLst>
          </p:cNvPr>
          <p:cNvPicPr>
            <a:picLocks noChangeAspect="1"/>
          </p:cNvPicPr>
          <p:nvPr/>
        </p:nvPicPr>
        <p:blipFill rotWithShape="1">
          <a:blip r:embed="rId2"/>
          <a:srcRect l="28643" t="2464" r="33786" b="1503"/>
          <a:stretch/>
        </p:blipFill>
        <p:spPr>
          <a:xfrm>
            <a:off x="1217653" y="1532011"/>
            <a:ext cx="3468887" cy="4939536"/>
          </a:xfrm>
          <a:prstGeom prst="rect">
            <a:avLst/>
          </a:prstGeom>
        </p:spPr>
      </p:pic>
      <p:sp>
        <p:nvSpPr>
          <p:cNvPr id="6" name="Title 5">
            <a:extLst>
              <a:ext uri="{FF2B5EF4-FFF2-40B4-BE49-F238E27FC236}">
                <a16:creationId xmlns:a16="http://schemas.microsoft.com/office/drawing/2014/main" id="{0F46FA66-E167-44F5-8ADC-2449AD6F72D5}"/>
              </a:ext>
            </a:extLst>
          </p:cNvPr>
          <p:cNvSpPr txBox="1">
            <a:spLocks noGrp="1"/>
          </p:cNvSpPr>
          <p:nvPr>
            <p:ph type="title"/>
          </p:nvPr>
        </p:nvSpPr>
        <p:spPr>
          <a:xfrm>
            <a:off x="576263" y="540435"/>
            <a:ext cx="11039475" cy="646331"/>
          </a:xfrm>
          <a:prstGeom prst="rect">
            <a:avLst/>
          </a:prstGeom>
          <a:noFill/>
        </p:spPr>
        <p:txBody>
          <a:bodyPr wrap="square" rtlCol="0">
            <a:spAutoFit/>
          </a:bodyPr>
          <a:lstStyle/>
          <a:p>
            <a:r>
              <a:rPr lang="en-US" sz="4000" dirty="0"/>
              <a:t>Hotspots : Floods and River morphology</a:t>
            </a:r>
          </a:p>
        </p:txBody>
      </p:sp>
      <p:pic>
        <p:nvPicPr>
          <p:cNvPr id="8" name="Picture 7">
            <a:extLst>
              <a:ext uri="{FF2B5EF4-FFF2-40B4-BE49-F238E27FC236}">
                <a16:creationId xmlns:a16="http://schemas.microsoft.com/office/drawing/2014/main" id="{E8A0A3ED-FC27-4870-8292-5E1E39456690}"/>
              </a:ext>
            </a:extLst>
          </p:cNvPr>
          <p:cNvPicPr>
            <a:picLocks noChangeAspect="1"/>
          </p:cNvPicPr>
          <p:nvPr/>
        </p:nvPicPr>
        <p:blipFill>
          <a:blip r:embed="rId3"/>
          <a:stretch>
            <a:fillRect/>
          </a:stretch>
        </p:blipFill>
        <p:spPr>
          <a:xfrm>
            <a:off x="7314891" y="1527262"/>
            <a:ext cx="3529890" cy="4944285"/>
          </a:xfrm>
          <a:prstGeom prst="rect">
            <a:avLst/>
          </a:prstGeom>
        </p:spPr>
      </p:pic>
      <p:sp>
        <p:nvSpPr>
          <p:cNvPr id="7" name="Rectangle 6">
            <a:extLst>
              <a:ext uri="{FF2B5EF4-FFF2-40B4-BE49-F238E27FC236}">
                <a16:creationId xmlns:a16="http://schemas.microsoft.com/office/drawing/2014/main" id="{9B37587E-34FE-4E01-B049-4CE8088F2A14}"/>
              </a:ext>
            </a:extLst>
          </p:cNvPr>
          <p:cNvSpPr/>
          <p:nvPr/>
        </p:nvSpPr>
        <p:spPr>
          <a:xfrm>
            <a:off x="1027083" y="6471547"/>
            <a:ext cx="3850028" cy="369332"/>
          </a:xfrm>
          <a:prstGeom prst="rect">
            <a:avLst/>
          </a:prstGeom>
        </p:spPr>
        <p:txBody>
          <a:bodyPr wrap="none">
            <a:spAutoFit/>
          </a:bodyPr>
          <a:lstStyle/>
          <a:p>
            <a:r>
              <a:rPr lang="en-US" b="1" i="1" dirty="0"/>
              <a:t>Flood hazard (aggregated 2000-2019) </a:t>
            </a:r>
          </a:p>
        </p:txBody>
      </p:sp>
      <p:sp>
        <p:nvSpPr>
          <p:cNvPr id="9" name="Rectangle 8">
            <a:extLst>
              <a:ext uri="{FF2B5EF4-FFF2-40B4-BE49-F238E27FC236}">
                <a16:creationId xmlns:a16="http://schemas.microsoft.com/office/drawing/2014/main" id="{09A9AAEA-60C6-4959-A0BB-08D392162203}"/>
              </a:ext>
            </a:extLst>
          </p:cNvPr>
          <p:cNvSpPr/>
          <p:nvPr/>
        </p:nvSpPr>
        <p:spPr>
          <a:xfrm>
            <a:off x="6856743" y="6531558"/>
            <a:ext cx="4758995" cy="369332"/>
          </a:xfrm>
          <a:prstGeom prst="rect">
            <a:avLst/>
          </a:prstGeom>
        </p:spPr>
        <p:txBody>
          <a:bodyPr wrap="none">
            <a:spAutoFit/>
          </a:bodyPr>
          <a:lstStyle/>
          <a:p>
            <a:r>
              <a:rPr lang="en-US" b="1" i="1" dirty="0"/>
              <a:t>Morphological change (aggregated 2000-2019) </a:t>
            </a:r>
          </a:p>
        </p:txBody>
      </p:sp>
      <p:sp>
        <p:nvSpPr>
          <p:cNvPr id="2" name="Oval 1">
            <a:extLst>
              <a:ext uri="{FF2B5EF4-FFF2-40B4-BE49-F238E27FC236}">
                <a16:creationId xmlns:a16="http://schemas.microsoft.com/office/drawing/2014/main" id="{23A674D0-E8FA-4B9D-9F17-442E9B9938A6}"/>
              </a:ext>
            </a:extLst>
          </p:cNvPr>
          <p:cNvSpPr/>
          <p:nvPr/>
        </p:nvSpPr>
        <p:spPr>
          <a:xfrm rot="20947766">
            <a:off x="2160494" y="4455459"/>
            <a:ext cx="116541" cy="286870"/>
          </a:xfrm>
          <a:prstGeom prst="ellipse">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763E4E-38ED-4320-82A6-5C237306E475}"/>
              </a:ext>
            </a:extLst>
          </p:cNvPr>
          <p:cNvSpPr/>
          <p:nvPr/>
        </p:nvSpPr>
        <p:spPr>
          <a:xfrm rot="20947766">
            <a:off x="8310282" y="4455457"/>
            <a:ext cx="116541" cy="286870"/>
          </a:xfrm>
          <a:prstGeom prst="ellipse">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8191987-025B-4403-AF97-49D9102B3E6D}"/>
              </a:ext>
            </a:extLst>
          </p:cNvPr>
          <p:cNvSpPr/>
          <p:nvPr/>
        </p:nvSpPr>
        <p:spPr>
          <a:xfrm rot="20947766">
            <a:off x="8487301" y="5178472"/>
            <a:ext cx="184734" cy="554440"/>
          </a:xfrm>
          <a:prstGeom prst="ellipse">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723707-FDAA-4BA5-BEA1-A9F2B45C2ABA}"/>
              </a:ext>
            </a:extLst>
          </p:cNvPr>
          <p:cNvSpPr/>
          <p:nvPr/>
        </p:nvSpPr>
        <p:spPr>
          <a:xfrm rot="20947766">
            <a:off x="2353663" y="5213313"/>
            <a:ext cx="184734" cy="554440"/>
          </a:xfrm>
          <a:prstGeom prst="ellipse">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AC470DD-95E3-4705-A2F1-31E9C72FF0FC}"/>
              </a:ext>
            </a:extLst>
          </p:cNvPr>
          <p:cNvSpPr/>
          <p:nvPr/>
        </p:nvSpPr>
        <p:spPr>
          <a:xfrm rot="1535987">
            <a:off x="2699736" y="3029292"/>
            <a:ext cx="184734" cy="554440"/>
          </a:xfrm>
          <a:prstGeom prst="ellipse">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ED1FFF0-5F39-47B7-8F62-14B75A1744DA}"/>
              </a:ext>
            </a:extLst>
          </p:cNvPr>
          <p:cNvSpPr/>
          <p:nvPr/>
        </p:nvSpPr>
        <p:spPr>
          <a:xfrm rot="1535987">
            <a:off x="8833374" y="3029293"/>
            <a:ext cx="184734" cy="554440"/>
          </a:xfrm>
          <a:prstGeom prst="ellipse">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3D011CF-604D-4EB3-914D-E2A22D42A1AD}"/>
              </a:ext>
            </a:extLst>
          </p:cNvPr>
          <p:cNvSpPr/>
          <p:nvPr/>
        </p:nvSpPr>
        <p:spPr>
          <a:xfrm>
            <a:off x="2303040" y="3999404"/>
            <a:ext cx="285981" cy="288373"/>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0425A4B-228F-420A-B9B2-0AD6A6AB81DD}"/>
              </a:ext>
            </a:extLst>
          </p:cNvPr>
          <p:cNvSpPr/>
          <p:nvPr/>
        </p:nvSpPr>
        <p:spPr>
          <a:xfrm>
            <a:off x="8429526" y="4008164"/>
            <a:ext cx="285981" cy="288373"/>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253418"/>
      </p:ext>
    </p:extLst>
  </p:cSld>
  <p:clrMapOvr>
    <a:masterClrMapping/>
  </p:clrMapOvr>
</p:sld>
</file>

<file path=ppt/theme/theme1.xml><?xml version="1.0" encoding="utf-8"?>
<a:theme xmlns:a="http://schemas.openxmlformats.org/drawingml/2006/main" name="SEI Theme">
  <a:themeElements>
    <a:clrScheme name="Custom 1">
      <a:dk1>
        <a:srgbClr val="263238"/>
      </a:dk1>
      <a:lt1>
        <a:srgbClr val="FFFFFF"/>
      </a:lt1>
      <a:dk2>
        <a:srgbClr val="00D19A"/>
      </a:dk2>
      <a:lt2>
        <a:srgbClr val="EBF0F7"/>
      </a:lt2>
      <a:accent1>
        <a:srgbClr val="FF5A59"/>
      </a:accent1>
      <a:accent2>
        <a:srgbClr val="5EDDDE"/>
      </a:accent2>
      <a:accent3>
        <a:srgbClr val="AFA9FF"/>
      </a:accent3>
      <a:accent4>
        <a:srgbClr val="FFDC0F"/>
      </a:accent4>
      <a:accent5>
        <a:srgbClr val="8CFDC4"/>
      </a:accent5>
      <a:accent6>
        <a:srgbClr val="BACED6"/>
      </a:accent6>
      <a:hlink>
        <a:srgbClr val="0432FF"/>
      </a:hlink>
      <a:folHlink>
        <a:srgbClr val="004D3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I-Slide-Deck-Template_calibri_final_widescreen.potx" id="{B255201B-171E-447F-A6AC-8975CD6DE310}" vid="{FCD8D3B4-1CAB-4CF1-8368-1E8B0FA660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2A1EA73-736F-4D48-8A39-4216FF334D2E}">
  <we:reference id="fa000000002" version="1.0.0.0" store="en-us" storeType="FirstParty"/>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4CE8F3AA87984F9B8C96ABB4AD01A7" ma:contentTypeVersion="9" ma:contentTypeDescription="Create a new document." ma:contentTypeScope="" ma:versionID="d6b543321004e88fdd4d2b14e00baa5a">
  <xsd:schema xmlns:xsd="http://www.w3.org/2001/XMLSchema" xmlns:xs="http://www.w3.org/2001/XMLSchema" xmlns:p="http://schemas.microsoft.com/office/2006/metadata/properties" xmlns:ns2="7b8b68eb-3689-4253-ad86-0612f5b89bb8" targetNamespace="http://schemas.microsoft.com/office/2006/metadata/properties" ma:root="true" ma:fieldsID="ace1bb040e4b532af1cfe7fcc7489a96" ns2:_="">
    <xsd:import namespace="7b8b68eb-3689-4253-ad86-0612f5b89b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8b68eb-3689-4253-ad86-0612f5b89b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F5B044-D63F-432E-8259-95634666BB8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E043ABF-EB96-4B97-8F3D-9B3A2634148C}">
  <ds:schemaRefs>
    <ds:schemaRef ds:uri="http://schemas.microsoft.com/sharepoint/v3/contenttype/forms"/>
  </ds:schemaRefs>
</ds:datastoreItem>
</file>

<file path=customXml/itemProps3.xml><?xml version="1.0" encoding="utf-8"?>
<ds:datastoreItem xmlns:ds="http://schemas.openxmlformats.org/officeDocument/2006/customXml" ds:itemID="{0476F5AA-0626-40CF-96E1-45CC73FE13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8b68eb-3689-4253-ad86-0612f5b89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2615</TotalTime>
  <Words>628</Words>
  <Application>Microsoft Office PowerPoint</Application>
  <PresentationFormat>Widescreen</PresentationFormat>
  <Paragraphs>65</Paragraphs>
  <Slides>14</Slides>
  <Notes>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SEI Theme</vt:lpstr>
      <vt:lpstr> </vt:lpstr>
      <vt:lpstr>PowerPoint Presentation</vt:lpstr>
      <vt:lpstr>Stakeholders</vt:lpstr>
      <vt:lpstr>The goal</vt:lpstr>
      <vt:lpstr>Approach</vt:lpstr>
      <vt:lpstr>PowerPoint Presentation</vt:lpstr>
      <vt:lpstr>Results : Erosion and deposition areas</vt:lpstr>
      <vt:lpstr>Results: Hotspots </vt:lpstr>
      <vt:lpstr>Hotspots : Floods and River morphology</vt:lpstr>
      <vt:lpstr>Floods and morphological change – Closer look</vt:lpstr>
      <vt:lpstr>Future work</vt:lpstr>
      <vt:lpstr>Conclusion</vt:lpstr>
      <vt:lpstr>PowerPoint Presentation</vt:lpstr>
      <vt:lpstr>Thank you https://myit-servir.adpc.net/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main title over two lines max</dc:title>
  <dc:creator>Moa Engström</dc:creator>
  <cp:lastModifiedBy>karthi M</cp:lastModifiedBy>
  <cp:revision>314</cp:revision>
  <dcterms:created xsi:type="dcterms:W3CDTF">2018-03-22T12:16:28Z</dcterms:created>
  <dcterms:modified xsi:type="dcterms:W3CDTF">2020-05-08T01:38:18Z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0x010100004CE8F3AA87984F9B8C96ABB4AD01A7</vt:lpwstr>
  </property>
</Properties>
</file>