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73" r:id="rId4"/>
    <p:sldId id="372" r:id="rId5"/>
    <p:sldId id="373" r:id="rId6"/>
    <p:sldId id="375" r:id="rId7"/>
    <p:sldId id="261" r:id="rId8"/>
    <p:sldId id="366" r:id="rId9"/>
    <p:sldId id="378" r:id="rId10"/>
    <p:sldId id="380" r:id="rId11"/>
    <p:sldId id="370" r:id="rId12"/>
    <p:sldId id="336" r:id="rId13"/>
    <p:sldId id="345" r:id="rId14"/>
    <p:sldId id="34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quel Flynn" initials="RF" lastIdx="3" clrIdx="0"/>
  <p:cmAuthor id="2" name="Jason Dionysopoulos" initials="" lastIdx="1" clrIdx="1"/>
  <p:cmAuthor id="3" name="Raquel Flynn" initials="" lastIdx="1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FC4"/>
    <a:srgbClr val="7CAE00"/>
    <a:srgbClr val="FFFFFF"/>
    <a:srgbClr val="C77CFF"/>
    <a:srgbClr val="F8766D"/>
    <a:srgbClr val="E5E5E5"/>
    <a:srgbClr val="FFC9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86559" autoAdjust="0"/>
  </p:normalViewPr>
  <p:slideViewPr>
    <p:cSldViewPr snapToGrid="0">
      <p:cViewPr varScale="1">
        <p:scale>
          <a:sx n="58" d="100"/>
          <a:sy n="58" d="100"/>
        </p:scale>
        <p:origin x="9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5E730-651B-4DA2-A783-CDAC46555C6D}" type="datetimeFigureOut">
              <a:rPr lang="en-ZA" smtClean="0"/>
              <a:t>2020/05/01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EFBE9-962B-44BF-B5DC-22611DE2119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5464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EFBE9-962B-44BF-B5DC-22611DE21192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91790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EFBE9-962B-44BF-B5DC-22611DE21192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49295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EFBE9-962B-44BF-B5DC-22611DE21192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21216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EFBE9-962B-44BF-B5DC-22611DE21192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34947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EFBE9-962B-44BF-B5DC-22611DE21192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26530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EFBE9-962B-44BF-B5DC-22611DE21192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3536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654E1-4BE3-C244-82AF-6E9B16653F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16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654E1-4BE3-C244-82AF-6E9B16653F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73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654E1-4BE3-C244-82AF-6E9B16653F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50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7654E1-4BE3-C244-82AF-6E9B16653F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29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EFBE9-962B-44BF-B5DC-22611DE21192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538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EFBE9-962B-44BF-B5DC-22611DE21192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9919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DEFBE9-962B-44BF-B5DC-22611DE21192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6219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3CC4-0B24-4A48-9C8B-A4AB37AF2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19E7F6-B6E8-4C83-84A1-8DED09238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C5E24-CBDD-4B28-B28F-707EA59AF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93C2B-4825-43F2-9446-1CA9D01256C9}" type="datetime1">
              <a:rPr lang="en-ZA" smtClean="0"/>
              <a:t>2020/05/01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01841-CFD2-47B0-96BF-A218E3856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15357-BF06-44F2-A0FF-FB04D6FAB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D90E-3E4E-43CB-9FF3-59125D1CE1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7085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0E8F-5954-46FE-9005-7D6148D7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CAA01-9A42-43E2-8369-E0915FC7B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EE6F7-EB7E-44D4-BD97-07CDD0C1A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357AD-41DF-49E6-BFF5-E977138091E3}" type="datetime1">
              <a:rPr lang="en-ZA" smtClean="0"/>
              <a:t>2020/05/01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053B3-11C4-40AA-8383-827C98FD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0EE23-C0E6-4CCC-BB6F-D85BB022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D90E-3E4E-43CB-9FF3-59125D1CE1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317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DA8922-0A25-43D3-93E6-86B313B8F1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8B4A4-70BA-474A-B145-8E77DD78F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B6045-3722-41E3-B397-F8CF627B6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74CD-7A19-43B9-BB2A-02C9573A0211}" type="datetime1">
              <a:rPr lang="en-ZA" smtClean="0"/>
              <a:t>2020/05/01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2DC46-D038-4E98-91B0-7C0508A5E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D5721-5300-4A71-ADF7-347BAB138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D90E-3E4E-43CB-9FF3-59125D1CE1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23165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83F47-ED31-4A4B-928A-DB3CE3260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5EFF8-A080-4F12-9F30-5776925E8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7D35F-D0F8-4100-8D67-18C8B0A7F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DFE52-770A-47B6-9C94-CFDFACB69C2F}" type="datetime1">
              <a:rPr lang="en-ZA" smtClean="0"/>
              <a:t>2020/05/01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56A67-DD55-45DF-8EA0-55051BF8B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5ADEF-2D80-4ADA-BE21-21EBE455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D90E-3E4E-43CB-9FF3-59125D1CE1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475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F34E4-DF3E-41A8-B72C-7E55F5581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8F6EB-CE7F-4519-BF43-ACC18CEDE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186D7-BC02-4B2D-8AE7-BD2E2647B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6BDF-6E32-4894-8CCF-E94AB77A3B4C}" type="datetime1">
              <a:rPr lang="en-ZA" smtClean="0"/>
              <a:t>2020/05/01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DA58D-9E20-42EB-8BAB-EFDFAC044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B7F6A-FF99-41CA-9828-B93BA19B5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D90E-3E4E-43CB-9FF3-59125D1CE1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74559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24983-B2D8-4D7D-B220-689CAE5E4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752D0-23FD-441D-A9E3-7CEFC11A7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A91FB-5251-4444-88BA-7FF4B9324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3A9690-393E-4647-9741-F666888B2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50393-AE13-42D8-B11B-ACD53E2F037A}" type="datetime1">
              <a:rPr lang="en-ZA" smtClean="0"/>
              <a:t>2020/05/01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5C362-0E29-4293-90AC-4B2216A6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658FE-28FE-4977-97B4-97604CF3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D90E-3E4E-43CB-9FF3-59125D1CE1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358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06F8-6A53-4187-8E4E-1F5D65E0F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8B096-3062-4878-B870-01B16242A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84537E-E83C-49AA-B730-397B403B74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67F062-C957-4C46-8B0A-ABFD773E3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C1B7B-2B12-4CBE-9200-6CE54D863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A7C446-BA62-463C-8CDF-C54F1040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938AB-B0FB-4CF8-9DC9-7D47654D7EB0}" type="datetime1">
              <a:rPr lang="en-ZA" smtClean="0"/>
              <a:t>2020/05/01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8AB58-C1B9-4D38-A2DE-5917921CA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77C7B5-73DC-4DD6-9601-E90C64EB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D90E-3E4E-43CB-9FF3-59125D1CE1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3234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BCA5E-7295-4937-8C88-399BCD4C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DADF4-8547-4F52-BFDC-278F99FAA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1B516-7ADF-4C32-B11B-48708CD5EC8D}" type="datetime1">
              <a:rPr lang="en-ZA" smtClean="0"/>
              <a:t>2020/05/01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5D404-916A-46C3-A6A0-C398D3FE7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24B4D4-F0D2-4390-8385-51A81D17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D90E-3E4E-43CB-9FF3-59125D1CE1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3554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64D2B0-E601-409D-B52B-48D2805CC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7162F-88C8-4D6B-95ED-581A073D6C4C}" type="datetime1">
              <a:rPr lang="en-ZA" smtClean="0"/>
              <a:t>2020/05/01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B47E8-9A8C-4BC5-B00A-8AB5F3DB9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C42A-A017-4DF2-BB65-1FFBBE8CC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D90E-3E4E-43CB-9FF3-59125D1CE1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86918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C015D-B077-4A53-8E80-53FDAB0E3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3C9E9-E707-48DD-A574-ACD40568A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BDE1A-06EE-413B-AA6C-43B4B767B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85E10-0A5F-41FA-9B66-90B765A1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29E00-33B5-4BC5-8C71-A704046BBB77}" type="datetime1">
              <a:rPr lang="en-ZA" smtClean="0"/>
              <a:t>2020/05/01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8C860D-4C83-4828-AD83-6A47203DB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D72BB-E927-4934-9214-CAFE09659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D90E-3E4E-43CB-9FF3-59125D1CE1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451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560F-3887-4F3D-8C53-DD1F3343E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3E0242-72C8-4CD0-BDA8-C00480C272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F5628-DCEF-4278-83DB-55ED3DAC1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F5CF00-4E75-4EA2-9167-E300A6942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31C4D-E698-49AF-B09D-EABBDCFCDBA1}" type="datetime1">
              <a:rPr lang="en-ZA" smtClean="0"/>
              <a:t>2020/05/01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B428D4-0F13-45F0-BFF2-40FE9FDF7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54D4E-7C73-43C3-82D1-739CC2CCC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DD90E-3E4E-43CB-9FF3-59125D1CE1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85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330D8B-C4BB-4DD5-8940-CA7F18D47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110DE-0DF1-40DC-BB0C-CD8FC3E76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24BD3-8D65-44F3-9302-4DC306B22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E9251-3EC3-4442-B440-3E8A368872F8}" type="datetime1">
              <a:rPr lang="en-ZA" smtClean="0"/>
              <a:t>2020/05/01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2CC0D-720E-4F94-86F1-82720ECD87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CF002-E353-4E38-A70C-55057E7E0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DD90E-3E4E-43CB-9FF3-59125D1CE1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246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CD97AF-6CF3-4E05-9824-D2B737139A23}"/>
              </a:ext>
            </a:extLst>
          </p:cNvPr>
          <p:cNvSpPr/>
          <p:nvPr/>
        </p:nvSpPr>
        <p:spPr>
          <a:xfrm>
            <a:off x="0" y="0"/>
            <a:ext cx="12192000" cy="2914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35FE2A-D9BC-43F5-8E21-2F454E948B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43222"/>
            <a:ext cx="11735918" cy="2534428"/>
          </a:xfrm>
        </p:spPr>
        <p:txBody>
          <a:bodyPr>
            <a:normAutofit/>
          </a:bodyPr>
          <a:lstStyle/>
          <a:p>
            <a:r>
              <a:rPr lang="en-ZA" sz="5000" b="1" dirty="0"/>
              <a:t>Productivity and carbon export potential in the Weddell Sea, with a focus on the waters near Larsen C Ice Shelf</a:t>
            </a:r>
            <a:endParaRPr lang="en-ZA" sz="5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6CEFD-CB14-469A-9A24-E90710DF4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762" y="3222985"/>
            <a:ext cx="11828476" cy="2291519"/>
          </a:xfrm>
        </p:spPr>
        <p:txBody>
          <a:bodyPr>
            <a:noAutofit/>
          </a:bodyPr>
          <a:lstStyle/>
          <a:p>
            <a:r>
              <a:rPr lang="en-ZA" sz="2000" b="1" dirty="0"/>
              <a:t>Raquel Flynn</a:t>
            </a:r>
            <a:r>
              <a:rPr lang="en-ZA" sz="2000" b="1" baseline="30000" dirty="0"/>
              <a:t>*1</a:t>
            </a:r>
            <a:r>
              <a:rPr lang="en-ZA" sz="2000" baseline="30000" dirty="0"/>
              <a:t>,</a:t>
            </a:r>
            <a:r>
              <a:rPr lang="en-ZA" sz="2000" dirty="0"/>
              <a:t> Jessica Burger</a:t>
            </a:r>
            <a:r>
              <a:rPr lang="en-ZA" sz="2000" baseline="30000" dirty="0"/>
              <a:t>1</a:t>
            </a:r>
            <a:r>
              <a:rPr lang="en-ZA" sz="2000" dirty="0"/>
              <a:t>, </a:t>
            </a:r>
            <a:r>
              <a:rPr lang="en-ZA" sz="2000" dirty="0" err="1"/>
              <a:t>Shantelle</a:t>
            </a:r>
            <a:r>
              <a:rPr lang="en-ZA" sz="2000" dirty="0"/>
              <a:t> Smith</a:t>
            </a:r>
            <a:r>
              <a:rPr lang="en-ZA" sz="2000" baseline="30000" dirty="0"/>
              <a:t>1</a:t>
            </a:r>
            <a:r>
              <a:rPr lang="en-ZA" sz="2000" dirty="0"/>
              <a:t>, Kurt Spence</a:t>
            </a:r>
            <a:r>
              <a:rPr lang="en-ZA" sz="2000" baseline="30000" dirty="0"/>
              <a:t>1</a:t>
            </a:r>
            <a:r>
              <a:rPr lang="en-ZA" sz="2000" dirty="0"/>
              <a:t>, Thomas Bornman</a:t>
            </a:r>
            <a:r>
              <a:rPr lang="en-ZA" sz="2000" baseline="30000" dirty="0"/>
              <a:t>2,3</a:t>
            </a:r>
            <a:r>
              <a:rPr lang="en-ZA" sz="2000" dirty="0"/>
              <a:t>, Sarah Fawcett</a:t>
            </a:r>
            <a:r>
              <a:rPr lang="en-ZA" sz="2000" baseline="30000" dirty="0"/>
              <a:t>1</a:t>
            </a:r>
            <a:endParaRPr lang="en-ZA" sz="2000" dirty="0"/>
          </a:p>
          <a:p>
            <a:endParaRPr lang="en-ZA" sz="2000" dirty="0"/>
          </a:p>
          <a:p>
            <a:r>
              <a:rPr lang="en-ZA" sz="2000" dirty="0"/>
              <a:t>*flyraq001@myuct.ac.za</a:t>
            </a:r>
          </a:p>
          <a:p>
            <a:r>
              <a:rPr lang="en-ZA" sz="1500" baseline="30000" dirty="0"/>
              <a:t>1</a:t>
            </a:r>
            <a:r>
              <a:rPr lang="en-ZA" sz="1500" dirty="0"/>
              <a:t>Department of Oceanography, University of Cape Town, Cape Town</a:t>
            </a:r>
          </a:p>
          <a:p>
            <a:r>
              <a:rPr lang="en-ZA" sz="1500" baseline="30000" dirty="0"/>
              <a:t>2</a:t>
            </a:r>
            <a:r>
              <a:rPr lang="en-ZA" sz="1500" dirty="0"/>
              <a:t>Elwandle Node, South African Environmental Observation Network</a:t>
            </a:r>
          </a:p>
          <a:p>
            <a:r>
              <a:rPr lang="en-ZA" sz="1500" baseline="30000" dirty="0"/>
              <a:t>3</a:t>
            </a:r>
            <a:r>
              <a:rPr lang="en-ZA" sz="1500" dirty="0"/>
              <a:t>Institute for Coastal and Marine Research, Nelson Mandela University, Nelson Mandela Bay</a:t>
            </a:r>
            <a:endParaRPr lang="en-ZA" sz="1500" baseline="30000" dirty="0"/>
          </a:p>
          <a:p>
            <a:endParaRPr lang="en-ZA" sz="2000" dirty="0"/>
          </a:p>
        </p:txBody>
      </p:sp>
      <p:pic>
        <p:nvPicPr>
          <p:cNvPr id="1026" name="Picture 2" descr="https://upload.wikimedia.org/wikipedia/en/thumb/7/7c/University_of_Cape_Town_logo.svg/1200px-University_of_Cape_Town_logo.svg.png">
            <a:extLst>
              <a:ext uri="{FF2B5EF4-FFF2-40B4-BE49-F238E27FC236}">
                <a16:creationId xmlns:a16="http://schemas.microsoft.com/office/drawing/2014/main" id="{4B1A946E-0BD3-4B2D-AE9C-6D94B9BB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6" y="4666743"/>
            <a:ext cx="2095104" cy="212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ms.mandela.ac.za/sms/media/2017-NewBranding/Logo-blue-on-white.png">
            <a:extLst>
              <a:ext uri="{FF2B5EF4-FFF2-40B4-BE49-F238E27FC236}">
                <a16:creationId xmlns:a16="http://schemas.microsoft.com/office/drawing/2014/main" id="{7459B676-F870-4DBE-B11D-876D201BD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0" t="35223" r="14882" b="37799"/>
          <a:stretch/>
        </p:blipFill>
        <p:spPr bwMode="auto">
          <a:xfrm>
            <a:off x="2182950" y="5558070"/>
            <a:ext cx="3516898" cy="101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enderbulletins.co.za/wp-content/uploads/2019/12/South-African-Environmental-Observation-Network-.jpg">
            <a:extLst>
              <a:ext uri="{FF2B5EF4-FFF2-40B4-BE49-F238E27FC236}">
                <a16:creationId xmlns:a16="http://schemas.microsoft.com/office/drawing/2014/main" id="{2112AF32-0683-4CA6-8EE7-018891A82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6" b="26656"/>
          <a:stretch/>
        </p:blipFill>
        <p:spPr bwMode="auto">
          <a:xfrm>
            <a:off x="7921939" y="5397447"/>
            <a:ext cx="2933947" cy="129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south african national antarctic program">
            <a:extLst>
              <a:ext uri="{FF2B5EF4-FFF2-40B4-BE49-F238E27FC236}">
                <a16:creationId xmlns:a16="http://schemas.microsoft.com/office/drawing/2014/main" id="{6EB5A1F0-8A26-4AA2-917D-945C8731B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741" y="4462517"/>
            <a:ext cx="2095104" cy="22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 Explorers Club">
            <a:extLst>
              <a:ext uri="{FF2B5EF4-FFF2-40B4-BE49-F238E27FC236}">
                <a16:creationId xmlns:a16="http://schemas.microsoft.com/office/drawing/2014/main" id="{7B0A5CD2-7A4A-4100-A083-A3D31681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037" y="5413676"/>
            <a:ext cx="2547880" cy="105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1FD15CE-26AB-4661-B3E2-8E7FCBB227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26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6"/>
    </mc:Choice>
    <mc:Fallback xmlns="">
      <p:transition spd="slow" advTm="16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51EAD3-2F0E-4364-9BD3-03B3B1664EC8}"/>
              </a:ext>
            </a:extLst>
          </p:cNvPr>
          <p:cNvGrpSpPr/>
          <p:nvPr/>
        </p:nvGrpSpPr>
        <p:grpSpPr>
          <a:xfrm>
            <a:off x="4031043" y="3934026"/>
            <a:ext cx="3939853" cy="2921342"/>
            <a:chOff x="4031043" y="3934026"/>
            <a:chExt cx="3939853" cy="292134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BDF4EB-0B6B-4D03-9A36-1706965FD547}"/>
                </a:ext>
              </a:extLst>
            </p:cNvPr>
            <p:cNvGrpSpPr/>
            <p:nvPr/>
          </p:nvGrpSpPr>
          <p:grpSpPr>
            <a:xfrm>
              <a:off x="4031043" y="4076526"/>
              <a:ext cx="3939853" cy="2778842"/>
              <a:chOff x="4607227" y="1111691"/>
              <a:chExt cx="3939853" cy="277884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E4A93BD-2ECA-43F0-83CA-462B678CF966}"/>
                  </a:ext>
                </a:extLst>
              </p:cNvPr>
              <p:cNvGrpSpPr/>
              <p:nvPr/>
            </p:nvGrpSpPr>
            <p:grpSpPr>
              <a:xfrm>
                <a:off x="4607227" y="1111691"/>
                <a:ext cx="3939853" cy="2778842"/>
                <a:chOff x="6437315" y="1142997"/>
                <a:chExt cx="3939853" cy="2778842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2C60AD2-1BA5-445D-B97D-2785A56DEDE1}"/>
                    </a:ext>
                  </a:extLst>
                </p:cNvPr>
                <p:cNvSpPr txBox="1"/>
                <p:nvPr/>
              </p:nvSpPr>
              <p:spPr>
                <a:xfrm rot="16200000">
                  <a:off x="5505126" y="2075186"/>
                  <a:ext cx="214137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Urea uptake (mmol/m</a:t>
                  </a:r>
                  <a:r>
                    <a:rPr lang="en-ZA" sz="12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/d)</a:t>
                  </a:r>
                </a:p>
              </p:txBody>
            </p: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E4F60608-1ABB-4E16-8176-6B37D7D434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8291"/>
                <a:stretch/>
              </p:blipFill>
              <p:spPr>
                <a:xfrm>
                  <a:off x="6752349" y="1143001"/>
                  <a:ext cx="3624819" cy="2778838"/>
                </a:xfrm>
                <a:prstGeom prst="rect">
                  <a:avLst/>
                </a:prstGeom>
              </p:spPr>
            </p:pic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B634802-DDEF-40DC-BFDD-2577FA480CFB}"/>
                  </a:ext>
                </a:extLst>
              </p:cNvPr>
              <p:cNvGrpSpPr/>
              <p:nvPr/>
            </p:nvGrpSpPr>
            <p:grpSpPr>
              <a:xfrm>
                <a:off x="7434491" y="3133147"/>
                <a:ext cx="769887" cy="520552"/>
                <a:chOff x="6011783" y="3540595"/>
                <a:chExt cx="769887" cy="520552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C963D34-BA1F-4EC1-808B-4A34110BC773}"/>
                    </a:ext>
                  </a:extLst>
                </p:cNvPr>
                <p:cNvSpPr/>
                <p:nvPr/>
              </p:nvSpPr>
              <p:spPr>
                <a:xfrm>
                  <a:off x="6060202" y="3661461"/>
                  <a:ext cx="658098" cy="399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8B88C3FB-CB74-474E-A42B-8418D57223AF}"/>
                    </a:ext>
                  </a:extLst>
                </p:cNvPr>
                <p:cNvGrpSpPr/>
                <p:nvPr/>
              </p:nvGrpSpPr>
              <p:grpSpPr>
                <a:xfrm>
                  <a:off x="6011783" y="3540595"/>
                  <a:ext cx="769887" cy="412196"/>
                  <a:chOff x="3135296" y="2990505"/>
                  <a:chExt cx="769887" cy="412196"/>
                </a:xfrm>
              </p:grpSpPr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5D4C3AE1-244A-44FC-9F42-7321370586D9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073953" y="3051848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F1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26AEBD2F-337C-4A47-8E66-7F2F6DDB218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231470" y="3057273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F2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16AC6235-A9BB-4375-B67C-935E44BEE8C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401338" y="3064359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F3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D98419D4-D454-4C1A-BF5E-122112253E5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566841" y="3061895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F4</a:t>
                    </a:r>
                  </a:p>
                </p:txBody>
              </p:sp>
            </p:grpSp>
          </p:grp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7AB6039F-1591-4179-B043-3555BBDC2E1A}"/>
                </a:ext>
              </a:extLst>
            </p:cNvPr>
            <p:cNvSpPr txBox="1"/>
            <p:nvPr/>
          </p:nvSpPr>
          <p:spPr>
            <a:xfrm>
              <a:off x="4663456" y="3934026"/>
              <a:ext cx="3307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Urea uptake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90A377-AD8F-4758-AD35-9A3D8783303A}"/>
              </a:ext>
            </a:extLst>
          </p:cNvPr>
          <p:cNvGrpSpPr/>
          <p:nvPr/>
        </p:nvGrpSpPr>
        <p:grpSpPr>
          <a:xfrm>
            <a:off x="8072177" y="1067371"/>
            <a:ext cx="3993488" cy="2917122"/>
            <a:chOff x="8072177" y="1067371"/>
            <a:chExt cx="3993488" cy="291712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E4D36EF-5A97-4BC5-BEA6-8906E0D494A0}"/>
                </a:ext>
              </a:extLst>
            </p:cNvPr>
            <p:cNvGrpSpPr/>
            <p:nvPr/>
          </p:nvGrpSpPr>
          <p:grpSpPr>
            <a:xfrm>
              <a:off x="8072177" y="1090045"/>
              <a:ext cx="3914926" cy="2894448"/>
              <a:chOff x="8072177" y="1090045"/>
              <a:chExt cx="3914926" cy="289444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30FBCED-E013-4F17-91CC-AC617B917A6C}"/>
                  </a:ext>
                </a:extLst>
              </p:cNvPr>
              <p:cNvGrpSpPr/>
              <p:nvPr/>
            </p:nvGrpSpPr>
            <p:grpSpPr>
              <a:xfrm>
                <a:off x="8291970" y="1090045"/>
                <a:ext cx="3695133" cy="2894448"/>
                <a:chOff x="8450734" y="1081357"/>
                <a:chExt cx="3695133" cy="2894448"/>
              </a:xfrm>
            </p:grpSpPr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8D6AC1DB-C922-4551-A488-E7297C9008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7995"/>
                <a:stretch/>
              </p:blipFill>
              <p:spPr>
                <a:xfrm>
                  <a:off x="8450734" y="1081357"/>
                  <a:ext cx="3695133" cy="2894448"/>
                </a:xfrm>
                <a:prstGeom prst="rect">
                  <a:avLst/>
                </a:prstGeom>
              </p:spPr>
            </p:pic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16AD92EC-1ACF-42E4-8CE4-A2BBC75B1A1C}"/>
                    </a:ext>
                  </a:extLst>
                </p:cNvPr>
                <p:cNvGrpSpPr/>
                <p:nvPr/>
              </p:nvGrpSpPr>
              <p:grpSpPr>
                <a:xfrm>
                  <a:off x="11259844" y="3204337"/>
                  <a:ext cx="442502" cy="510505"/>
                  <a:chOff x="6339168" y="3550642"/>
                  <a:chExt cx="442502" cy="510505"/>
                </a:xfrm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23FDDD3D-433D-45CD-B8A3-4F31F76B5E8B}"/>
                      </a:ext>
                    </a:extLst>
                  </p:cNvPr>
                  <p:cNvSpPr/>
                  <p:nvPr/>
                </p:nvSpPr>
                <p:spPr>
                  <a:xfrm>
                    <a:off x="6339168" y="3661461"/>
                    <a:ext cx="379132" cy="3996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ZA"/>
                  </a:p>
                </p:txBody>
              </p: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4D18BCDC-943F-4091-9355-AB37D167DBD6}"/>
                      </a:ext>
                    </a:extLst>
                  </p:cNvPr>
                  <p:cNvGrpSpPr/>
                  <p:nvPr/>
                </p:nvGrpSpPr>
                <p:grpSpPr>
                  <a:xfrm>
                    <a:off x="6339168" y="3550642"/>
                    <a:ext cx="442502" cy="402149"/>
                    <a:chOff x="3462681" y="3000552"/>
                    <a:chExt cx="442502" cy="402149"/>
                  </a:xfrm>
                </p:grpSpPr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A22153B6-44D8-4D8B-A82C-4DC712F6754D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401338" y="3064359"/>
                      <a:ext cx="39968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F3</a:t>
                      </a:r>
                    </a:p>
                  </p:txBody>
                </p:sp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id="{C1CC4360-8A2F-48A6-94FC-E0A18C47462D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566841" y="3061895"/>
                      <a:ext cx="39968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F4</a:t>
                      </a:r>
                    </a:p>
                  </p:txBody>
                </p:sp>
              </p:grpSp>
            </p:grpSp>
          </p:grp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E194F73B-6630-47A9-B629-4196C97664EC}"/>
                  </a:ext>
                </a:extLst>
              </p:cNvPr>
              <p:cNvSpPr txBox="1"/>
              <p:nvPr/>
            </p:nvSpPr>
            <p:spPr>
              <a:xfrm rot="16200000">
                <a:off x="7139988" y="2094545"/>
                <a:ext cx="214137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NO</a:t>
                </a:r>
                <a:r>
                  <a:rPr lang="en-ZA" sz="12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ZA" sz="1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ZA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oxidation (mmol/m</a:t>
                </a:r>
                <a:r>
                  <a:rPr lang="en-ZA" sz="12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ZA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/d)</a:t>
                </a:r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A886CB5-B448-4F05-8C32-F5C671A589D9}"/>
                </a:ext>
              </a:extLst>
            </p:cNvPr>
            <p:cNvSpPr txBox="1"/>
            <p:nvPr/>
          </p:nvSpPr>
          <p:spPr>
            <a:xfrm>
              <a:off x="8758226" y="1067371"/>
              <a:ext cx="3307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Nitrification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27E26CDC-BA88-47B2-B0F9-1212BCDEC6EB}"/>
              </a:ext>
            </a:extLst>
          </p:cNvPr>
          <p:cNvSpPr txBox="1">
            <a:spLocks/>
          </p:cNvSpPr>
          <p:nvPr/>
        </p:nvSpPr>
        <p:spPr>
          <a:xfrm>
            <a:off x="1638300" y="242596"/>
            <a:ext cx="89154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Calibri (body)"/>
              </a:rPr>
              <a:t>Carbon export potential</a:t>
            </a:r>
            <a:endParaRPr lang="en-US" dirty="0">
              <a:latin typeface="Calibri (body)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E07C704-DC52-41AF-A464-EDE975E73D57}"/>
              </a:ext>
            </a:extLst>
          </p:cNvPr>
          <p:cNvGrpSpPr/>
          <p:nvPr/>
        </p:nvGrpSpPr>
        <p:grpSpPr>
          <a:xfrm>
            <a:off x="6863156" y="4938812"/>
            <a:ext cx="1282148" cy="836082"/>
            <a:chOff x="1754023" y="5730033"/>
            <a:chExt cx="1448502" cy="94456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8F87386-9675-4195-B656-A374FCB7B46E}"/>
                </a:ext>
              </a:extLst>
            </p:cNvPr>
            <p:cNvGrpSpPr/>
            <p:nvPr/>
          </p:nvGrpSpPr>
          <p:grpSpPr>
            <a:xfrm>
              <a:off x="1754023" y="5730033"/>
              <a:ext cx="1448502" cy="944562"/>
              <a:chOff x="1754023" y="5730033"/>
              <a:chExt cx="1448502" cy="94456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2032782-237E-49A5-BA02-0CCD67DB8182}"/>
                  </a:ext>
                </a:extLst>
              </p:cNvPr>
              <p:cNvGrpSpPr/>
              <p:nvPr/>
            </p:nvGrpSpPr>
            <p:grpSpPr>
              <a:xfrm>
                <a:off x="1754023" y="5730033"/>
                <a:ext cx="1448502" cy="944562"/>
                <a:chOff x="1754023" y="5730033"/>
                <a:chExt cx="1448502" cy="944562"/>
              </a:xfrm>
            </p:grpSpPr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6038F3F4-DE25-4407-9787-876E7C0361C3}"/>
                    </a:ext>
                  </a:extLst>
                </p:cNvPr>
                <p:cNvGrpSpPr/>
                <p:nvPr/>
              </p:nvGrpSpPr>
              <p:grpSpPr>
                <a:xfrm>
                  <a:off x="1754023" y="5730033"/>
                  <a:ext cx="1263394" cy="931997"/>
                  <a:chOff x="1423823" y="4194301"/>
                  <a:chExt cx="1263394" cy="931997"/>
                </a:xfrm>
              </p:grpSpPr>
              <p:pic>
                <p:nvPicPr>
                  <p:cNvPr id="24" name="Picture 23">
                    <a:extLst>
                      <a:ext uri="{FF2B5EF4-FFF2-40B4-BE49-F238E27FC236}">
                        <a16:creationId xmlns:a16="http://schemas.microsoft.com/office/drawing/2014/main" id="{B7FB55DF-EF3F-4E3B-857F-8080999792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3366" t="38839" r="1703" b="26804"/>
                  <a:stretch/>
                </p:blipFill>
                <p:spPr>
                  <a:xfrm>
                    <a:off x="1423823" y="4194301"/>
                    <a:ext cx="1263394" cy="931997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  <p:sp>
                <p:nvSpPr>
                  <p:cNvPr id="25" name="Rectangle 24">
                    <a:extLst>
                      <a:ext uri="{FF2B5EF4-FFF2-40B4-BE49-F238E27FC236}">
                        <a16:creationId xmlns:a16="http://schemas.microsoft.com/office/drawing/2014/main" id="{5982C14A-0083-4084-95E3-F375B0E7E510}"/>
                      </a:ext>
                    </a:extLst>
                  </p:cNvPr>
                  <p:cNvSpPr/>
                  <p:nvPr/>
                </p:nvSpPr>
                <p:spPr>
                  <a:xfrm>
                    <a:off x="1657350" y="4959350"/>
                    <a:ext cx="793750" cy="1605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ZA"/>
                  </a:p>
                </p:txBody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8BD6526-84B5-4282-9D2A-04B53733BADD}"/>
                    </a:ext>
                  </a:extLst>
                </p:cNvPr>
                <p:cNvSpPr txBox="1"/>
                <p:nvPr/>
              </p:nvSpPr>
              <p:spPr>
                <a:xfrm>
                  <a:off x="1939131" y="6431198"/>
                  <a:ext cx="1263394" cy="243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Fimbul</a:t>
                  </a:r>
                  <a:endParaRPr lang="en-ZA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78FBE9B-44A5-439F-907B-DA3BF5D4FF3E}"/>
                  </a:ext>
                </a:extLst>
              </p:cNvPr>
              <p:cNvSpPr/>
              <p:nvPr/>
            </p:nvSpPr>
            <p:spPr>
              <a:xfrm>
                <a:off x="2024063" y="6347724"/>
                <a:ext cx="628650" cy="141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CB8750-54A9-4E08-AE9A-A8CB325B0722}"/>
                </a:ext>
              </a:extLst>
            </p:cNvPr>
            <p:cNvSpPr txBox="1"/>
            <p:nvPr/>
          </p:nvSpPr>
          <p:spPr>
            <a:xfrm>
              <a:off x="1939131" y="6290190"/>
              <a:ext cx="1263394" cy="24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800" dirty="0">
                  <a:latin typeface="Arial" panose="020B0604020202020204" pitchFamily="34" charset="0"/>
                  <a:cs typeface="Arial" panose="020B0604020202020204" pitchFamily="34" charset="0"/>
                </a:rPr>
                <a:t>Weddell Gyre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0A2FB6-EE28-4E52-B5CE-84AD613ED776}"/>
              </a:ext>
            </a:extLst>
          </p:cNvPr>
          <p:cNvGrpSpPr/>
          <p:nvPr/>
        </p:nvGrpSpPr>
        <p:grpSpPr>
          <a:xfrm>
            <a:off x="151210" y="1067371"/>
            <a:ext cx="3861437" cy="2881316"/>
            <a:chOff x="151210" y="1067371"/>
            <a:chExt cx="3861437" cy="2881316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08CA74-C190-4E98-AA3C-1266DA0BC759}"/>
                </a:ext>
              </a:extLst>
            </p:cNvPr>
            <p:cNvGrpSpPr/>
            <p:nvPr/>
          </p:nvGrpSpPr>
          <p:grpSpPr>
            <a:xfrm>
              <a:off x="151210" y="1201150"/>
              <a:ext cx="3861437" cy="2747537"/>
              <a:chOff x="4685643" y="4138173"/>
              <a:chExt cx="3861437" cy="2747537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E44E707-FCF0-448D-BD25-A6D719AA7149}"/>
                  </a:ext>
                </a:extLst>
              </p:cNvPr>
              <p:cNvGrpSpPr/>
              <p:nvPr/>
            </p:nvGrpSpPr>
            <p:grpSpPr>
              <a:xfrm>
                <a:off x="4685643" y="4138173"/>
                <a:ext cx="3861437" cy="2747537"/>
                <a:chOff x="6515731" y="4110463"/>
                <a:chExt cx="3861437" cy="2747537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DAC98A6A-DD1A-4731-85BF-5EE5023B30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l="8127"/>
                <a:stretch/>
              </p:blipFill>
              <p:spPr>
                <a:xfrm>
                  <a:off x="6839339" y="4110463"/>
                  <a:ext cx="3537829" cy="2747537"/>
                </a:xfrm>
                <a:prstGeom prst="rect">
                  <a:avLst/>
                </a:prstGeom>
              </p:spPr>
            </p:pic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7F29A9B-DB71-40D1-B89A-AF8D41742F4D}"/>
                    </a:ext>
                  </a:extLst>
                </p:cNvPr>
                <p:cNvSpPr txBox="1"/>
                <p:nvPr/>
              </p:nvSpPr>
              <p:spPr>
                <a:xfrm rot="16200000">
                  <a:off x="5583542" y="5171438"/>
                  <a:ext cx="214137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NPP (mmol/m</a:t>
                  </a:r>
                  <a:r>
                    <a:rPr lang="en-ZA" sz="12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/d)</a:t>
                  </a: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F088A177-FDD8-4AD7-9C8F-0E46A56485B7}"/>
                  </a:ext>
                </a:extLst>
              </p:cNvPr>
              <p:cNvGrpSpPr/>
              <p:nvPr/>
            </p:nvGrpSpPr>
            <p:grpSpPr>
              <a:xfrm>
                <a:off x="7422535" y="6104377"/>
                <a:ext cx="769887" cy="520552"/>
                <a:chOff x="6011783" y="3540595"/>
                <a:chExt cx="769887" cy="520552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2F943FA1-135B-408D-83D4-A6FD6030513E}"/>
                    </a:ext>
                  </a:extLst>
                </p:cNvPr>
                <p:cNvSpPr/>
                <p:nvPr/>
              </p:nvSpPr>
              <p:spPr>
                <a:xfrm>
                  <a:off x="6060202" y="3661461"/>
                  <a:ext cx="658098" cy="399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537F4D3-0873-4134-87C5-F22592A26617}"/>
                    </a:ext>
                  </a:extLst>
                </p:cNvPr>
                <p:cNvGrpSpPr/>
                <p:nvPr/>
              </p:nvGrpSpPr>
              <p:grpSpPr>
                <a:xfrm>
                  <a:off x="6011783" y="3540595"/>
                  <a:ext cx="769887" cy="412196"/>
                  <a:chOff x="3135296" y="2990505"/>
                  <a:chExt cx="769887" cy="412196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969C0540-57CD-42E9-A81A-4EEEAEB8AC9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073953" y="3051848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40911AB2-53D5-4238-8D65-2D5FB1AE49A9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231470" y="3057273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F2</a:t>
                    </a: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4BB20E26-4030-4360-97A5-0F3CB13ED49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401338" y="3064359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F3</a:t>
                    </a: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A6FBACEE-D6D6-4C8B-94C2-F93D8F99A4C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566841" y="3061895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F4</a:t>
                    </a:r>
                  </a:p>
                </p:txBody>
              </p:sp>
            </p:grpSp>
          </p:grp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5691019-EC6F-4D8C-83DC-BB8573959619}"/>
                </a:ext>
              </a:extLst>
            </p:cNvPr>
            <p:cNvSpPr txBox="1"/>
            <p:nvPr/>
          </p:nvSpPr>
          <p:spPr>
            <a:xfrm>
              <a:off x="705208" y="1067371"/>
              <a:ext cx="3307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Net primary production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84459B-9EEB-4A46-A229-24670A2E0DA4}"/>
              </a:ext>
            </a:extLst>
          </p:cNvPr>
          <p:cNvGrpSpPr/>
          <p:nvPr/>
        </p:nvGrpSpPr>
        <p:grpSpPr>
          <a:xfrm>
            <a:off x="4014432" y="1067371"/>
            <a:ext cx="4092984" cy="2879307"/>
            <a:chOff x="4014432" y="1067371"/>
            <a:chExt cx="4092984" cy="2879307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9601F63-2E0F-4F76-8E13-8775F1CF8548}"/>
                </a:ext>
              </a:extLst>
            </p:cNvPr>
            <p:cNvGrpSpPr/>
            <p:nvPr/>
          </p:nvGrpSpPr>
          <p:grpSpPr>
            <a:xfrm>
              <a:off x="4014432" y="1199143"/>
              <a:ext cx="4092984" cy="2747535"/>
              <a:chOff x="329135" y="4070486"/>
              <a:chExt cx="4092984" cy="2747535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7C8234BE-3B74-4AB2-ABF0-B636F696C337}"/>
                  </a:ext>
                </a:extLst>
              </p:cNvPr>
              <p:cNvGrpSpPr/>
              <p:nvPr/>
            </p:nvGrpSpPr>
            <p:grpSpPr>
              <a:xfrm>
                <a:off x="329135" y="4070486"/>
                <a:ext cx="4092984" cy="2747535"/>
                <a:chOff x="1499799" y="4101793"/>
                <a:chExt cx="4092984" cy="2747535"/>
              </a:xfrm>
            </p:grpSpPr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9F14409D-1C42-4792-AF46-EE512F85B7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/>
                <a:srcRect l="7775"/>
                <a:stretch/>
              </p:blipFill>
              <p:spPr>
                <a:xfrm>
                  <a:off x="1776798" y="4101793"/>
                  <a:ext cx="3815985" cy="2747535"/>
                </a:xfrm>
                <a:prstGeom prst="rect">
                  <a:avLst/>
                </a:prstGeom>
              </p:spPr>
            </p:pic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630A3CF-A681-4D4B-8B44-E31F7B71779F}"/>
                    </a:ext>
                  </a:extLst>
                </p:cNvPr>
                <p:cNvSpPr txBox="1"/>
                <p:nvPr/>
              </p:nvSpPr>
              <p:spPr>
                <a:xfrm rot="16200000">
                  <a:off x="567610" y="5042652"/>
                  <a:ext cx="214137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</a:t>
                  </a:r>
                  <a:r>
                    <a:rPr lang="en-ZA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en-ZA" sz="12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</a:t>
                  </a:r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uptake (mmol/m</a:t>
                  </a:r>
                  <a:r>
                    <a:rPr lang="en-ZA" sz="12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/d)</a:t>
                  </a:r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0CDA2E9-D521-4527-9571-BFBD273C8E14}"/>
                  </a:ext>
                </a:extLst>
              </p:cNvPr>
              <p:cNvGrpSpPr/>
              <p:nvPr/>
            </p:nvGrpSpPr>
            <p:grpSpPr>
              <a:xfrm>
                <a:off x="3265633" y="6068279"/>
                <a:ext cx="803228" cy="520552"/>
                <a:chOff x="5978442" y="3540595"/>
                <a:chExt cx="803228" cy="520552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47141CB4-2497-437F-9C0F-F2DAE0C9F1D7}"/>
                    </a:ext>
                  </a:extLst>
                </p:cNvPr>
                <p:cNvSpPr/>
                <p:nvPr/>
              </p:nvSpPr>
              <p:spPr>
                <a:xfrm>
                  <a:off x="6005622" y="3661461"/>
                  <a:ext cx="712678" cy="399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3BD355AB-B269-4076-B4F1-F0573C5E4860}"/>
                    </a:ext>
                  </a:extLst>
                </p:cNvPr>
                <p:cNvGrpSpPr/>
                <p:nvPr/>
              </p:nvGrpSpPr>
              <p:grpSpPr>
                <a:xfrm>
                  <a:off x="5978442" y="3540595"/>
                  <a:ext cx="803228" cy="412196"/>
                  <a:chOff x="3101955" y="2990505"/>
                  <a:chExt cx="803228" cy="412196"/>
                </a:xfrm>
              </p:grpSpPr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69151DDD-9529-4D05-83E7-5BAFCEC3F74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040612" y="3051848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F1</a:t>
                    </a:r>
                  </a:p>
                </p:txBody>
              </p:sp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F0CA6BF6-1604-4B90-8738-88479862758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217181" y="3057273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F2</a:t>
                    </a: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CF2A9F82-BB47-429E-9CAE-325ABAA788C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382286" y="3064359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F3</a:t>
                    </a:r>
                  </a:p>
                </p:txBody>
              </p: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019F40EF-E393-4DD6-9F36-97A6820C3F1B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566841" y="3061895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F4</a:t>
                    </a:r>
                  </a:p>
                </p:txBody>
              </p:sp>
            </p:grpSp>
          </p:grp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E651F4A-56EE-4D2B-97DC-575B19C3D049}"/>
                </a:ext>
              </a:extLst>
            </p:cNvPr>
            <p:cNvSpPr txBox="1"/>
            <p:nvPr/>
          </p:nvSpPr>
          <p:spPr>
            <a:xfrm>
              <a:off x="4663457" y="1067371"/>
              <a:ext cx="3307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Nitrate uptake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EB6ECA-AB81-4A71-B8C1-418FE5488E0A}"/>
              </a:ext>
            </a:extLst>
          </p:cNvPr>
          <p:cNvGrpSpPr/>
          <p:nvPr/>
        </p:nvGrpSpPr>
        <p:grpSpPr>
          <a:xfrm>
            <a:off x="72796" y="3934026"/>
            <a:ext cx="3966695" cy="2852581"/>
            <a:chOff x="72796" y="3934026"/>
            <a:chExt cx="3966695" cy="2852581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F6F7717-3351-4CEA-A06F-3E67BDA35652}"/>
                </a:ext>
              </a:extLst>
            </p:cNvPr>
            <p:cNvGrpSpPr/>
            <p:nvPr/>
          </p:nvGrpSpPr>
          <p:grpSpPr>
            <a:xfrm>
              <a:off x="72796" y="4039072"/>
              <a:ext cx="3939851" cy="2747535"/>
              <a:chOff x="329135" y="1111691"/>
              <a:chExt cx="3939851" cy="2747535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11AF9DB-7D1C-437B-B304-E42A412CC631}"/>
                  </a:ext>
                </a:extLst>
              </p:cNvPr>
              <p:cNvGrpSpPr/>
              <p:nvPr/>
            </p:nvGrpSpPr>
            <p:grpSpPr>
              <a:xfrm>
                <a:off x="329135" y="1111691"/>
                <a:ext cx="3939851" cy="2747535"/>
                <a:chOff x="329135" y="1111691"/>
                <a:chExt cx="3939851" cy="2747535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459BD646-C1CD-4143-955E-9A9180944521}"/>
                    </a:ext>
                  </a:extLst>
                </p:cNvPr>
                <p:cNvGrpSpPr/>
                <p:nvPr/>
              </p:nvGrpSpPr>
              <p:grpSpPr>
                <a:xfrm>
                  <a:off x="329135" y="1111691"/>
                  <a:ext cx="3939851" cy="2747535"/>
                  <a:chOff x="1499799" y="1142998"/>
                  <a:chExt cx="3939851" cy="2747535"/>
                </a:xfrm>
              </p:grpSpPr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A51720B7-E137-4696-8465-37C1C98B095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/>
                  <a:srcRect l="8291"/>
                  <a:stretch/>
                </p:blipFill>
                <p:spPr>
                  <a:xfrm>
                    <a:off x="1814831" y="1143000"/>
                    <a:ext cx="3624819" cy="2747533"/>
                  </a:xfrm>
                  <a:prstGeom prst="rect">
                    <a:avLst/>
                  </a:prstGeom>
                </p:spPr>
              </p:pic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829A8B84-9F59-4150-BF57-96904DCBD93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67610" y="2075187"/>
                    <a:ext cx="214137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NH</a:t>
                    </a:r>
                    <a:r>
                      <a:rPr lang="en-ZA" sz="1200" baseline="-25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</a:t>
                    </a:r>
                    <a:r>
                      <a:rPr lang="en-ZA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</a:t>
                    </a:r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uptake (mmol/m</a:t>
                    </a:r>
                    <a:r>
                      <a:rPr lang="en-ZA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/d)</a:t>
                    </a:r>
                  </a:p>
                </p:txBody>
              </p:sp>
            </p:grp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C49E62B3-947D-415A-91D3-EB65BBCFCF9A}"/>
                    </a:ext>
                  </a:extLst>
                </p:cNvPr>
                <p:cNvSpPr/>
                <p:nvPr/>
              </p:nvSpPr>
              <p:spPr>
                <a:xfrm>
                  <a:off x="3192446" y="3224493"/>
                  <a:ext cx="674704" cy="3092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DB2D8C0B-756C-4DE8-9952-AE5F86760F31}"/>
                  </a:ext>
                </a:extLst>
              </p:cNvPr>
              <p:cNvGrpSpPr/>
              <p:nvPr/>
            </p:nvGrpSpPr>
            <p:grpSpPr>
              <a:xfrm>
                <a:off x="3135296" y="3104286"/>
                <a:ext cx="769887" cy="409699"/>
                <a:chOff x="3135296" y="3104286"/>
                <a:chExt cx="769887" cy="409699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7A9A016D-4A56-4569-9DEE-DB22FA0922E2}"/>
                    </a:ext>
                  </a:extLst>
                </p:cNvPr>
                <p:cNvSpPr txBox="1"/>
                <p:nvPr/>
              </p:nvSpPr>
              <p:spPr>
                <a:xfrm rot="16200000">
                  <a:off x="3073953" y="3165629"/>
                  <a:ext cx="3996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F1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8C76163-536E-4752-B072-1012F3860BD7}"/>
                    </a:ext>
                  </a:extLst>
                </p:cNvPr>
                <p:cNvSpPr txBox="1"/>
                <p:nvPr/>
              </p:nvSpPr>
              <p:spPr>
                <a:xfrm rot="16200000">
                  <a:off x="3231470" y="3168557"/>
                  <a:ext cx="3996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F2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58134AD6-02CE-43A2-B8AD-421778C0F020}"/>
                    </a:ext>
                  </a:extLst>
                </p:cNvPr>
                <p:cNvSpPr txBox="1"/>
                <p:nvPr/>
              </p:nvSpPr>
              <p:spPr>
                <a:xfrm rot="16200000">
                  <a:off x="3401338" y="3175643"/>
                  <a:ext cx="3996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F3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31D1CD8E-90BB-4867-813E-36F033DEAFFF}"/>
                    </a:ext>
                  </a:extLst>
                </p:cNvPr>
                <p:cNvSpPr txBox="1"/>
                <p:nvPr/>
              </p:nvSpPr>
              <p:spPr>
                <a:xfrm rot="16200000">
                  <a:off x="3566841" y="3173179"/>
                  <a:ext cx="3996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F4</a:t>
                  </a:r>
                </a:p>
              </p:txBody>
            </p:sp>
          </p:grp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CAE9333-9F9D-4907-AFB7-C6AD7CE268AD}"/>
                </a:ext>
              </a:extLst>
            </p:cNvPr>
            <p:cNvSpPr txBox="1"/>
            <p:nvPr/>
          </p:nvSpPr>
          <p:spPr>
            <a:xfrm>
              <a:off x="732052" y="3934026"/>
              <a:ext cx="3307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Ammonium uptake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07D6125-228A-4843-8DC2-0A83BB6092B2}"/>
              </a:ext>
            </a:extLst>
          </p:cNvPr>
          <p:cNvGrpSpPr/>
          <p:nvPr/>
        </p:nvGrpSpPr>
        <p:grpSpPr>
          <a:xfrm>
            <a:off x="8101290" y="3917129"/>
            <a:ext cx="4016208" cy="2825977"/>
            <a:chOff x="8101290" y="3917129"/>
            <a:chExt cx="4016208" cy="282597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206F43E-CFB9-45FB-835A-3D919EB867C1}"/>
                </a:ext>
              </a:extLst>
            </p:cNvPr>
            <p:cNvGrpSpPr/>
            <p:nvPr/>
          </p:nvGrpSpPr>
          <p:grpSpPr>
            <a:xfrm>
              <a:off x="8101290" y="3917129"/>
              <a:ext cx="4016208" cy="2825977"/>
              <a:chOff x="8281423" y="3999068"/>
              <a:chExt cx="4016208" cy="282597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69E6262-5F96-4940-AB81-93D789B719CA}"/>
                  </a:ext>
                </a:extLst>
              </p:cNvPr>
              <p:cNvGrpSpPr/>
              <p:nvPr/>
            </p:nvGrpSpPr>
            <p:grpSpPr>
              <a:xfrm>
                <a:off x="8281423" y="4091104"/>
                <a:ext cx="3948970" cy="2733941"/>
                <a:chOff x="8281423" y="4091104"/>
                <a:chExt cx="3948970" cy="2733941"/>
              </a:xfrm>
            </p:grpSpPr>
            <p:pic>
              <p:nvPicPr>
                <p:cNvPr id="58" name="Picture 57" descr="A close up of a logo&#10;&#10;Description automatically generated">
                  <a:extLst>
                    <a:ext uri="{FF2B5EF4-FFF2-40B4-BE49-F238E27FC236}">
                      <a16:creationId xmlns:a16="http://schemas.microsoft.com/office/drawing/2014/main" id="{4C6E3B5C-5D43-46E1-8454-75410A4835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8639"/>
                <a:stretch/>
              </p:blipFill>
              <p:spPr>
                <a:xfrm>
                  <a:off x="8281423" y="4091104"/>
                  <a:ext cx="3948970" cy="2733941"/>
                </a:xfrm>
                <a:prstGeom prst="rect">
                  <a:avLst/>
                </a:prstGeom>
              </p:spPr>
            </p:pic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35E893D9-8E1D-41E2-998F-6F32463043D8}"/>
                    </a:ext>
                  </a:extLst>
                </p:cNvPr>
                <p:cNvGrpSpPr/>
                <p:nvPr/>
              </p:nvGrpSpPr>
              <p:grpSpPr>
                <a:xfrm>
                  <a:off x="10901328" y="6200531"/>
                  <a:ext cx="769887" cy="520552"/>
                  <a:chOff x="6011783" y="3540595"/>
                  <a:chExt cx="769887" cy="520552"/>
                </a:xfrm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22D5831D-04F6-439B-95D5-38D0716DB577}"/>
                      </a:ext>
                    </a:extLst>
                  </p:cNvPr>
                  <p:cNvSpPr/>
                  <p:nvPr/>
                </p:nvSpPr>
                <p:spPr>
                  <a:xfrm>
                    <a:off x="6060202" y="3661461"/>
                    <a:ext cx="658098" cy="39968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ZA"/>
                  </a:p>
                </p:txBody>
              </p:sp>
              <p:grpSp>
                <p:nvGrpSpPr>
                  <p:cNvPr id="90" name="Group 89">
                    <a:extLst>
                      <a:ext uri="{FF2B5EF4-FFF2-40B4-BE49-F238E27FC236}">
                        <a16:creationId xmlns:a16="http://schemas.microsoft.com/office/drawing/2014/main" id="{830F01B2-8DD0-42A7-9FF4-728EDB9DCB1D}"/>
                      </a:ext>
                    </a:extLst>
                  </p:cNvPr>
                  <p:cNvGrpSpPr/>
                  <p:nvPr/>
                </p:nvGrpSpPr>
                <p:grpSpPr>
                  <a:xfrm>
                    <a:off x="6011783" y="3540595"/>
                    <a:ext cx="769887" cy="412196"/>
                    <a:chOff x="3135296" y="2990505"/>
                    <a:chExt cx="769887" cy="412196"/>
                  </a:xfrm>
                </p:grpSpPr>
                <p:sp>
                  <p:nvSpPr>
                    <p:cNvPr id="91" name="TextBox 90">
                      <a:extLst>
                        <a:ext uri="{FF2B5EF4-FFF2-40B4-BE49-F238E27FC236}">
                          <a16:creationId xmlns:a16="http://schemas.microsoft.com/office/drawing/2014/main" id="{01BD8CD1-3D09-4A85-BDC5-D74B2EED7BE1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073953" y="3051848"/>
                      <a:ext cx="39968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F1</a:t>
                      </a:r>
                    </a:p>
                  </p:txBody>
                </p:sp>
                <p:sp>
                  <p:nvSpPr>
                    <p:cNvPr id="92" name="TextBox 91">
                      <a:extLst>
                        <a:ext uri="{FF2B5EF4-FFF2-40B4-BE49-F238E27FC236}">
                          <a16:creationId xmlns:a16="http://schemas.microsoft.com/office/drawing/2014/main" id="{6E43AE8E-B266-4D33-9358-5C56A42011A4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231470" y="3057273"/>
                      <a:ext cx="39968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F2</a:t>
                      </a:r>
                    </a:p>
                  </p:txBody>
                </p:sp>
                <p:sp>
                  <p:nvSpPr>
                    <p:cNvPr id="93" name="TextBox 92">
                      <a:extLst>
                        <a:ext uri="{FF2B5EF4-FFF2-40B4-BE49-F238E27FC236}">
                          <a16:creationId xmlns:a16="http://schemas.microsoft.com/office/drawing/2014/main" id="{55B5009B-473E-422C-B17E-8DFA56493887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401338" y="3064359"/>
                      <a:ext cx="39968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F3</a:t>
                      </a:r>
                    </a:p>
                  </p:txBody>
                </p:sp>
                <p:sp>
                  <p:nvSpPr>
                    <p:cNvPr id="94" name="TextBox 93">
                      <a:extLst>
                        <a:ext uri="{FF2B5EF4-FFF2-40B4-BE49-F238E27FC236}">
                          <a16:creationId xmlns:a16="http://schemas.microsoft.com/office/drawing/2014/main" id="{648FC8B5-A5D6-4CEF-A686-F84E0D91E355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3566841" y="3061895"/>
                      <a:ext cx="399685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F4</a:t>
                      </a:r>
                    </a:p>
                  </p:txBody>
                </p:sp>
              </p:grpSp>
            </p:grpSp>
          </p:grp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6E03BFD-38B4-4001-AC4C-403195432F61}"/>
                  </a:ext>
                </a:extLst>
              </p:cNvPr>
              <p:cNvSpPr/>
              <p:nvPr/>
            </p:nvSpPr>
            <p:spPr>
              <a:xfrm>
                <a:off x="8281423" y="3999068"/>
                <a:ext cx="4016208" cy="273394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E728C9C9-5CA7-41C8-8672-82D18F071BC5}"/>
                </a:ext>
              </a:extLst>
            </p:cNvPr>
            <p:cNvSpPr txBox="1"/>
            <p:nvPr/>
          </p:nvSpPr>
          <p:spPr>
            <a:xfrm>
              <a:off x="8733352" y="3934026"/>
              <a:ext cx="3307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f-ratio</a:t>
              </a:r>
            </a:p>
          </p:txBody>
        </p:sp>
      </p:grp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EB45AC98-D13D-421C-896B-E352C157A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2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69"/>
    </mc:Choice>
    <mc:Fallback xmlns="">
      <p:transition spd="slow" advTm="25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1F1C-9D45-4738-B7E3-23E45FDF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200"/>
            <a:ext cx="10515600" cy="1325563"/>
          </a:xfrm>
        </p:spPr>
        <p:txBody>
          <a:bodyPr/>
          <a:lstStyle/>
          <a:p>
            <a:pPr algn="ctr"/>
            <a:r>
              <a:rPr lang="en-ZA" b="1" dirty="0">
                <a:latin typeface="Calibri (body)"/>
              </a:rPr>
              <a:t>Phytoplankton community composition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56BF439-00DE-4214-8802-EA1240980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831587"/>
              </p:ext>
            </p:extLst>
          </p:nvPr>
        </p:nvGraphicFramePr>
        <p:xfrm>
          <a:off x="132571" y="1472763"/>
          <a:ext cx="11926858" cy="415533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3106587">
                  <a:extLst>
                    <a:ext uri="{9D8B030D-6E8A-4147-A177-3AD203B41FA5}">
                      <a16:colId xmlns:a16="http://schemas.microsoft.com/office/drawing/2014/main" val="2073040009"/>
                    </a:ext>
                  </a:extLst>
                </a:gridCol>
                <a:gridCol w="3606078">
                  <a:extLst>
                    <a:ext uri="{9D8B030D-6E8A-4147-A177-3AD203B41FA5}">
                      <a16:colId xmlns:a16="http://schemas.microsoft.com/office/drawing/2014/main" val="3537244660"/>
                    </a:ext>
                  </a:extLst>
                </a:gridCol>
                <a:gridCol w="3615530">
                  <a:extLst>
                    <a:ext uri="{9D8B030D-6E8A-4147-A177-3AD203B41FA5}">
                      <a16:colId xmlns:a16="http://schemas.microsoft.com/office/drawing/2014/main" val="1912309745"/>
                    </a:ext>
                  </a:extLst>
                </a:gridCol>
                <a:gridCol w="1598663">
                  <a:extLst>
                    <a:ext uri="{9D8B030D-6E8A-4147-A177-3AD203B41FA5}">
                      <a16:colId xmlns:a16="http://schemas.microsoft.com/office/drawing/2014/main" val="3275333839"/>
                    </a:ext>
                  </a:extLst>
                </a:gridCol>
              </a:tblGrid>
              <a:tr h="754604"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Position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Dominant Phytoplankton spp.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Comment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Average f-ratio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6080897"/>
                  </a:ext>
                </a:extLst>
              </a:tr>
              <a:tr h="931853"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solidFill>
                            <a:srgbClr val="F8766D"/>
                          </a:solidFill>
                        </a:rPr>
                        <a:t>Antarctic Peninsula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 err="1"/>
                        <a:t>Corethron</a:t>
                      </a:r>
                      <a:r>
                        <a:rPr lang="en-ZA" dirty="0"/>
                        <a:t> </a:t>
                      </a:r>
                      <a:r>
                        <a:rPr lang="en-ZA" dirty="0" err="1"/>
                        <a:t>pennatum</a:t>
                      </a:r>
                      <a:r>
                        <a:rPr lang="en-ZA" dirty="0"/>
                        <a:t> </a:t>
                      </a:r>
                    </a:p>
                    <a:p>
                      <a:pPr algn="ctr"/>
                      <a:r>
                        <a:rPr lang="en-ZA" dirty="0"/>
                        <a:t>(Diatom)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/>
                        <a:t>High biomass of </a:t>
                      </a:r>
                      <a:r>
                        <a:rPr lang="en-ZA" i="1" dirty="0"/>
                        <a:t>C. </a:t>
                      </a:r>
                      <a:r>
                        <a:rPr lang="en-ZA" i="1" dirty="0" err="1"/>
                        <a:t>Pennatum</a:t>
                      </a:r>
                      <a:r>
                        <a:rPr lang="en-ZA" i="1" dirty="0"/>
                        <a:t> </a:t>
                      </a:r>
                      <a:r>
                        <a:rPr lang="en-ZA" dirty="0"/>
                        <a:t>and low diversity of other spp.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0.47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5140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solidFill>
                            <a:srgbClr val="7CAE00"/>
                          </a:solidFill>
                        </a:rPr>
                        <a:t>Larsen C ice shelf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 err="1"/>
                        <a:t>Phaeocystis</a:t>
                      </a:r>
                      <a:r>
                        <a:rPr lang="en-ZA" dirty="0"/>
                        <a:t> Antarctica </a:t>
                      </a:r>
                    </a:p>
                    <a:p>
                      <a:pPr algn="ctr"/>
                      <a:r>
                        <a:rPr lang="en-ZA" dirty="0"/>
                        <a:t>(Haptophyte)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/>
                        <a:t>All stations were dominated by </a:t>
                      </a:r>
                      <a:r>
                        <a:rPr lang="en-ZA" i="1" dirty="0"/>
                        <a:t>P. Antarctica.</a:t>
                      </a:r>
                      <a:r>
                        <a:rPr lang="en-ZA" dirty="0"/>
                        <a:t> Various chain-forming diatom spp. also present.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0.38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9036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b="1" dirty="0" err="1">
                          <a:solidFill>
                            <a:srgbClr val="C77CFF"/>
                          </a:solidFill>
                        </a:rPr>
                        <a:t>Fimbul</a:t>
                      </a:r>
                      <a:r>
                        <a:rPr lang="en-ZA" b="1" dirty="0">
                          <a:solidFill>
                            <a:srgbClr val="C77CFF"/>
                          </a:solidFill>
                        </a:rPr>
                        <a:t> ice shelf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 err="1"/>
                        <a:t>Chaetoceros</a:t>
                      </a:r>
                      <a:r>
                        <a:rPr lang="en-ZA" dirty="0"/>
                        <a:t> spp. </a:t>
                      </a:r>
                    </a:p>
                    <a:p>
                      <a:pPr algn="ctr"/>
                      <a:r>
                        <a:rPr lang="en-ZA" dirty="0"/>
                        <a:t>(Diatom)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dirty="0"/>
                        <a:t>High biomass and diversity of various diatom spp.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0.78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22684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solidFill>
                            <a:srgbClr val="00BFC4"/>
                          </a:solidFill>
                        </a:rPr>
                        <a:t>Weddell Gyre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 err="1"/>
                        <a:t>Corethron</a:t>
                      </a:r>
                      <a:r>
                        <a:rPr lang="en-ZA" dirty="0"/>
                        <a:t> </a:t>
                      </a:r>
                      <a:r>
                        <a:rPr lang="en-ZA" dirty="0" err="1"/>
                        <a:t>pennatum</a:t>
                      </a:r>
                      <a:r>
                        <a:rPr lang="en-ZA" dirty="0"/>
                        <a:t> </a:t>
                      </a:r>
                    </a:p>
                    <a:p>
                      <a:pPr algn="ctr"/>
                      <a:r>
                        <a:rPr lang="en-ZA" dirty="0"/>
                        <a:t>(Diatom)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ZA" dirty="0"/>
                        <a:t>Low biomass and diversity observed. </a:t>
                      </a:r>
                      <a:r>
                        <a:rPr lang="en-ZA" i="1" dirty="0"/>
                        <a:t>C. </a:t>
                      </a:r>
                      <a:r>
                        <a:rPr lang="en-ZA" i="1" dirty="0" err="1"/>
                        <a:t>Pennatum</a:t>
                      </a:r>
                      <a:r>
                        <a:rPr lang="en-ZA" i="1" dirty="0"/>
                        <a:t> </a:t>
                      </a:r>
                      <a:r>
                        <a:rPr lang="en-ZA" dirty="0"/>
                        <a:t>present were small and weakly silicified.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/>
                        <a:t>0.50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359096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948549C-9DBA-4505-9361-740788FC3CBC}"/>
              </a:ext>
            </a:extLst>
          </p:cNvPr>
          <p:cNvSpPr txBox="1"/>
          <p:nvPr/>
        </p:nvSpPr>
        <p:spPr>
          <a:xfrm>
            <a:off x="731616" y="5910357"/>
            <a:ext cx="10728767" cy="646331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Shifts in the phytoplankton community (Diatoms vs. </a:t>
            </a:r>
            <a:r>
              <a:rPr lang="en-ZA" i="1" dirty="0"/>
              <a:t>P. Antarctica</a:t>
            </a:r>
            <a:r>
              <a:rPr lang="en-ZA" dirty="0"/>
              <a:t>) can occur in response to changes in both physical (e.g., vertical stability) and biological (e.g., nutrient concentrations) conditions.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6B2786-B1C9-4A80-B1BA-A82731913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6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71"/>
    </mc:Choice>
    <mc:Fallback xmlns="">
      <p:transition spd="slow" advTm="45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7FC9BEE4-CD15-466C-913D-CCB56779C2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38"/>
          <a:stretch/>
        </p:blipFill>
        <p:spPr>
          <a:xfrm>
            <a:off x="0" y="1599209"/>
            <a:ext cx="3983594" cy="3858163"/>
          </a:xfrm>
          <a:prstGeom prst="rect">
            <a:avLst/>
          </a:prstGeom>
        </p:spPr>
      </p:pic>
      <p:pic>
        <p:nvPicPr>
          <p:cNvPr id="14" name="Picture 1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6A9C7021-01FA-4965-BAB0-75961C0CD0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50"/>
          <a:stretch/>
        </p:blipFill>
        <p:spPr>
          <a:xfrm>
            <a:off x="8130515" y="1549315"/>
            <a:ext cx="3937637" cy="3926719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1A5134FB-CE56-4D94-970E-915D59C9AB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06"/>
          <a:stretch/>
        </p:blipFill>
        <p:spPr>
          <a:xfrm>
            <a:off x="3866921" y="1580547"/>
            <a:ext cx="4360127" cy="38581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C686B35-76CA-499A-983E-70081917E1EE}"/>
              </a:ext>
            </a:extLst>
          </p:cNvPr>
          <p:cNvSpPr txBox="1">
            <a:spLocks/>
          </p:cNvSpPr>
          <p:nvPr/>
        </p:nvSpPr>
        <p:spPr>
          <a:xfrm>
            <a:off x="1638299" y="454421"/>
            <a:ext cx="89154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Calibri (body)"/>
              </a:rPr>
              <a:t>Potential NH</a:t>
            </a:r>
            <a:r>
              <a:rPr lang="en-US" b="1" baseline="-25000" dirty="0">
                <a:latin typeface="Calibri (body)"/>
              </a:rPr>
              <a:t>4</a:t>
            </a:r>
            <a:r>
              <a:rPr lang="en-US" b="1" baseline="30000" dirty="0">
                <a:latin typeface="Calibri (body)"/>
              </a:rPr>
              <a:t>+</a:t>
            </a:r>
            <a:r>
              <a:rPr lang="en-US" b="1" dirty="0">
                <a:latin typeface="Calibri (body)"/>
              </a:rPr>
              <a:t> inhibition at Larsen C</a:t>
            </a:r>
            <a:endParaRPr lang="en-US" dirty="0">
              <a:latin typeface="Calibri (body)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24840C-13C5-41DA-93F7-A550EB53ADB2}"/>
              </a:ext>
            </a:extLst>
          </p:cNvPr>
          <p:cNvSpPr/>
          <p:nvPr/>
        </p:nvSpPr>
        <p:spPr>
          <a:xfrm>
            <a:off x="8634807" y="1605003"/>
            <a:ext cx="3373821" cy="3207463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6E24DC-64DF-411F-B5B4-5A9EAF663B96}"/>
              </a:ext>
            </a:extLst>
          </p:cNvPr>
          <p:cNvSpPr/>
          <p:nvPr/>
        </p:nvSpPr>
        <p:spPr>
          <a:xfrm>
            <a:off x="4777276" y="1608541"/>
            <a:ext cx="3399894" cy="3203925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8E1E62-DA4A-46F7-8ABC-1B37ABFE81E2}"/>
              </a:ext>
            </a:extLst>
          </p:cNvPr>
          <p:cNvSpPr/>
          <p:nvPr/>
        </p:nvSpPr>
        <p:spPr>
          <a:xfrm>
            <a:off x="555306" y="1605003"/>
            <a:ext cx="3373821" cy="3207463"/>
          </a:xfrm>
          <a:prstGeom prst="rect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418159-D737-44C4-90DB-25AF5979F5B2}"/>
              </a:ext>
            </a:extLst>
          </p:cNvPr>
          <p:cNvGrpSpPr/>
          <p:nvPr/>
        </p:nvGrpSpPr>
        <p:grpSpPr>
          <a:xfrm>
            <a:off x="10649412" y="1747790"/>
            <a:ext cx="1448502" cy="931997"/>
            <a:chOff x="1754023" y="5730033"/>
            <a:chExt cx="1448502" cy="93199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037309D-D883-479B-92DF-BD42DB09B1AA}"/>
                </a:ext>
              </a:extLst>
            </p:cNvPr>
            <p:cNvGrpSpPr/>
            <p:nvPr/>
          </p:nvGrpSpPr>
          <p:grpSpPr>
            <a:xfrm>
              <a:off x="1754023" y="5730033"/>
              <a:ext cx="1448502" cy="931997"/>
              <a:chOff x="1754023" y="5730033"/>
              <a:chExt cx="1448502" cy="93199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56670BC-BA6A-4CDE-B35A-E10C12427C61}"/>
                  </a:ext>
                </a:extLst>
              </p:cNvPr>
              <p:cNvGrpSpPr/>
              <p:nvPr/>
            </p:nvGrpSpPr>
            <p:grpSpPr>
              <a:xfrm>
                <a:off x="1754023" y="5730033"/>
                <a:ext cx="1448502" cy="931997"/>
                <a:chOff x="1754023" y="5730033"/>
                <a:chExt cx="1448502" cy="931997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F5CE608B-418A-4448-A96E-FC99129C6DFE}"/>
                    </a:ext>
                  </a:extLst>
                </p:cNvPr>
                <p:cNvGrpSpPr/>
                <p:nvPr/>
              </p:nvGrpSpPr>
              <p:grpSpPr>
                <a:xfrm>
                  <a:off x="1754023" y="5730033"/>
                  <a:ext cx="1263394" cy="931997"/>
                  <a:chOff x="1423823" y="4194301"/>
                  <a:chExt cx="1263394" cy="931997"/>
                </a:xfrm>
              </p:grpSpPr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F926380E-9EFF-46D2-8A8B-1F2BAEB32A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3366" t="38839" r="1703" b="26804"/>
                  <a:stretch/>
                </p:blipFill>
                <p:spPr>
                  <a:xfrm>
                    <a:off x="1423823" y="4194301"/>
                    <a:ext cx="1263394" cy="931997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40E0D58D-FD3E-4EAC-A747-8F961FEC8E04}"/>
                      </a:ext>
                    </a:extLst>
                  </p:cNvPr>
                  <p:cNvSpPr/>
                  <p:nvPr/>
                </p:nvSpPr>
                <p:spPr>
                  <a:xfrm>
                    <a:off x="1657350" y="4959350"/>
                    <a:ext cx="793750" cy="1605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ZA"/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312E8F0-6892-47CB-B5BE-4E4D154346F4}"/>
                    </a:ext>
                  </a:extLst>
                </p:cNvPr>
                <p:cNvSpPr txBox="1"/>
                <p:nvPr/>
              </p:nvSpPr>
              <p:spPr>
                <a:xfrm>
                  <a:off x="1939131" y="6431198"/>
                  <a:ext cx="126339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9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Fimbul</a:t>
                  </a:r>
                  <a:endParaRPr lang="en-ZA"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DDE0443-EEEE-43DB-90BB-84C71D2575A4}"/>
                  </a:ext>
                </a:extLst>
              </p:cNvPr>
              <p:cNvSpPr/>
              <p:nvPr/>
            </p:nvSpPr>
            <p:spPr>
              <a:xfrm>
                <a:off x="2024063" y="6347724"/>
                <a:ext cx="628650" cy="141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AA2D99-0CD4-46C0-B47F-CFF5AE139D26}"/>
                </a:ext>
              </a:extLst>
            </p:cNvPr>
            <p:cNvSpPr txBox="1"/>
            <p:nvPr/>
          </p:nvSpPr>
          <p:spPr>
            <a:xfrm>
              <a:off x="1939131" y="6290190"/>
              <a:ext cx="126339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900" dirty="0">
                  <a:latin typeface="Arial" panose="020B0604020202020204" pitchFamily="34" charset="0"/>
                  <a:cs typeface="Arial" panose="020B0604020202020204" pitchFamily="34" charset="0"/>
                </a:rPr>
                <a:t>Weddell Gyre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553AA4E-AEE6-4EB6-B1E9-53334F6F32AB}"/>
              </a:ext>
            </a:extLst>
          </p:cNvPr>
          <p:cNvSpPr txBox="1"/>
          <p:nvPr/>
        </p:nvSpPr>
        <p:spPr>
          <a:xfrm>
            <a:off x="1587555" y="5812248"/>
            <a:ext cx="9016889" cy="646331"/>
          </a:xfrm>
          <a:prstGeom prst="rect">
            <a:avLst/>
          </a:prstGeom>
          <a:noFill/>
          <a:ln w="28575">
            <a:solidFill>
              <a:srgbClr val="FFC9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[NH</a:t>
            </a:r>
            <a:r>
              <a:rPr lang="en-ZA" baseline="-25000" dirty="0"/>
              <a:t>4</a:t>
            </a:r>
            <a:r>
              <a:rPr lang="en-ZA" baseline="30000" dirty="0"/>
              <a:t>+</a:t>
            </a:r>
            <a:r>
              <a:rPr lang="en-ZA" dirty="0"/>
              <a:t>] ≥0.5 µM inhibit nitrate uptake rates as phytoplankton preferentially consume NH</a:t>
            </a:r>
            <a:r>
              <a:rPr lang="en-ZA" baseline="-25000" dirty="0"/>
              <a:t>4</a:t>
            </a:r>
            <a:r>
              <a:rPr lang="en-ZA" baseline="30000" dirty="0"/>
              <a:t>+</a:t>
            </a:r>
            <a:r>
              <a:rPr lang="en-ZA" dirty="0"/>
              <a:t>. </a:t>
            </a:r>
          </a:p>
          <a:p>
            <a:pPr algn="ctr"/>
            <a:r>
              <a:rPr lang="en-ZA" dirty="0"/>
              <a:t>This has previously been observed in the Weddell Sea in late summer by </a:t>
            </a:r>
            <a:r>
              <a:rPr lang="en-ZA" dirty="0" err="1"/>
              <a:t>Goeyens</a:t>
            </a:r>
            <a:r>
              <a:rPr lang="en-ZA" dirty="0"/>
              <a:t> el at. (1995). </a:t>
            </a:r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5AD7CE9F-4E9C-4235-A512-3CB9872CE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94"/>
    </mc:Choice>
    <mc:Fallback xmlns="">
      <p:transition spd="slow" advTm="64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hip in a body of water&#10;&#10;Description automatically generated">
            <a:extLst>
              <a:ext uri="{FF2B5EF4-FFF2-40B4-BE49-F238E27FC236}">
                <a16:creationId xmlns:a16="http://schemas.microsoft.com/office/drawing/2014/main" id="{0827BD73-A5D9-448C-84C8-DEAC5F4708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CDACC-6166-4798-9F4B-036452B82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856"/>
            <a:ext cx="10515600" cy="1325563"/>
          </a:xfrm>
        </p:spPr>
        <p:txBody>
          <a:bodyPr/>
          <a:lstStyle/>
          <a:p>
            <a:pPr algn="ctr"/>
            <a:r>
              <a:rPr lang="en-ZA" b="1" dirty="0">
                <a:latin typeface="Calibri (body)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E0F66-5EE9-4970-9AED-B6E2EEAA4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5054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ZA" dirty="0"/>
              <a:t>Uptake throughout the Weddell Sea is </a:t>
            </a:r>
            <a:r>
              <a:rPr lang="en-ZA" b="1" dirty="0"/>
              <a:t>dominated by the nanoplankton</a:t>
            </a:r>
            <a:r>
              <a:rPr lang="en-ZA" dirty="0"/>
              <a:t> (3-20 µm), mostly in the form of diatoms.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We hypothesize that </a:t>
            </a:r>
            <a:r>
              <a:rPr lang="en-ZA" b="1" dirty="0"/>
              <a:t>iron replete conditions </a:t>
            </a:r>
            <a:r>
              <a:rPr lang="en-ZA" dirty="0"/>
              <a:t>were observed throughout the Weddell Sea.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The highest relative carbon export potential was measured at </a:t>
            </a:r>
            <a:r>
              <a:rPr lang="en-ZA" b="1" dirty="0" err="1"/>
              <a:t>Fimbul</a:t>
            </a:r>
            <a:r>
              <a:rPr lang="en-ZA" b="1" dirty="0"/>
              <a:t> ice shelf, </a:t>
            </a:r>
            <a:r>
              <a:rPr lang="en-ZA" dirty="0"/>
              <a:t>likely driven by phytoplankton community. </a:t>
            </a:r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r>
              <a:rPr lang="en-ZA" dirty="0"/>
              <a:t>Larsen C is characterised by &lt;50% carbon export potential due to potential </a:t>
            </a:r>
            <a:r>
              <a:rPr lang="en-ZA" b="1" dirty="0"/>
              <a:t>NH</a:t>
            </a:r>
            <a:r>
              <a:rPr lang="en-ZA" b="1" baseline="-25000" dirty="0"/>
              <a:t>4</a:t>
            </a:r>
            <a:r>
              <a:rPr lang="en-ZA" b="1" baseline="30000" dirty="0"/>
              <a:t>+</a:t>
            </a:r>
            <a:r>
              <a:rPr lang="en-ZA" b="1" dirty="0"/>
              <a:t> inhibition</a:t>
            </a:r>
            <a:r>
              <a:rPr lang="en-ZA" dirty="0"/>
              <a:t>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548DFB2-9F3C-400E-9279-A62E75A82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60"/>
    </mc:Choice>
    <mc:Fallback xmlns="">
      <p:transition spd="slow" advTm="3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3A328B3-52F0-ED44-A86C-43CD3E8379F6}"/>
              </a:ext>
            </a:extLst>
          </p:cNvPr>
          <p:cNvSpPr txBox="1"/>
          <p:nvPr/>
        </p:nvSpPr>
        <p:spPr>
          <a:xfrm>
            <a:off x="159488" y="296215"/>
            <a:ext cx="10909005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Acknowledgements: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Biogeochemistry team on SANAE 58 voyage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Fawcett-Altieri Lab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Captain and crew of the </a:t>
            </a:r>
            <a:r>
              <a:rPr lang="en-US" sz="3000" i="1" dirty="0"/>
              <a:t>RV SA Agulhas II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University of Cape Town Stable Isotope Lab</a:t>
            </a:r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b="1" dirty="0"/>
              <a:t>Funding: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NRF-SANAP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University of Cape Town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/>
              <a:t>Weddell Sea expedition 2019</a:t>
            </a:r>
          </a:p>
          <a:p>
            <a:endParaRPr lang="en-US" sz="4000" dirty="0"/>
          </a:p>
          <a:p>
            <a:endParaRPr lang="en-US" sz="4000" b="1" dirty="0"/>
          </a:p>
          <a:p>
            <a:endParaRPr lang="en-US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5947C0-D3EF-4CC1-83AA-2248797B7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769" y="2897847"/>
            <a:ext cx="6017232" cy="39601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A82A85-FE8B-4923-B166-3FC614C0AA9E}"/>
              </a:ext>
            </a:extLst>
          </p:cNvPr>
          <p:cNvSpPr txBox="1"/>
          <p:nvPr/>
        </p:nvSpPr>
        <p:spPr>
          <a:xfrm>
            <a:off x="9762682" y="6642556"/>
            <a:ext cx="24293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800" dirty="0"/>
              <a:t>Photo taken by Holly Ewart</a:t>
            </a:r>
          </a:p>
        </p:txBody>
      </p:sp>
    </p:spTree>
    <p:extLst>
      <p:ext uri="{BB962C8B-B14F-4D97-AF65-F5344CB8AC3E}">
        <p14:creationId xmlns:p14="http://schemas.microsoft.com/office/powerpoint/2010/main" val="355470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3"/>
    </mc:Choice>
    <mc:Fallback xmlns="">
      <p:transition spd="slow" advTm="475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>
            <a:extLst>
              <a:ext uri="{FF2B5EF4-FFF2-40B4-BE49-F238E27FC236}">
                <a16:creationId xmlns:a16="http://schemas.microsoft.com/office/drawing/2014/main" id="{5B3656CE-4110-48BC-9D21-6279FA3CD4FA}"/>
              </a:ext>
            </a:extLst>
          </p:cNvPr>
          <p:cNvGrpSpPr/>
          <p:nvPr/>
        </p:nvGrpSpPr>
        <p:grpSpPr>
          <a:xfrm>
            <a:off x="363894" y="1668989"/>
            <a:ext cx="3665638" cy="4694489"/>
            <a:chOff x="363894" y="1668989"/>
            <a:chExt cx="3665638" cy="469448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4BBAE03-3AF3-473B-9740-038366043154}"/>
                </a:ext>
              </a:extLst>
            </p:cNvPr>
            <p:cNvGrpSpPr/>
            <p:nvPr/>
          </p:nvGrpSpPr>
          <p:grpSpPr>
            <a:xfrm>
              <a:off x="363894" y="1668989"/>
              <a:ext cx="3665638" cy="4694489"/>
              <a:chOff x="363894" y="1668989"/>
              <a:chExt cx="3665638" cy="4694489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AFC6E55-77D4-4EF6-B1C9-47C07F0A00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8410" b="8649"/>
              <a:stretch/>
            </p:blipFill>
            <p:spPr>
              <a:xfrm>
                <a:off x="363894" y="1681562"/>
                <a:ext cx="3462476" cy="4681916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A362184-5F52-4541-8763-A05135BC8C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2376" r="26681" b="15400"/>
              <a:stretch/>
            </p:blipFill>
            <p:spPr>
              <a:xfrm>
                <a:off x="1113927" y="1668989"/>
                <a:ext cx="2915605" cy="4314059"/>
              </a:xfrm>
              <a:prstGeom prst="rect">
                <a:avLst/>
              </a:prstGeom>
            </p:spPr>
          </p:pic>
        </p:grp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E386452-EB60-4897-9C41-7CF4D95CDA7C}"/>
                </a:ext>
              </a:extLst>
            </p:cNvPr>
            <p:cNvSpPr/>
            <p:nvPr/>
          </p:nvSpPr>
          <p:spPr>
            <a:xfrm>
              <a:off x="1075827" y="1691087"/>
              <a:ext cx="2616028" cy="4326758"/>
            </a:xfrm>
            <a:prstGeom prst="rect">
              <a:avLst/>
            </a:prstGeom>
            <a:noFill/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32B196CB-C44C-4581-A68E-E7A64A3D15E8}"/>
              </a:ext>
            </a:extLst>
          </p:cNvPr>
          <p:cNvSpPr txBox="1">
            <a:spLocks/>
          </p:cNvSpPr>
          <p:nvPr/>
        </p:nvSpPr>
        <p:spPr>
          <a:xfrm>
            <a:off x="989900" y="604007"/>
            <a:ext cx="3290000" cy="7382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b="1" dirty="0">
                <a:latin typeface="Calibri (body)"/>
              </a:rPr>
              <a:t>Study Area</a:t>
            </a:r>
            <a:endParaRPr lang="en-ZA" dirty="0">
              <a:latin typeface="Calibri (body)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5A80B7A-EE00-4D58-85DE-A14FE5BB25E6}"/>
              </a:ext>
            </a:extLst>
          </p:cNvPr>
          <p:cNvGrpSpPr/>
          <p:nvPr/>
        </p:nvGrpSpPr>
        <p:grpSpPr>
          <a:xfrm>
            <a:off x="3720718" y="1455419"/>
            <a:ext cx="8238831" cy="4724815"/>
            <a:chOff x="3721100" y="1442720"/>
            <a:chExt cx="8238831" cy="4724815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43C8B9B-6BB5-49E6-8802-F974B5DE8CE6}"/>
                </a:ext>
              </a:extLst>
            </p:cNvPr>
            <p:cNvGrpSpPr/>
            <p:nvPr/>
          </p:nvGrpSpPr>
          <p:grpSpPr>
            <a:xfrm>
              <a:off x="3721100" y="1442720"/>
              <a:ext cx="8238831" cy="4724815"/>
              <a:chOff x="3721100" y="1442720"/>
              <a:chExt cx="8238831" cy="4724815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33325B34-BE7B-4F15-876B-127EE760A248}"/>
                  </a:ext>
                </a:extLst>
              </p:cNvPr>
              <p:cNvGrpSpPr/>
              <p:nvPr/>
            </p:nvGrpSpPr>
            <p:grpSpPr>
              <a:xfrm>
                <a:off x="3721100" y="1442720"/>
                <a:ext cx="8238831" cy="4724815"/>
                <a:chOff x="3721100" y="1442720"/>
                <a:chExt cx="8238831" cy="4724815"/>
              </a:xfrm>
            </p:grpSpPr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A194C65B-C83D-4B8A-9AB0-4E1D999ACD4D}"/>
                    </a:ext>
                  </a:extLst>
                </p:cNvPr>
                <p:cNvGrpSpPr/>
                <p:nvPr/>
              </p:nvGrpSpPr>
              <p:grpSpPr>
                <a:xfrm>
                  <a:off x="4127499" y="1442720"/>
                  <a:ext cx="7832432" cy="4724815"/>
                  <a:chOff x="4127499" y="1442720"/>
                  <a:chExt cx="7832432" cy="4724815"/>
                </a:xfrm>
              </p:grpSpPr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AD4DDA76-5F55-4CE2-A42B-B8A5E7304E0B}"/>
                      </a:ext>
                    </a:extLst>
                  </p:cNvPr>
                  <p:cNvGrpSpPr/>
                  <p:nvPr/>
                </p:nvGrpSpPr>
                <p:grpSpPr>
                  <a:xfrm>
                    <a:off x="4127499" y="1442720"/>
                    <a:ext cx="7832432" cy="4724815"/>
                    <a:chOff x="4127499" y="1442720"/>
                    <a:chExt cx="7832432" cy="4724815"/>
                  </a:xfrm>
                </p:grpSpPr>
                <p:grpSp>
                  <p:nvGrpSpPr>
                    <p:cNvPr id="34" name="Group 33">
                      <a:extLst>
                        <a:ext uri="{FF2B5EF4-FFF2-40B4-BE49-F238E27FC236}">
                          <a16:creationId xmlns:a16="http://schemas.microsoft.com/office/drawing/2014/main" id="{816F6D68-19AE-4FFA-ABB4-286C3EC70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27499" y="1442720"/>
                      <a:ext cx="7832432" cy="4724815"/>
                      <a:chOff x="4127499" y="1442720"/>
                      <a:chExt cx="7832432" cy="4724815"/>
                    </a:xfrm>
                  </p:grpSpPr>
                  <p:grpSp>
                    <p:nvGrpSpPr>
                      <p:cNvPr id="32" name="Group 31">
                        <a:extLst>
                          <a:ext uri="{FF2B5EF4-FFF2-40B4-BE49-F238E27FC236}">
                            <a16:creationId xmlns:a16="http://schemas.microsoft.com/office/drawing/2014/main" id="{C53D2503-4C3B-4127-B11C-2632B13FDAA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127499" y="1442720"/>
                        <a:ext cx="6819900" cy="4724815"/>
                        <a:chOff x="4127499" y="1442720"/>
                        <a:chExt cx="6819900" cy="4724815"/>
                      </a:xfrm>
                    </p:grpSpPr>
                    <p:pic>
                      <p:nvPicPr>
                        <p:cNvPr id="31" name="Picture 30">
                          <a:extLst>
                            <a:ext uri="{FF2B5EF4-FFF2-40B4-BE49-F238E27FC236}">
                              <a16:creationId xmlns:a16="http://schemas.microsoft.com/office/drawing/2014/main" id="{C95898D2-48EE-4306-B213-0543A0C4B4B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7"/>
                        <a:srcRect l="4817" r="30544" b="11052"/>
                        <a:stretch/>
                      </p:blipFill>
                      <p:spPr>
                        <a:xfrm>
                          <a:off x="4127499" y="1442720"/>
                          <a:ext cx="6819900" cy="4724815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29" name="Group 28">
                          <a:extLst>
                            <a:ext uri="{FF2B5EF4-FFF2-40B4-BE49-F238E27FC236}">
                              <a16:creationId xmlns:a16="http://schemas.microsoft.com/office/drawing/2014/main" id="{AFB961A4-E720-4705-97C7-2ACF7CD7013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524500" y="2908300"/>
                          <a:ext cx="5185229" cy="2791019"/>
                          <a:chOff x="5524500" y="2908300"/>
                          <a:chExt cx="5185229" cy="2791019"/>
                        </a:xfrm>
                      </p:grpSpPr>
                      <p:sp>
                        <p:nvSpPr>
                          <p:cNvPr id="20" name="Rectangle 19">
                            <a:extLst>
                              <a:ext uri="{FF2B5EF4-FFF2-40B4-BE49-F238E27FC236}">
                                <a16:creationId xmlns:a16="http://schemas.microsoft.com/office/drawing/2014/main" id="{E650B6E8-8F24-496A-A83A-2815605A0AF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5524500" y="2908300"/>
                            <a:ext cx="457200" cy="660400"/>
                          </a:xfrm>
                          <a:prstGeom prst="rect">
                            <a:avLst/>
                          </a:prstGeom>
                          <a:noFill/>
                          <a:ln w="38100">
                            <a:solidFill>
                              <a:schemeClr val="bg1">
                                <a:lumMod val="6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ZA" sz="150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28" name="Right Triangle 27">
                            <a:extLst>
                              <a:ext uri="{FF2B5EF4-FFF2-40B4-BE49-F238E27FC236}">
                                <a16:creationId xmlns:a16="http://schemas.microsoft.com/office/drawing/2014/main" id="{075AF323-A09C-498A-AC94-1EF15C09ECA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flipH="1">
                            <a:off x="8463756" y="4410269"/>
                            <a:ext cx="2245973" cy="1289050"/>
                          </a:xfrm>
                          <a:prstGeom prst="rtTriangle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ZA" sz="1500">
                              <a:latin typeface="Arial" panose="020B0604020202020204" pitchFamily="34" charset="0"/>
                              <a:cs typeface="Arial" panose="020B0604020202020204" pitchFamily="34" charset="0"/>
                            </a:endParaRPr>
                          </a:p>
                        </p:txBody>
                      </p:sp>
                    </p:grpSp>
                  </p:grpSp>
                  <p:pic>
                    <p:nvPicPr>
                      <p:cNvPr id="33" name="Picture 32">
                        <a:extLst>
                          <a:ext uri="{FF2B5EF4-FFF2-40B4-BE49-F238E27FC236}">
                            <a16:creationId xmlns:a16="http://schemas.microsoft.com/office/drawing/2014/main" id="{E87A283A-202E-4951-9138-4416A9304A1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8"/>
                      <a:srcRect l="81811" t="6875" r="7230" b="40027"/>
                      <a:stretch/>
                    </p:blipFill>
                    <p:spPr>
                      <a:xfrm>
                        <a:off x="10947399" y="2449380"/>
                        <a:ext cx="1012532" cy="2569362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3B8CEC53-65D5-4F57-B079-227463A2EF6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128393" y="3989838"/>
                      <a:ext cx="1012533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ZA" sz="15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Fimbul</a:t>
                      </a:r>
                      <a:endParaRPr lang="en-ZA" sz="15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AD0DBB75-6187-400A-A5E0-BD8E0AF18A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621140" y="4171113"/>
                      <a:ext cx="1676399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ZA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Weddell Gyre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8FC6873D-9F4C-41BD-8993-A854764DFD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18142" y="2446984"/>
                      <a:ext cx="2010271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ZA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Antarctic Peninsula</a:t>
                      </a:r>
                    </a:p>
                  </p:txBody>
                </p:sp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73A0A3D5-5045-4C03-B50C-2A8523D1D6C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62649" y="3042581"/>
                      <a:ext cx="2010271" cy="32316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ZA" sz="15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Larsen C</a:t>
                      </a:r>
                    </a:p>
                  </p:txBody>
                </p:sp>
              </p:grpSp>
              <p:sp>
                <p:nvSpPr>
                  <p:cNvPr id="48" name="Right Triangle 47">
                    <a:extLst>
                      <a:ext uri="{FF2B5EF4-FFF2-40B4-BE49-F238E27FC236}">
                        <a16:creationId xmlns:a16="http://schemas.microsoft.com/office/drawing/2014/main" id="{13B60260-E223-4DFC-AB52-3B296053C9DA}"/>
                      </a:ext>
                    </a:extLst>
                  </p:cNvPr>
                  <p:cNvSpPr/>
                  <p:nvPr/>
                </p:nvSpPr>
                <p:spPr>
                  <a:xfrm>
                    <a:off x="5091537" y="5231103"/>
                    <a:ext cx="457199" cy="480721"/>
                  </a:xfrm>
                  <a:prstGeom prst="rtTriangl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ZA" sz="15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ABDA6F4-D895-4EF6-83C8-E412266090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6500" y="1678388"/>
                  <a:ext cx="1778000" cy="1242612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D6EB790-FFE7-40CD-AF41-73828C7EF6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21100" y="3581400"/>
                  <a:ext cx="1778000" cy="2401648"/>
                </a:xfrm>
                <a:prstGeom prst="line">
                  <a:avLst/>
                </a:prstGeom>
                <a:ln w="28575">
                  <a:solidFill>
                    <a:schemeClr val="bg1">
                      <a:lumMod val="65000"/>
                    </a:schemeClr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A9A379B-56C3-4A65-8B58-48D38F56C6B9}"/>
                  </a:ext>
                </a:extLst>
              </p:cNvPr>
              <p:cNvSpPr/>
              <p:nvPr/>
            </p:nvSpPr>
            <p:spPr>
              <a:xfrm>
                <a:off x="11268075" y="3076575"/>
                <a:ext cx="85725" cy="18097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 sz="15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7E92815-9048-4B9F-B8E8-D9596E9FB323}"/>
                </a:ext>
              </a:extLst>
            </p:cNvPr>
            <p:cNvSpPr txBox="1"/>
            <p:nvPr/>
          </p:nvSpPr>
          <p:spPr>
            <a:xfrm>
              <a:off x="11247925" y="2636530"/>
              <a:ext cx="2209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500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FACD31B-D510-4909-B445-62F6A0063B4C}"/>
              </a:ext>
            </a:extLst>
          </p:cNvPr>
          <p:cNvGrpSpPr/>
          <p:nvPr/>
        </p:nvGrpSpPr>
        <p:grpSpPr>
          <a:xfrm>
            <a:off x="2473614" y="2765582"/>
            <a:ext cx="1068499" cy="2657076"/>
            <a:chOff x="2473614" y="2765582"/>
            <a:chExt cx="1068499" cy="2657076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CFA4B41-BFA9-4E52-8FB0-4D603A3256EF}"/>
                </a:ext>
              </a:extLst>
            </p:cNvPr>
            <p:cNvSpPr txBox="1"/>
            <p:nvPr/>
          </p:nvSpPr>
          <p:spPr>
            <a:xfrm>
              <a:off x="2586702" y="5167896"/>
              <a:ext cx="419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8F1B33B-ACD8-4BFB-A522-065A32D1D30D}"/>
                </a:ext>
              </a:extLst>
            </p:cNvPr>
            <p:cNvSpPr txBox="1"/>
            <p:nvPr/>
          </p:nvSpPr>
          <p:spPr>
            <a:xfrm>
              <a:off x="2473614" y="4871405"/>
              <a:ext cx="419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L2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8586F7B-3A76-45DE-BA4F-8F5B9A56B486}"/>
                </a:ext>
              </a:extLst>
            </p:cNvPr>
            <p:cNvSpPr txBox="1"/>
            <p:nvPr/>
          </p:nvSpPr>
          <p:spPr>
            <a:xfrm>
              <a:off x="2490908" y="4372703"/>
              <a:ext cx="419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L3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B0E373D-7512-49A7-996E-C7E04F7C265C}"/>
                </a:ext>
              </a:extLst>
            </p:cNvPr>
            <p:cNvSpPr txBox="1"/>
            <p:nvPr/>
          </p:nvSpPr>
          <p:spPr>
            <a:xfrm>
              <a:off x="2476636" y="3755047"/>
              <a:ext cx="4191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L4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55B59C1-1A57-4067-8859-259413259421}"/>
                </a:ext>
              </a:extLst>
            </p:cNvPr>
            <p:cNvSpPr txBox="1"/>
            <p:nvPr/>
          </p:nvSpPr>
          <p:spPr>
            <a:xfrm>
              <a:off x="2876210" y="2765582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L10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D3680ED-37D9-4429-9714-E1A933C1715B}"/>
                </a:ext>
              </a:extLst>
            </p:cNvPr>
            <p:cNvSpPr txBox="1"/>
            <p:nvPr/>
          </p:nvSpPr>
          <p:spPr>
            <a:xfrm>
              <a:off x="2976254" y="5176437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L5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71B44B6-76B6-43D2-9CCF-A8980B6B671E}"/>
                </a:ext>
              </a:extLst>
            </p:cNvPr>
            <p:cNvSpPr txBox="1"/>
            <p:nvPr/>
          </p:nvSpPr>
          <p:spPr>
            <a:xfrm>
              <a:off x="3011549" y="4625821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L6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5C4DFEB-6554-449E-9C1B-F53E147AFF42}"/>
                </a:ext>
              </a:extLst>
            </p:cNvPr>
            <p:cNvSpPr txBox="1"/>
            <p:nvPr/>
          </p:nvSpPr>
          <p:spPr>
            <a:xfrm>
              <a:off x="2689691" y="4912307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L7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6E8B987-798D-475E-B5B7-F602E29C2312}"/>
                </a:ext>
              </a:extLst>
            </p:cNvPr>
            <p:cNvSpPr txBox="1"/>
            <p:nvPr/>
          </p:nvSpPr>
          <p:spPr>
            <a:xfrm>
              <a:off x="2833022" y="4364465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L8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7B76D7B-1482-4E51-80BD-E2845BFC816A}"/>
                </a:ext>
              </a:extLst>
            </p:cNvPr>
            <p:cNvSpPr txBox="1"/>
            <p:nvPr/>
          </p:nvSpPr>
          <p:spPr>
            <a:xfrm>
              <a:off x="2826035" y="3817827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L9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C7923C-9FED-4C27-A3D3-21ABE4C8E44B}"/>
              </a:ext>
            </a:extLst>
          </p:cNvPr>
          <p:cNvGrpSpPr/>
          <p:nvPr/>
        </p:nvGrpSpPr>
        <p:grpSpPr>
          <a:xfrm>
            <a:off x="6164417" y="2277779"/>
            <a:ext cx="3979590" cy="2361109"/>
            <a:chOff x="6164417" y="2277779"/>
            <a:chExt cx="3979590" cy="2361109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25DE741-355B-4D05-A11F-583E4542C231}"/>
                </a:ext>
              </a:extLst>
            </p:cNvPr>
            <p:cNvSpPr txBox="1"/>
            <p:nvPr/>
          </p:nvSpPr>
          <p:spPr>
            <a:xfrm>
              <a:off x="6223117" y="3776299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WG1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C9649C6-44B2-40B5-85F4-4DA44065776B}"/>
                </a:ext>
              </a:extLst>
            </p:cNvPr>
            <p:cNvSpPr txBox="1"/>
            <p:nvPr/>
          </p:nvSpPr>
          <p:spPr>
            <a:xfrm>
              <a:off x="6529745" y="3940937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WG2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36868FE-2CE5-41B9-BF16-175459882E0D}"/>
                </a:ext>
              </a:extLst>
            </p:cNvPr>
            <p:cNvSpPr txBox="1"/>
            <p:nvPr/>
          </p:nvSpPr>
          <p:spPr>
            <a:xfrm>
              <a:off x="6337765" y="2277779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3C856FF-5BFD-42C7-B198-4AA5AEEF4D84}"/>
                </a:ext>
              </a:extLst>
            </p:cNvPr>
            <p:cNvSpPr txBox="1"/>
            <p:nvPr/>
          </p:nvSpPr>
          <p:spPr>
            <a:xfrm>
              <a:off x="6286408" y="2452665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3C9045B-8DDB-495E-8E83-E00D76A41F16}"/>
                </a:ext>
              </a:extLst>
            </p:cNvPr>
            <p:cNvSpPr txBox="1"/>
            <p:nvPr/>
          </p:nvSpPr>
          <p:spPr>
            <a:xfrm>
              <a:off x="6164417" y="2580614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4685490-D6D7-416A-A2DA-93D94568D5FE}"/>
                </a:ext>
              </a:extLst>
            </p:cNvPr>
            <p:cNvSpPr txBox="1"/>
            <p:nvPr/>
          </p:nvSpPr>
          <p:spPr>
            <a:xfrm>
              <a:off x="9250051" y="4241354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DF0E736-AAB9-41B4-A6BC-8D7215F70B1B}"/>
                </a:ext>
              </a:extLst>
            </p:cNvPr>
            <p:cNvSpPr txBox="1"/>
            <p:nvPr/>
          </p:nvSpPr>
          <p:spPr>
            <a:xfrm>
              <a:off x="9248723" y="4392667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F2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D1E8219-4A34-4E7C-96C5-FD947C399A34}"/>
                </a:ext>
              </a:extLst>
            </p:cNvPr>
            <p:cNvSpPr txBox="1"/>
            <p:nvPr/>
          </p:nvSpPr>
          <p:spPr>
            <a:xfrm>
              <a:off x="9609980" y="4260756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F3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D3F493-F301-4854-9E27-23F3CD823528}"/>
                </a:ext>
              </a:extLst>
            </p:cNvPr>
            <p:cNvSpPr txBox="1"/>
            <p:nvPr/>
          </p:nvSpPr>
          <p:spPr>
            <a:xfrm>
              <a:off x="9613443" y="4389124"/>
              <a:ext cx="5305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rgbClr val="E5E5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F4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C758B7-03A7-430F-A7A3-8A2626D2C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2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29"/>
    </mc:Choice>
    <mc:Fallback xmlns="">
      <p:transition spd="slow" advTm="3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6273" y="137665"/>
            <a:ext cx="9375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New vs. Regenerated production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05316" y="2150716"/>
            <a:ext cx="3420533" cy="456961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New</a:t>
            </a:r>
            <a:r>
              <a:rPr lang="en-US" sz="2800" dirty="0"/>
              <a:t> production refers to production fuelled by nitrate 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>
                <a:solidFill>
                  <a:srgbClr val="FFC91D"/>
                </a:solidFill>
              </a:rPr>
              <a:t>Regenerated</a:t>
            </a:r>
            <a:r>
              <a:rPr lang="en-US" sz="2800" dirty="0"/>
              <a:t> production is fuelled by ammonium and urea</a:t>
            </a:r>
          </a:p>
          <a:p>
            <a:endParaRPr lang="en-US" sz="2800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F1B5023-CA87-4736-B65A-A41C08FEB01D}"/>
              </a:ext>
            </a:extLst>
          </p:cNvPr>
          <p:cNvGrpSpPr/>
          <p:nvPr/>
        </p:nvGrpSpPr>
        <p:grpSpPr>
          <a:xfrm>
            <a:off x="5266959" y="1545060"/>
            <a:ext cx="6118225" cy="5152187"/>
            <a:chOff x="4524009" y="1136597"/>
            <a:chExt cx="6118225" cy="515218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E39E644-A638-47F8-AFE1-04C6D536A2EE}"/>
                </a:ext>
              </a:extLst>
            </p:cNvPr>
            <p:cNvGrpSpPr/>
            <p:nvPr/>
          </p:nvGrpSpPr>
          <p:grpSpPr>
            <a:xfrm>
              <a:off x="4524009" y="1136597"/>
              <a:ext cx="6118225" cy="5152187"/>
              <a:chOff x="3381008" y="1136596"/>
              <a:chExt cx="6118225" cy="5152187"/>
            </a:xfrm>
          </p:grpSpPr>
          <p:grpSp>
            <p:nvGrpSpPr>
              <p:cNvPr id="54" name="Group 2">
                <a:extLst>
                  <a:ext uri="{FF2B5EF4-FFF2-40B4-BE49-F238E27FC236}">
                    <a16:creationId xmlns:a16="http://schemas.microsoft.com/office/drawing/2014/main" id="{436D0D55-0271-4551-990E-D25B5E9729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81008" y="1716783"/>
                <a:ext cx="6118225" cy="4572000"/>
                <a:chOff x="953" y="550"/>
                <a:chExt cx="3854" cy="2880"/>
              </a:xfrm>
            </p:grpSpPr>
            <p:sp>
              <p:nvSpPr>
                <p:cNvPr id="57" name="Rectangle 3">
                  <a:extLst>
                    <a:ext uri="{FF2B5EF4-FFF2-40B4-BE49-F238E27FC236}">
                      <a16:creationId xmlns:a16="http://schemas.microsoft.com/office/drawing/2014/main" id="{117F22C8-2265-4440-BB54-CE5E8BCF91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3" y="550"/>
                  <a:ext cx="3854" cy="192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8" name="Rectangle 5">
                  <a:extLst>
                    <a:ext uri="{FF2B5EF4-FFF2-40B4-BE49-F238E27FC236}">
                      <a16:creationId xmlns:a16="http://schemas.microsoft.com/office/drawing/2014/main" id="{D7CA6B66-91EC-4BA8-9C93-5BF758F3E1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3" y="2470"/>
                  <a:ext cx="3854" cy="960"/>
                </a:xfrm>
                <a:prstGeom prst="rect">
                  <a:avLst/>
                </a:prstGeom>
                <a:solidFill>
                  <a:srgbClr val="66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9" name="Text Box 6">
                  <a:extLst>
                    <a:ext uri="{FF2B5EF4-FFF2-40B4-BE49-F238E27FC236}">
                      <a16:creationId xmlns:a16="http://schemas.microsoft.com/office/drawing/2014/main" id="{BA608A39-0918-450B-A71A-97581CB84A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7" y="550"/>
                  <a:ext cx="852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dirty="0">
                      <a:solidFill>
                        <a:srgbClr val="000000"/>
                      </a:solidFill>
                      <a:latin typeface="Tahoma" charset="0"/>
                    </a:rPr>
                    <a:t>Euphotic</a:t>
                  </a:r>
                </a:p>
              </p:txBody>
            </p:sp>
            <p:sp>
              <p:nvSpPr>
                <p:cNvPr id="60" name="Text Box 7">
                  <a:extLst>
                    <a:ext uri="{FF2B5EF4-FFF2-40B4-BE49-F238E27FC236}">
                      <a16:creationId xmlns:a16="http://schemas.microsoft.com/office/drawing/2014/main" id="{9B39DD5C-5BC2-4939-AB68-7A69068541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7" y="2470"/>
                  <a:ext cx="74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>
                      <a:solidFill>
                        <a:srgbClr val="000000"/>
                      </a:solidFill>
                      <a:latin typeface="Tahoma" charset="0"/>
                    </a:rPr>
                    <a:t>Aphotic</a:t>
                  </a:r>
                </a:p>
              </p:txBody>
            </p:sp>
            <p:sp>
              <p:nvSpPr>
                <p:cNvPr id="61" name="Rectangle 8">
                  <a:extLst>
                    <a:ext uri="{FF2B5EF4-FFF2-40B4-BE49-F238E27FC236}">
                      <a16:creationId xmlns:a16="http://schemas.microsoft.com/office/drawing/2014/main" id="{099FD704-5F3C-4965-B158-80531FD632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79" y="864"/>
                  <a:ext cx="901" cy="518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2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POM</a:t>
                  </a:r>
                </a:p>
              </p:txBody>
            </p:sp>
            <p:sp>
              <p:nvSpPr>
                <p:cNvPr id="62" name="Rectangle 9">
                  <a:extLst>
                    <a:ext uri="{FF2B5EF4-FFF2-40B4-BE49-F238E27FC236}">
                      <a16:creationId xmlns:a16="http://schemas.microsoft.com/office/drawing/2014/main" id="{7A472D8F-0659-4D14-964B-DCB44CF798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6" y="1962"/>
                  <a:ext cx="502" cy="294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NO</a:t>
                  </a:r>
                  <a:r>
                    <a:rPr lang="en-GB" sz="2400" baseline="-25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3</a:t>
                  </a:r>
                  <a:r>
                    <a:rPr lang="en-GB" sz="2400" baseline="30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-</a:t>
                  </a:r>
                  <a:endPara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3" name="Rectangle 10">
                  <a:extLst>
                    <a:ext uri="{FF2B5EF4-FFF2-40B4-BE49-F238E27FC236}">
                      <a16:creationId xmlns:a16="http://schemas.microsoft.com/office/drawing/2014/main" id="{4307B57C-B96B-4C8D-B93A-778492A792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3" y="1964"/>
                  <a:ext cx="1015" cy="291"/>
                </a:xfrm>
                <a:prstGeom prst="rect">
                  <a:avLst/>
                </a:prstGeom>
                <a:solidFill>
                  <a:srgbClr val="FFC91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NH</a:t>
                  </a:r>
                  <a:r>
                    <a:rPr lang="en-GB" sz="2400" baseline="-25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4</a:t>
                  </a:r>
                  <a:r>
                    <a:rPr lang="en-GB" sz="2400" baseline="30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+</a:t>
                  </a: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/Urea</a:t>
                  </a:r>
                  <a:endPara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4" name="Rectangle 11">
                  <a:extLst>
                    <a:ext uri="{FF2B5EF4-FFF2-40B4-BE49-F238E27FC236}">
                      <a16:creationId xmlns:a16="http://schemas.microsoft.com/office/drawing/2014/main" id="{2C4538E8-5798-4647-917D-CBE28384A4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6" y="2902"/>
                  <a:ext cx="502" cy="294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chemeClr val="bg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NO</a:t>
                  </a:r>
                  <a:r>
                    <a:rPr lang="en-GB" sz="2400" baseline="-25000" dirty="0">
                      <a:solidFill>
                        <a:schemeClr val="bg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3</a:t>
                  </a:r>
                  <a:r>
                    <a:rPr lang="en-GB" sz="2400" baseline="30000" dirty="0">
                      <a:solidFill>
                        <a:schemeClr val="bg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-</a:t>
                  </a:r>
                  <a:endParaRPr lang="en-GB" sz="2400" baseline="-25000" dirty="0">
                    <a:solidFill>
                      <a:schemeClr val="bg1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65" name="Rectangle 12">
                  <a:extLst>
                    <a:ext uri="{FF2B5EF4-FFF2-40B4-BE49-F238E27FC236}">
                      <a16:creationId xmlns:a16="http://schemas.microsoft.com/office/drawing/2014/main" id="{3D632680-4706-491A-BD96-DA17D159B2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9" y="2902"/>
                  <a:ext cx="543" cy="294"/>
                </a:xfrm>
                <a:prstGeom prst="rect">
                  <a:avLst/>
                </a:prstGeom>
                <a:solidFill>
                  <a:srgbClr val="FFC91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NH</a:t>
                  </a:r>
                  <a:r>
                    <a:rPr lang="en-GB" sz="2400" baseline="-25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4</a:t>
                  </a:r>
                  <a:r>
                    <a:rPr lang="en-GB" sz="2400" baseline="30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+</a:t>
                  </a:r>
                  <a:endPara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66" name="AutoShape 13">
                  <a:extLst>
                    <a:ext uri="{FF2B5EF4-FFF2-40B4-BE49-F238E27FC236}">
                      <a16:creationId xmlns:a16="http://schemas.microsoft.com/office/drawing/2014/main" id="{003C65D9-58DD-4A05-9979-61DC1A0DD6EA}"/>
                    </a:ext>
                  </a:extLst>
                </p:cNvPr>
                <p:cNvCxnSpPr>
                  <a:cxnSpLocks noChangeShapeType="1"/>
                  <a:stCxn id="64" idx="0"/>
                  <a:endCxn id="62" idx="2"/>
                </p:cNvCxnSpPr>
                <p:nvPr/>
              </p:nvCxnSpPr>
              <p:spPr bwMode="auto">
                <a:xfrm flipV="1">
                  <a:off x="1877" y="2256"/>
                  <a:ext cx="0" cy="64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7" name="AutoShape 14">
                  <a:extLst>
                    <a:ext uri="{FF2B5EF4-FFF2-40B4-BE49-F238E27FC236}">
                      <a16:creationId xmlns:a16="http://schemas.microsoft.com/office/drawing/2014/main" id="{747904E6-C844-443D-B32B-3543B11DE6CE}"/>
                    </a:ext>
                  </a:extLst>
                </p:cNvPr>
                <p:cNvCxnSpPr>
                  <a:cxnSpLocks noChangeShapeType="1"/>
                  <a:stCxn id="62" idx="0"/>
                </p:cNvCxnSpPr>
                <p:nvPr/>
              </p:nvCxnSpPr>
              <p:spPr bwMode="auto">
                <a:xfrm rot="5400000" flipH="1" flipV="1">
                  <a:off x="1955" y="1051"/>
                  <a:ext cx="832" cy="989"/>
                </a:xfrm>
                <a:prstGeom prst="bentConnector2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68" name="AutoShape 15">
                  <a:extLst>
                    <a:ext uri="{FF2B5EF4-FFF2-40B4-BE49-F238E27FC236}">
                      <a16:creationId xmlns:a16="http://schemas.microsoft.com/office/drawing/2014/main" id="{20C9E27A-8BFF-413D-B465-02D9A7F5DADF}"/>
                    </a:ext>
                  </a:extLst>
                </p:cNvPr>
                <p:cNvCxnSpPr>
                  <a:cxnSpLocks noChangeShapeType="1"/>
                  <a:stCxn id="65" idx="1"/>
                  <a:endCxn id="64" idx="3"/>
                </p:cNvCxnSpPr>
                <p:nvPr/>
              </p:nvCxnSpPr>
              <p:spPr bwMode="auto">
                <a:xfrm flipH="1">
                  <a:off x="2128" y="3049"/>
                  <a:ext cx="941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69" name="Line 17">
                  <a:extLst>
                    <a:ext uri="{FF2B5EF4-FFF2-40B4-BE49-F238E27FC236}">
                      <a16:creationId xmlns:a16="http://schemas.microsoft.com/office/drawing/2014/main" id="{1C2A1D09-F0B0-44F2-BBCA-D880447A11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48" y="2103"/>
                  <a:ext cx="6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70" name="AutoShape 18">
                  <a:extLst>
                    <a:ext uri="{FF2B5EF4-FFF2-40B4-BE49-F238E27FC236}">
                      <a16:creationId xmlns:a16="http://schemas.microsoft.com/office/drawing/2014/main" id="{6B7F66BA-B85C-4D27-991E-2D6E10FC1553}"/>
                    </a:ext>
                  </a:extLst>
                </p:cNvPr>
                <p:cNvCxnSpPr>
                  <a:cxnSpLocks noChangeShapeType="1"/>
                  <a:stCxn id="63" idx="0"/>
                </p:cNvCxnSpPr>
                <p:nvPr/>
              </p:nvCxnSpPr>
              <p:spPr bwMode="auto">
                <a:xfrm flipV="1">
                  <a:off x="3341" y="1382"/>
                  <a:ext cx="0" cy="58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71" name="Text Box 19">
                  <a:extLst>
                    <a:ext uri="{FF2B5EF4-FFF2-40B4-BE49-F238E27FC236}">
                      <a16:creationId xmlns:a16="http://schemas.microsoft.com/office/drawing/2014/main" id="{53E8D665-B823-4284-A05C-04118A26DE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16" y="1913"/>
                  <a:ext cx="5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latin typeface="Tahoma" charset="0"/>
                    </a:rPr>
                    <a:t>shallow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 err="1">
                      <a:solidFill>
                        <a:srgbClr val="000000"/>
                      </a:solidFill>
                      <a:latin typeface="Tahoma" charset="0"/>
                    </a:rPr>
                    <a:t>remin</a:t>
                  </a:r>
                  <a:r>
                    <a:rPr lang="en-GB" sz="1600" dirty="0">
                      <a:solidFill>
                        <a:srgbClr val="000000"/>
                      </a:solidFill>
                      <a:latin typeface="Tahoma" charset="0"/>
                    </a:rPr>
                    <a:t>.</a:t>
                  </a:r>
                </a:p>
              </p:txBody>
            </p:sp>
            <p:sp>
              <p:nvSpPr>
                <p:cNvPr id="72" name="Text Box 20">
                  <a:extLst>
                    <a:ext uri="{FF2B5EF4-FFF2-40B4-BE49-F238E27FC236}">
                      <a16:creationId xmlns:a16="http://schemas.microsoft.com/office/drawing/2014/main" id="{7ACA5F5E-3171-4548-88B3-6387EC4A2B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42" y="2847"/>
                  <a:ext cx="476" cy="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latin typeface="Tahoma" charset="0"/>
                    </a:rPr>
                    <a:t>deep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latin typeface="Tahoma" charset="0"/>
                    </a:rPr>
                    <a:t>remin.</a:t>
                  </a:r>
                </a:p>
              </p:txBody>
            </p:sp>
            <p:sp>
              <p:nvSpPr>
                <p:cNvPr id="73" name="Text Box 21">
                  <a:extLst>
                    <a:ext uri="{FF2B5EF4-FFF2-40B4-BE49-F238E27FC236}">
                      <a16:creationId xmlns:a16="http://schemas.microsoft.com/office/drawing/2014/main" id="{230870AE-DEED-42B8-BFD4-67734DCF6E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55" y="2863"/>
                  <a:ext cx="74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latin typeface="Tahoma" charset="0"/>
                    </a:rPr>
                    <a:t>nitrification</a:t>
                  </a:r>
                </a:p>
              </p:txBody>
            </p:sp>
            <p:sp>
              <p:nvSpPr>
                <p:cNvPr id="74" name="Text Box 22">
                  <a:extLst>
                    <a:ext uri="{FF2B5EF4-FFF2-40B4-BE49-F238E27FC236}">
                      <a16:creationId xmlns:a16="http://schemas.microsoft.com/office/drawing/2014/main" id="{60C2AB4E-8878-4BD4-A74C-5D00C1C2DF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37" y="1622"/>
                  <a:ext cx="35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chemeClr val="accent2"/>
                      </a:solidFill>
                      <a:latin typeface="Tahoma" charset="0"/>
                    </a:rPr>
                    <a:t>new</a:t>
                  </a:r>
                </a:p>
              </p:txBody>
            </p:sp>
            <p:sp>
              <p:nvSpPr>
                <p:cNvPr id="75" name="Text Box 23">
                  <a:extLst>
                    <a:ext uri="{FF2B5EF4-FFF2-40B4-BE49-F238E27FC236}">
                      <a16:creationId xmlns:a16="http://schemas.microsoft.com/office/drawing/2014/main" id="{F3ED1D26-6575-4002-A9A8-02A028D770E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61" y="1622"/>
                  <a:ext cx="801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rgbClr val="FFC91D"/>
                      </a:solidFill>
                      <a:latin typeface="Tahoma" charset="0"/>
                    </a:rPr>
                    <a:t>regenerated</a:t>
                  </a:r>
                </a:p>
              </p:txBody>
            </p:sp>
          </p:grpSp>
          <p:cxnSp>
            <p:nvCxnSpPr>
              <p:cNvPr id="55" name="AutoShape 18">
                <a:extLst>
                  <a:ext uri="{FF2B5EF4-FFF2-40B4-BE49-F238E27FC236}">
                    <a16:creationId xmlns:a16="http://schemas.microsoft.com/office/drawing/2014/main" id="{CC911B09-B766-4AF2-A60F-0C8967FAD52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152932" y="1598261"/>
                <a:ext cx="0" cy="58297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56" name="Rectangle 10">
                <a:extLst>
                  <a:ext uri="{FF2B5EF4-FFF2-40B4-BE49-F238E27FC236}">
                    <a16:creationId xmlns:a16="http://schemas.microsoft.com/office/drawing/2014/main" id="{573D045D-5630-4B20-BF55-7EF567AB4F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3292" y="1136596"/>
                <a:ext cx="699280" cy="46166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4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rPr>
                  <a:t>CO</a:t>
                </a:r>
                <a:r>
                  <a: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rPr>
                  <a:t>2</a:t>
                </a:r>
              </a:p>
            </p:txBody>
          </p:sp>
        </p:grpSp>
        <p:cxnSp>
          <p:nvCxnSpPr>
            <p:cNvPr id="52" name="Connector: Elbow 51">
              <a:extLst>
                <a:ext uri="{FF2B5EF4-FFF2-40B4-BE49-F238E27FC236}">
                  <a16:creationId xmlns:a16="http://schemas.microsoft.com/office/drawing/2014/main" id="{3D9F11E4-6D81-4925-BC9C-03B4CDFD76FA}"/>
                </a:ext>
              </a:extLst>
            </p:cNvPr>
            <p:cNvCxnSpPr>
              <a:stCxn id="61" idx="6"/>
              <a:endCxn id="65" idx="3"/>
            </p:cNvCxnSpPr>
            <p:nvPr/>
          </p:nvCxnSpPr>
          <p:spPr>
            <a:xfrm flipH="1">
              <a:off x="8745172" y="2626422"/>
              <a:ext cx="266700" cy="3057525"/>
            </a:xfrm>
            <a:prstGeom prst="bentConnector3">
              <a:avLst>
                <a:gd name="adj1" fmla="val -460714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19053D2-AA73-4C27-9F00-3D1DFA437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6"/>
    </mc:Choice>
    <mc:Fallback xmlns="">
      <p:transition spd="slow" advTm="35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6273" y="137665"/>
            <a:ext cx="9375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New vs. Regenerated production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FFA783-3C66-4B7C-80CD-F6512457921C}"/>
              </a:ext>
            </a:extLst>
          </p:cNvPr>
          <p:cNvGrpSpPr/>
          <p:nvPr/>
        </p:nvGrpSpPr>
        <p:grpSpPr>
          <a:xfrm>
            <a:off x="1390647" y="3298126"/>
            <a:ext cx="2544232" cy="1631216"/>
            <a:chOff x="247647" y="2908667"/>
            <a:chExt cx="2544232" cy="1631216"/>
          </a:xfrm>
        </p:grpSpPr>
        <p:sp>
          <p:nvSpPr>
            <p:cNvPr id="50" name="Up Arrow 52">
              <a:extLst>
                <a:ext uri="{FF2B5EF4-FFF2-40B4-BE49-F238E27FC236}">
                  <a16:creationId xmlns:a16="http://schemas.microsoft.com/office/drawing/2014/main" id="{FFFD9251-7F95-4BEE-8405-CCDE4887C327}"/>
                </a:ext>
              </a:extLst>
            </p:cNvPr>
            <p:cNvSpPr/>
            <p:nvPr/>
          </p:nvSpPr>
          <p:spPr>
            <a:xfrm>
              <a:off x="247647" y="3313110"/>
              <a:ext cx="837406" cy="1025525"/>
            </a:xfrm>
            <a:prstGeom prst="upArrow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Up Arrow 53">
              <a:extLst>
                <a:ext uri="{FF2B5EF4-FFF2-40B4-BE49-F238E27FC236}">
                  <a16:creationId xmlns:a16="http://schemas.microsoft.com/office/drawing/2014/main" id="{6A8AC0C1-B549-43F2-851D-1757043B274A}"/>
                </a:ext>
              </a:extLst>
            </p:cNvPr>
            <p:cNvSpPr/>
            <p:nvPr/>
          </p:nvSpPr>
          <p:spPr>
            <a:xfrm rot="10800000">
              <a:off x="1954473" y="3313110"/>
              <a:ext cx="837406" cy="1025525"/>
            </a:xfrm>
            <a:prstGeom prst="upArrow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B2EDB16-C5EA-49B6-8D9C-FCF96B6BDFB3}"/>
                </a:ext>
              </a:extLst>
            </p:cNvPr>
            <p:cNvSpPr txBox="1"/>
            <p:nvPr/>
          </p:nvSpPr>
          <p:spPr>
            <a:xfrm>
              <a:off x="1118919" y="2908667"/>
              <a:ext cx="83555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b="1" dirty="0"/>
                <a:t>=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9B3AE161-52C1-44BA-97D3-BC9EC6B6C6ED}"/>
              </a:ext>
            </a:extLst>
          </p:cNvPr>
          <p:cNvSpPr txBox="1"/>
          <p:nvPr/>
        </p:nvSpPr>
        <p:spPr>
          <a:xfrm>
            <a:off x="1390649" y="2645300"/>
            <a:ext cx="3556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a steady state system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D5B5BFC-1374-4A02-A2A8-D342DD340E57}"/>
              </a:ext>
            </a:extLst>
          </p:cNvPr>
          <p:cNvGrpSpPr/>
          <p:nvPr/>
        </p:nvGrpSpPr>
        <p:grpSpPr>
          <a:xfrm>
            <a:off x="5266959" y="1545060"/>
            <a:ext cx="6118225" cy="5152187"/>
            <a:chOff x="4524009" y="1136597"/>
            <a:chExt cx="6118225" cy="5152187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147FEB79-2A67-44D0-8B49-255231ECC393}"/>
                </a:ext>
              </a:extLst>
            </p:cNvPr>
            <p:cNvGrpSpPr/>
            <p:nvPr/>
          </p:nvGrpSpPr>
          <p:grpSpPr>
            <a:xfrm>
              <a:off x="4524009" y="1136597"/>
              <a:ext cx="6118225" cy="5152187"/>
              <a:chOff x="3381008" y="1136596"/>
              <a:chExt cx="6118225" cy="5152187"/>
            </a:xfrm>
          </p:grpSpPr>
          <p:grpSp>
            <p:nvGrpSpPr>
              <p:cNvPr id="109" name="Group 2">
                <a:extLst>
                  <a:ext uri="{FF2B5EF4-FFF2-40B4-BE49-F238E27FC236}">
                    <a16:creationId xmlns:a16="http://schemas.microsoft.com/office/drawing/2014/main" id="{EF4E7A00-4931-4942-9D73-1E68CB563A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81008" y="1716783"/>
                <a:ext cx="6118225" cy="4572000"/>
                <a:chOff x="953" y="550"/>
                <a:chExt cx="3854" cy="2880"/>
              </a:xfrm>
            </p:grpSpPr>
            <p:sp>
              <p:nvSpPr>
                <p:cNvPr id="112" name="Rectangle 3">
                  <a:extLst>
                    <a:ext uri="{FF2B5EF4-FFF2-40B4-BE49-F238E27FC236}">
                      <a16:creationId xmlns:a16="http://schemas.microsoft.com/office/drawing/2014/main" id="{D619461E-40F4-4CB7-8CE2-10CF4FFC18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3" y="550"/>
                  <a:ext cx="3854" cy="192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3" name="Rectangle 5">
                  <a:extLst>
                    <a:ext uri="{FF2B5EF4-FFF2-40B4-BE49-F238E27FC236}">
                      <a16:creationId xmlns:a16="http://schemas.microsoft.com/office/drawing/2014/main" id="{210D4718-864E-40A3-8106-31F7379188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53" y="2470"/>
                  <a:ext cx="3854" cy="960"/>
                </a:xfrm>
                <a:prstGeom prst="rect">
                  <a:avLst/>
                </a:prstGeom>
                <a:solidFill>
                  <a:srgbClr val="66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4" name="Text Box 6">
                  <a:extLst>
                    <a:ext uri="{FF2B5EF4-FFF2-40B4-BE49-F238E27FC236}">
                      <a16:creationId xmlns:a16="http://schemas.microsoft.com/office/drawing/2014/main" id="{CFA35CA1-73AD-467B-ADCD-29B8C53540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7" y="550"/>
                  <a:ext cx="852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dirty="0">
                      <a:solidFill>
                        <a:srgbClr val="000000"/>
                      </a:solidFill>
                      <a:latin typeface="Tahoma" charset="0"/>
                    </a:rPr>
                    <a:t>Euphotic</a:t>
                  </a:r>
                </a:p>
              </p:txBody>
            </p:sp>
            <p:sp>
              <p:nvSpPr>
                <p:cNvPr id="115" name="Text Box 7">
                  <a:extLst>
                    <a:ext uri="{FF2B5EF4-FFF2-40B4-BE49-F238E27FC236}">
                      <a16:creationId xmlns:a16="http://schemas.microsoft.com/office/drawing/2014/main" id="{BC90F3F5-2638-479D-B527-7FCF9FB15D4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67" y="2470"/>
                  <a:ext cx="74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>
                      <a:solidFill>
                        <a:srgbClr val="000000"/>
                      </a:solidFill>
                      <a:latin typeface="Tahoma" charset="0"/>
                    </a:rPr>
                    <a:t>Aphotic</a:t>
                  </a:r>
                </a:p>
              </p:txBody>
            </p:sp>
            <p:sp>
              <p:nvSpPr>
                <p:cNvPr id="116" name="Rectangle 8">
                  <a:extLst>
                    <a:ext uri="{FF2B5EF4-FFF2-40B4-BE49-F238E27FC236}">
                      <a16:creationId xmlns:a16="http://schemas.microsoft.com/office/drawing/2014/main" id="{218A77DB-1993-4573-B372-F4E6094D03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79" y="864"/>
                  <a:ext cx="901" cy="518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2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POM</a:t>
                  </a:r>
                </a:p>
              </p:txBody>
            </p:sp>
            <p:sp>
              <p:nvSpPr>
                <p:cNvPr id="117" name="Rectangle 9">
                  <a:extLst>
                    <a:ext uri="{FF2B5EF4-FFF2-40B4-BE49-F238E27FC236}">
                      <a16:creationId xmlns:a16="http://schemas.microsoft.com/office/drawing/2014/main" id="{4851973E-27DA-4887-B4C7-2EBF6D839C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6" y="1962"/>
                  <a:ext cx="502" cy="294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NO</a:t>
                  </a:r>
                  <a:r>
                    <a:rPr lang="en-GB" sz="2400" baseline="-25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3</a:t>
                  </a:r>
                  <a:r>
                    <a:rPr lang="en-GB" sz="2400" baseline="30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-</a:t>
                  </a:r>
                  <a:endPara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8" name="Rectangle 10">
                  <a:extLst>
                    <a:ext uri="{FF2B5EF4-FFF2-40B4-BE49-F238E27FC236}">
                      <a16:creationId xmlns:a16="http://schemas.microsoft.com/office/drawing/2014/main" id="{AC8F495B-66E9-4E11-92EF-90DCF89327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3" y="1964"/>
                  <a:ext cx="1015" cy="291"/>
                </a:xfrm>
                <a:prstGeom prst="rect">
                  <a:avLst/>
                </a:prstGeom>
                <a:solidFill>
                  <a:srgbClr val="FFC91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NH</a:t>
                  </a:r>
                  <a:r>
                    <a:rPr lang="en-GB" sz="2400" baseline="-25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4</a:t>
                  </a:r>
                  <a:r>
                    <a:rPr lang="en-GB" sz="2400" baseline="30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+</a:t>
                  </a: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/Urea</a:t>
                  </a:r>
                  <a:endPara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19" name="Rectangle 11">
                  <a:extLst>
                    <a:ext uri="{FF2B5EF4-FFF2-40B4-BE49-F238E27FC236}">
                      <a16:creationId xmlns:a16="http://schemas.microsoft.com/office/drawing/2014/main" id="{2FE3A8F6-D605-4184-A315-73C7070628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26" y="2902"/>
                  <a:ext cx="502" cy="294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chemeClr val="bg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NO</a:t>
                  </a:r>
                  <a:r>
                    <a:rPr lang="en-GB" sz="2400" baseline="-25000" dirty="0">
                      <a:solidFill>
                        <a:schemeClr val="bg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3</a:t>
                  </a:r>
                  <a:r>
                    <a:rPr lang="en-GB" sz="2400" baseline="30000" dirty="0">
                      <a:solidFill>
                        <a:schemeClr val="bg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-</a:t>
                  </a:r>
                  <a:endParaRPr lang="en-GB" sz="2400" baseline="-25000" dirty="0">
                    <a:solidFill>
                      <a:schemeClr val="bg1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0" name="Rectangle 12">
                  <a:extLst>
                    <a:ext uri="{FF2B5EF4-FFF2-40B4-BE49-F238E27FC236}">
                      <a16:creationId xmlns:a16="http://schemas.microsoft.com/office/drawing/2014/main" id="{2F885075-0204-4E28-87DC-D0A7AD7B15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69" y="2902"/>
                  <a:ext cx="543" cy="294"/>
                </a:xfrm>
                <a:prstGeom prst="rect">
                  <a:avLst/>
                </a:prstGeom>
                <a:solidFill>
                  <a:srgbClr val="FFC91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NH</a:t>
                  </a:r>
                  <a:r>
                    <a:rPr lang="en-GB" sz="2400" baseline="-25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4</a:t>
                  </a:r>
                  <a:r>
                    <a:rPr lang="en-GB" sz="2400" baseline="30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+</a:t>
                  </a:r>
                  <a:endPara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121" name="AutoShape 13">
                  <a:extLst>
                    <a:ext uri="{FF2B5EF4-FFF2-40B4-BE49-F238E27FC236}">
                      <a16:creationId xmlns:a16="http://schemas.microsoft.com/office/drawing/2014/main" id="{D481C77A-1BE6-4FD7-B991-502EC1A71E60}"/>
                    </a:ext>
                  </a:extLst>
                </p:cNvPr>
                <p:cNvCxnSpPr>
                  <a:cxnSpLocks noChangeShapeType="1"/>
                  <a:stCxn id="119" idx="0"/>
                  <a:endCxn id="117" idx="2"/>
                </p:cNvCxnSpPr>
                <p:nvPr/>
              </p:nvCxnSpPr>
              <p:spPr bwMode="auto">
                <a:xfrm flipV="1">
                  <a:off x="1877" y="2256"/>
                  <a:ext cx="0" cy="64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22" name="AutoShape 14">
                  <a:extLst>
                    <a:ext uri="{FF2B5EF4-FFF2-40B4-BE49-F238E27FC236}">
                      <a16:creationId xmlns:a16="http://schemas.microsoft.com/office/drawing/2014/main" id="{C21B5424-B800-42AC-9ABA-1B8ECF2B25D1}"/>
                    </a:ext>
                  </a:extLst>
                </p:cNvPr>
                <p:cNvCxnSpPr>
                  <a:cxnSpLocks noChangeShapeType="1"/>
                  <a:stCxn id="117" idx="0"/>
                </p:cNvCxnSpPr>
                <p:nvPr/>
              </p:nvCxnSpPr>
              <p:spPr bwMode="auto">
                <a:xfrm rot="5400000" flipH="1" flipV="1">
                  <a:off x="1955" y="1051"/>
                  <a:ext cx="832" cy="989"/>
                </a:xfrm>
                <a:prstGeom prst="bentConnector2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123" name="AutoShape 15">
                  <a:extLst>
                    <a:ext uri="{FF2B5EF4-FFF2-40B4-BE49-F238E27FC236}">
                      <a16:creationId xmlns:a16="http://schemas.microsoft.com/office/drawing/2014/main" id="{682670D6-F2E5-4796-B167-E54B32A45F92}"/>
                    </a:ext>
                  </a:extLst>
                </p:cNvPr>
                <p:cNvCxnSpPr>
                  <a:cxnSpLocks noChangeShapeType="1"/>
                  <a:stCxn id="120" idx="1"/>
                  <a:endCxn id="119" idx="3"/>
                </p:cNvCxnSpPr>
                <p:nvPr/>
              </p:nvCxnSpPr>
              <p:spPr bwMode="auto">
                <a:xfrm flipH="1">
                  <a:off x="2128" y="3049"/>
                  <a:ext cx="941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124" name="Line 17">
                  <a:extLst>
                    <a:ext uri="{FF2B5EF4-FFF2-40B4-BE49-F238E27FC236}">
                      <a16:creationId xmlns:a16="http://schemas.microsoft.com/office/drawing/2014/main" id="{12AFF3AB-9AEF-430C-8EA3-DE973A7E49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848" y="2103"/>
                  <a:ext cx="6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125" name="AutoShape 18">
                  <a:extLst>
                    <a:ext uri="{FF2B5EF4-FFF2-40B4-BE49-F238E27FC236}">
                      <a16:creationId xmlns:a16="http://schemas.microsoft.com/office/drawing/2014/main" id="{DEF3E291-9213-44C9-8E98-386398CAC525}"/>
                    </a:ext>
                  </a:extLst>
                </p:cNvPr>
                <p:cNvCxnSpPr>
                  <a:cxnSpLocks noChangeShapeType="1"/>
                  <a:stCxn id="118" idx="0"/>
                </p:cNvCxnSpPr>
                <p:nvPr/>
              </p:nvCxnSpPr>
              <p:spPr bwMode="auto">
                <a:xfrm flipV="1">
                  <a:off x="3341" y="1382"/>
                  <a:ext cx="0" cy="58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126" name="Text Box 19">
                  <a:extLst>
                    <a:ext uri="{FF2B5EF4-FFF2-40B4-BE49-F238E27FC236}">
                      <a16:creationId xmlns:a16="http://schemas.microsoft.com/office/drawing/2014/main" id="{7B27D746-658A-48AD-BCE0-693A9C1539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16" y="1913"/>
                  <a:ext cx="5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latin typeface="Tahoma" charset="0"/>
                    </a:rPr>
                    <a:t>shallow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 err="1">
                      <a:solidFill>
                        <a:srgbClr val="000000"/>
                      </a:solidFill>
                      <a:latin typeface="Tahoma" charset="0"/>
                    </a:rPr>
                    <a:t>remin</a:t>
                  </a:r>
                  <a:r>
                    <a:rPr lang="en-GB" sz="1600" dirty="0">
                      <a:solidFill>
                        <a:srgbClr val="000000"/>
                      </a:solidFill>
                      <a:latin typeface="Tahoma" charset="0"/>
                    </a:rPr>
                    <a:t>.</a:t>
                  </a:r>
                </a:p>
              </p:txBody>
            </p:sp>
            <p:sp>
              <p:nvSpPr>
                <p:cNvPr id="127" name="Text Box 20">
                  <a:extLst>
                    <a:ext uri="{FF2B5EF4-FFF2-40B4-BE49-F238E27FC236}">
                      <a16:creationId xmlns:a16="http://schemas.microsoft.com/office/drawing/2014/main" id="{27F8173D-85B7-4F97-9DE9-1617CCC6D4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42" y="2847"/>
                  <a:ext cx="476" cy="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latin typeface="Tahoma" charset="0"/>
                    </a:rPr>
                    <a:t>deep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latin typeface="Tahoma" charset="0"/>
                    </a:rPr>
                    <a:t>remin.</a:t>
                  </a:r>
                </a:p>
              </p:txBody>
            </p:sp>
            <p:sp>
              <p:nvSpPr>
                <p:cNvPr id="128" name="Text Box 21">
                  <a:extLst>
                    <a:ext uri="{FF2B5EF4-FFF2-40B4-BE49-F238E27FC236}">
                      <a16:creationId xmlns:a16="http://schemas.microsoft.com/office/drawing/2014/main" id="{03746E20-E8BF-4C6A-9E47-1D6BFCFECA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55" y="2863"/>
                  <a:ext cx="74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latin typeface="Tahoma" charset="0"/>
                    </a:rPr>
                    <a:t>nitrification</a:t>
                  </a:r>
                </a:p>
              </p:txBody>
            </p:sp>
            <p:sp>
              <p:nvSpPr>
                <p:cNvPr id="129" name="Text Box 22">
                  <a:extLst>
                    <a:ext uri="{FF2B5EF4-FFF2-40B4-BE49-F238E27FC236}">
                      <a16:creationId xmlns:a16="http://schemas.microsoft.com/office/drawing/2014/main" id="{0DE415B8-9870-43C2-9046-10BF1F01C2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37" y="1622"/>
                  <a:ext cx="35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chemeClr val="accent2"/>
                      </a:solidFill>
                      <a:latin typeface="Tahoma" charset="0"/>
                    </a:rPr>
                    <a:t>new</a:t>
                  </a:r>
                </a:p>
              </p:txBody>
            </p:sp>
            <p:sp>
              <p:nvSpPr>
                <p:cNvPr id="130" name="Text Box 23">
                  <a:extLst>
                    <a:ext uri="{FF2B5EF4-FFF2-40B4-BE49-F238E27FC236}">
                      <a16:creationId xmlns:a16="http://schemas.microsoft.com/office/drawing/2014/main" id="{97764E1F-6B81-4A25-A2CA-6EC7D7A238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61" y="1622"/>
                  <a:ext cx="801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rgbClr val="FFC91D"/>
                      </a:solidFill>
                      <a:latin typeface="Tahoma" charset="0"/>
                    </a:rPr>
                    <a:t>regenerated</a:t>
                  </a:r>
                </a:p>
              </p:txBody>
            </p:sp>
          </p:grpSp>
          <p:cxnSp>
            <p:nvCxnSpPr>
              <p:cNvPr id="110" name="AutoShape 18">
                <a:extLst>
                  <a:ext uri="{FF2B5EF4-FFF2-40B4-BE49-F238E27FC236}">
                    <a16:creationId xmlns:a16="http://schemas.microsoft.com/office/drawing/2014/main" id="{76E3E8F4-FCB9-45CA-AEFF-741D9AD1C00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152932" y="1598261"/>
                <a:ext cx="0" cy="58297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11" name="Rectangle 10">
                <a:extLst>
                  <a:ext uri="{FF2B5EF4-FFF2-40B4-BE49-F238E27FC236}">
                    <a16:creationId xmlns:a16="http://schemas.microsoft.com/office/drawing/2014/main" id="{74362BA0-EB73-4BD8-A751-8E507234EC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3292" y="1136596"/>
                <a:ext cx="699280" cy="46166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4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rPr>
                  <a:t>CO</a:t>
                </a:r>
                <a:r>
                  <a: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rPr>
                  <a:t>2</a:t>
                </a:r>
              </a:p>
            </p:txBody>
          </p:sp>
        </p:grpSp>
        <p:cxnSp>
          <p:nvCxnSpPr>
            <p:cNvPr id="108" name="Connector: Elbow 107">
              <a:extLst>
                <a:ext uri="{FF2B5EF4-FFF2-40B4-BE49-F238E27FC236}">
                  <a16:creationId xmlns:a16="http://schemas.microsoft.com/office/drawing/2014/main" id="{A3094B2B-F0AC-4727-BE77-12901F538789}"/>
                </a:ext>
              </a:extLst>
            </p:cNvPr>
            <p:cNvCxnSpPr>
              <a:stCxn id="116" idx="6"/>
              <a:endCxn id="120" idx="3"/>
            </p:cNvCxnSpPr>
            <p:nvPr/>
          </p:nvCxnSpPr>
          <p:spPr>
            <a:xfrm flipH="1">
              <a:off x="8745172" y="2626422"/>
              <a:ext cx="266700" cy="3057525"/>
            </a:xfrm>
            <a:prstGeom prst="bentConnector3">
              <a:avLst>
                <a:gd name="adj1" fmla="val -460714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BF4A91-6BE4-46F0-9802-FF08B9C0D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2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8"/>
    </mc:Choice>
    <mc:Fallback xmlns="">
      <p:transition spd="slow" advTm="7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6273" y="137665"/>
            <a:ext cx="9375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New vs. Regenerated production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93CDB01-FBD1-4C8A-AA99-16286D3A1527}"/>
              </a:ext>
            </a:extLst>
          </p:cNvPr>
          <p:cNvGrpSpPr/>
          <p:nvPr/>
        </p:nvGrpSpPr>
        <p:grpSpPr>
          <a:xfrm>
            <a:off x="5266959" y="1545060"/>
            <a:ext cx="6118225" cy="5152187"/>
            <a:chOff x="4524009" y="1136597"/>
            <a:chExt cx="6118225" cy="5152187"/>
          </a:xfrm>
        </p:grpSpPr>
        <p:grpSp>
          <p:nvGrpSpPr>
            <p:cNvPr id="5" name="Group 4"/>
            <p:cNvGrpSpPr/>
            <p:nvPr/>
          </p:nvGrpSpPr>
          <p:grpSpPr>
            <a:xfrm>
              <a:off x="4524009" y="1136597"/>
              <a:ext cx="6118225" cy="5152187"/>
              <a:chOff x="3381008" y="1136596"/>
              <a:chExt cx="6118225" cy="5152187"/>
            </a:xfrm>
          </p:grpSpPr>
          <p:grpSp>
            <p:nvGrpSpPr>
              <p:cNvPr id="28" name="Group 2"/>
              <p:cNvGrpSpPr>
                <a:grpSpLocks/>
              </p:cNvGrpSpPr>
              <p:nvPr/>
            </p:nvGrpSpPr>
            <p:grpSpPr bwMode="auto">
              <a:xfrm>
                <a:off x="3381008" y="1716783"/>
                <a:ext cx="6118225" cy="4572000"/>
                <a:chOff x="953" y="550"/>
                <a:chExt cx="3854" cy="2880"/>
              </a:xfrm>
            </p:grpSpPr>
            <p:sp>
              <p:nvSpPr>
                <p:cNvPr id="29" name="Rectangle 3"/>
                <p:cNvSpPr>
                  <a:spLocks noChangeArrowheads="1"/>
                </p:cNvSpPr>
                <p:nvPr/>
              </p:nvSpPr>
              <p:spPr bwMode="auto">
                <a:xfrm>
                  <a:off x="953" y="550"/>
                  <a:ext cx="3854" cy="192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1" name="Rectangle 5"/>
                <p:cNvSpPr>
                  <a:spLocks noChangeArrowheads="1"/>
                </p:cNvSpPr>
                <p:nvPr/>
              </p:nvSpPr>
              <p:spPr bwMode="auto">
                <a:xfrm>
                  <a:off x="953" y="2470"/>
                  <a:ext cx="3854" cy="960"/>
                </a:xfrm>
                <a:prstGeom prst="rect">
                  <a:avLst/>
                </a:prstGeom>
                <a:solidFill>
                  <a:srgbClr val="66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967" y="550"/>
                  <a:ext cx="852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dirty="0">
                      <a:solidFill>
                        <a:srgbClr val="000000"/>
                      </a:solidFill>
                      <a:latin typeface="Tahoma" charset="0"/>
                    </a:rPr>
                    <a:t>Euphotic</a:t>
                  </a:r>
                </a:p>
              </p:txBody>
            </p:sp>
            <p:sp>
              <p:nvSpPr>
                <p:cNvPr id="3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967" y="2470"/>
                  <a:ext cx="74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>
                      <a:solidFill>
                        <a:srgbClr val="000000"/>
                      </a:solidFill>
                      <a:latin typeface="Tahoma" charset="0"/>
                    </a:rPr>
                    <a:t>Aphotic</a:t>
                  </a:r>
                </a:p>
              </p:txBody>
            </p:sp>
            <p:sp>
              <p:nvSpPr>
                <p:cNvPr id="34" name="Rectangle 8"/>
                <p:cNvSpPr>
                  <a:spLocks noChangeArrowheads="1"/>
                </p:cNvSpPr>
                <p:nvPr/>
              </p:nvSpPr>
              <p:spPr bwMode="auto">
                <a:xfrm>
                  <a:off x="2879" y="864"/>
                  <a:ext cx="901" cy="518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2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POM</a:t>
                  </a:r>
                </a:p>
              </p:txBody>
            </p:sp>
            <p:sp>
              <p:nvSpPr>
                <p:cNvPr id="35" name="Rectangle 9"/>
                <p:cNvSpPr>
                  <a:spLocks noChangeArrowheads="1"/>
                </p:cNvSpPr>
                <p:nvPr/>
              </p:nvSpPr>
              <p:spPr bwMode="auto">
                <a:xfrm>
                  <a:off x="1626" y="1962"/>
                  <a:ext cx="502" cy="294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NO</a:t>
                  </a:r>
                  <a:r>
                    <a:rPr lang="en-GB" sz="2400" baseline="-25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3</a:t>
                  </a:r>
                  <a:r>
                    <a:rPr lang="en-GB" sz="2400" baseline="30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-</a:t>
                  </a:r>
                  <a:endPara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6" name="Rectangle 10"/>
                <p:cNvSpPr>
                  <a:spLocks noChangeArrowheads="1"/>
                </p:cNvSpPr>
                <p:nvPr/>
              </p:nvSpPr>
              <p:spPr bwMode="auto">
                <a:xfrm>
                  <a:off x="2833" y="1964"/>
                  <a:ext cx="1015" cy="291"/>
                </a:xfrm>
                <a:prstGeom prst="rect">
                  <a:avLst/>
                </a:prstGeom>
                <a:solidFill>
                  <a:srgbClr val="FFC91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NH</a:t>
                  </a:r>
                  <a:r>
                    <a:rPr lang="en-GB" sz="2400" baseline="-25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4</a:t>
                  </a:r>
                  <a:r>
                    <a:rPr lang="en-GB" sz="2400" baseline="30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+</a:t>
                  </a: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/Urea</a:t>
                  </a:r>
                  <a:endPara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7" name="Rectangle 11"/>
                <p:cNvSpPr>
                  <a:spLocks noChangeArrowheads="1"/>
                </p:cNvSpPr>
                <p:nvPr/>
              </p:nvSpPr>
              <p:spPr bwMode="auto">
                <a:xfrm>
                  <a:off x="1626" y="2902"/>
                  <a:ext cx="502" cy="294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chemeClr val="bg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NO</a:t>
                  </a:r>
                  <a:r>
                    <a:rPr lang="en-GB" sz="2400" baseline="-25000" dirty="0">
                      <a:solidFill>
                        <a:schemeClr val="bg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3</a:t>
                  </a:r>
                  <a:r>
                    <a:rPr lang="en-GB" sz="2400" baseline="30000" dirty="0">
                      <a:solidFill>
                        <a:schemeClr val="bg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-</a:t>
                  </a:r>
                  <a:endParaRPr lang="en-GB" sz="2400" baseline="-25000" dirty="0">
                    <a:solidFill>
                      <a:schemeClr val="bg1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8" name="Rectangle 12"/>
                <p:cNvSpPr>
                  <a:spLocks noChangeArrowheads="1"/>
                </p:cNvSpPr>
                <p:nvPr/>
              </p:nvSpPr>
              <p:spPr bwMode="auto">
                <a:xfrm>
                  <a:off x="3069" y="2902"/>
                  <a:ext cx="543" cy="294"/>
                </a:xfrm>
                <a:prstGeom prst="rect">
                  <a:avLst/>
                </a:prstGeom>
                <a:solidFill>
                  <a:srgbClr val="FFC91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NH</a:t>
                  </a:r>
                  <a:r>
                    <a:rPr lang="en-GB" sz="2400" baseline="-25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4</a:t>
                  </a:r>
                  <a:r>
                    <a:rPr lang="en-GB" sz="2400" baseline="30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+</a:t>
                  </a:r>
                  <a:endPara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39" name="AutoShape 13"/>
                <p:cNvCxnSpPr>
                  <a:cxnSpLocks noChangeShapeType="1"/>
                  <a:stCxn id="37" idx="0"/>
                  <a:endCxn id="35" idx="2"/>
                </p:cNvCxnSpPr>
                <p:nvPr/>
              </p:nvCxnSpPr>
              <p:spPr bwMode="auto">
                <a:xfrm flipV="1">
                  <a:off x="1877" y="2256"/>
                  <a:ext cx="0" cy="64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0" name="AutoShape 14"/>
                <p:cNvCxnSpPr>
                  <a:cxnSpLocks noChangeShapeType="1"/>
                  <a:stCxn id="35" idx="0"/>
                </p:cNvCxnSpPr>
                <p:nvPr/>
              </p:nvCxnSpPr>
              <p:spPr bwMode="auto">
                <a:xfrm rot="5400000" flipH="1" flipV="1">
                  <a:off x="1955" y="1051"/>
                  <a:ext cx="832" cy="989"/>
                </a:xfrm>
                <a:prstGeom prst="bentConnector2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1" name="AutoShape 15"/>
                <p:cNvCxnSpPr>
                  <a:cxnSpLocks noChangeShapeType="1"/>
                  <a:stCxn id="38" idx="1"/>
                  <a:endCxn id="37" idx="3"/>
                </p:cNvCxnSpPr>
                <p:nvPr/>
              </p:nvCxnSpPr>
              <p:spPr bwMode="auto">
                <a:xfrm flipH="1">
                  <a:off x="2128" y="3049"/>
                  <a:ext cx="941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43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848" y="2103"/>
                  <a:ext cx="6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44" name="AutoShape 18"/>
                <p:cNvCxnSpPr>
                  <a:cxnSpLocks noChangeShapeType="1"/>
                  <a:stCxn id="36" idx="0"/>
                </p:cNvCxnSpPr>
                <p:nvPr/>
              </p:nvCxnSpPr>
              <p:spPr bwMode="auto">
                <a:xfrm flipV="1">
                  <a:off x="3341" y="1382"/>
                  <a:ext cx="0" cy="58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4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916" y="1913"/>
                  <a:ext cx="5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latin typeface="Tahoma" charset="0"/>
                    </a:rPr>
                    <a:t>shallow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 err="1">
                      <a:solidFill>
                        <a:srgbClr val="000000"/>
                      </a:solidFill>
                      <a:latin typeface="Tahoma" charset="0"/>
                    </a:rPr>
                    <a:t>remin</a:t>
                  </a:r>
                  <a:r>
                    <a:rPr lang="en-GB" sz="1600" dirty="0">
                      <a:solidFill>
                        <a:srgbClr val="000000"/>
                      </a:solidFill>
                      <a:latin typeface="Tahoma" charset="0"/>
                    </a:rPr>
                    <a:t>.</a:t>
                  </a:r>
                </a:p>
              </p:txBody>
            </p:sp>
            <p:sp>
              <p:nvSpPr>
                <p:cNvPr id="4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842" y="2847"/>
                  <a:ext cx="476" cy="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latin typeface="Tahoma" charset="0"/>
                    </a:rPr>
                    <a:t>deep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latin typeface="Tahoma" charset="0"/>
                    </a:rPr>
                    <a:t>remin.</a:t>
                  </a:r>
                </a:p>
              </p:txBody>
            </p:sp>
            <p:sp>
              <p:nvSpPr>
                <p:cNvPr id="4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355" y="2863"/>
                  <a:ext cx="74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latin typeface="Tahoma" charset="0"/>
                    </a:rPr>
                    <a:t>nitrification</a:t>
                  </a:r>
                </a:p>
              </p:txBody>
            </p:sp>
            <p:sp>
              <p:nvSpPr>
                <p:cNvPr id="4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537" y="1622"/>
                  <a:ext cx="35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chemeClr val="accent2"/>
                      </a:solidFill>
                      <a:latin typeface="Tahoma" charset="0"/>
                    </a:rPr>
                    <a:t>new</a:t>
                  </a:r>
                </a:p>
              </p:txBody>
            </p:sp>
            <p:sp>
              <p:nvSpPr>
                <p:cNvPr id="4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561" y="1622"/>
                  <a:ext cx="801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rgbClr val="FFC91D"/>
                      </a:solidFill>
                      <a:latin typeface="Tahoma" charset="0"/>
                    </a:rPr>
                    <a:t>regenerated</a:t>
                  </a:r>
                </a:p>
              </p:txBody>
            </p:sp>
          </p:grpSp>
          <p:cxnSp>
            <p:nvCxnSpPr>
              <p:cNvPr id="25" name="AutoShape 18"/>
              <p:cNvCxnSpPr>
                <a:cxnSpLocks noChangeShapeType="1"/>
              </p:cNvCxnSpPr>
              <p:nvPr/>
            </p:nvCxnSpPr>
            <p:spPr bwMode="auto">
              <a:xfrm>
                <a:off x="7152932" y="1598261"/>
                <a:ext cx="0" cy="58297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0" name="Rectangle 10"/>
              <p:cNvSpPr>
                <a:spLocks noChangeArrowheads="1"/>
              </p:cNvSpPr>
              <p:nvPr/>
            </p:nvSpPr>
            <p:spPr bwMode="auto">
              <a:xfrm>
                <a:off x="6803292" y="1136596"/>
                <a:ext cx="699280" cy="46166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4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rPr>
                  <a:t>CO</a:t>
                </a:r>
                <a:r>
                  <a: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rPr>
                  <a:t>2</a:t>
                </a:r>
              </a:p>
            </p:txBody>
          </p:sp>
        </p:grpSp>
        <p:cxnSp>
          <p:nvCxnSpPr>
            <p:cNvPr id="51" name="Connector: Elbow 50">
              <a:extLst>
                <a:ext uri="{FF2B5EF4-FFF2-40B4-BE49-F238E27FC236}">
                  <a16:creationId xmlns:a16="http://schemas.microsoft.com/office/drawing/2014/main" id="{A44DC853-E11E-4B28-9C71-390AD034CC39}"/>
                </a:ext>
              </a:extLst>
            </p:cNvPr>
            <p:cNvCxnSpPr>
              <a:stCxn id="34" idx="6"/>
              <a:endCxn id="38" idx="3"/>
            </p:cNvCxnSpPr>
            <p:nvPr/>
          </p:nvCxnSpPr>
          <p:spPr>
            <a:xfrm flipH="1">
              <a:off x="8745172" y="2626422"/>
              <a:ext cx="266700" cy="3057525"/>
            </a:xfrm>
            <a:prstGeom prst="bentConnector3">
              <a:avLst>
                <a:gd name="adj1" fmla="val -460714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24C02AE-AF27-44AE-8724-BC02630FFF83}"/>
              </a:ext>
            </a:extLst>
          </p:cNvPr>
          <p:cNvSpPr txBox="1"/>
          <p:nvPr/>
        </p:nvSpPr>
        <p:spPr>
          <a:xfrm>
            <a:off x="351163" y="2125247"/>
            <a:ext cx="39474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f-ratio provides an estimate of </a:t>
            </a:r>
            <a:r>
              <a:rPr lang="en-US" sz="2800" b="1" dirty="0"/>
              <a:t>carbon  export:</a:t>
            </a:r>
          </a:p>
          <a:p>
            <a:r>
              <a:rPr lang="en-US" sz="2800" b="1" dirty="0"/>
              <a:t> 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f &gt; 0.5 </a:t>
            </a:r>
            <a:r>
              <a:rPr lang="en-US" sz="2800" dirty="0"/>
              <a:t>= predominantly </a:t>
            </a:r>
            <a:r>
              <a:rPr lang="en-US" sz="2800" b="1" dirty="0">
                <a:solidFill>
                  <a:schemeClr val="accent2"/>
                </a:solidFill>
              </a:rPr>
              <a:t>new</a:t>
            </a:r>
            <a:r>
              <a:rPr lang="en-US" sz="2800" dirty="0"/>
              <a:t> production</a:t>
            </a:r>
          </a:p>
          <a:p>
            <a:endParaRPr lang="en-US" sz="2800" dirty="0"/>
          </a:p>
          <a:p>
            <a:r>
              <a:rPr lang="en-US" sz="2800" b="1" dirty="0">
                <a:solidFill>
                  <a:srgbClr val="FFC91D"/>
                </a:solidFill>
              </a:rPr>
              <a:t>f &lt; 0.5 </a:t>
            </a:r>
            <a:r>
              <a:rPr lang="en-US" sz="2800" dirty="0"/>
              <a:t>= predominantly </a:t>
            </a:r>
            <a:r>
              <a:rPr lang="en-US" sz="2800" b="1" dirty="0">
                <a:solidFill>
                  <a:srgbClr val="FFC91D"/>
                </a:solidFill>
              </a:rPr>
              <a:t>regenerated</a:t>
            </a:r>
            <a:r>
              <a:rPr lang="en-US" sz="2800" dirty="0"/>
              <a:t> production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F601764-DF42-4BBE-A776-94221A72C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53"/>
    </mc:Choice>
    <mc:Fallback xmlns="">
      <p:transition spd="slow" advTm="33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6273" y="137665"/>
            <a:ext cx="9375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New vs. Regenerated production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93CDB01-FBD1-4C8A-AA99-16286D3A1527}"/>
              </a:ext>
            </a:extLst>
          </p:cNvPr>
          <p:cNvGrpSpPr/>
          <p:nvPr/>
        </p:nvGrpSpPr>
        <p:grpSpPr>
          <a:xfrm>
            <a:off x="5266959" y="1545060"/>
            <a:ext cx="6118225" cy="5152187"/>
            <a:chOff x="4524009" y="1136597"/>
            <a:chExt cx="6118225" cy="5152187"/>
          </a:xfrm>
        </p:grpSpPr>
        <p:grpSp>
          <p:nvGrpSpPr>
            <p:cNvPr id="5" name="Group 4"/>
            <p:cNvGrpSpPr/>
            <p:nvPr/>
          </p:nvGrpSpPr>
          <p:grpSpPr>
            <a:xfrm>
              <a:off x="4524009" y="1136597"/>
              <a:ext cx="6118225" cy="5152187"/>
              <a:chOff x="3381008" y="1136596"/>
              <a:chExt cx="6118225" cy="5152187"/>
            </a:xfrm>
          </p:grpSpPr>
          <p:grpSp>
            <p:nvGrpSpPr>
              <p:cNvPr id="28" name="Group 2"/>
              <p:cNvGrpSpPr>
                <a:grpSpLocks/>
              </p:cNvGrpSpPr>
              <p:nvPr/>
            </p:nvGrpSpPr>
            <p:grpSpPr bwMode="auto">
              <a:xfrm>
                <a:off x="3381008" y="1716783"/>
                <a:ext cx="6118225" cy="4572000"/>
                <a:chOff x="953" y="550"/>
                <a:chExt cx="3854" cy="2880"/>
              </a:xfrm>
            </p:grpSpPr>
            <p:sp>
              <p:nvSpPr>
                <p:cNvPr id="29" name="Rectangle 3"/>
                <p:cNvSpPr>
                  <a:spLocks noChangeArrowheads="1"/>
                </p:cNvSpPr>
                <p:nvPr/>
              </p:nvSpPr>
              <p:spPr bwMode="auto">
                <a:xfrm>
                  <a:off x="953" y="550"/>
                  <a:ext cx="3854" cy="192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1" name="Rectangle 5"/>
                <p:cNvSpPr>
                  <a:spLocks noChangeArrowheads="1"/>
                </p:cNvSpPr>
                <p:nvPr/>
              </p:nvSpPr>
              <p:spPr bwMode="auto">
                <a:xfrm>
                  <a:off x="953" y="2470"/>
                  <a:ext cx="3854" cy="960"/>
                </a:xfrm>
                <a:prstGeom prst="rect">
                  <a:avLst/>
                </a:prstGeom>
                <a:solidFill>
                  <a:srgbClr val="669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r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967" y="550"/>
                  <a:ext cx="852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dirty="0">
                      <a:solidFill>
                        <a:srgbClr val="000000"/>
                      </a:solidFill>
                      <a:latin typeface="Tahoma" charset="0"/>
                    </a:rPr>
                    <a:t>Euphotic</a:t>
                  </a:r>
                </a:p>
              </p:txBody>
            </p:sp>
            <p:sp>
              <p:nvSpPr>
                <p:cNvPr id="3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967" y="2470"/>
                  <a:ext cx="745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>
                      <a:solidFill>
                        <a:srgbClr val="000000"/>
                      </a:solidFill>
                      <a:latin typeface="Tahoma" charset="0"/>
                    </a:rPr>
                    <a:t>Aphotic</a:t>
                  </a:r>
                </a:p>
              </p:txBody>
            </p:sp>
            <p:sp>
              <p:nvSpPr>
                <p:cNvPr id="34" name="Rectangle 8"/>
                <p:cNvSpPr>
                  <a:spLocks noChangeArrowheads="1"/>
                </p:cNvSpPr>
                <p:nvPr/>
              </p:nvSpPr>
              <p:spPr bwMode="auto">
                <a:xfrm>
                  <a:off x="2879" y="864"/>
                  <a:ext cx="901" cy="518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32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POM</a:t>
                  </a:r>
                </a:p>
              </p:txBody>
            </p:sp>
            <p:sp>
              <p:nvSpPr>
                <p:cNvPr id="35" name="Rectangle 9"/>
                <p:cNvSpPr>
                  <a:spLocks noChangeArrowheads="1"/>
                </p:cNvSpPr>
                <p:nvPr/>
              </p:nvSpPr>
              <p:spPr bwMode="auto">
                <a:xfrm>
                  <a:off x="1626" y="1962"/>
                  <a:ext cx="502" cy="294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NO</a:t>
                  </a:r>
                  <a:r>
                    <a:rPr lang="en-GB" sz="2400" baseline="-25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3</a:t>
                  </a:r>
                  <a:r>
                    <a:rPr lang="en-GB" sz="2400" baseline="30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-</a:t>
                  </a:r>
                  <a:endPara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6" name="Rectangle 10"/>
                <p:cNvSpPr>
                  <a:spLocks noChangeArrowheads="1"/>
                </p:cNvSpPr>
                <p:nvPr/>
              </p:nvSpPr>
              <p:spPr bwMode="auto">
                <a:xfrm>
                  <a:off x="2833" y="1964"/>
                  <a:ext cx="1015" cy="291"/>
                </a:xfrm>
                <a:prstGeom prst="rect">
                  <a:avLst/>
                </a:prstGeom>
                <a:solidFill>
                  <a:srgbClr val="FFC91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NH</a:t>
                  </a:r>
                  <a:r>
                    <a:rPr lang="en-GB" sz="2400" baseline="-25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4</a:t>
                  </a:r>
                  <a:r>
                    <a:rPr lang="en-GB" sz="2400" baseline="30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+</a:t>
                  </a: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/Urea</a:t>
                  </a:r>
                  <a:endPara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7" name="Rectangle 11"/>
                <p:cNvSpPr>
                  <a:spLocks noChangeArrowheads="1"/>
                </p:cNvSpPr>
                <p:nvPr/>
              </p:nvSpPr>
              <p:spPr bwMode="auto">
                <a:xfrm>
                  <a:off x="1626" y="2902"/>
                  <a:ext cx="502" cy="294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chemeClr val="bg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NO</a:t>
                  </a:r>
                  <a:r>
                    <a:rPr lang="en-GB" sz="2400" baseline="-25000" dirty="0">
                      <a:solidFill>
                        <a:schemeClr val="bg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3</a:t>
                  </a:r>
                  <a:r>
                    <a:rPr lang="en-GB" sz="2400" baseline="30000" dirty="0">
                      <a:solidFill>
                        <a:schemeClr val="bg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-</a:t>
                  </a:r>
                  <a:endParaRPr lang="en-GB" sz="2400" baseline="-25000" dirty="0">
                    <a:solidFill>
                      <a:schemeClr val="bg1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8" name="Rectangle 12"/>
                <p:cNvSpPr>
                  <a:spLocks noChangeArrowheads="1"/>
                </p:cNvSpPr>
                <p:nvPr/>
              </p:nvSpPr>
              <p:spPr bwMode="auto">
                <a:xfrm>
                  <a:off x="3069" y="2902"/>
                  <a:ext cx="543" cy="294"/>
                </a:xfrm>
                <a:prstGeom prst="rect">
                  <a:avLst/>
                </a:prstGeom>
                <a:solidFill>
                  <a:srgbClr val="FFC91D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24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NH</a:t>
                  </a:r>
                  <a:r>
                    <a:rPr lang="en-GB" sz="2400" baseline="-25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4</a:t>
                  </a:r>
                  <a:r>
                    <a:rPr lang="en-GB" sz="2400" baseline="30000" dirty="0">
                      <a:solidFill>
                        <a:srgbClr val="FFFFFF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rPr>
                    <a:t>+</a:t>
                  </a:r>
                  <a:endPara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39" name="AutoShape 13"/>
                <p:cNvCxnSpPr>
                  <a:cxnSpLocks noChangeShapeType="1"/>
                  <a:stCxn id="37" idx="0"/>
                  <a:endCxn id="35" idx="2"/>
                </p:cNvCxnSpPr>
                <p:nvPr/>
              </p:nvCxnSpPr>
              <p:spPr bwMode="auto">
                <a:xfrm flipV="1">
                  <a:off x="1877" y="2256"/>
                  <a:ext cx="0" cy="646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0" name="AutoShape 14"/>
                <p:cNvCxnSpPr>
                  <a:cxnSpLocks noChangeShapeType="1"/>
                  <a:stCxn id="35" idx="0"/>
                </p:cNvCxnSpPr>
                <p:nvPr/>
              </p:nvCxnSpPr>
              <p:spPr bwMode="auto">
                <a:xfrm rot="5400000" flipH="1" flipV="1">
                  <a:off x="1955" y="1051"/>
                  <a:ext cx="832" cy="989"/>
                </a:xfrm>
                <a:prstGeom prst="bentConnector2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cxnSp>
              <p:nvCxnSpPr>
                <p:cNvPr id="41" name="AutoShape 15"/>
                <p:cNvCxnSpPr>
                  <a:cxnSpLocks noChangeShapeType="1"/>
                  <a:stCxn id="38" idx="1"/>
                  <a:endCxn id="37" idx="3"/>
                </p:cNvCxnSpPr>
                <p:nvPr/>
              </p:nvCxnSpPr>
              <p:spPr bwMode="auto">
                <a:xfrm flipH="1">
                  <a:off x="2128" y="3049"/>
                  <a:ext cx="941" cy="0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43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3848" y="2103"/>
                  <a:ext cx="6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cxnSp>
              <p:nvCxnSpPr>
                <p:cNvPr id="44" name="AutoShape 18"/>
                <p:cNvCxnSpPr>
                  <a:cxnSpLocks noChangeShapeType="1"/>
                  <a:stCxn id="36" idx="0"/>
                </p:cNvCxnSpPr>
                <p:nvPr/>
              </p:nvCxnSpPr>
              <p:spPr bwMode="auto">
                <a:xfrm flipV="1">
                  <a:off x="3341" y="1382"/>
                  <a:ext cx="0" cy="582"/>
                </a:xfrm>
                <a:prstGeom prst="straightConnector1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4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3916" y="1913"/>
                  <a:ext cx="5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latin typeface="Tahoma" charset="0"/>
                    </a:rPr>
                    <a:t>shallow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 err="1">
                      <a:solidFill>
                        <a:srgbClr val="000000"/>
                      </a:solidFill>
                      <a:latin typeface="Tahoma" charset="0"/>
                    </a:rPr>
                    <a:t>remin</a:t>
                  </a:r>
                  <a:r>
                    <a:rPr lang="en-GB" sz="1600" dirty="0">
                      <a:solidFill>
                        <a:srgbClr val="000000"/>
                      </a:solidFill>
                      <a:latin typeface="Tahoma" charset="0"/>
                    </a:rPr>
                    <a:t>.</a:t>
                  </a:r>
                </a:p>
              </p:txBody>
            </p:sp>
            <p:sp>
              <p:nvSpPr>
                <p:cNvPr id="4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842" y="2847"/>
                  <a:ext cx="476" cy="3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latin typeface="Tahoma" charset="0"/>
                    </a:rPr>
                    <a:t>deep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>
                      <a:solidFill>
                        <a:srgbClr val="000000"/>
                      </a:solidFill>
                      <a:latin typeface="Tahoma" charset="0"/>
                    </a:rPr>
                    <a:t>remin.</a:t>
                  </a:r>
                </a:p>
              </p:txBody>
            </p:sp>
            <p:sp>
              <p:nvSpPr>
                <p:cNvPr id="4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2355" y="2863"/>
                  <a:ext cx="744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rgbClr val="000000"/>
                      </a:solidFill>
                      <a:latin typeface="Tahoma" charset="0"/>
                    </a:rPr>
                    <a:t>nitrification</a:t>
                  </a:r>
                </a:p>
              </p:txBody>
            </p:sp>
            <p:sp>
              <p:nvSpPr>
                <p:cNvPr id="4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537" y="1622"/>
                  <a:ext cx="350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chemeClr val="accent2"/>
                      </a:solidFill>
                      <a:latin typeface="Tahoma" charset="0"/>
                    </a:rPr>
                    <a:t>new</a:t>
                  </a:r>
                </a:p>
              </p:txBody>
            </p:sp>
            <p:sp>
              <p:nvSpPr>
                <p:cNvPr id="4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2561" y="1622"/>
                  <a:ext cx="801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GB" sz="1600" dirty="0">
                      <a:solidFill>
                        <a:srgbClr val="FFC91D"/>
                      </a:solidFill>
                      <a:latin typeface="Tahoma" charset="0"/>
                    </a:rPr>
                    <a:t>regenerated</a:t>
                  </a:r>
                </a:p>
              </p:txBody>
            </p:sp>
          </p:grpSp>
          <p:cxnSp>
            <p:nvCxnSpPr>
              <p:cNvPr id="25" name="AutoShape 18"/>
              <p:cNvCxnSpPr>
                <a:cxnSpLocks noChangeShapeType="1"/>
              </p:cNvCxnSpPr>
              <p:nvPr/>
            </p:nvCxnSpPr>
            <p:spPr bwMode="auto">
              <a:xfrm>
                <a:off x="7152932" y="1598261"/>
                <a:ext cx="0" cy="58297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30" name="Rectangle 10"/>
              <p:cNvSpPr>
                <a:spLocks noChangeArrowheads="1"/>
              </p:cNvSpPr>
              <p:nvPr/>
            </p:nvSpPr>
            <p:spPr bwMode="auto">
              <a:xfrm>
                <a:off x="6803292" y="1136596"/>
                <a:ext cx="699280" cy="46166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4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rPr>
                  <a:t>CO</a:t>
                </a:r>
                <a:r>
                  <a:rPr lang="en-GB" sz="2400" baseline="-25000" dirty="0">
                    <a:solidFill>
                      <a:srgbClr val="FFFFFF"/>
                    </a:solidFill>
                    <a:latin typeface="Tahoma" charset="0"/>
                    <a:ea typeface="ＭＳ Ｐゴシック" charset="0"/>
                    <a:cs typeface="ＭＳ Ｐゴシック" charset="0"/>
                  </a:rPr>
                  <a:t>2</a:t>
                </a:r>
              </a:p>
            </p:txBody>
          </p:sp>
        </p:grpSp>
        <p:cxnSp>
          <p:nvCxnSpPr>
            <p:cNvPr id="51" name="Connector: Elbow 50">
              <a:extLst>
                <a:ext uri="{FF2B5EF4-FFF2-40B4-BE49-F238E27FC236}">
                  <a16:creationId xmlns:a16="http://schemas.microsoft.com/office/drawing/2014/main" id="{A44DC853-E11E-4B28-9C71-390AD034CC39}"/>
                </a:ext>
              </a:extLst>
            </p:cNvPr>
            <p:cNvCxnSpPr>
              <a:stCxn id="34" idx="6"/>
              <a:endCxn id="38" idx="3"/>
            </p:cNvCxnSpPr>
            <p:nvPr/>
          </p:nvCxnSpPr>
          <p:spPr>
            <a:xfrm flipH="1">
              <a:off x="8745172" y="2626422"/>
              <a:ext cx="266700" cy="3057525"/>
            </a:xfrm>
            <a:prstGeom prst="bentConnector3">
              <a:avLst>
                <a:gd name="adj1" fmla="val -460714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005F9C5-23CC-46D9-9755-FECAE4200AF4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7132272" y="4600954"/>
            <a:ext cx="1119187" cy="0"/>
          </a:xfrm>
          <a:prstGeom prst="straightConnector1">
            <a:avLst/>
          </a:prstGeom>
          <a:ln>
            <a:solidFill>
              <a:schemeClr val="tx1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21">
            <a:extLst>
              <a:ext uri="{FF2B5EF4-FFF2-40B4-BE49-F238E27FC236}">
                <a16:creationId xmlns:a16="http://schemas.microsoft.com/office/drawing/2014/main" id="{88FB86E1-4FA4-41D0-8A9E-65B67E04E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272" y="4289010"/>
            <a:ext cx="1181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Tahoma" charset="0"/>
              </a:rPr>
              <a:t>nitrification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E9E1C08A-B56A-41E5-9858-8D1CD4FBB5CA}"/>
              </a:ext>
            </a:extLst>
          </p:cNvPr>
          <p:cNvSpPr txBox="1">
            <a:spLocks/>
          </p:cNvSpPr>
          <p:nvPr/>
        </p:nvSpPr>
        <p:spPr>
          <a:xfrm>
            <a:off x="26781" y="3034884"/>
            <a:ext cx="5200490" cy="225261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/>
              <a:t>Euphotic zone nitrification </a:t>
            </a:r>
          </a:p>
          <a:p>
            <a:pPr marL="0" indent="0" algn="ctr">
              <a:buNone/>
            </a:pPr>
            <a:r>
              <a:rPr lang="en-US" sz="2800" b="1" dirty="0"/>
              <a:t>= </a:t>
            </a:r>
          </a:p>
          <a:p>
            <a:pPr marL="0" indent="0" algn="ctr">
              <a:buNone/>
            </a:pPr>
            <a:r>
              <a:rPr lang="en-US" sz="2800" b="1" dirty="0"/>
              <a:t>overestimating </a:t>
            </a:r>
            <a:r>
              <a:rPr lang="en-US" sz="2800" b="1" dirty="0">
                <a:solidFill>
                  <a:schemeClr val="accent2"/>
                </a:solidFill>
              </a:rPr>
              <a:t>new </a:t>
            </a:r>
            <a:r>
              <a:rPr lang="en-US" sz="2800" b="1" dirty="0"/>
              <a:t>production </a:t>
            </a:r>
            <a:endParaRPr lang="en-US" sz="28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E489E66-3325-4049-B312-1824E300F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1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9"/>
    </mc:Choice>
    <mc:Fallback xmlns="">
      <p:transition spd="slow" advTm="18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14E39537-A202-4B03-890F-275285B17CF4}"/>
              </a:ext>
            </a:extLst>
          </p:cNvPr>
          <p:cNvSpPr txBox="1"/>
          <p:nvPr/>
        </p:nvSpPr>
        <p:spPr>
          <a:xfrm>
            <a:off x="653143" y="5471497"/>
            <a:ext cx="5150498" cy="923330"/>
          </a:xfrm>
          <a:prstGeom prst="rect">
            <a:avLst/>
          </a:prstGeom>
          <a:noFill/>
          <a:ln w="28575">
            <a:solidFill>
              <a:srgbClr val="FFC9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High concentrations of regenerated N sources were observed at </a:t>
            </a:r>
            <a:r>
              <a:rPr lang="en-ZA" dirty="0" err="1"/>
              <a:t>Fimbul</a:t>
            </a:r>
            <a:r>
              <a:rPr lang="en-ZA" dirty="0"/>
              <a:t> ice shelf (in late summer only), Larsen C ice shelf, and along the Antarctic Peninsula 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AC9767-65AA-402B-ABD9-4B9CDB1EE52E}"/>
              </a:ext>
            </a:extLst>
          </p:cNvPr>
          <p:cNvSpPr txBox="1"/>
          <p:nvPr/>
        </p:nvSpPr>
        <p:spPr>
          <a:xfrm>
            <a:off x="6758658" y="5462165"/>
            <a:ext cx="5150498" cy="92333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/>
              <a:t>Lower than subsurface [NO</a:t>
            </a:r>
            <a:r>
              <a:rPr lang="en-ZA" baseline="-25000" dirty="0"/>
              <a:t>3</a:t>
            </a:r>
            <a:r>
              <a:rPr lang="en-ZA" baseline="30000" dirty="0"/>
              <a:t>-</a:t>
            </a:r>
            <a:r>
              <a:rPr lang="en-ZA" dirty="0"/>
              <a:t>] and [Si(OH)</a:t>
            </a:r>
            <a:r>
              <a:rPr lang="en-ZA" baseline="-25000" dirty="0"/>
              <a:t>4</a:t>
            </a:r>
            <a:r>
              <a:rPr lang="en-ZA" dirty="0"/>
              <a:t>] were observed in the surface waters at </a:t>
            </a:r>
            <a:r>
              <a:rPr lang="en-ZA" dirty="0" err="1"/>
              <a:t>Fimbul</a:t>
            </a:r>
            <a:r>
              <a:rPr lang="en-ZA" dirty="0"/>
              <a:t> ice shelf (in late summer only) and Larsen C ice shelf. 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9C4313-1ACA-4617-92F0-EB65FD14E377}"/>
              </a:ext>
            </a:extLst>
          </p:cNvPr>
          <p:cNvSpPr txBox="1">
            <a:spLocks/>
          </p:cNvSpPr>
          <p:nvPr/>
        </p:nvSpPr>
        <p:spPr>
          <a:xfrm>
            <a:off x="1900972" y="304128"/>
            <a:ext cx="89154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Calibri (body)"/>
              </a:rPr>
              <a:t>Nutrient concentrations</a:t>
            </a:r>
            <a:endParaRPr lang="en-US" dirty="0">
              <a:latin typeface="Calibri (body)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A63DD52-BDA2-40C6-91B4-8EAD02CEB6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473.959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B0B0682-ED2E-4A8B-9A1C-13E1809B868D}"/>
              </a:ext>
            </a:extLst>
          </p:cNvPr>
          <p:cNvGrpSpPr/>
          <p:nvPr/>
        </p:nvGrpSpPr>
        <p:grpSpPr>
          <a:xfrm>
            <a:off x="104157" y="1064560"/>
            <a:ext cx="12244846" cy="4010940"/>
            <a:chOff x="104157" y="1064560"/>
            <a:chExt cx="12244846" cy="401094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6C4E806-AD2F-486E-A36F-5CC2A3E9E157}"/>
                </a:ext>
              </a:extLst>
            </p:cNvPr>
            <p:cNvGrpSpPr/>
            <p:nvPr/>
          </p:nvGrpSpPr>
          <p:grpSpPr>
            <a:xfrm>
              <a:off x="104157" y="1072668"/>
              <a:ext cx="12244846" cy="4002832"/>
              <a:chOff x="104157" y="1072668"/>
              <a:chExt cx="12244846" cy="400283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142ED204-B4B7-41F8-A4DC-1172EA6945D0}"/>
                  </a:ext>
                </a:extLst>
              </p:cNvPr>
              <p:cNvGrpSpPr/>
              <p:nvPr/>
            </p:nvGrpSpPr>
            <p:grpSpPr>
              <a:xfrm>
                <a:off x="104157" y="1072668"/>
                <a:ext cx="12244846" cy="4002832"/>
                <a:chOff x="104157" y="1736438"/>
                <a:chExt cx="12244846" cy="4002832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48E3B7A0-163E-4ED4-9920-4F4B34B6C44F}"/>
                    </a:ext>
                  </a:extLst>
                </p:cNvPr>
                <p:cNvGrpSpPr/>
                <p:nvPr/>
              </p:nvGrpSpPr>
              <p:grpSpPr>
                <a:xfrm>
                  <a:off x="104157" y="1736438"/>
                  <a:ext cx="12087843" cy="4002832"/>
                  <a:chOff x="104157" y="1736438"/>
                  <a:chExt cx="12087843" cy="4002832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48210C59-6B68-4698-97F5-D96D838783D4}"/>
                      </a:ext>
                    </a:extLst>
                  </p:cNvPr>
                  <p:cNvGrpSpPr/>
                  <p:nvPr/>
                </p:nvGrpSpPr>
                <p:grpSpPr>
                  <a:xfrm>
                    <a:off x="104157" y="1736438"/>
                    <a:ext cx="11983686" cy="4002832"/>
                    <a:chOff x="104157" y="1736438"/>
                    <a:chExt cx="11983686" cy="4002832"/>
                  </a:xfrm>
                </p:grpSpPr>
                <p:pic>
                  <p:nvPicPr>
                    <p:cNvPr id="3" name="Picture 2">
                      <a:extLst>
                        <a:ext uri="{FF2B5EF4-FFF2-40B4-BE49-F238E27FC236}">
                          <a16:creationId xmlns:a16="http://schemas.microsoft.com/office/drawing/2014/main" id="{8D182DAF-A26F-4B14-BF5F-02787447A90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104157" y="1736438"/>
                      <a:ext cx="11983686" cy="400283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0C62FBD0-3F4B-4261-9B43-734AF939DE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25755" y="3429000"/>
                      <a:ext cx="205274" cy="9470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ZA"/>
                    </a:p>
                  </p:txBody>
                </p: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187737AC-FBD8-4002-9700-546792788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44357" y="3581399"/>
                      <a:ext cx="205274" cy="9470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ZA"/>
                    </a:p>
                  </p:txBody>
                </p:sp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906CCC9A-115E-42EB-BD22-2F5C3AA007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8633" y="3581399"/>
                      <a:ext cx="205274" cy="94705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ZA"/>
                    </a:p>
                  </p:txBody>
                </p:sp>
              </p:grp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56D84EE9-1345-4D38-9125-6DFD935F5D3B}"/>
                      </a:ext>
                    </a:extLst>
                  </p:cNvPr>
                  <p:cNvSpPr/>
                  <p:nvPr/>
                </p:nvSpPr>
                <p:spPr>
                  <a:xfrm>
                    <a:off x="11741204" y="1834575"/>
                    <a:ext cx="450796" cy="3981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ZA"/>
                  </a:p>
                </p:txBody>
              </p: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1FD1A6A-7C3C-44E7-B42E-6D7DC773D386}"/>
                    </a:ext>
                  </a:extLst>
                </p:cNvPr>
                <p:cNvSpPr txBox="1"/>
                <p:nvPr/>
              </p:nvSpPr>
              <p:spPr>
                <a:xfrm>
                  <a:off x="11750535" y="2001964"/>
                  <a:ext cx="59846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125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429A091-5E1B-4FB6-B872-B87AFB72E123}"/>
                  </a:ext>
                </a:extLst>
              </p:cNvPr>
              <p:cNvGrpSpPr/>
              <p:nvPr/>
            </p:nvGrpSpPr>
            <p:grpSpPr>
              <a:xfrm>
                <a:off x="1528435" y="3954690"/>
                <a:ext cx="1448502" cy="931997"/>
                <a:chOff x="1754023" y="5730033"/>
                <a:chExt cx="1448502" cy="931997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DE945B58-90B0-4E18-9549-E9D2B9BFC33D}"/>
                    </a:ext>
                  </a:extLst>
                </p:cNvPr>
                <p:cNvGrpSpPr/>
                <p:nvPr/>
              </p:nvGrpSpPr>
              <p:grpSpPr>
                <a:xfrm>
                  <a:off x="1754023" y="5730033"/>
                  <a:ext cx="1448502" cy="931997"/>
                  <a:chOff x="1754023" y="5730033"/>
                  <a:chExt cx="1448502" cy="931997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A6F1674A-6DDA-4B17-B777-D71C125FCC83}"/>
                      </a:ext>
                    </a:extLst>
                  </p:cNvPr>
                  <p:cNvGrpSpPr/>
                  <p:nvPr/>
                </p:nvGrpSpPr>
                <p:grpSpPr>
                  <a:xfrm>
                    <a:off x="1754023" y="5730033"/>
                    <a:ext cx="1448502" cy="931997"/>
                    <a:chOff x="1754023" y="5730033"/>
                    <a:chExt cx="1448502" cy="931997"/>
                  </a:xfrm>
                </p:grpSpPr>
                <p:grpSp>
                  <p:nvGrpSpPr>
                    <p:cNvPr id="9" name="Group 8">
                      <a:extLst>
                        <a:ext uri="{FF2B5EF4-FFF2-40B4-BE49-F238E27FC236}">
                          <a16:creationId xmlns:a16="http://schemas.microsoft.com/office/drawing/2014/main" id="{28481A96-3678-4968-A3FC-7E5F2F58F9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54023" y="5730033"/>
                      <a:ext cx="1263394" cy="931997"/>
                      <a:chOff x="1423823" y="4194301"/>
                      <a:chExt cx="1263394" cy="931997"/>
                    </a:xfrm>
                  </p:grpSpPr>
                  <p:pic>
                    <p:nvPicPr>
                      <p:cNvPr id="6" name="Picture 5">
                        <a:extLst>
                          <a:ext uri="{FF2B5EF4-FFF2-40B4-BE49-F238E27FC236}">
                            <a16:creationId xmlns:a16="http://schemas.microsoft.com/office/drawing/2014/main" id="{DBC96096-9CD5-4A55-B51D-CEA30576C2B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3366" t="38839" r="1703" b="26804"/>
                      <a:stretch/>
                    </p:blipFill>
                    <p:spPr>
                      <a:xfrm>
                        <a:off x="1423823" y="4194301"/>
                        <a:ext cx="1263394" cy="931997"/>
                      </a:xfrm>
                      <a:prstGeom prst="rect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</p:pic>
                  <p:sp>
                    <p:nvSpPr>
                      <p:cNvPr id="5" name="Rectangle 4">
                        <a:extLst>
                          <a:ext uri="{FF2B5EF4-FFF2-40B4-BE49-F238E27FC236}">
                            <a16:creationId xmlns:a16="http://schemas.microsoft.com/office/drawing/2014/main" id="{908D6B04-0279-4C8D-91CF-A9FBBD07C3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57350" y="4959350"/>
                        <a:ext cx="793750" cy="1605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ZA"/>
                      </a:p>
                    </p:txBody>
                  </p:sp>
                </p:grpSp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8B02847D-9147-4134-8FF9-C0732667844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39131" y="6431198"/>
                      <a:ext cx="1263394" cy="2308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ZA" sz="9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Fimbul</a:t>
                      </a:r>
                      <a:endParaRPr lang="en-ZA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52428668-EE7A-470F-99D5-31A81E70FC28}"/>
                      </a:ext>
                    </a:extLst>
                  </p:cNvPr>
                  <p:cNvSpPr/>
                  <p:nvPr/>
                </p:nvSpPr>
                <p:spPr>
                  <a:xfrm>
                    <a:off x="2024063" y="6347724"/>
                    <a:ext cx="628650" cy="1410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ZA"/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C0F5AF5D-3141-4877-A105-98641A41B68C}"/>
                    </a:ext>
                  </a:extLst>
                </p:cNvPr>
                <p:cNvSpPr txBox="1"/>
                <p:nvPr/>
              </p:nvSpPr>
              <p:spPr>
                <a:xfrm>
                  <a:off x="1939131" y="6290190"/>
                  <a:ext cx="126339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9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Weddell Gyre</a:t>
                  </a:r>
                </a:p>
              </p:txBody>
            </p: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6317BD-7813-4CA7-B118-2556AA7583CC}"/>
                </a:ext>
              </a:extLst>
            </p:cNvPr>
            <p:cNvSpPr txBox="1"/>
            <p:nvPr/>
          </p:nvSpPr>
          <p:spPr>
            <a:xfrm>
              <a:off x="1353053" y="1096263"/>
              <a:ext cx="1342653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ZA" sz="1500" dirty="0"/>
                <a:t>[NH</a:t>
              </a:r>
              <a:r>
                <a:rPr lang="en-ZA" sz="1500" baseline="-25000" dirty="0"/>
                <a:t>4</a:t>
              </a:r>
              <a:r>
                <a:rPr lang="en-ZA" sz="1500" baseline="30000" dirty="0"/>
                <a:t>+</a:t>
              </a:r>
              <a:r>
                <a:rPr lang="en-ZA" sz="1500" dirty="0"/>
                <a:t>] (µM)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28676C8-C25A-4AED-9A6C-536F99D02205}"/>
                </a:ext>
              </a:extLst>
            </p:cNvPr>
            <p:cNvSpPr txBox="1"/>
            <p:nvPr/>
          </p:nvSpPr>
          <p:spPr>
            <a:xfrm>
              <a:off x="4354531" y="1090084"/>
              <a:ext cx="1342653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ZA" sz="1500" dirty="0"/>
                <a:t>[Urea] (µM)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DF7C64-47F8-413E-B5F2-D84CA39E67AD}"/>
                </a:ext>
              </a:extLst>
            </p:cNvPr>
            <p:cNvSpPr txBox="1"/>
            <p:nvPr/>
          </p:nvSpPr>
          <p:spPr>
            <a:xfrm>
              <a:off x="7341675" y="1070739"/>
              <a:ext cx="1342653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ZA" sz="1500" dirty="0"/>
                <a:t>[NO</a:t>
              </a:r>
              <a:r>
                <a:rPr lang="en-ZA" sz="1500" baseline="-25000" dirty="0"/>
                <a:t>3</a:t>
              </a:r>
              <a:r>
                <a:rPr lang="en-ZA" sz="1500" baseline="30000" dirty="0"/>
                <a:t>-</a:t>
              </a:r>
              <a:r>
                <a:rPr lang="en-ZA" sz="1500" dirty="0"/>
                <a:t>] (µM)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3B77706-BB20-4EE1-93D7-D4A8BD62C7CA}"/>
                </a:ext>
              </a:extLst>
            </p:cNvPr>
            <p:cNvSpPr txBox="1"/>
            <p:nvPr/>
          </p:nvSpPr>
          <p:spPr>
            <a:xfrm>
              <a:off x="9740767" y="1064560"/>
              <a:ext cx="2347076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500" dirty="0"/>
                <a:t>[Si(OH)</a:t>
              </a:r>
              <a:r>
                <a:rPr lang="en-ZA" sz="1500" baseline="-25000" dirty="0"/>
                <a:t>4</a:t>
              </a:r>
              <a:r>
                <a:rPr lang="en-ZA" sz="1500" dirty="0"/>
                <a:t>] (µM)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63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95"/>
    </mc:Choice>
    <mc:Fallback xmlns="">
      <p:transition spd="slow" advTm="59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171F916-70B0-4FAC-BB16-B8F4049E6C90}"/>
              </a:ext>
            </a:extLst>
          </p:cNvPr>
          <p:cNvSpPr txBox="1">
            <a:spLocks/>
          </p:cNvSpPr>
          <p:nvPr/>
        </p:nvSpPr>
        <p:spPr>
          <a:xfrm>
            <a:off x="1900972" y="304128"/>
            <a:ext cx="89154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Calibri (body)"/>
              </a:rPr>
              <a:t>Nutrient concentrations</a:t>
            </a:r>
            <a:endParaRPr lang="en-US" dirty="0">
              <a:latin typeface="Calibri (body)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31EF3-4AC4-4B0C-831B-F9CF55575277}"/>
              </a:ext>
            </a:extLst>
          </p:cNvPr>
          <p:cNvSpPr txBox="1"/>
          <p:nvPr/>
        </p:nvSpPr>
        <p:spPr>
          <a:xfrm>
            <a:off x="2220603" y="6061096"/>
            <a:ext cx="7750794" cy="3693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/>
              <a:t>Under iron replete conditions, diatoms consume Si(OH)</a:t>
            </a:r>
            <a:r>
              <a:rPr lang="en-ZA" baseline="-25000" dirty="0"/>
              <a:t>4 </a:t>
            </a:r>
            <a:r>
              <a:rPr lang="en-ZA" dirty="0"/>
              <a:t>and NO</a:t>
            </a:r>
            <a:r>
              <a:rPr lang="en-ZA" baseline="-25000" dirty="0"/>
              <a:t>3</a:t>
            </a:r>
            <a:r>
              <a:rPr lang="en-ZA" baseline="30000" dirty="0"/>
              <a:t>-</a:t>
            </a:r>
            <a:r>
              <a:rPr lang="en-ZA" dirty="0"/>
              <a:t> at a ratio of 1:1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8E005C-F48F-4501-9BF3-EB5CE1D552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65" r="49371"/>
          <a:stretch/>
        </p:blipFill>
        <p:spPr>
          <a:xfrm>
            <a:off x="4063178" y="1289765"/>
            <a:ext cx="3706666" cy="44069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0842B56-6D75-43C1-BE01-C11AF2F24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481"/>
          <a:stretch/>
        </p:blipFill>
        <p:spPr>
          <a:xfrm>
            <a:off x="8117874" y="1350933"/>
            <a:ext cx="3631308" cy="434915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1D3D668-73DF-4446-B013-3A3939691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1BE5A-E860-45BF-B762-74A319FBC610}"/>
              </a:ext>
            </a:extLst>
          </p:cNvPr>
          <p:cNvGrpSpPr/>
          <p:nvPr/>
        </p:nvGrpSpPr>
        <p:grpSpPr>
          <a:xfrm>
            <a:off x="213915" y="1350933"/>
            <a:ext cx="11619106" cy="4351650"/>
            <a:chOff x="213915" y="1350933"/>
            <a:chExt cx="11619106" cy="435165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EEC8640-C00C-4495-81A4-7911AA213344}"/>
                </a:ext>
              </a:extLst>
            </p:cNvPr>
            <p:cNvGrpSpPr/>
            <p:nvPr/>
          </p:nvGrpSpPr>
          <p:grpSpPr>
            <a:xfrm>
              <a:off x="213915" y="1350933"/>
              <a:ext cx="11619106" cy="4351650"/>
              <a:chOff x="213915" y="1350933"/>
              <a:chExt cx="11619106" cy="435165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57FAB28-BD70-4F8B-888C-B19A0408CB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33637"/>
              <a:stretch/>
            </p:blipFill>
            <p:spPr>
              <a:xfrm>
                <a:off x="213915" y="1350933"/>
                <a:ext cx="3631306" cy="435165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3938D3E-BA69-471E-B43F-92549514E2F0}"/>
                  </a:ext>
                </a:extLst>
              </p:cNvPr>
              <p:cNvGrpSpPr/>
              <p:nvPr/>
            </p:nvGrpSpPr>
            <p:grpSpPr>
              <a:xfrm>
                <a:off x="1169456" y="1667571"/>
                <a:ext cx="10663565" cy="3715882"/>
                <a:chOff x="1528435" y="1170805"/>
                <a:chExt cx="10663565" cy="3715882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2962CEC6-107C-4FC2-AAFB-7CA04AEAE5A7}"/>
                    </a:ext>
                  </a:extLst>
                </p:cNvPr>
                <p:cNvSpPr/>
                <p:nvPr/>
              </p:nvSpPr>
              <p:spPr>
                <a:xfrm>
                  <a:off x="11741204" y="1170805"/>
                  <a:ext cx="450796" cy="3981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EB0C3F84-B941-4B16-91BA-0132BCBAA26E}"/>
                    </a:ext>
                  </a:extLst>
                </p:cNvPr>
                <p:cNvGrpSpPr/>
                <p:nvPr/>
              </p:nvGrpSpPr>
              <p:grpSpPr>
                <a:xfrm>
                  <a:off x="1528435" y="3954690"/>
                  <a:ext cx="1448502" cy="931997"/>
                  <a:chOff x="1754023" y="5730033"/>
                  <a:chExt cx="1448502" cy="931997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25853911-5366-4385-955A-064FCF073682}"/>
                      </a:ext>
                    </a:extLst>
                  </p:cNvPr>
                  <p:cNvGrpSpPr/>
                  <p:nvPr/>
                </p:nvGrpSpPr>
                <p:grpSpPr>
                  <a:xfrm>
                    <a:off x="1754023" y="5730033"/>
                    <a:ext cx="1448502" cy="931997"/>
                    <a:chOff x="1754023" y="5730033"/>
                    <a:chExt cx="1448502" cy="931997"/>
                  </a:xfrm>
                </p:grpSpPr>
                <p:grpSp>
                  <p:nvGrpSpPr>
                    <p:cNvPr id="21" name="Group 20">
                      <a:extLst>
                        <a:ext uri="{FF2B5EF4-FFF2-40B4-BE49-F238E27FC236}">
                          <a16:creationId xmlns:a16="http://schemas.microsoft.com/office/drawing/2014/main" id="{EEC00A40-7DD4-424B-AFCC-078F8CB55F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54023" y="5730033"/>
                      <a:ext cx="1448502" cy="931997"/>
                      <a:chOff x="1754023" y="5730033"/>
                      <a:chExt cx="1448502" cy="931997"/>
                    </a:xfrm>
                  </p:grpSpPr>
                  <p:grpSp>
                    <p:nvGrpSpPr>
                      <p:cNvPr id="24" name="Group 23">
                        <a:extLst>
                          <a:ext uri="{FF2B5EF4-FFF2-40B4-BE49-F238E27FC236}">
                            <a16:creationId xmlns:a16="http://schemas.microsoft.com/office/drawing/2014/main" id="{8AC411A3-F832-43BF-9022-38DB4800F40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754023" y="5730033"/>
                        <a:ext cx="1263394" cy="931997"/>
                        <a:chOff x="1423823" y="4194301"/>
                        <a:chExt cx="1263394" cy="931997"/>
                      </a:xfrm>
                    </p:grpSpPr>
                    <p:pic>
                      <p:nvPicPr>
                        <p:cNvPr id="27" name="Picture 26">
                          <a:extLst>
                            <a:ext uri="{FF2B5EF4-FFF2-40B4-BE49-F238E27FC236}">
                              <a16:creationId xmlns:a16="http://schemas.microsoft.com/office/drawing/2014/main" id="{EF402547-AEAF-456E-B9F4-41CE89024B8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63366" t="38839" r="1703" b="26804"/>
                        <a:stretch/>
                      </p:blipFill>
                      <p:spPr>
                        <a:xfrm>
                          <a:off x="1423823" y="4194301"/>
                          <a:ext cx="1263394" cy="931997"/>
                        </a:xfrm>
                        <a:prstGeom prst="rect">
                          <a:avLst/>
                        </a:prstGeom>
                        <a:ln w="12700">
                          <a:solidFill>
                            <a:schemeClr val="tx1"/>
                          </a:solidFill>
                        </a:ln>
                      </p:spPr>
                    </p:pic>
                    <p:sp>
                      <p:nvSpPr>
                        <p:cNvPr id="28" name="Rectangle 27">
                          <a:extLst>
                            <a:ext uri="{FF2B5EF4-FFF2-40B4-BE49-F238E27FC236}">
                              <a16:creationId xmlns:a16="http://schemas.microsoft.com/office/drawing/2014/main" id="{563204A8-C5DD-40BD-A544-B7EA100E043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657350" y="4959350"/>
                          <a:ext cx="793750" cy="16059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ZA"/>
                        </a:p>
                      </p:txBody>
                    </p:sp>
                  </p:grpSp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40E2E2CE-BBCC-4933-B309-195C336A0B5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939131" y="6431198"/>
                        <a:ext cx="1263394" cy="2308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ZA" sz="900" dirty="0" err="1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Fimbul</a:t>
                        </a:r>
                        <a:endParaRPr lang="en-ZA" sz="9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1AEF7E3B-F440-4DD0-9C54-E47743EE3F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24063" y="6347724"/>
                      <a:ext cx="628650" cy="14100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ZA"/>
                    </a:p>
                  </p:txBody>
                </p:sp>
              </p:grpSp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CCF29EC4-6FC6-49E7-800E-E1803B73A462}"/>
                      </a:ext>
                    </a:extLst>
                  </p:cNvPr>
                  <p:cNvSpPr txBox="1"/>
                  <p:nvPr/>
                </p:nvSpPr>
                <p:spPr>
                  <a:xfrm>
                    <a:off x="1939131" y="6290190"/>
                    <a:ext cx="1263394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9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Weddell Gyre</a:t>
                    </a:r>
                  </a:p>
                </p:txBody>
              </p:sp>
            </p:grp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F8C4F1-7EDD-417B-BBD9-D1F0FC61E3F8}"/>
                </a:ext>
              </a:extLst>
            </p:cNvPr>
            <p:cNvSpPr txBox="1"/>
            <p:nvPr/>
          </p:nvSpPr>
          <p:spPr>
            <a:xfrm>
              <a:off x="2432850" y="1384220"/>
              <a:ext cx="1342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/>
                <a:t>(µM)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9C1D300-4C26-47E5-B661-A7C4557EBD33}"/>
              </a:ext>
            </a:extLst>
          </p:cNvPr>
          <p:cNvGrpSpPr/>
          <p:nvPr/>
        </p:nvGrpSpPr>
        <p:grpSpPr>
          <a:xfrm>
            <a:off x="10590583" y="3224644"/>
            <a:ext cx="1506629" cy="2411438"/>
            <a:chOff x="10590583" y="3224644"/>
            <a:chExt cx="1506629" cy="241143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685D68C-DE47-4F48-A57E-7A5CEDB402C2}"/>
                </a:ext>
              </a:extLst>
            </p:cNvPr>
            <p:cNvGrpSpPr/>
            <p:nvPr/>
          </p:nvGrpSpPr>
          <p:grpSpPr>
            <a:xfrm>
              <a:off x="10590583" y="3224644"/>
              <a:ext cx="1242438" cy="2411438"/>
              <a:chOff x="9561148" y="3296535"/>
              <a:chExt cx="1242438" cy="241143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97ABDA76-F247-42E3-A9EC-9FE40EDC36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76577" t="16145"/>
              <a:stretch/>
            </p:blipFill>
            <p:spPr>
              <a:xfrm>
                <a:off x="9561148" y="3296535"/>
                <a:ext cx="1242438" cy="2411438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33B5715-42C2-4197-81B0-DA2F1FA3C1C6}"/>
                  </a:ext>
                </a:extLst>
              </p:cNvPr>
              <p:cNvSpPr txBox="1"/>
              <p:nvPr/>
            </p:nvSpPr>
            <p:spPr>
              <a:xfrm>
                <a:off x="9786937" y="4073935"/>
                <a:ext cx="752475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ZA" sz="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Fimbul</a:t>
                </a:r>
                <a:endParaRPr lang="en-ZA" sz="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4FA370D-67CF-4E1E-8977-377916CCE382}"/>
                  </a:ext>
                </a:extLst>
              </p:cNvPr>
              <p:cNvSpPr txBox="1"/>
              <p:nvPr/>
            </p:nvSpPr>
            <p:spPr>
              <a:xfrm>
                <a:off x="9786937" y="3901643"/>
                <a:ext cx="855149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ZA" sz="800" dirty="0">
                    <a:latin typeface="Arial" panose="020B0604020202020204" pitchFamily="34" charset="0"/>
                    <a:cs typeface="Arial" panose="020B0604020202020204" pitchFamily="34" charset="0"/>
                  </a:rPr>
                  <a:t>Weddell Gyre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BD2B325-C009-4289-9C9C-D568E1842E95}"/>
                </a:ext>
              </a:extLst>
            </p:cNvPr>
            <p:cNvSpPr txBox="1"/>
            <p:nvPr/>
          </p:nvSpPr>
          <p:spPr>
            <a:xfrm>
              <a:off x="10754559" y="4367735"/>
              <a:ext cx="13426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900" dirty="0"/>
                <a:t>(µM)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47"/>
    </mc:Choice>
    <mc:Fallback xmlns="">
      <p:transition spd="slow" advTm="54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A5F78DBC-F493-4D82-8493-5DACCB670E25}"/>
              </a:ext>
            </a:extLst>
          </p:cNvPr>
          <p:cNvGrpSpPr/>
          <p:nvPr/>
        </p:nvGrpSpPr>
        <p:grpSpPr>
          <a:xfrm>
            <a:off x="4031043" y="3934026"/>
            <a:ext cx="3939853" cy="2921342"/>
            <a:chOff x="4031043" y="3934026"/>
            <a:chExt cx="3939853" cy="292134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0BDF4EB-0B6B-4D03-9A36-1706965FD547}"/>
                </a:ext>
              </a:extLst>
            </p:cNvPr>
            <p:cNvGrpSpPr/>
            <p:nvPr/>
          </p:nvGrpSpPr>
          <p:grpSpPr>
            <a:xfrm>
              <a:off x="4031043" y="4076526"/>
              <a:ext cx="3939853" cy="2778842"/>
              <a:chOff x="4607227" y="1111691"/>
              <a:chExt cx="3939853" cy="2778842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E4A93BD-2ECA-43F0-83CA-462B678CF966}"/>
                  </a:ext>
                </a:extLst>
              </p:cNvPr>
              <p:cNvGrpSpPr/>
              <p:nvPr/>
            </p:nvGrpSpPr>
            <p:grpSpPr>
              <a:xfrm>
                <a:off x="4607227" y="1111691"/>
                <a:ext cx="3939853" cy="2778842"/>
                <a:chOff x="6437315" y="1142997"/>
                <a:chExt cx="3939853" cy="2778842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2C60AD2-1BA5-445D-B97D-2785A56DEDE1}"/>
                    </a:ext>
                  </a:extLst>
                </p:cNvPr>
                <p:cNvSpPr txBox="1"/>
                <p:nvPr/>
              </p:nvSpPr>
              <p:spPr>
                <a:xfrm rot="16200000">
                  <a:off x="5505126" y="2075186"/>
                  <a:ext cx="214137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Urea uptake (mmol/m</a:t>
                  </a:r>
                  <a:r>
                    <a:rPr lang="en-ZA" sz="12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/d)</a:t>
                  </a:r>
                </a:p>
              </p:txBody>
            </p:sp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E4F60608-1ABB-4E16-8176-6B37D7D434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8291"/>
                <a:stretch/>
              </p:blipFill>
              <p:spPr>
                <a:xfrm>
                  <a:off x="6752349" y="1143001"/>
                  <a:ext cx="3624819" cy="2778838"/>
                </a:xfrm>
                <a:prstGeom prst="rect">
                  <a:avLst/>
                </a:prstGeom>
              </p:spPr>
            </p:pic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5B634802-DDEF-40DC-BFDD-2577FA480CFB}"/>
                  </a:ext>
                </a:extLst>
              </p:cNvPr>
              <p:cNvGrpSpPr/>
              <p:nvPr/>
            </p:nvGrpSpPr>
            <p:grpSpPr>
              <a:xfrm>
                <a:off x="7434491" y="3133147"/>
                <a:ext cx="769887" cy="520552"/>
                <a:chOff x="6011783" y="3540595"/>
                <a:chExt cx="769887" cy="520552"/>
              </a:xfrm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C963D34-BA1F-4EC1-808B-4A34110BC773}"/>
                    </a:ext>
                  </a:extLst>
                </p:cNvPr>
                <p:cNvSpPr/>
                <p:nvPr/>
              </p:nvSpPr>
              <p:spPr>
                <a:xfrm>
                  <a:off x="6060202" y="3661461"/>
                  <a:ext cx="658098" cy="399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8B88C3FB-CB74-474E-A42B-8418D57223AF}"/>
                    </a:ext>
                  </a:extLst>
                </p:cNvPr>
                <p:cNvGrpSpPr/>
                <p:nvPr/>
              </p:nvGrpSpPr>
              <p:grpSpPr>
                <a:xfrm>
                  <a:off x="6011783" y="3540595"/>
                  <a:ext cx="769887" cy="412196"/>
                  <a:chOff x="3135296" y="2990505"/>
                  <a:chExt cx="769887" cy="412196"/>
                </a:xfrm>
              </p:grpSpPr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5D4C3AE1-244A-44FC-9F42-7321370586D9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073953" y="3051848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F1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26AEBD2F-337C-4A47-8E66-7F2F6DDB218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231470" y="3057273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F2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16AC6235-A9BB-4375-B67C-935E44BEE8C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401338" y="3064359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F3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D98419D4-D454-4C1A-BF5E-122112253E5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566841" y="3061895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F4</a:t>
                    </a:r>
                  </a:p>
                </p:txBody>
              </p:sp>
            </p:grpSp>
          </p:grp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DE9B280-CB4D-4525-B54F-C027FABEB7DC}"/>
                </a:ext>
              </a:extLst>
            </p:cNvPr>
            <p:cNvSpPr txBox="1"/>
            <p:nvPr/>
          </p:nvSpPr>
          <p:spPr>
            <a:xfrm>
              <a:off x="4663456" y="3934026"/>
              <a:ext cx="3307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Urea uptake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27E26CDC-BA88-47B2-B0F9-1212BCDEC6EB}"/>
              </a:ext>
            </a:extLst>
          </p:cNvPr>
          <p:cNvSpPr txBox="1">
            <a:spLocks/>
          </p:cNvSpPr>
          <p:nvPr/>
        </p:nvSpPr>
        <p:spPr>
          <a:xfrm>
            <a:off x="1638300" y="242596"/>
            <a:ext cx="89154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Calibri (body)"/>
              </a:rPr>
              <a:t>NPP and N uptake rates</a:t>
            </a:r>
            <a:endParaRPr lang="en-US" dirty="0">
              <a:latin typeface="Calibri (body)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31F4E63-42A1-4012-8B08-FF70B2C2D8E6}"/>
              </a:ext>
            </a:extLst>
          </p:cNvPr>
          <p:cNvSpPr txBox="1"/>
          <p:nvPr/>
        </p:nvSpPr>
        <p:spPr>
          <a:xfrm>
            <a:off x="8594860" y="1787833"/>
            <a:ext cx="3122321" cy="3970318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ZA" dirty="0"/>
              <a:t>On average, the </a:t>
            </a:r>
            <a:r>
              <a:rPr lang="en-ZA" b="1" dirty="0"/>
              <a:t>highest</a:t>
            </a:r>
            <a:r>
              <a:rPr lang="en-ZA" dirty="0"/>
              <a:t> uptake rates were observed at </a:t>
            </a:r>
            <a:r>
              <a:rPr lang="en-ZA" b="1" dirty="0"/>
              <a:t>Larsen C</a:t>
            </a:r>
            <a:r>
              <a:rPr lang="en-ZA" dirty="0"/>
              <a:t> ice shelf and the </a:t>
            </a:r>
            <a:r>
              <a:rPr lang="en-ZA" b="1" dirty="0"/>
              <a:t>lowest</a:t>
            </a:r>
            <a:r>
              <a:rPr lang="en-ZA" dirty="0"/>
              <a:t> at the </a:t>
            </a:r>
            <a:r>
              <a:rPr lang="en-ZA" b="1" dirty="0"/>
              <a:t>Weddell Gyre </a:t>
            </a:r>
            <a:r>
              <a:rPr lang="en-ZA" dirty="0"/>
              <a:t>stations. </a:t>
            </a:r>
          </a:p>
          <a:p>
            <a:pPr algn="just"/>
            <a:endParaRPr lang="en-ZA" dirty="0"/>
          </a:p>
          <a:p>
            <a:pPr algn="just"/>
            <a:r>
              <a:rPr lang="en-ZA" dirty="0"/>
              <a:t>F4 appears different from all other </a:t>
            </a:r>
            <a:r>
              <a:rPr lang="en-ZA" dirty="0" err="1"/>
              <a:t>Fimbul</a:t>
            </a:r>
            <a:r>
              <a:rPr lang="en-ZA" dirty="0"/>
              <a:t> stations, and this is due to F4 being sampled in late summer while F1-F3 were sampled in early summer.</a:t>
            </a:r>
          </a:p>
          <a:p>
            <a:pPr algn="just"/>
            <a:endParaRPr lang="en-ZA" dirty="0"/>
          </a:p>
          <a:p>
            <a:pPr algn="just"/>
            <a:r>
              <a:rPr lang="en-ZA" dirty="0"/>
              <a:t>The experiments were size-fractionated and </a:t>
            </a:r>
            <a:r>
              <a:rPr lang="en-ZA" b="1" dirty="0"/>
              <a:t>nanoplankton dominated</a:t>
            </a:r>
            <a:r>
              <a:rPr lang="en-ZA" dirty="0"/>
              <a:t> (data not shown) 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A11D1B-2554-4BAA-BF42-1EA784284E99}"/>
              </a:ext>
            </a:extLst>
          </p:cNvPr>
          <p:cNvGrpSpPr/>
          <p:nvPr/>
        </p:nvGrpSpPr>
        <p:grpSpPr>
          <a:xfrm>
            <a:off x="151210" y="1067371"/>
            <a:ext cx="3861437" cy="2881316"/>
            <a:chOff x="151210" y="1067371"/>
            <a:chExt cx="3861437" cy="2881316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08CA74-C190-4E98-AA3C-1266DA0BC759}"/>
                </a:ext>
              </a:extLst>
            </p:cNvPr>
            <p:cNvGrpSpPr/>
            <p:nvPr/>
          </p:nvGrpSpPr>
          <p:grpSpPr>
            <a:xfrm>
              <a:off x="151210" y="1201150"/>
              <a:ext cx="3861437" cy="2747537"/>
              <a:chOff x="4685643" y="4138173"/>
              <a:chExt cx="3861437" cy="2747537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E44E707-FCF0-448D-BD25-A6D719AA7149}"/>
                  </a:ext>
                </a:extLst>
              </p:cNvPr>
              <p:cNvGrpSpPr/>
              <p:nvPr/>
            </p:nvGrpSpPr>
            <p:grpSpPr>
              <a:xfrm>
                <a:off x="4685643" y="4138173"/>
                <a:ext cx="3861437" cy="2747537"/>
                <a:chOff x="6515731" y="4110463"/>
                <a:chExt cx="3861437" cy="2747537"/>
              </a:xfrm>
            </p:grpSpPr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DAC98A6A-DD1A-4731-85BF-5EE5023B30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8127"/>
                <a:stretch/>
              </p:blipFill>
              <p:spPr>
                <a:xfrm>
                  <a:off x="6839339" y="4110463"/>
                  <a:ext cx="3537829" cy="2747537"/>
                </a:xfrm>
                <a:prstGeom prst="rect">
                  <a:avLst/>
                </a:prstGeom>
              </p:spPr>
            </p:pic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77F29A9B-DB71-40D1-B89A-AF8D41742F4D}"/>
                    </a:ext>
                  </a:extLst>
                </p:cNvPr>
                <p:cNvSpPr txBox="1"/>
                <p:nvPr/>
              </p:nvSpPr>
              <p:spPr>
                <a:xfrm rot="16200000">
                  <a:off x="5583542" y="5171438"/>
                  <a:ext cx="214137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NPP (mmol/m</a:t>
                  </a:r>
                  <a:r>
                    <a:rPr lang="en-ZA" sz="12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/d)</a:t>
                  </a: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F088A177-FDD8-4AD7-9C8F-0E46A56485B7}"/>
                  </a:ext>
                </a:extLst>
              </p:cNvPr>
              <p:cNvGrpSpPr/>
              <p:nvPr/>
            </p:nvGrpSpPr>
            <p:grpSpPr>
              <a:xfrm>
                <a:off x="7422535" y="6104377"/>
                <a:ext cx="769887" cy="520552"/>
                <a:chOff x="6011783" y="3540595"/>
                <a:chExt cx="769887" cy="520552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2F943FA1-135B-408D-83D4-A6FD6030513E}"/>
                    </a:ext>
                  </a:extLst>
                </p:cNvPr>
                <p:cNvSpPr/>
                <p:nvPr/>
              </p:nvSpPr>
              <p:spPr>
                <a:xfrm>
                  <a:off x="6060202" y="3661461"/>
                  <a:ext cx="658098" cy="399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F537F4D3-0873-4134-87C5-F22592A26617}"/>
                    </a:ext>
                  </a:extLst>
                </p:cNvPr>
                <p:cNvGrpSpPr/>
                <p:nvPr/>
              </p:nvGrpSpPr>
              <p:grpSpPr>
                <a:xfrm>
                  <a:off x="6011783" y="3540595"/>
                  <a:ext cx="769887" cy="412196"/>
                  <a:chOff x="3135296" y="2990505"/>
                  <a:chExt cx="769887" cy="412196"/>
                </a:xfrm>
              </p:grpSpPr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969C0540-57CD-42E9-A81A-4EEEAEB8AC9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073953" y="3051848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F1</a:t>
                    </a:r>
                  </a:p>
                </p:txBody>
              </p:sp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40911AB2-53D5-4238-8D65-2D5FB1AE49A9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231470" y="3057273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F2</a:t>
                    </a:r>
                  </a:p>
                </p:txBody>
              </p:sp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4BB20E26-4030-4360-97A5-0F3CB13ED49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401338" y="3064359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F3</a:t>
                    </a: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A6FBACEE-D6D6-4C8B-94C2-F93D8F99A4C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566841" y="3061895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F4</a:t>
                    </a:r>
                  </a:p>
                </p:txBody>
              </p:sp>
            </p:grp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4C16B4-B42D-4D4B-8447-A5D2454FE39C}"/>
                </a:ext>
              </a:extLst>
            </p:cNvPr>
            <p:cNvSpPr txBox="1"/>
            <p:nvPr/>
          </p:nvSpPr>
          <p:spPr>
            <a:xfrm>
              <a:off x="705208" y="1067371"/>
              <a:ext cx="3307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Net primary production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5432A6-C7AD-45D7-9140-EED4B6DBDC38}"/>
              </a:ext>
            </a:extLst>
          </p:cNvPr>
          <p:cNvGrpSpPr/>
          <p:nvPr/>
        </p:nvGrpSpPr>
        <p:grpSpPr>
          <a:xfrm>
            <a:off x="4014432" y="1067371"/>
            <a:ext cx="4092984" cy="2879307"/>
            <a:chOff x="4014432" y="1067371"/>
            <a:chExt cx="4092984" cy="2879307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A9601F63-2E0F-4F76-8E13-8775F1CF8548}"/>
                </a:ext>
              </a:extLst>
            </p:cNvPr>
            <p:cNvGrpSpPr/>
            <p:nvPr/>
          </p:nvGrpSpPr>
          <p:grpSpPr>
            <a:xfrm>
              <a:off x="4014432" y="1199143"/>
              <a:ext cx="4092984" cy="2747535"/>
              <a:chOff x="329135" y="4070486"/>
              <a:chExt cx="4092984" cy="2747535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7C8234BE-3B74-4AB2-ABF0-B636F696C337}"/>
                  </a:ext>
                </a:extLst>
              </p:cNvPr>
              <p:cNvGrpSpPr/>
              <p:nvPr/>
            </p:nvGrpSpPr>
            <p:grpSpPr>
              <a:xfrm>
                <a:off x="329135" y="4070486"/>
                <a:ext cx="4092984" cy="2747535"/>
                <a:chOff x="1499799" y="4101793"/>
                <a:chExt cx="4092984" cy="2747535"/>
              </a:xfrm>
            </p:grpSpPr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9F14409D-1C42-4792-AF46-EE512F85B7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7775"/>
                <a:stretch/>
              </p:blipFill>
              <p:spPr>
                <a:xfrm>
                  <a:off x="1776798" y="4101793"/>
                  <a:ext cx="3815985" cy="2747535"/>
                </a:xfrm>
                <a:prstGeom prst="rect">
                  <a:avLst/>
                </a:prstGeom>
              </p:spPr>
            </p:pic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630A3CF-A681-4D4B-8B44-E31F7B71779F}"/>
                    </a:ext>
                  </a:extLst>
                </p:cNvPr>
                <p:cNvSpPr txBox="1"/>
                <p:nvPr/>
              </p:nvSpPr>
              <p:spPr>
                <a:xfrm rot="16200000">
                  <a:off x="567610" y="5042652"/>
                  <a:ext cx="2141377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NO</a:t>
                  </a:r>
                  <a:r>
                    <a:rPr lang="en-ZA" sz="12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en-ZA" sz="12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</a:t>
                  </a:r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uptake (mmol/m</a:t>
                  </a:r>
                  <a:r>
                    <a:rPr lang="en-ZA" sz="1200" baseline="30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/d)</a:t>
                  </a:r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0CDA2E9-D521-4527-9571-BFBD273C8E14}"/>
                  </a:ext>
                </a:extLst>
              </p:cNvPr>
              <p:cNvGrpSpPr/>
              <p:nvPr/>
            </p:nvGrpSpPr>
            <p:grpSpPr>
              <a:xfrm>
                <a:off x="3265633" y="6068279"/>
                <a:ext cx="803228" cy="520552"/>
                <a:chOff x="5978442" y="3540595"/>
                <a:chExt cx="803228" cy="520552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47141CB4-2497-437F-9C0F-F2DAE0C9F1D7}"/>
                    </a:ext>
                  </a:extLst>
                </p:cNvPr>
                <p:cNvSpPr/>
                <p:nvPr/>
              </p:nvSpPr>
              <p:spPr>
                <a:xfrm>
                  <a:off x="6005622" y="3661461"/>
                  <a:ext cx="712678" cy="39968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3BD355AB-B269-4076-B4F1-F0573C5E4860}"/>
                    </a:ext>
                  </a:extLst>
                </p:cNvPr>
                <p:cNvGrpSpPr/>
                <p:nvPr/>
              </p:nvGrpSpPr>
              <p:grpSpPr>
                <a:xfrm>
                  <a:off x="5978442" y="3540595"/>
                  <a:ext cx="803228" cy="412196"/>
                  <a:chOff x="3101955" y="2990505"/>
                  <a:chExt cx="803228" cy="412196"/>
                </a:xfrm>
              </p:grpSpPr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69151DDD-9529-4D05-83E7-5BAFCEC3F743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040612" y="3051848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F1</a:t>
                    </a:r>
                  </a:p>
                </p:txBody>
              </p:sp>
              <p:sp>
                <p:nvSpPr>
                  <p:cNvPr id="82" name="TextBox 81">
                    <a:extLst>
                      <a:ext uri="{FF2B5EF4-FFF2-40B4-BE49-F238E27FC236}">
                        <a16:creationId xmlns:a16="http://schemas.microsoft.com/office/drawing/2014/main" id="{F0CA6BF6-1604-4B90-8738-88479862758C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217181" y="3057273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F2</a:t>
                    </a:r>
                  </a:p>
                </p:txBody>
              </p:sp>
              <p:sp>
                <p:nvSpPr>
                  <p:cNvPr id="83" name="TextBox 82">
                    <a:extLst>
                      <a:ext uri="{FF2B5EF4-FFF2-40B4-BE49-F238E27FC236}">
                        <a16:creationId xmlns:a16="http://schemas.microsoft.com/office/drawing/2014/main" id="{CF2A9F82-BB47-429E-9CAE-325ABAA788C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382286" y="3064359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F3</a:t>
                    </a:r>
                  </a:p>
                </p:txBody>
              </p: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019F40EF-E393-4DD6-9F36-97A6820C3F1B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3566841" y="3061895"/>
                    <a:ext cx="399685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F4</a:t>
                    </a:r>
                  </a:p>
                </p:txBody>
              </p:sp>
            </p:grpSp>
          </p:grpSp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836F9C0-13B5-48F3-AA4F-FF391549DFAD}"/>
                </a:ext>
              </a:extLst>
            </p:cNvPr>
            <p:cNvSpPr txBox="1"/>
            <p:nvPr/>
          </p:nvSpPr>
          <p:spPr>
            <a:xfrm>
              <a:off x="4663457" y="1067371"/>
              <a:ext cx="3307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Nitrate uptake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6E0BE028-DBFC-4F4F-A584-D90A2B46616A}"/>
              </a:ext>
            </a:extLst>
          </p:cNvPr>
          <p:cNvGrpSpPr/>
          <p:nvPr/>
        </p:nvGrpSpPr>
        <p:grpSpPr>
          <a:xfrm>
            <a:off x="6863156" y="4938812"/>
            <a:ext cx="1282148" cy="836082"/>
            <a:chOff x="1754023" y="5730033"/>
            <a:chExt cx="1448502" cy="944562"/>
          </a:xfrm>
        </p:grpSpPr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DBB1A95A-DE33-473D-9D58-7B8843232167}"/>
                </a:ext>
              </a:extLst>
            </p:cNvPr>
            <p:cNvGrpSpPr/>
            <p:nvPr/>
          </p:nvGrpSpPr>
          <p:grpSpPr>
            <a:xfrm>
              <a:off x="1754023" y="5730033"/>
              <a:ext cx="1448502" cy="944562"/>
              <a:chOff x="1754023" y="5730033"/>
              <a:chExt cx="1448502" cy="94456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64F644DA-EA32-4749-9CED-DD8D2CDA0514}"/>
                  </a:ext>
                </a:extLst>
              </p:cNvPr>
              <p:cNvGrpSpPr/>
              <p:nvPr/>
            </p:nvGrpSpPr>
            <p:grpSpPr>
              <a:xfrm>
                <a:off x="1754023" y="5730033"/>
                <a:ext cx="1448502" cy="944562"/>
                <a:chOff x="1754023" y="5730033"/>
                <a:chExt cx="1448502" cy="944562"/>
              </a:xfrm>
            </p:grpSpPr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ED2227AF-25B9-491E-95C2-9E1F8265245A}"/>
                    </a:ext>
                  </a:extLst>
                </p:cNvPr>
                <p:cNvGrpSpPr/>
                <p:nvPr/>
              </p:nvGrpSpPr>
              <p:grpSpPr>
                <a:xfrm>
                  <a:off x="1754023" y="5730033"/>
                  <a:ext cx="1263394" cy="931997"/>
                  <a:chOff x="1423823" y="4194301"/>
                  <a:chExt cx="1263394" cy="931997"/>
                </a:xfrm>
              </p:grpSpPr>
              <p:pic>
                <p:nvPicPr>
                  <p:cNvPr id="126" name="Picture 125">
                    <a:extLst>
                      <a:ext uri="{FF2B5EF4-FFF2-40B4-BE49-F238E27FC236}">
                        <a16:creationId xmlns:a16="http://schemas.microsoft.com/office/drawing/2014/main" id="{DD0F4C82-79E9-4B31-90A4-501AB44BE76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3366" t="38839" r="1703" b="26804"/>
                  <a:stretch/>
                </p:blipFill>
                <p:spPr>
                  <a:xfrm>
                    <a:off x="1423823" y="4194301"/>
                    <a:ext cx="1263394" cy="931997"/>
                  </a:xfrm>
                  <a:prstGeom prst="rect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</p:pic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86FB26C9-EED4-49D9-BBB8-B085B34A0F9B}"/>
                      </a:ext>
                    </a:extLst>
                  </p:cNvPr>
                  <p:cNvSpPr/>
                  <p:nvPr/>
                </p:nvSpPr>
                <p:spPr>
                  <a:xfrm>
                    <a:off x="1657350" y="4959350"/>
                    <a:ext cx="793750" cy="16059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ZA"/>
                  </a:p>
                </p:txBody>
              </p:sp>
            </p:grp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C3C9FE0C-4EB1-4A4A-8486-1BF99EC4F9B7}"/>
                    </a:ext>
                  </a:extLst>
                </p:cNvPr>
                <p:cNvSpPr txBox="1"/>
                <p:nvPr/>
              </p:nvSpPr>
              <p:spPr>
                <a:xfrm>
                  <a:off x="1939131" y="6431198"/>
                  <a:ext cx="1263394" cy="2433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8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Fimbul</a:t>
                  </a:r>
                  <a:endParaRPr lang="en-ZA" sz="8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0449D467-5ED9-49C1-B190-5B38A569C1FA}"/>
                  </a:ext>
                </a:extLst>
              </p:cNvPr>
              <p:cNvSpPr/>
              <p:nvPr/>
            </p:nvSpPr>
            <p:spPr>
              <a:xfrm>
                <a:off x="2024063" y="6347724"/>
                <a:ext cx="628650" cy="141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B3907FA-B9CB-4A56-91C8-B42D863E4972}"/>
                </a:ext>
              </a:extLst>
            </p:cNvPr>
            <p:cNvSpPr txBox="1"/>
            <p:nvPr/>
          </p:nvSpPr>
          <p:spPr>
            <a:xfrm>
              <a:off x="1939131" y="6290190"/>
              <a:ext cx="1263394" cy="24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800" dirty="0">
                  <a:latin typeface="Arial" panose="020B0604020202020204" pitchFamily="34" charset="0"/>
                  <a:cs typeface="Arial" panose="020B0604020202020204" pitchFamily="34" charset="0"/>
                </a:rPr>
                <a:t>Weddell Gyre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682EBA02-C158-4CBA-9651-876CD7B3E113}"/>
              </a:ext>
            </a:extLst>
          </p:cNvPr>
          <p:cNvGrpSpPr/>
          <p:nvPr/>
        </p:nvGrpSpPr>
        <p:grpSpPr>
          <a:xfrm>
            <a:off x="72796" y="3934026"/>
            <a:ext cx="3966695" cy="2852581"/>
            <a:chOff x="72796" y="3934026"/>
            <a:chExt cx="3966695" cy="2852581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76FEFF75-94E1-4867-931C-AAD487EA45CC}"/>
                </a:ext>
              </a:extLst>
            </p:cNvPr>
            <p:cNvGrpSpPr/>
            <p:nvPr/>
          </p:nvGrpSpPr>
          <p:grpSpPr>
            <a:xfrm>
              <a:off x="72796" y="4039072"/>
              <a:ext cx="3939851" cy="2747535"/>
              <a:chOff x="329135" y="1111691"/>
              <a:chExt cx="3939851" cy="2747535"/>
            </a:xfrm>
          </p:grpSpPr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9F4D2522-E0B4-4FF4-AA6E-DCED83966188}"/>
                  </a:ext>
                </a:extLst>
              </p:cNvPr>
              <p:cNvGrpSpPr/>
              <p:nvPr/>
            </p:nvGrpSpPr>
            <p:grpSpPr>
              <a:xfrm>
                <a:off x="329135" y="1111691"/>
                <a:ext cx="3939851" cy="2747535"/>
                <a:chOff x="329135" y="1111691"/>
                <a:chExt cx="3939851" cy="2747535"/>
              </a:xfrm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DA0C0E1F-4872-478B-A8A7-24AAE1FAF8E5}"/>
                    </a:ext>
                  </a:extLst>
                </p:cNvPr>
                <p:cNvGrpSpPr/>
                <p:nvPr/>
              </p:nvGrpSpPr>
              <p:grpSpPr>
                <a:xfrm>
                  <a:off x="329135" y="1111691"/>
                  <a:ext cx="3939851" cy="2747535"/>
                  <a:chOff x="1499799" y="1142998"/>
                  <a:chExt cx="3939851" cy="2747535"/>
                </a:xfrm>
              </p:grpSpPr>
              <p:pic>
                <p:nvPicPr>
                  <p:cNvPr id="102" name="Picture 101">
                    <a:extLst>
                      <a:ext uri="{FF2B5EF4-FFF2-40B4-BE49-F238E27FC236}">
                        <a16:creationId xmlns:a16="http://schemas.microsoft.com/office/drawing/2014/main" id="{7EC7434E-B218-47AF-A3CE-9E5070F0AC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/>
                  <a:srcRect l="8291"/>
                  <a:stretch/>
                </p:blipFill>
                <p:spPr>
                  <a:xfrm>
                    <a:off x="1814831" y="1143000"/>
                    <a:ext cx="3624819" cy="2747533"/>
                  </a:xfrm>
                  <a:prstGeom prst="rect">
                    <a:avLst/>
                  </a:prstGeom>
                </p:spPr>
              </p:pic>
              <p:sp>
                <p:nvSpPr>
                  <p:cNvPr id="103" name="TextBox 102">
                    <a:extLst>
                      <a:ext uri="{FF2B5EF4-FFF2-40B4-BE49-F238E27FC236}">
                        <a16:creationId xmlns:a16="http://schemas.microsoft.com/office/drawing/2014/main" id="{20BF9002-1349-4DCF-85F5-1FF309A26AFB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567610" y="2075187"/>
                    <a:ext cx="214137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NH</a:t>
                    </a:r>
                    <a:r>
                      <a:rPr lang="en-ZA" sz="1200" baseline="-25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</a:t>
                    </a:r>
                    <a:r>
                      <a:rPr lang="en-ZA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+</a:t>
                    </a:r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uptake (mmol/m</a:t>
                    </a:r>
                    <a:r>
                      <a:rPr lang="en-ZA" sz="1200" baseline="30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r>
                      <a: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/d)</a:t>
                    </a:r>
                  </a:p>
                </p:txBody>
              </p:sp>
            </p:grpSp>
            <p:sp>
              <p:nvSpPr>
                <p:cNvPr id="101" name="Rectangle 100">
                  <a:extLst>
                    <a:ext uri="{FF2B5EF4-FFF2-40B4-BE49-F238E27FC236}">
                      <a16:creationId xmlns:a16="http://schemas.microsoft.com/office/drawing/2014/main" id="{BD4D3423-4D1B-42E6-83C2-B14F4A5ECE86}"/>
                    </a:ext>
                  </a:extLst>
                </p:cNvPr>
                <p:cNvSpPr/>
                <p:nvPr/>
              </p:nvSpPr>
              <p:spPr>
                <a:xfrm>
                  <a:off x="3192446" y="3224493"/>
                  <a:ext cx="674704" cy="3092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ZA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03E30DA-388B-48DB-B2B9-B051A9C0C4F5}"/>
                  </a:ext>
                </a:extLst>
              </p:cNvPr>
              <p:cNvGrpSpPr/>
              <p:nvPr/>
            </p:nvGrpSpPr>
            <p:grpSpPr>
              <a:xfrm>
                <a:off x="3135296" y="3104286"/>
                <a:ext cx="769887" cy="409699"/>
                <a:chOff x="3135296" y="3104286"/>
                <a:chExt cx="769887" cy="409699"/>
              </a:xfrm>
            </p:grpSpPr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6518F43F-6A4B-4929-8BCD-42F38035ADC6}"/>
                    </a:ext>
                  </a:extLst>
                </p:cNvPr>
                <p:cNvSpPr txBox="1"/>
                <p:nvPr/>
              </p:nvSpPr>
              <p:spPr>
                <a:xfrm rot="16200000">
                  <a:off x="3073953" y="3165629"/>
                  <a:ext cx="3996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F1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9459DCF4-FDC4-44E9-BAD4-AECDA4253FDD}"/>
                    </a:ext>
                  </a:extLst>
                </p:cNvPr>
                <p:cNvSpPr txBox="1"/>
                <p:nvPr/>
              </p:nvSpPr>
              <p:spPr>
                <a:xfrm rot="16200000">
                  <a:off x="3231470" y="3168557"/>
                  <a:ext cx="3996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F2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55582C8C-2E71-49EE-BE9A-AA3038D2E7ED}"/>
                    </a:ext>
                  </a:extLst>
                </p:cNvPr>
                <p:cNvSpPr txBox="1"/>
                <p:nvPr/>
              </p:nvSpPr>
              <p:spPr>
                <a:xfrm rot="16200000">
                  <a:off x="3401338" y="3175643"/>
                  <a:ext cx="3996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F3</a:t>
                  </a:r>
                </a:p>
              </p:txBody>
            </p:sp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9CD41DC-8711-4C11-A4DC-F8CFBDA57068}"/>
                    </a:ext>
                  </a:extLst>
                </p:cNvPr>
                <p:cNvSpPr txBox="1"/>
                <p:nvPr/>
              </p:nvSpPr>
              <p:spPr>
                <a:xfrm rot="16200000">
                  <a:off x="3566841" y="3173179"/>
                  <a:ext cx="39968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ZA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F4</a:t>
                  </a:r>
                </a:p>
              </p:txBody>
            </p:sp>
          </p:grp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246FBE4-44CD-4526-BAC6-264FC7857AD6}"/>
                </a:ext>
              </a:extLst>
            </p:cNvPr>
            <p:cNvSpPr txBox="1"/>
            <p:nvPr/>
          </p:nvSpPr>
          <p:spPr>
            <a:xfrm>
              <a:off x="732052" y="3934026"/>
              <a:ext cx="3307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dirty="0"/>
                <a:t>Ammonium uptake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F280627-4B51-4D5B-9BA3-754D10B44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4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57"/>
    </mc:Choice>
    <mc:Fallback xmlns="">
      <p:transition spd="slow" advTm="70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5724</TotalTime>
  <Words>930</Words>
  <Application>Microsoft Office PowerPoint</Application>
  <PresentationFormat>Widescreen</PresentationFormat>
  <Paragraphs>261</Paragraphs>
  <Slides>14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(body)</vt:lpstr>
      <vt:lpstr>Calibri Light</vt:lpstr>
      <vt:lpstr>Tahoma</vt:lpstr>
      <vt:lpstr>Office Theme</vt:lpstr>
      <vt:lpstr>Productivity and carbon export potential in the Weddell Sea, with a focus on the waters near Larsen C Ice Shelf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Phytoplankton community composition 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NPP and N uptake in the vicinity of Larsen C</dc:title>
  <dc:creator>Raquel Flynn</dc:creator>
  <cp:lastModifiedBy>Raquel Flynn</cp:lastModifiedBy>
  <cp:revision>199</cp:revision>
  <dcterms:created xsi:type="dcterms:W3CDTF">2020-01-06T07:27:33Z</dcterms:created>
  <dcterms:modified xsi:type="dcterms:W3CDTF">2020-05-01T09:31:01Z</dcterms:modified>
</cp:coreProperties>
</file>