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3" r:id="rId7"/>
    <p:sldId id="265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73D"/>
    <a:srgbClr val="26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8"/>
    <p:restoredTop sz="94720"/>
  </p:normalViewPr>
  <p:slideViewPr>
    <p:cSldViewPr snapToGrid="0" snapToObjects="1">
      <p:cViewPr varScale="1">
        <p:scale>
          <a:sx n="102" d="100"/>
          <a:sy n="102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1-24&#22242;&#32858;&#20307;&#30334;&#20998;&#27604;%20&#26377;&#26426;&#30899;%20&#20840;&#27694;%2019&#24180;7&#26376;27&#26085;&#3686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23567;&#35770;&#25991;-&#20122;&#34920;&#23618;&#22521;&#32933;&#22303;&#20307;&#32467;&#26500;\&#28508;&#32789;&#23618;CT&#25195;&#25551;&#22788;&#29702;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4640216679437"/>
          <c:y val="0.0506930746328585"/>
          <c:w val="0.897280504511462"/>
          <c:h val="0.70049428075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工作表5!$C$29</c:f>
              <c:strCache>
                <c:ptCount val="1"/>
                <c:pt idx="0">
                  <c:v>CK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CN"/>
                      <a:t>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工作表5!$A$30:$B$41</c:f>
              <c:multiLvlStrCache>
                <c:ptCount val="12"/>
                <c:lvl>
                  <c:pt idx="0">
                    <c:v>＞2 </c:v>
                  </c:pt>
                  <c:pt idx="1">
                    <c:v>0.25-2</c:v>
                  </c:pt>
                  <c:pt idx="2">
                    <c:v>0.05-0.25</c:v>
                  </c:pt>
                  <c:pt idx="3">
                    <c:v>0-0.05</c:v>
                  </c:pt>
                  <c:pt idx="4">
                    <c:v>＞2 </c:v>
                  </c:pt>
                  <c:pt idx="5">
                    <c:v>0.25-2</c:v>
                  </c:pt>
                  <c:pt idx="6">
                    <c:v>0.05-0.25</c:v>
                  </c:pt>
                  <c:pt idx="7">
                    <c:v>0-0.05</c:v>
                  </c:pt>
                  <c:pt idx="8">
                    <c:v>＞2 </c:v>
                  </c:pt>
                  <c:pt idx="9">
                    <c:v>0.25-2</c:v>
                  </c:pt>
                  <c:pt idx="10">
                    <c:v>0.05-0.25</c:v>
                  </c:pt>
                  <c:pt idx="11">
                    <c:v>0-0.05</c:v>
                  </c:pt>
                </c:lvl>
                <c:lvl>
                  <c:pt idx="0">
                    <c:v>0-10cm</c:v>
                  </c:pt>
                  <c:pt idx="4">
                    <c:v>10-30cm</c:v>
                  </c:pt>
                  <c:pt idx="8">
                    <c:v>30-40cm</c:v>
                  </c:pt>
                </c:lvl>
              </c:multiLvlStrCache>
            </c:multiLvlStrRef>
          </c:cat>
          <c:val>
            <c:numRef>
              <c:f>工作表5!$C$30:$C$41</c:f>
              <c:numCache>
                <c:formatCode>General</c:formatCode>
                <c:ptCount val="12"/>
                <c:pt idx="0">
                  <c:v>5.752499999999999</c:v>
                </c:pt>
                <c:pt idx="1">
                  <c:v>6.824999999999965</c:v>
                </c:pt>
                <c:pt idx="2">
                  <c:v>4.387500000000005</c:v>
                </c:pt>
                <c:pt idx="3">
                  <c:v>5.459999999999998</c:v>
                </c:pt>
                <c:pt idx="4">
                  <c:v>5.102499999999996</c:v>
                </c:pt>
                <c:pt idx="5">
                  <c:v>6.48916666666667</c:v>
                </c:pt>
                <c:pt idx="6">
                  <c:v>4.614999999999965</c:v>
                </c:pt>
                <c:pt idx="7">
                  <c:v>5.297499999999997</c:v>
                </c:pt>
                <c:pt idx="8">
                  <c:v>6.955000000000002</c:v>
                </c:pt>
                <c:pt idx="9">
                  <c:v>6.044999999999995</c:v>
                </c:pt>
                <c:pt idx="10">
                  <c:v>5.497499999999998</c:v>
                </c:pt>
                <c:pt idx="11">
                  <c:v>5.785000000000004</c:v>
                </c:pt>
              </c:numCache>
            </c:numRef>
          </c:val>
        </c:ser>
        <c:ser>
          <c:idx val="1"/>
          <c:order val="1"/>
          <c:tx>
            <c:strRef>
              <c:f>工作表5!$D$29</c:f>
              <c:strCache>
                <c:ptCount val="1"/>
                <c:pt idx="0">
                  <c:v>PM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工作表5!$A$30:$B$41</c:f>
              <c:multiLvlStrCache>
                <c:ptCount val="12"/>
                <c:lvl>
                  <c:pt idx="0">
                    <c:v>＞2 </c:v>
                  </c:pt>
                  <c:pt idx="1">
                    <c:v>0.25-2</c:v>
                  </c:pt>
                  <c:pt idx="2">
                    <c:v>0.05-0.25</c:v>
                  </c:pt>
                  <c:pt idx="3">
                    <c:v>0-0.05</c:v>
                  </c:pt>
                  <c:pt idx="4">
                    <c:v>＞2 </c:v>
                  </c:pt>
                  <c:pt idx="5">
                    <c:v>0.25-2</c:v>
                  </c:pt>
                  <c:pt idx="6">
                    <c:v>0.05-0.25</c:v>
                  </c:pt>
                  <c:pt idx="7">
                    <c:v>0-0.05</c:v>
                  </c:pt>
                  <c:pt idx="8">
                    <c:v>＞2 </c:v>
                  </c:pt>
                  <c:pt idx="9">
                    <c:v>0.25-2</c:v>
                  </c:pt>
                  <c:pt idx="10">
                    <c:v>0.05-0.25</c:v>
                  </c:pt>
                  <c:pt idx="11">
                    <c:v>0-0.05</c:v>
                  </c:pt>
                </c:lvl>
                <c:lvl>
                  <c:pt idx="0">
                    <c:v>0-10cm</c:v>
                  </c:pt>
                  <c:pt idx="4">
                    <c:v>10-30cm</c:v>
                  </c:pt>
                  <c:pt idx="8">
                    <c:v>30-40cm</c:v>
                  </c:pt>
                </c:lvl>
              </c:multiLvlStrCache>
            </c:multiLvlStrRef>
          </c:cat>
          <c:val>
            <c:numRef>
              <c:f>工作表5!$D$30:$D$41</c:f>
              <c:numCache>
                <c:formatCode>General</c:formatCode>
                <c:ptCount val="12"/>
                <c:pt idx="0">
                  <c:v>5.297499999999997</c:v>
                </c:pt>
                <c:pt idx="1">
                  <c:v>5.167499999999976</c:v>
                </c:pt>
                <c:pt idx="2">
                  <c:v>4.062499999999996</c:v>
                </c:pt>
                <c:pt idx="3">
                  <c:v>5.882499999999996</c:v>
                </c:pt>
                <c:pt idx="4">
                  <c:v>6.370000000000004</c:v>
                </c:pt>
                <c:pt idx="5">
                  <c:v>6.2075</c:v>
                </c:pt>
                <c:pt idx="6">
                  <c:v>5.40333333333337</c:v>
                </c:pt>
                <c:pt idx="7">
                  <c:v>5.265000000000001</c:v>
                </c:pt>
                <c:pt idx="8">
                  <c:v>6.305000000000004</c:v>
                </c:pt>
                <c:pt idx="9">
                  <c:v>7.529166666666666</c:v>
                </c:pt>
                <c:pt idx="10">
                  <c:v>6.077500000000001</c:v>
                </c:pt>
                <c:pt idx="11">
                  <c:v>5.654999999999974</c:v>
                </c:pt>
              </c:numCache>
            </c:numRef>
          </c:val>
        </c:ser>
        <c:ser>
          <c:idx val="2"/>
          <c:order val="2"/>
          <c:tx>
            <c:strRef>
              <c:f>工作表5!$E$29</c:f>
              <c:strCache>
                <c:ptCount val="1"/>
                <c:pt idx="0">
                  <c:v>OM</c:v>
                </c:pt>
              </c:strCache>
            </c:strRef>
          </c:tx>
          <c:spPr>
            <a:pattFill prst="pct7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0.0052475012906994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工作表5!$Q$28:$AB$28</c:f>
                <c:numCache>
                  <c:formatCode>General</c:formatCode>
                  <c:ptCount val="12"/>
                  <c:pt idx="0">
                    <c:v>0.750923981007939</c:v>
                  </c:pt>
                  <c:pt idx="1">
                    <c:v>0.281507116149646</c:v>
                  </c:pt>
                  <c:pt idx="2">
                    <c:v>0.282355302751529</c:v>
                  </c:pt>
                  <c:pt idx="3">
                    <c:v>0.16119737043717</c:v>
                  </c:pt>
                  <c:pt idx="4">
                    <c:v>0.562879215320004</c:v>
                  </c:pt>
                  <c:pt idx="5">
                    <c:v>0.0312494262813005</c:v>
                  </c:pt>
                  <c:pt idx="6">
                    <c:v>0.0480265077710983</c:v>
                  </c:pt>
                  <c:pt idx="7">
                    <c:v>0.1933730761511</c:v>
                  </c:pt>
                  <c:pt idx="8">
                    <c:v>0.234669284928071</c:v>
                  </c:pt>
                  <c:pt idx="9">
                    <c:v>0.124177195555098</c:v>
                  </c:pt>
                  <c:pt idx="10">
                    <c:v>0.235692795872792</c:v>
                  </c:pt>
                  <c:pt idx="11">
                    <c:v>0.217946069865249</c:v>
                  </c:pt>
                </c:numCache>
              </c:numRef>
            </c:plus>
            <c:minus>
              <c:numRef>
                <c:f>工作表5!$Q$28:$AB$28</c:f>
                <c:numCache>
                  <c:formatCode>General</c:formatCode>
                  <c:ptCount val="12"/>
                  <c:pt idx="0">
                    <c:v>0.750923981007939</c:v>
                  </c:pt>
                  <c:pt idx="1">
                    <c:v>0.281507116149646</c:v>
                  </c:pt>
                  <c:pt idx="2">
                    <c:v>0.282355302751529</c:v>
                  </c:pt>
                  <c:pt idx="3">
                    <c:v>0.16119737043717</c:v>
                  </c:pt>
                  <c:pt idx="4">
                    <c:v>0.562879215320004</c:v>
                  </c:pt>
                  <c:pt idx="5">
                    <c:v>0.0312494262813005</c:v>
                  </c:pt>
                  <c:pt idx="6">
                    <c:v>0.0480265077710983</c:v>
                  </c:pt>
                  <c:pt idx="7">
                    <c:v>0.1933730761511</c:v>
                  </c:pt>
                  <c:pt idx="8">
                    <c:v>0.234669284928071</c:v>
                  </c:pt>
                  <c:pt idx="9">
                    <c:v>0.124177195555098</c:v>
                  </c:pt>
                  <c:pt idx="10">
                    <c:v>0.235692795872792</c:v>
                  </c:pt>
                  <c:pt idx="11">
                    <c:v>0.217946069865249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工作表5!$A$30:$B$41</c:f>
              <c:multiLvlStrCache>
                <c:ptCount val="12"/>
                <c:lvl>
                  <c:pt idx="0">
                    <c:v>＞2 </c:v>
                  </c:pt>
                  <c:pt idx="1">
                    <c:v>0.25-2</c:v>
                  </c:pt>
                  <c:pt idx="2">
                    <c:v>0.05-0.25</c:v>
                  </c:pt>
                  <c:pt idx="3">
                    <c:v>0-0.05</c:v>
                  </c:pt>
                  <c:pt idx="4">
                    <c:v>＞2 </c:v>
                  </c:pt>
                  <c:pt idx="5">
                    <c:v>0.25-2</c:v>
                  </c:pt>
                  <c:pt idx="6">
                    <c:v>0.05-0.25</c:v>
                  </c:pt>
                  <c:pt idx="7">
                    <c:v>0-0.05</c:v>
                  </c:pt>
                  <c:pt idx="8">
                    <c:v>＞2 </c:v>
                  </c:pt>
                  <c:pt idx="9">
                    <c:v>0.25-2</c:v>
                  </c:pt>
                  <c:pt idx="10">
                    <c:v>0.05-0.25</c:v>
                  </c:pt>
                  <c:pt idx="11">
                    <c:v>0-0.05</c:v>
                  </c:pt>
                </c:lvl>
                <c:lvl>
                  <c:pt idx="0">
                    <c:v>0-10cm</c:v>
                  </c:pt>
                  <c:pt idx="4">
                    <c:v>10-30cm</c:v>
                  </c:pt>
                  <c:pt idx="8">
                    <c:v>30-40cm</c:v>
                  </c:pt>
                </c:lvl>
              </c:multiLvlStrCache>
            </c:multiLvlStrRef>
          </c:cat>
          <c:val>
            <c:numRef>
              <c:f>工作表5!$E$30:$E$41</c:f>
              <c:numCache>
                <c:formatCode>General</c:formatCode>
                <c:ptCount val="12"/>
                <c:pt idx="0">
                  <c:v>14.88500000000003</c:v>
                </c:pt>
                <c:pt idx="1">
                  <c:v>8.926666666666674</c:v>
                </c:pt>
                <c:pt idx="2">
                  <c:v>4.777499999999996</c:v>
                </c:pt>
                <c:pt idx="3">
                  <c:v>5.45456817198143</c:v>
                </c:pt>
                <c:pt idx="4">
                  <c:v>19.9475</c:v>
                </c:pt>
                <c:pt idx="5">
                  <c:v>16.9541666666667</c:v>
                </c:pt>
                <c:pt idx="6">
                  <c:v>8.35250000000008</c:v>
                </c:pt>
                <c:pt idx="7">
                  <c:v>12.7075</c:v>
                </c:pt>
                <c:pt idx="8">
                  <c:v>7.995000000000002</c:v>
                </c:pt>
                <c:pt idx="9">
                  <c:v>7.052499999999998</c:v>
                </c:pt>
                <c:pt idx="10">
                  <c:v>5.102499999999996</c:v>
                </c:pt>
                <c:pt idx="11">
                  <c:v>5.330000000000002</c:v>
                </c:pt>
              </c:numCache>
            </c:numRef>
          </c:val>
        </c:ser>
        <c:ser>
          <c:idx val="3"/>
          <c:order val="3"/>
          <c:tx>
            <c:strRef>
              <c:f>工作表5!$F$29</c:f>
              <c:strCache>
                <c:ptCount val="1"/>
                <c:pt idx="0">
                  <c:v>OMP</c:v>
                </c:pt>
              </c:strCache>
            </c:strRef>
          </c:tx>
          <c:spPr>
            <a:pattFill prst="lt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0.00787125193604909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zh-CN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zh-CN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工作表5!$Q$29:$AB$29</c:f>
                <c:numCache>
                  <c:formatCode>General</c:formatCode>
                  <c:ptCount val="12"/>
                  <c:pt idx="0">
                    <c:v>0.781537606617639</c:v>
                  </c:pt>
                  <c:pt idx="1">
                    <c:v>0.188384017701199</c:v>
                  </c:pt>
                  <c:pt idx="2">
                    <c:v>0.139565143277438</c:v>
                  </c:pt>
                  <c:pt idx="3">
                    <c:v>0.141606653883597</c:v>
                  </c:pt>
                  <c:pt idx="4">
                    <c:v>0.521682577138186</c:v>
                  </c:pt>
                  <c:pt idx="5">
                    <c:v>0.242339616234114</c:v>
                  </c:pt>
                  <c:pt idx="6">
                    <c:v>0.201232437644182</c:v>
                  </c:pt>
                  <c:pt idx="7">
                    <c:v>0.234081143693088</c:v>
                  </c:pt>
                  <c:pt idx="8">
                    <c:v>0.00486977440831346</c:v>
                  </c:pt>
                  <c:pt idx="9">
                    <c:v>0.282777517402554</c:v>
                  </c:pt>
                  <c:pt idx="10">
                    <c:v>0.222640404513539</c:v>
                  </c:pt>
                  <c:pt idx="11">
                    <c:v>0.22733154583555</c:v>
                  </c:pt>
                </c:numCache>
              </c:numRef>
            </c:plus>
            <c:minus>
              <c:numRef>
                <c:f>工作表5!$Q$29:$AB$29</c:f>
                <c:numCache>
                  <c:formatCode>General</c:formatCode>
                  <c:ptCount val="12"/>
                  <c:pt idx="0">
                    <c:v>0.781537606617639</c:v>
                  </c:pt>
                  <c:pt idx="1">
                    <c:v>0.188384017701199</c:v>
                  </c:pt>
                  <c:pt idx="2">
                    <c:v>0.139565143277438</c:v>
                  </c:pt>
                  <c:pt idx="3">
                    <c:v>0.141606653883597</c:v>
                  </c:pt>
                  <c:pt idx="4">
                    <c:v>0.521682577138186</c:v>
                  </c:pt>
                  <c:pt idx="5">
                    <c:v>0.242339616234114</c:v>
                  </c:pt>
                  <c:pt idx="6">
                    <c:v>0.201232437644182</c:v>
                  </c:pt>
                  <c:pt idx="7">
                    <c:v>0.234081143693088</c:v>
                  </c:pt>
                  <c:pt idx="8">
                    <c:v>0.00486977440831346</c:v>
                  </c:pt>
                  <c:pt idx="9">
                    <c:v>0.282777517402554</c:v>
                  </c:pt>
                  <c:pt idx="10">
                    <c:v>0.222640404513539</c:v>
                  </c:pt>
                  <c:pt idx="11">
                    <c:v>0.22733154583555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工作表5!$A$30:$B$41</c:f>
              <c:multiLvlStrCache>
                <c:ptCount val="12"/>
                <c:lvl>
                  <c:pt idx="0">
                    <c:v>＞2 </c:v>
                  </c:pt>
                  <c:pt idx="1">
                    <c:v>0.25-2</c:v>
                  </c:pt>
                  <c:pt idx="2">
                    <c:v>0.05-0.25</c:v>
                  </c:pt>
                  <c:pt idx="3">
                    <c:v>0-0.05</c:v>
                  </c:pt>
                  <c:pt idx="4">
                    <c:v>＞2 </c:v>
                  </c:pt>
                  <c:pt idx="5">
                    <c:v>0.25-2</c:v>
                  </c:pt>
                  <c:pt idx="6">
                    <c:v>0.05-0.25</c:v>
                  </c:pt>
                  <c:pt idx="7">
                    <c:v>0-0.05</c:v>
                  </c:pt>
                  <c:pt idx="8">
                    <c:v>＞2 </c:v>
                  </c:pt>
                  <c:pt idx="9">
                    <c:v>0.25-2</c:v>
                  </c:pt>
                  <c:pt idx="10">
                    <c:v>0.05-0.25</c:v>
                  </c:pt>
                  <c:pt idx="11">
                    <c:v>0-0.05</c:v>
                  </c:pt>
                </c:lvl>
                <c:lvl>
                  <c:pt idx="0">
                    <c:v>0-10cm</c:v>
                  </c:pt>
                  <c:pt idx="4">
                    <c:v>10-30cm</c:v>
                  </c:pt>
                  <c:pt idx="8">
                    <c:v>30-40cm</c:v>
                  </c:pt>
                </c:lvl>
              </c:multiLvlStrCache>
            </c:multiLvlStrRef>
          </c:cat>
          <c:val>
            <c:numRef>
              <c:f>工作表5!$F$30:$F$41</c:f>
              <c:numCache>
                <c:formatCode>General</c:formatCode>
                <c:ptCount val="12"/>
                <c:pt idx="0">
                  <c:v>11.18</c:v>
                </c:pt>
                <c:pt idx="1">
                  <c:v>6.099166666666669</c:v>
                </c:pt>
                <c:pt idx="2">
                  <c:v>4.257499999999996</c:v>
                </c:pt>
                <c:pt idx="3">
                  <c:v>4.159999999999997</c:v>
                </c:pt>
                <c:pt idx="4">
                  <c:v>16.08749999999988</c:v>
                </c:pt>
                <c:pt idx="5">
                  <c:v>10.12916666666667</c:v>
                </c:pt>
                <c:pt idx="6">
                  <c:v>5.687499999999995</c:v>
                </c:pt>
                <c:pt idx="7">
                  <c:v>9.229999999999998</c:v>
                </c:pt>
                <c:pt idx="8">
                  <c:v>6.727499999999996</c:v>
                </c:pt>
                <c:pt idx="9">
                  <c:v>7.377499999999999</c:v>
                </c:pt>
                <c:pt idx="10">
                  <c:v>6.077500000000001</c:v>
                </c:pt>
                <c:pt idx="11">
                  <c:v>6.597499999999997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58151696"/>
        <c:axId val="-2058256752"/>
      </c:barChart>
      <c:catAx>
        <c:axId val="-20581516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400" b="1"/>
                </a:pPr>
                <a:r>
                  <a:rPr lang="en-US" sz="1400" b="1"/>
                  <a:t>Aggregate size </a:t>
                </a:r>
                <a:r>
                  <a:rPr lang="zh-CN" sz="1400" b="1"/>
                  <a:t>／</a:t>
                </a:r>
                <a:r>
                  <a:rPr lang="en-US" sz="1400" b="1"/>
                  <a:t>mm</a:t>
                </a:r>
                <a:endParaRPr lang="zh-CN" sz="1400" b="1"/>
              </a:p>
            </c:rich>
          </c:tx>
          <c:layout>
            <c:manualLayout>
              <c:xMode val="edge"/>
              <c:yMode val="edge"/>
              <c:x val="0.423252435338327"/>
              <c:y val="0.9270882412411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058256752"/>
        <c:crosses val="autoZero"/>
        <c:auto val="1"/>
        <c:lblAlgn val="ctr"/>
        <c:lblOffset val="100"/>
        <c:noMultiLvlLbl val="0"/>
      </c:catAx>
      <c:valAx>
        <c:axId val="-2058256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Organic carbon mass ratio</a:t>
                </a:r>
                <a:r>
                  <a:rPr lang="zh-CN" sz="1400" b="1"/>
                  <a:t>／</a:t>
                </a:r>
                <a:r>
                  <a:rPr lang="en-US" sz="1400" b="1"/>
                  <a:t>g</a:t>
                </a:r>
                <a:r>
                  <a:rPr lang="zh-CN" sz="1400" b="1"/>
                  <a:t> </a:t>
                </a:r>
                <a:r>
                  <a:rPr lang="en-US" sz="1400" b="1"/>
                  <a:t>·kg-1</a:t>
                </a:r>
                <a:endParaRPr lang="zh-CN" sz="1400" b="1"/>
              </a:p>
            </c:rich>
          </c:tx>
          <c:layout>
            <c:manualLayout>
              <c:xMode val="edge"/>
              <c:yMode val="edge"/>
              <c:x val="0.000465088406371184"/>
              <c:y val="0.144813479090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05815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186902792857"/>
          <c:y val="0.0652416435406207"/>
          <c:w val="0.252409509490341"/>
          <c:h val="0.14059762737722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>
          <a:latin typeface="Times New Roman" pitchFamily="18" charset="0"/>
          <a:cs typeface="Times New Roman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97695085881"/>
          <c:y val="0.043667713644968"/>
          <c:w val="0.838986634611009"/>
          <c:h val="0.7730853694330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'Sheet4 (2)'!$F$1</c:f>
              <c:strCache>
                <c:ptCount val="1"/>
                <c:pt idx="0">
                  <c:v>CK-SS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'Sheet4 (2)'!$L$41:$L$74</c:f>
                <c:numCache>
                  <c:formatCode>General</c:formatCode>
                  <c:ptCount val="34"/>
                  <c:pt idx="0">
                    <c:v>0.0153573324896125</c:v>
                  </c:pt>
                  <c:pt idx="1">
                    <c:v>0.00739901671910876</c:v>
                  </c:pt>
                  <c:pt idx="2">
                    <c:v>0.00147120997767262</c:v>
                  </c:pt>
                  <c:pt idx="3">
                    <c:v>0.00474517210885825</c:v>
                  </c:pt>
                  <c:pt idx="4">
                    <c:v>0.023777333658555</c:v>
                  </c:pt>
                  <c:pt idx="5">
                    <c:v>0.00178446299439376</c:v>
                  </c:pt>
                  <c:pt idx="6">
                    <c:v>0.0315412639845648</c:v>
                  </c:pt>
                  <c:pt idx="7">
                    <c:v>0.00637624917262912</c:v>
                  </c:pt>
                  <c:pt idx="8">
                    <c:v>0.0164754394323513</c:v>
                  </c:pt>
                  <c:pt idx="9">
                    <c:v>0.0088102403821085</c:v>
                  </c:pt>
                  <c:pt idx="10">
                    <c:v>0.0092339261743905</c:v>
                  </c:pt>
                  <c:pt idx="11">
                    <c:v>0.00029195281666253</c:v>
                  </c:pt>
                  <c:pt idx="12">
                    <c:v>0.00817306238445648</c:v>
                  </c:pt>
                  <c:pt idx="13">
                    <c:v>0.00534570944884285</c:v>
                  </c:pt>
                  <c:pt idx="14">
                    <c:v>0.00326221349651718</c:v>
                  </c:pt>
                  <c:pt idx="15">
                    <c:v>0.00123141992130432</c:v>
                  </c:pt>
                  <c:pt idx="16">
                    <c:v>0.00149803129809101</c:v>
                  </c:pt>
                  <c:pt idx="17">
                    <c:v>0.00183011864467162</c:v>
                  </c:pt>
                  <c:pt idx="18">
                    <c:v>0.000511053641448875</c:v>
                  </c:pt>
                  <c:pt idx="19">
                    <c:v>2.55328113749745E-7</c:v>
                  </c:pt>
                  <c:pt idx="20">
                    <c:v>0.000187886678142459</c:v>
                  </c:pt>
                  <c:pt idx="21">
                    <c:v>9.81123540991729E-5</c:v>
                  </c:pt>
                  <c:pt idx="22">
                    <c:v>0.000411515812260961</c:v>
                  </c:pt>
                  <c:pt idx="23">
                    <c:v>0.000355096118722722</c:v>
                  </c:pt>
                  <c:pt idx="24">
                    <c:v>0.000539553242141118</c:v>
                  </c:pt>
                  <c:pt idx="25">
                    <c:v>0.000141677310863411</c:v>
                  </c:pt>
                  <c:pt idx="26">
                    <c:v>0.000173867820565311</c:v>
                  </c:pt>
                  <c:pt idx="27">
                    <c:v>7.56910698859669E-5</c:v>
                  </c:pt>
                  <c:pt idx="28">
                    <c:v>9.88062266603901E-5</c:v>
                  </c:pt>
                  <c:pt idx="29">
                    <c:v>2.68701251746957E-5</c:v>
                  </c:pt>
                  <c:pt idx="30">
                    <c:v>0.00030038546912841</c:v>
                  </c:pt>
                  <c:pt idx="31">
                    <c:v>9.27973306936468E-5</c:v>
                  </c:pt>
                  <c:pt idx="32">
                    <c:v>0.000115874750052154</c:v>
                  </c:pt>
                  <c:pt idx="33">
                    <c:v>0.000339976827216379</c:v>
                  </c:pt>
                </c:numCache>
              </c:numRef>
            </c:plus>
            <c:minus>
              <c:numRef>
                <c:f>'Sheet4 (2)'!$L$41:$L$74</c:f>
                <c:numCache>
                  <c:formatCode>General</c:formatCode>
                  <c:ptCount val="34"/>
                  <c:pt idx="0">
                    <c:v>0.0153573324896125</c:v>
                  </c:pt>
                  <c:pt idx="1">
                    <c:v>0.00739901671910876</c:v>
                  </c:pt>
                  <c:pt idx="2">
                    <c:v>0.00147120997767262</c:v>
                  </c:pt>
                  <c:pt idx="3">
                    <c:v>0.00474517210885825</c:v>
                  </c:pt>
                  <c:pt idx="4">
                    <c:v>0.023777333658555</c:v>
                  </c:pt>
                  <c:pt idx="5">
                    <c:v>0.00178446299439376</c:v>
                  </c:pt>
                  <c:pt idx="6">
                    <c:v>0.0315412639845648</c:v>
                  </c:pt>
                  <c:pt idx="7">
                    <c:v>0.00637624917262912</c:v>
                  </c:pt>
                  <c:pt idx="8">
                    <c:v>0.0164754394323513</c:v>
                  </c:pt>
                  <c:pt idx="9">
                    <c:v>0.0088102403821085</c:v>
                  </c:pt>
                  <c:pt idx="10">
                    <c:v>0.0092339261743905</c:v>
                  </c:pt>
                  <c:pt idx="11">
                    <c:v>0.00029195281666253</c:v>
                  </c:pt>
                  <c:pt idx="12">
                    <c:v>0.00817306238445648</c:v>
                  </c:pt>
                  <c:pt idx="13">
                    <c:v>0.00534570944884285</c:v>
                  </c:pt>
                  <c:pt idx="14">
                    <c:v>0.00326221349651718</c:v>
                  </c:pt>
                  <c:pt idx="15">
                    <c:v>0.00123141992130432</c:v>
                  </c:pt>
                  <c:pt idx="16">
                    <c:v>0.00149803129809101</c:v>
                  </c:pt>
                  <c:pt idx="17">
                    <c:v>0.00183011864467162</c:v>
                  </c:pt>
                  <c:pt idx="18">
                    <c:v>0.000511053641448875</c:v>
                  </c:pt>
                  <c:pt idx="19">
                    <c:v>2.55328113749745E-7</c:v>
                  </c:pt>
                  <c:pt idx="20">
                    <c:v>0.000187886678142459</c:v>
                  </c:pt>
                  <c:pt idx="21">
                    <c:v>9.81123540991729E-5</c:v>
                  </c:pt>
                  <c:pt idx="22">
                    <c:v>0.000411515812260961</c:v>
                  </c:pt>
                  <c:pt idx="23">
                    <c:v>0.000355096118722722</c:v>
                  </c:pt>
                  <c:pt idx="24">
                    <c:v>0.000539553242141118</c:v>
                  </c:pt>
                  <c:pt idx="25">
                    <c:v>0.000141677310863411</c:v>
                  </c:pt>
                  <c:pt idx="26">
                    <c:v>0.000173867820565311</c:v>
                  </c:pt>
                  <c:pt idx="27">
                    <c:v>7.56910698859669E-5</c:v>
                  </c:pt>
                  <c:pt idx="28">
                    <c:v>9.88062266603901E-5</c:v>
                  </c:pt>
                  <c:pt idx="29">
                    <c:v>2.68701251746957E-5</c:v>
                  </c:pt>
                  <c:pt idx="30">
                    <c:v>0.00030038546912841</c:v>
                  </c:pt>
                  <c:pt idx="31">
                    <c:v>9.27973306936468E-5</c:v>
                  </c:pt>
                  <c:pt idx="32">
                    <c:v>0.000115874750052154</c:v>
                  </c:pt>
                  <c:pt idx="33">
                    <c:v>0.000339976827216379</c:v>
                  </c:pt>
                </c:numCache>
              </c:numRef>
            </c:minus>
          </c:errBars>
          <c:xVal>
            <c:numRef>
              <c:f>'Sheet4 (2)'!$E$2:$E$39</c:f>
              <c:numCache>
                <c:formatCode>General</c:formatCode>
                <c:ptCount val="38"/>
                <c:pt idx="0">
                  <c:v>0.0635</c:v>
                </c:pt>
                <c:pt idx="1">
                  <c:v>0.09525</c:v>
                </c:pt>
                <c:pt idx="2">
                  <c:v>0.127</c:v>
                </c:pt>
                <c:pt idx="3">
                  <c:v>0.15875</c:v>
                </c:pt>
                <c:pt idx="4">
                  <c:v>0.1905</c:v>
                </c:pt>
                <c:pt idx="5">
                  <c:v>0.22225</c:v>
                </c:pt>
                <c:pt idx="6">
                  <c:v>0.254</c:v>
                </c:pt>
                <c:pt idx="7">
                  <c:v>0.28575</c:v>
                </c:pt>
                <c:pt idx="8">
                  <c:v>0.3175</c:v>
                </c:pt>
                <c:pt idx="9">
                  <c:v>0.34925</c:v>
                </c:pt>
                <c:pt idx="10">
                  <c:v>0.381</c:v>
                </c:pt>
                <c:pt idx="11">
                  <c:v>0.41275</c:v>
                </c:pt>
                <c:pt idx="12">
                  <c:v>0.4445</c:v>
                </c:pt>
                <c:pt idx="13">
                  <c:v>0.508</c:v>
                </c:pt>
                <c:pt idx="14">
                  <c:v>0.5715</c:v>
                </c:pt>
                <c:pt idx="15">
                  <c:v>0.635</c:v>
                </c:pt>
                <c:pt idx="16">
                  <c:v>0.66675</c:v>
                </c:pt>
                <c:pt idx="17">
                  <c:v>0.6985</c:v>
                </c:pt>
                <c:pt idx="18">
                  <c:v>0.762</c:v>
                </c:pt>
                <c:pt idx="19">
                  <c:v>0.8255</c:v>
                </c:pt>
                <c:pt idx="20">
                  <c:v>0.889</c:v>
                </c:pt>
                <c:pt idx="21">
                  <c:v>0.9525</c:v>
                </c:pt>
                <c:pt idx="22">
                  <c:v>1.016</c:v>
                </c:pt>
                <c:pt idx="23">
                  <c:v>1.079499999999999</c:v>
                </c:pt>
                <c:pt idx="24">
                  <c:v>1.143</c:v>
                </c:pt>
                <c:pt idx="25">
                  <c:v>1.206499999999999</c:v>
                </c:pt>
                <c:pt idx="26">
                  <c:v>1.27</c:v>
                </c:pt>
                <c:pt idx="27">
                  <c:v>1.333499999999999</c:v>
                </c:pt>
                <c:pt idx="28">
                  <c:v>1.397</c:v>
                </c:pt>
                <c:pt idx="29">
                  <c:v>1.460499999999999</c:v>
                </c:pt>
                <c:pt idx="30">
                  <c:v>1.524</c:v>
                </c:pt>
                <c:pt idx="31">
                  <c:v>1.587499999999999</c:v>
                </c:pt>
                <c:pt idx="32">
                  <c:v>1.651</c:v>
                </c:pt>
                <c:pt idx="33">
                  <c:v>1.7145</c:v>
                </c:pt>
                <c:pt idx="34">
                  <c:v>1.778</c:v>
                </c:pt>
                <c:pt idx="35">
                  <c:v>1.841499999999999</c:v>
                </c:pt>
                <c:pt idx="36">
                  <c:v>1.905</c:v>
                </c:pt>
                <c:pt idx="37">
                  <c:v>1.93675</c:v>
                </c:pt>
              </c:numCache>
            </c:numRef>
          </c:xVal>
          <c:yVal>
            <c:numRef>
              <c:f>'Sheet4 (2)'!$F$2:$F$39</c:f>
              <c:numCache>
                <c:formatCode>General</c:formatCode>
                <c:ptCount val="38"/>
                <c:pt idx="0">
                  <c:v>0.397816796875</c:v>
                </c:pt>
                <c:pt idx="1">
                  <c:v>0.408594140625</c:v>
                </c:pt>
                <c:pt idx="2">
                  <c:v>1.398461718749999</c:v>
                </c:pt>
                <c:pt idx="3">
                  <c:v>0.4574029296875</c:v>
                </c:pt>
                <c:pt idx="4">
                  <c:v>0.6115677734375</c:v>
                </c:pt>
                <c:pt idx="5">
                  <c:v>0.2327109375</c:v>
                </c:pt>
                <c:pt idx="6">
                  <c:v>0.20521328125</c:v>
                </c:pt>
                <c:pt idx="7">
                  <c:v>0.065078125</c:v>
                </c:pt>
                <c:pt idx="8">
                  <c:v>0.0752015625</c:v>
                </c:pt>
                <c:pt idx="9">
                  <c:v>0.028880859375</c:v>
                </c:pt>
                <c:pt idx="10">
                  <c:v>0.024779296875</c:v>
                </c:pt>
                <c:pt idx="11">
                  <c:v>0.0082625</c:v>
                </c:pt>
                <c:pt idx="12">
                  <c:v>0.0170263671875</c:v>
                </c:pt>
                <c:pt idx="13">
                  <c:v>0.01238984375</c:v>
                </c:pt>
                <c:pt idx="14">
                  <c:v>0.0096306640625</c:v>
                </c:pt>
                <c:pt idx="15">
                  <c:v>0.0037814453125</c:v>
                </c:pt>
                <c:pt idx="16">
                  <c:v>0.0033310546875</c:v>
                </c:pt>
                <c:pt idx="17">
                  <c:v>0.0050357421875</c:v>
                </c:pt>
                <c:pt idx="18">
                  <c:v>0.004716015625</c:v>
                </c:pt>
                <c:pt idx="19">
                  <c:v>0.0066798828125</c:v>
                </c:pt>
                <c:pt idx="20">
                  <c:v>0.001648046875</c:v>
                </c:pt>
                <c:pt idx="21">
                  <c:v>0.0014552734375</c:v>
                </c:pt>
                <c:pt idx="22">
                  <c:v>0.0033486328125</c:v>
                </c:pt>
                <c:pt idx="23">
                  <c:v>0.001080078125</c:v>
                </c:pt>
                <c:pt idx="24">
                  <c:v>0.0072064453125</c:v>
                </c:pt>
                <c:pt idx="25">
                  <c:v>0.000326953125</c:v>
                </c:pt>
                <c:pt idx="26">
                  <c:v>0.0005337890625</c:v>
                </c:pt>
                <c:pt idx="27">
                  <c:v>0.0005578125</c:v>
                </c:pt>
                <c:pt idx="28">
                  <c:v>0.00049765625</c:v>
                </c:pt>
                <c:pt idx="29">
                  <c:v>0.00077421875</c:v>
                </c:pt>
                <c:pt idx="30">
                  <c:v>0.0005779296875</c:v>
                </c:pt>
                <c:pt idx="31">
                  <c:v>0.000888671875</c:v>
                </c:pt>
                <c:pt idx="32">
                  <c:v>0.000696484375</c:v>
                </c:pt>
                <c:pt idx="33">
                  <c:v>0.0017001953125</c:v>
                </c:pt>
                <c:pt idx="34">
                  <c:v>0.0031</c:v>
                </c:pt>
                <c:pt idx="35">
                  <c:v>0.0209810546875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'Sheet4 (2)'!$G$1</c:f>
              <c:strCache>
                <c:ptCount val="1"/>
                <c:pt idx="0">
                  <c:v>OMP-SS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'Sheet4 (2)'!$M$41:$M$78</c:f>
                <c:numCache>
                  <c:formatCode>General</c:formatCode>
                  <c:ptCount val="38"/>
                  <c:pt idx="0">
                    <c:v>0.0337358258613869</c:v>
                  </c:pt>
                  <c:pt idx="1">
                    <c:v>0.00936964075659578</c:v>
                  </c:pt>
                  <c:pt idx="2">
                    <c:v>0.00202892999513952</c:v>
                  </c:pt>
                  <c:pt idx="3">
                    <c:v>0.0231605418219524</c:v>
                  </c:pt>
                  <c:pt idx="4">
                    <c:v>0.0340347116395123</c:v>
                  </c:pt>
                  <c:pt idx="5">
                    <c:v>0.020804182604085</c:v>
                  </c:pt>
                  <c:pt idx="6">
                    <c:v>0.0256550152998378</c:v>
                  </c:pt>
                  <c:pt idx="7">
                    <c:v>0.00180666199827729</c:v>
                  </c:pt>
                  <c:pt idx="8">
                    <c:v>0.0330937858706019</c:v>
                  </c:pt>
                  <c:pt idx="9">
                    <c:v>0.0108989811004547</c:v>
                  </c:pt>
                  <c:pt idx="10">
                    <c:v>0.00348657751207548</c:v>
                  </c:pt>
                  <c:pt idx="11">
                    <c:v>0.0091947137662421</c:v>
                  </c:pt>
                  <c:pt idx="12">
                    <c:v>0.0102323288767661</c:v>
                  </c:pt>
                  <c:pt idx="13">
                    <c:v>0.00502847096782219</c:v>
                  </c:pt>
                  <c:pt idx="14">
                    <c:v>0.00278069032576348</c:v>
                  </c:pt>
                  <c:pt idx="15">
                    <c:v>0.00048582488211342</c:v>
                  </c:pt>
                  <c:pt idx="16">
                    <c:v>0.00417951637221367</c:v>
                  </c:pt>
                  <c:pt idx="17">
                    <c:v>0.00364312962388201</c:v>
                  </c:pt>
                  <c:pt idx="18">
                    <c:v>0.00240039990016175</c:v>
                  </c:pt>
                  <c:pt idx="19">
                    <c:v>0.00203113831678012</c:v>
                  </c:pt>
                  <c:pt idx="20">
                    <c:v>8.71939167991701E-5</c:v>
                  </c:pt>
                  <c:pt idx="21">
                    <c:v>0.000382663848575332</c:v>
                  </c:pt>
                  <c:pt idx="22">
                    <c:v>0.00347823068404661</c:v>
                  </c:pt>
                  <c:pt idx="23">
                    <c:v>0.000518410160474556</c:v>
                  </c:pt>
                  <c:pt idx="24">
                    <c:v>0.00203889810907431</c:v>
                  </c:pt>
                  <c:pt idx="25">
                    <c:v>0.00398145687130271</c:v>
                  </c:pt>
                  <c:pt idx="26">
                    <c:v>0.00428668310286594</c:v>
                  </c:pt>
                  <c:pt idx="27">
                    <c:v>0.00572249509022875</c:v>
                  </c:pt>
                  <c:pt idx="28">
                    <c:v>0.00169963683860545</c:v>
                  </c:pt>
                  <c:pt idx="29">
                    <c:v>0.00486931464055376</c:v>
                  </c:pt>
                  <c:pt idx="30">
                    <c:v>0.00415901636609388</c:v>
                  </c:pt>
                  <c:pt idx="31">
                    <c:v>0.00135102879380549</c:v>
                  </c:pt>
                  <c:pt idx="32">
                    <c:v>0.00562509766328834</c:v>
                  </c:pt>
                  <c:pt idx="33">
                    <c:v>0.000634178916754691</c:v>
                  </c:pt>
                  <c:pt idx="34">
                    <c:v>0.00302585765513569</c:v>
                  </c:pt>
                  <c:pt idx="35">
                    <c:v>0.0350690117122495</c:v>
                  </c:pt>
                  <c:pt idx="36">
                    <c:v>0.059355500463907</c:v>
                  </c:pt>
                  <c:pt idx="37">
                    <c:v>0.0632322182974992</c:v>
                  </c:pt>
                </c:numCache>
              </c:numRef>
            </c:plus>
            <c:minus>
              <c:numRef>
                <c:f>'Sheet4 (2)'!$M$41:$M$78</c:f>
                <c:numCache>
                  <c:formatCode>General</c:formatCode>
                  <c:ptCount val="38"/>
                  <c:pt idx="0">
                    <c:v>0.0337358258613869</c:v>
                  </c:pt>
                  <c:pt idx="1">
                    <c:v>0.00936964075659578</c:v>
                  </c:pt>
                  <c:pt idx="2">
                    <c:v>0.00202892999513952</c:v>
                  </c:pt>
                  <c:pt idx="3">
                    <c:v>0.0231605418219524</c:v>
                  </c:pt>
                  <c:pt idx="4">
                    <c:v>0.0340347116395123</c:v>
                  </c:pt>
                  <c:pt idx="5">
                    <c:v>0.020804182604085</c:v>
                  </c:pt>
                  <c:pt idx="6">
                    <c:v>0.0256550152998378</c:v>
                  </c:pt>
                  <c:pt idx="7">
                    <c:v>0.00180666199827729</c:v>
                  </c:pt>
                  <c:pt idx="8">
                    <c:v>0.0330937858706019</c:v>
                  </c:pt>
                  <c:pt idx="9">
                    <c:v>0.0108989811004547</c:v>
                  </c:pt>
                  <c:pt idx="10">
                    <c:v>0.00348657751207548</c:v>
                  </c:pt>
                  <c:pt idx="11">
                    <c:v>0.0091947137662421</c:v>
                  </c:pt>
                  <c:pt idx="12">
                    <c:v>0.0102323288767661</c:v>
                  </c:pt>
                  <c:pt idx="13">
                    <c:v>0.00502847096782219</c:v>
                  </c:pt>
                  <c:pt idx="14">
                    <c:v>0.00278069032576348</c:v>
                  </c:pt>
                  <c:pt idx="15">
                    <c:v>0.00048582488211342</c:v>
                  </c:pt>
                  <c:pt idx="16">
                    <c:v>0.00417951637221367</c:v>
                  </c:pt>
                  <c:pt idx="17">
                    <c:v>0.00364312962388201</c:v>
                  </c:pt>
                  <c:pt idx="18">
                    <c:v>0.00240039990016175</c:v>
                  </c:pt>
                  <c:pt idx="19">
                    <c:v>0.00203113831678012</c:v>
                  </c:pt>
                  <c:pt idx="20">
                    <c:v>8.71939167991701E-5</c:v>
                  </c:pt>
                  <c:pt idx="21">
                    <c:v>0.000382663848575332</c:v>
                  </c:pt>
                  <c:pt idx="22">
                    <c:v>0.00347823068404661</c:v>
                  </c:pt>
                  <c:pt idx="23">
                    <c:v>0.000518410160474556</c:v>
                  </c:pt>
                  <c:pt idx="24">
                    <c:v>0.00203889810907431</c:v>
                  </c:pt>
                  <c:pt idx="25">
                    <c:v>0.00398145687130271</c:v>
                  </c:pt>
                  <c:pt idx="26">
                    <c:v>0.00428668310286594</c:v>
                  </c:pt>
                  <c:pt idx="27">
                    <c:v>0.00572249509022875</c:v>
                  </c:pt>
                  <c:pt idx="28">
                    <c:v>0.00169963683860545</c:v>
                  </c:pt>
                  <c:pt idx="29">
                    <c:v>0.00486931464055376</c:v>
                  </c:pt>
                  <c:pt idx="30">
                    <c:v>0.00415901636609388</c:v>
                  </c:pt>
                  <c:pt idx="31">
                    <c:v>0.00135102879380549</c:v>
                  </c:pt>
                  <c:pt idx="32">
                    <c:v>0.00562509766328834</c:v>
                  </c:pt>
                  <c:pt idx="33">
                    <c:v>0.000634178916754691</c:v>
                  </c:pt>
                  <c:pt idx="34">
                    <c:v>0.00302585765513569</c:v>
                  </c:pt>
                  <c:pt idx="35">
                    <c:v>0.0350690117122495</c:v>
                  </c:pt>
                  <c:pt idx="36">
                    <c:v>0.059355500463907</c:v>
                  </c:pt>
                  <c:pt idx="37">
                    <c:v>0.0632322182974992</c:v>
                  </c:pt>
                </c:numCache>
              </c:numRef>
            </c:minus>
          </c:errBars>
          <c:xVal>
            <c:numRef>
              <c:f>'Sheet4 (2)'!$E$2:$E$39</c:f>
              <c:numCache>
                <c:formatCode>General</c:formatCode>
                <c:ptCount val="38"/>
                <c:pt idx="0">
                  <c:v>0.0635</c:v>
                </c:pt>
                <c:pt idx="1">
                  <c:v>0.09525</c:v>
                </c:pt>
                <c:pt idx="2">
                  <c:v>0.127</c:v>
                </c:pt>
                <c:pt idx="3">
                  <c:v>0.15875</c:v>
                </c:pt>
                <c:pt idx="4">
                  <c:v>0.1905</c:v>
                </c:pt>
                <c:pt idx="5">
                  <c:v>0.22225</c:v>
                </c:pt>
                <c:pt idx="6">
                  <c:v>0.254</c:v>
                </c:pt>
                <c:pt idx="7">
                  <c:v>0.28575</c:v>
                </c:pt>
                <c:pt idx="8">
                  <c:v>0.3175</c:v>
                </c:pt>
                <c:pt idx="9">
                  <c:v>0.34925</c:v>
                </c:pt>
                <c:pt idx="10">
                  <c:v>0.381</c:v>
                </c:pt>
                <c:pt idx="11">
                  <c:v>0.41275</c:v>
                </c:pt>
                <c:pt idx="12">
                  <c:v>0.4445</c:v>
                </c:pt>
                <c:pt idx="13">
                  <c:v>0.508</c:v>
                </c:pt>
                <c:pt idx="14">
                  <c:v>0.5715</c:v>
                </c:pt>
                <c:pt idx="15">
                  <c:v>0.635</c:v>
                </c:pt>
                <c:pt idx="16">
                  <c:v>0.66675</c:v>
                </c:pt>
                <c:pt idx="17">
                  <c:v>0.6985</c:v>
                </c:pt>
                <c:pt idx="18">
                  <c:v>0.762</c:v>
                </c:pt>
                <c:pt idx="19">
                  <c:v>0.8255</c:v>
                </c:pt>
                <c:pt idx="20">
                  <c:v>0.889</c:v>
                </c:pt>
                <c:pt idx="21">
                  <c:v>0.9525</c:v>
                </c:pt>
                <c:pt idx="22">
                  <c:v>1.016</c:v>
                </c:pt>
                <c:pt idx="23">
                  <c:v>1.079499999999999</c:v>
                </c:pt>
                <c:pt idx="24">
                  <c:v>1.143</c:v>
                </c:pt>
                <c:pt idx="25">
                  <c:v>1.206499999999999</c:v>
                </c:pt>
                <c:pt idx="26">
                  <c:v>1.27</c:v>
                </c:pt>
                <c:pt idx="27">
                  <c:v>1.333499999999999</c:v>
                </c:pt>
                <c:pt idx="28">
                  <c:v>1.397</c:v>
                </c:pt>
                <c:pt idx="29">
                  <c:v>1.460499999999999</c:v>
                </c:pt>
                <c:pt idx="30">
                  <c:v>1.524</c:v>
                </c:pt>
                <c:pt idx="31">
                  <c:v>1.587499999999999</c:v>
                </c:pt>
                <c:pt idx="32">
                  <c:v>1.651</c:v>
                </c:pt>
                <c:pt idx="33">
                  <c:v>1.7145</c:v>
                </c:pt>
                <c:pt idx="34">
                  <c:v>1.778</c:v>
                </c:pt>
                <c:pt idx="35">
                  <c:v>1.841499999999999</c:v>
                </c:pt>
                <c:pt idx="36">
                  <c:v>1.905</c:v>
                </c:pt>
                <c:pt idx="37">
                  <c:v>1.93675</c:v>
                </c:pt>
              </c:numCache>
            </c:numRef>
          </c:xVal>
          <c:yVal>
            <c:numRef>
              <c:f>'Sheet4 (2)'!$G$2:$G$39</c:f>
              <c:numCache>
                <c:formatCode>General</c:formatCode>
                <c:ptCount val="38"/>
                <c:pt idx="0">
                  <c:v>0.4162611328125</c:v>
                </c:pt>
                <c:pt idx="1">
                  <c:v>0.4498115234375</c:v>
                </c:pt>
                <c:pt idx="2">
                  <c:v>1.894369140625</c:v>
                </c:pt>
                <c:pt idx="3">
                  <c:v>0.895393359375</c:v>
                </c:pt>
                <c:pt idx="4">
                  <c:v>1.7647287109375</c:v>
                </c:pt>
                <c:pt idx="5">
                  <c:v>1.064531249999999</c:v>
                </c:pt>
                <c:pt idx="6">
                  <c:v>1.461551953124999</c:v>
                </c:pt>
                <c:pt idx="7">
                  <c:v>0.66653828125</c:v>
                </c:pt>
                <c:pt idx="8">
                  <c:v>1.237769921875</c:v>
                </c:pt>
                <c:pt idx="9">
                  <c:v>0.5720814453125</c:v>
                </c:pt>
                <c:pt idx="10">
                  <c:v>0.7769765625</c:v>
                </c:pt>
                <c:pt idx="11">
                  <c:v>0.331819140625</c:v>
                </c:pt>
                <c:pt idx="12">
                  <c:v>0.615851953125</c:v>
                </c:pt>
                <c:pt idx="13">
                  <c:v>0.3652048828125</c:v>
                </c:pt>
                <c:pt idx="14">
                  <c:v>0.3380314453125</c:v>
                </c:pt>
                <c:pt idx="15">
                  <c:v>0.217748046875</c:v>
                </c:pt>
                <c:pt idx="16">
                  <c:v>0.1225939453125</c:v>
                </c:pt>
                <c:pt idx="17">
                  <c:v>0.1779525390625</c:v>
                </c:pt>
                <c:pt idx="18">
                  <c:v>0.165237109375</c:v>
                </c:pt>
                <c:pt idx="19">
                  <c:v>0.1263087890625</c:v>
                </c:pt>
                <c:pt idx="20">
                  <c:v>0.0841916015625</c:v>
                </c:pt>
                <c:pt idx="21">
                  <c:v>0.073055078125</c:v>
                </c:pt>
                <c:pt idx="22">
                  <c:v>0.07008671875</c:v>
                </c:pt>
                <c:pt idx="23">
                  <c:v>0.083209375</c:v>
                </c:pt>
                <c:pt idx="24">
                  <c:v>0.0693857421875</c:v>
                </c:pt>
                <c:pt idx="25">
                  <c:v>0.0577345703125</c:v>
                </c:pt>
                <c:pt idx="26">
                  <c:v>0.0581556640625</c:v>
                </c:pt>
                <c:pt idx="27">
                  <c:v>0.042996484375</c:v>
                </c:pt>
                <c:pt idx="28">
                  <c:v>0.02404375</c:v>
                </c:pt>
                <c:pt idx="29">
                  <c:v>0.04416875</c:v>
                </c:pt>
                <c:pt idx="30">
                  <c:v>0.0247677734375</c:v>
                </c:pt>
                <c:pt idx="31">
                  <c:v>0.0173427734375</c:v>
                </c:pt>
                <c:pt idx="32">
                  <c:v>0.0276552734375</c:v>
                </c:pt>
                <c:pt idx="33">
                  <c:v>0.0265091796875</c:v>
                </c:pt>
                <c:pt idx="34">
                  <c:v>0.03157109375</c:v>
                </c:pt>
                <c:pt idx="35">
                  <c:v>0.0009423828125</c:v>
                </c:pt>
                <c:pt idx="36">
                  <c:v>0.018234375</c:v>
                </c:pt>
                <c:pt idx="37">
                  <c:v>0.123291015625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'Sheet4 (2)'!$H$1</c:f>
              <c:strCache>
                <c:ptCount val="1"/>
                <c:pt idx="0">
                  <c:v>CK-DS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'Sheet4 (2)'!$N$41:$N$56</c:f>
                <c:numCache>
                  <c:formatCode>General</c:formatCode>
                  <c:ptCount val="16"/>
                  <c:pt idx="0">
                    <c:v>0.00209581437621547</c:v>
                  </c:pt>
                  <c:pt idx="1">
                    <c:v>0.0184721543534232</c:v>
                  </c:pt>
                  <c:pt idx="2">
                    <c:v>0.0343870671889363</c:v>
                  </c:pt>
                  <c:pt idx="3">
                    <c:v>0.0246610798933048</c:v>
                  </c:pt>
                  <c:pt idx="4">
                    <c:v>0.029254280350279</c:v>
                  </c:pt>
                  <c:pt idx="5">
                    <c:v>0.0301673259547242</c:v>
                  </c:pt>
                  <c:pt idx="6">
                    <c:v>0.0220544106577418</c:v>
                  </c:pt>
                  <c:pt idx="7">
                    <c:v>0.00134007356698982</c:v>
                  </c:pt>
                  <c:pt idx="8">
                    <c:v>0.0100337111696804</c:v>
                  </c:pt>
                  <c:pt idx="9">
                    <c:v>0.00499898233051363</c:v>
                  </c:pt>
                  <c:pt idx="10">
                    <c:v>0.00982919213645337</c:v>
                  </c:pt>
                  <c:pt idx="11">
                    <c:v>0.00451451028371053</c:v>
                  </c:pt>
                  <c:pt idx="12">
                    <c:v>0.000882020161546033</c:v>
                  </c:pt>
                  <c:pt idx="13">
                    <c:v>0.00225563135732101</c:v>
                  </c:pt>
                  <c:pt idx="14">
                    <c:v>0.000501877812395147</c:v>
                  </c:pt>
                  <c:pt idx="15">
                    <c:v>0.000780865218033438</c:v>
                  </c:pt>
                </c:numCache>
              </c:numRef>
            </c:plus>
            <c:minus>
              <c:numRef>
                <c:f>'Sheet4 (2)'!$N$41:$N$56</c:f>
                <c:numCache>
                  <c:formatCode>General</c:formatCode>
                  <c:ptCount val="16"/>
                  <c:pt idx="0">
                    <c:v>0.00209581437621547</c:v>
                  </c:pt>
                  <c:pt idx="1">
                    <c:v>0.0184721543534232</c:v>
                  </c:pt>
                  <c:pt idx="2">
                    <c:v>0.0343870671889363</c:v>
                  </c:pt>
                  <c:pt idx="3">
                    <c:v>0.0246610798933048</c:v>
                  </c:pt>
                  <c:pt idx="4">
                    <c:v>0.029254280350279</c:v>
                  </c:pt>
                  <c:pt idx="5">
                    <c:v>0.0301673259547242</c:v>
                  </c:pt>
                  <c:pt idx="6">
                    <c:v>0.0220544106577418</c:v>
                  </c:pt>
                  <c:pt idx="7">
                    <c:v>0.00134007356698982</c:v>
                  </c:pt>
                  <c:pt idx="8">
                    <c:v>0.0100337111696804</c:v>
                  </c:pt>
                  <c:pt idx="9">
                    <c:v>0.00499898233051363</c:v>
                  </c:pt>
                  <c:pt idx="10">
                    <c:v>0.00982919213645337</c:v>
                  </c:pt>
                  <c:pt idx="11">
                    <c:v>0.00451451028371053</c:v>
                  </c:pt>
                  <c:pt idx="12">
                    <c:v>0.000882020161546033</c:v>
                  </c:pt>
                  <c:pt idx="13">
                    <c:v>0.00225563135732101</c:v>
                  </c:pt>
                  <c:pt idx="14">
                    <c:v>0.000501877812395147</c:v>
                  </c:pt>
                  <c:pt idx="15">
                    <c:v>0.000780865218033438</c:v>
                  </c:pt>
                </c:numCache>
              </c:numRef>
            </c:minus>
          </c:errBars>
          <c:xVal>
            <c:numRef>
              <c:f>'Sheet4 (2)'!$E$2:$E$39</c:f>
              <c:numCache>
                <c:formatCode>General</c:formatCode>
                <c:ptCount val="38"/>
                <c:pt idx="0">
                  <c:v>0.0635</c:v>
                </c:pt>
                <c:pt idx="1">
                  <c:v>0.09525</c:v>
                </c:pt>
                <c:pt idx="2">
                  <c:v>0.127</c:v>
                </c:pt>
                <c:pt idx="3">
                  <c:v>0.15875</c:v>
                </c:pt>
                <c:pt idx="4">
                  <c:v>0.1905</c:v>
                </c:pt>
                <c:pt idx="5">
                  <c:v>0.22225</c:v>
                </c:pt>
                <c:pt idx="6">
                  <c:v>0.254</c:v>
                </c:pt>
                <c:pt idx="7">
                  <c:v>0.28575</c:v>
                </c:pt>
                <c:pt idx="8">
                  <c:v>0.3175</c:v>
                </c:pt>
                <c:pt idx="9">
                  <c:v>0.34925</c:v>
                </c:pt>
                <c:pt idx="10">
                  <c:v>0.381</c:v>
                </c:pt>
                <c:pt idx="11">
                  <c:v>0.41275</c:v>
                </c:pt>
                <c:pt idx="12">
                  <c:v>0.4445</c:v>
                </c:pt>
                <c:pt idx="13">
                  <c:v>0.508</c:v>
                </c:pt>
                <c:pt idx="14">
                  <c:v>0.5715</c:v>
                </c:pt>
                <c:pt idx="15">
                  <c:v>0.635</c:v>
                </c:pt>
                <c:pt idx="16">
                  <c:v>0.66675</c:v>
                </c:pt>
                <c:pt idx="17">
                  <c:v>0.6985</c:v>
                </c:pt>
                <c:pt idx="18">
                  <c:v>0.762</c:v>
                </c:pt>
                <c:pt idx="19">
                  <c:v>0.8255</c:v>
                </c:pt>
                <c:pt idx="20">
                  <c:v>0.889</c:v>
                </c:pt>
                <c:pt idx="21">
                  <c:v>0.9525</c:v>
                </c:pt>
                <c:pt idx="22">
                  <c:v>1.016</c:v>
                </c:pt>
                <c:pt idx="23">
                  <c:v>1.079499999999999</c:v>
                </c:pt>
                <c:pt idx="24">
                  <c:v>1.143</c:v>
                </c:pt>
                <c:pt idx="25">
                  <c:v>1.206499999999999</c:v>
                </c:pt>
                <c:pt idx="26">
                  <c:v>1.27</c:v>
                </c:pt>
                <c:pt idx="27">
                  <c:v>1.333499999999999</c:v>
                </c:pt>
                <c:pt idx="28">
                  <c:v>1.397</c:v>
                </c:pt>
                <c:pt idx="29">
                  <c:v>1.460499999999999</c:v>
                </c:pt>
                <c:pt idx="30">
                  <c:v>1.524</c:v>
                </c:pt>
                <c:pt idx="31">
                  <c:v>1.587499999999999</c:v>
                </c:pt>
                <c:pt idx="32">
                  <c:v>1.651</c:v>
                </c:pt>
                <c:pt idx="33">
                  <c:v>1.7145</c:v>
                </c:pt>
                <c:pt idx="34">
                  <c:v>1.778</c:v>
                </c:pt>
                <c:pt idx="35">
                  <c:v>1.841499999999999</c:v>
                </c:pt>
                <c:pt idx="36">
                  <c:v>1.905</c:v>
                </c:pt>
                <c:pt idx="37">
                  <c:v>1.93675</c:v>
                </c:pt>
              </c:numCache>
            </c:numRef>
          </c:xVal>
          <c:yVal>
            <c:numRef>
              <c:f>'Sheet4 (2)'!$H$2:$H$39</c:f>
              <c:numCache>
                <c:formatCode>General</c:formatCode>
                <c:ptCount val="38"/>
                <c:pt idx="0">
                  <c:v>0.215374609375</c:v>
                </c:pt>
                <c:pt idx="1">
                  <c:v>0.30701953125</c:v>
                </c:pt>
                <c:pt idx="2">
                  <c:v>1.253719140625</c:v>
                </c:pt>
                <c:pt idx="3">
                  <c:v>0.4908935546875</c:v>
                </c:pt>
                <c:pt idx="4">
                  <c:v>0.6869166015625</c:v>
                </c:pt>
                <c:pt idx="5">
                  <c:v>0.3127251953125</c:v>
                </c:pt>
                <c:pt idx="6">
                  <c:v>0.3030740234375</c:v>
                </c:pt>
                <c:pt idx="7">
                  <c:v>0.097444140625</c:v>
                </c:pt>
                <c:pt idx="8">
                  <c:v>0.1292373046875</c:v>
                </c:pt>
                <c:pt idx="9">
                  <c:v>0.048275390625</c:v>
                </c:pt>
                <c:pt idx="10">
                  <c:v>0.04372421875</c:v>
                </c:pt>
                <c:pt idx="11">
                  <c:v>0.01272421875</c:v>
                </c:pt>
                <c:pt idx="12">
                  <c:v>0.016676953125</c:v>
                </c:pt>
                <c:pt idx="13">
                  <c:v>0.005862109375</c:v>
                </c:pt>
                <c:pt idx="14">
                  <c:v>0.0005119140625</c:v>
                </c:pt>
                <c:pt idx="15">
                  <c:v>0.0006953125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'Sheet4 (2)'!$I$1</c:f>
              <c:strCache>
                <c:ptCount val="1"/>
                <c:pt idx="0">
                  <c:v>OMP-DS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x"/>
            <c:size val="5"/>
            <c:spPr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'Sheet4 (2)'!$O$41:$O$61</c:f>
                <c:numCache>
                  <c:formatCode>General</c:formatCode>
                  <c:ptCount val="21"/>
                  <c:pt idx="0">
                    <c:v>0.0160831907818694</c:v>
                  </c:pt>
                  <c:pt idx="1">
                    <c:v>0.0302409414867386</c:v>
                  </c:pt>
                  <c:pt idx="2">
                    <c:v>0.0281218700785573</c:v>
                  </c:pt>
                  <c:pt idx="3">
                    <c:v>0.0201280612578362</c:v>
                  </c:pt>
                  <c:pt idx="4">
                    <c:v>0.013176279519162</c:v>
                  </c:pt>
                  <c:pt idx="5">
                    <c:v>0.0193698639711515</c:v>
                  </c:pt>
                  <c:pt idx="6">
                    <c:v>0.016537937991644</c:v>
                  </c:pt>
                  <c:pt idx="7">
                    <c:v>0.00477949156447244</c:v>
                  </c:pt>
                  <c:pt idx="8">
                    <c:v>0.014126207955279</c:v>
                  </c:pt>
                  <c:pt idx="9">
                    <c:v>0.0323770508086406</c:v>
                  </c:pt>
                  <c:pt idx="10">
                    <c:v>0.00435133719798926</c:v>
                  </c:pt>
                  <c:pt idx="11">
                    <c:v>0.00426501221128301</c:v>
                  </c:pt>
                  <c:pt idx="12">
                    <c:v>0.00676402737912598</c:v>
                  </c:pt>
                  <c:pt idx="13">
                    <c:v>0.000846646761132891</c:v>
                  </c:pt>
                  <c:pt idx="14">
                    <c:v>0.00247914363918374</c:v>
                  </c:pt>
                  <c:pt idx="15">
                    <c:v>0.00312102578768117</c:v>
                  </c:pt>
                  <c:pt idx="16">
                    <c:v>0.00048896947619732</c:v>
                  </c:pt>
                  <c:pt idx="17">
                    <c:v>0.000243759383524323</c:v>
                  </c:pt>
                  <c:pt idx="18">
                    <c:v>0.000332186280293571</c:v>
                  </c:pt>
                  <c:pt idx="19">
                    <c:v>0.00016945648398333</c:v>
                  </c:pt>
                  <c:pt idx="20">
                    <c:v>0.000481787542143578</c:v>
                  </c:pt>
                </c:numCache>
              </c:numRef>
            </c:plus>
            <c:minus>
              <c:numRef>
                <c:f>'Sheet4 (2)'!$O$41:$O$61</c:f>
                <c:numCache>
                  <c:formatCode>General</c:formatCode>
                  <c:ptCount val="21"/>
                  <c:pt idx="0">
                    <c:v>0.0160831907818694</c:v>
                  </c:pt>
                  <c:pt idx="1">
                    <c:v>0.0302409414867386</c:v>
                  </c:pt>
                  <c:pt idx="2">
                    <c:v>0.0281218700785573</c:v>
                  </c:pt>
                  <c:pt idx="3">
                    <c:v>0.0201280612578362</c:v>
                  </c:pt>
                  <c:pt idx="4">
                    <c:v>0.013176279519162</c:v>
                  </c:pt>
                  <c:pt idx="5">
                    <c:v>0.0193698639711515</c:v>
                  </c:pt>
                  <c:pt idx="6">
                    <c:v>0.016537937991644</c:v>
                  </c:pt>
                  <c:pt idx="7">
                    <c:v>0.00477949156447244</c:v>
                  </c:pt>
                  <c:pt idx="8">
                    <c:v>0.014126207955279</c:v>
                  </c:pt>
                  <c:pt idx="9">
                    <c:v>0.0323770508086406</c:v>
                  </c:pt>
                  <c:pt idx="10">
                    <c:v>0.00435133719798926</c:v>
                  </c:pt>
                  <c:pt idx="11">
                    <c:v>0.00426501221128301</c:v>
                  </c:pt>
                  <c:pt idx="12">
                    <c:v>0.00676402737912598</c:v>
                  </c:pt>
                  <c:pt idx="13">
                    <c:v>0.000846646761132891</c:v>
                  </c:pt>
                  <c:pt idx="14">
                    <c:v>0.00247914363918374</c:v>
                  </c:pt>
                  <c:pt idx="15">
                    <c:v>0.00312102578768117</c:v>
                  </c:pt>
                  <c:pt idx="16">
                    <c:v>0.00048896947619732</c:v>
                  </c:pt>
                  <c:pt idx="17">
                    <c:v>0.000243759383524323</c:v>
                  </c:pt>
                  <c:pt idx="18">
                    <c:v>0.000332186280293571</c:v>
                  </c:pt>
                  <c:pt idx="19">
                    <c:v>0.00016945648398333</c:v>
                  </c:pt>
                  <c:pt idx="20">
                    <c:v>0.000481787542143578</c:v>
                  </c:pt>
                </c:numCache>
              </c:numRef>
            </c:minus>
          </c:errBars>
          <c:xVal>
            <c:numRef>
              <c:f>'Sheet4 (2)'!$E$2:$E$39</c:f>
              <c:numCache>
                <c:formatCode>General</c:formatCode>
                <c:ptCount val="38"/>
                <c:pt idx="0">
                  <c:v>0.0635</c:v>
                </c:pt>
                <c:pt idx="1">
                  <c:v>0.09525</c:v>
                </c:pt>
                <c:pt idx="2">
                  <c:v>0.127</c:v>
                </c:pt>
                <c:pt idx="3">
                  <c:v>0.15875</c:v>
                </c:pt>
                <c:pt idx="4">
                  <c:v>0.1905</c:v>
                </c:pt>
                <c:pt idx="5">
                  <c:v>0.22225</c:v>
                </c:pt>
                <c:pt idx="6">
                  <c:v>0.254</c:v>
                </c:pt>
                <c:pt idx="7">
                  <c:v>0.28575</c:v>
                </c:pt>
                <c:pt idx="8">
                  <c:v>0.3175</c:v>
                </c:pt>
                <c:pt idx="9">
                  <c:v>0.34925</c:v>
                </c:pt>
                <c:pt idx="10">
                  <c:v>0.381</c:v>
                </c:pt>
                <c:pt idx="11">
                  <c:v>0.41275</c:v>
                </c:pt>
                <c:pt idx="12">
                  <c:v>0.4445</c:v>
                </c:pt>
                <c:pt idx="13">
                  <c:v>0.508</c:v>
                </c:pt>
                <c:pt idx="14">
                  <c:v>0.5715</c:v>
                </c:pt>
                <c:pt idx="15">
                  <c:v>0.635</c:v>
                </c:pt>
                <c:pt idx="16">
                  <c:v>0.66675</c:v>
                </c:pt>
                <c:pt idx="17">
                  <c:v>0.6985</c:v>
                </c:pt>
                <c:pt idx="18">
                  <c:v>0.762</c:v>
                </c:pt>
                <c:pt idx="19">
                  <c:v>0.8255</c:v>
                </c:pt>
                <c:pt idx="20">
                  <c:v>0.889</c:v>
                </c:pt>
                <c:pt idx="21">
                  <c:v>0.9525</c:v>
                </c:pt>
                <c:pt idx="22">
                  <c:v>1.016</c:v>
                </c:pt>
                <c:pt idx="23">
                  <c:v>1.079499999999999</c:v>
                </c:pt>
                <c:pt idx="24">
                  <c:v>1.143</c:v>
                </c:pt>
                <c:pt idx="25">
                  <c:v>1.206499999999999</c:v>
                </c:pt>
                <c:pt idx="26">
                  <c:v>1.27</c:v>
                </c:pt>
                <c:pt idx="27">
                  <c:v>1.333499999999999</c:v>
                </c:pt>
                <c:pt idx="28">
                  <c:v>1.397</c:v>
                </c:pt>
                <c:pt idx="29">
                  <c:v>1.460499999999999</c:v>
                </c:pt>
                <c:pt idx="30">
                  <c:v>1.524</c:v>
                </c:pt>
                <c:pt idx="31">
                  <c:v>1.587499999999999</c:v>
                </c:pt>
                <c:pt idx="32">
                  <c:v>1.651</c:v>
                </c:pt>
                <c:pt idx="33">
                  <c:v>1.7145</c:v>
                </c:pt>
                <c:pt idx="34">
                  <c:v>1.778</c:v>
                </c:pt>
                <c:pt idx="35">
                  <c:v>1.841499999999999</c:v>
                </c:pt>
                <c:pt idx="36">
                  <c:v>1.905</c:v>
                </c:pt>
                <c:pt idx="37">
                  <c:v>1.93675</c:v>
                </c:pt>
              </c:numCache>
            </c:numRef>
          </c:xVal>
          <c:yVal>
            <c:numRef>
              <c:f>'Sheet4 (2)'!$I$2:$I$39</c:f>
              <c:numCache>
                <c:formatCode>General</c:formatCode>
                <c:ptCount val="38"/>
                <c:pt idx="0">
                  <c:v>0.1631908203125</c:v>
                </c:pt>
                <c:pt idx="1">
                  <c:v>0.22651484375</c:v>
                </c:pt>
                <c:pt idx="2">
                  <c:v>1.1624267578125</c:v>
                </c:pt>
                <c:pt idx="3">
                  <c:v>0.533482421875</c:v>
                </c:pt>
                <c:pt idx="4">
                  <c:v>0.8410240234375</c:v>
                </c:pt>
                <c:pt idx="5">
                  <c:v>0.42115390625</c:v>
                </c:pt>
                <c:pt idx="6">
                  <c:v>0.475929296875</c:v>
                </c:pt>
                <c:pt idx="7">
                  <c:v>0.1709216796875</c:v>
                </c:pt>
                <c:pt idx="8">
                  <c:v>0.240902734375</c:v>
                </c:pt>
                <c:pt idx="9">
                  <c:v>0.106225390625</c:v>
                </c:pt>
                <c:pt idx="10">
                  <c:v>0.115151953125</c:v>
                </c:pt>
                <c:pt idx="11">
                  <c:v>0.0421291015625</c:v>
                </c:pt>
                <c:pt idx="12">
                  <c:v>0.064253515625</c:v>
                </c:pt>
                <c:pt idx="13">
                  <c:v>0.032956640625</c:v>
                </c:pt>
                <c:pt idx="14">
                  <c:v>0.017011328125</c:v>
                </c:pt>
                <c:pt idx="15">
                  <c:v>0.005720703125</c:v>
                </c:pt>
                <c:pt idx="16">
                  <c:v>0.0008580078125</c:v>
                </c:pt>
                <c:pt idx="17">
                  <c:v>0.0039330078125</c:v>
                </c:pt>
                <c:pt idx="18">
                  <c:v>0.00127890625</c:v>
                </c:pt>
                <c:pt idx="19">
                  <c:v>0.0026099609375</c:v>
                </c:pt>
                <c:pt idx="20">
                  <c:v>0.0021078125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081504"/>
        <c:axId val="-2138218944"/>
      </c:scatterChart>
      <c:valAx>
        <c:axId val="-2138081504"/>
        <c:scaling>
          <c:orientation val="minMax"/>
          <c:max val="2.0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smtClean="0"/>
                  <a:t>Pore </a:t>
                </a:r>
                <a:r>
                  <a:rPr lang="en-US" b="1"/>
                  <a:t>equivalent diameter/mm</a:t>
                </a:r>
                <a:endParaRPr lang="zh-CN" b="1" dirty="0"/>
              </a:p>
            </c:rich>
          </c:tx>
          <c:layout>
            <c:manualLayout>
              <c:xMode val="edge"/>
              <c:yMode val="edge"/>
              <c:x val="0.367336055239869"/>
              <c:y val="0.90970546482898"/>
            </c:manualLayout>
          </c:layout>
          <c:overlay val="0"/>
        </c:title>
        <c:numFmt formatCode="#,##0.0_ 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-2138218944"/>
        <c:crossesAt val="-0.5"/>
        <c:crossBetween val="midCat"/>
      </c:valAx>
      <c:valAx>
        <c:axId val="-2138218944"/>
        <c:scaling>
          <c:orientation val="minMax"/>
          <c:max val="2.0"/>
          <c:min val="-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smtClean="0"/>
                  <a:t>Porosity</a:t>
                </a:r>
                <a:r>
                  <a:rPr lang="en-US" b="1" dirty="0"/>
                  <a:t>/%</a:t>
                </a:r>
                <a:endParaRPr lang="zh-CN" b="1" dirty="0"/>
              </a:p>
            </c:rich>
          </c:tx>
          <c:layout>
            <c:manualLayout>
              <c:xMode val="edge"/>
              <c:yMode val="edge"/>
              <c:x val="0.0146475537626823"/>
              <c:y val="0.304774526448689"/>
            </c:manualLayout>
          </c:layout>
          <c:overlay val="0"/>
        </c:title>
        <c:numFmt formatCode="#,##0.0_ 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-2138081504"/>
        <c:crossesAt val="-0.5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83763104541369"/>
          <c:y val="0.0273712246146223"/>
          <c:w val="0.209489599554761"/>
          <c:h val="0.38609799894624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>
          <a:latin typeface="Times New Roman" pitchFamily="18" charset="0"/>
          <a:cs typeface="Times New Roman" pitchFamily="18" charset="0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" y="6428232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63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056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69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37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9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260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3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342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09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0578-C496-E642-9B43-1AE5241C70E1}" type="datetimeFigureOut">
              <a:rPr kumimoji="1" lang="zh-CN" altLang="en-US" smtClean="0"/>
              <a:t>2020/4/29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748C0-2BA6-DA41-963E-3F18DEC8A8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704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32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3"/>
          <p:cNvSpPr txBox="1">
            <a:spLocks noChangeArrowheads="1"/>
          </p:cNvSpPr>
          <p:nvPr/>
        </p:nvSpPr>
        <p:spPr bwMode="gray">
          <a:xfrm>
            <a:off x="105826" y="1932645"/>
            <a:ext cx="88741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4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Combination of subsurface organic fertilization and film mulching could effectively optimize soil structure in saline alkali soil</a:t>
            </a:r>
            <a:endParaRPr lang="zh-CN" altLang="zh-CN" sz="3200" dirty="0">
              <a:solidFill>
                <a:srgbClr val="FF0000"/>
              </a:solidFill>
            </a:endParaRPr>
          </a:p>
        </p:txBody>
      </p:sp>
      <p:sp>
        <p:nvSpPr>
          <p:cNvPr id="5124" name="文本框 10"/>
          <p:cNvSpPr txBox="1">
            <a:spLocks noChangeArrowheads="1"/>
          </p:cNvSpPr>
          <p:nvPr/>
        </p:nvSpPr>
        <p:spPr bwMode="auto">
          <a:xfrm>
            <a:off x="105826" y="4206924"/>
            <a:ext cx="9405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62673"/>
                </a:solidFill>
                <a:ea typeface="Times New Roman" charset="0"/>
                <a:cs typeface="Times New Roman" charset="0"/>
              </a:rPr>
              <a:t>Zhang </a:t>
            </a:r>
            <a:r>
              <a:rPr lang="en-US" altLang="zh-CN" b="1" dirty="0" err="1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Hongyuan</a:t>
            </a:r>
            <a:r>
              <a:rPr lang="en-US" altLang="zh-CN" b="1" dirty="0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, Pang </a:t>
            </a:r>
            <a:r>
              <a:rPr lang="en-US" altLang="zh-CN" b="1" dirty="0" err="1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Huancheng</a:t>
            </a:r>
            <a:r>
              <a:rPr lang="en-US" altLang="zh-CN" b="1" dirty="0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, Lu Chuang, Wang Jing, Wang </a:t>
            </a:r>
            <a:r>
              <a:rPr lang="en-US" altLang="zh-CN" b="1" dirty="0" err="1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Guoli</a:t>
            </a:r>
            <a:r>
              <a:rPr lang="en-US" altLang="zh-CN" b="1" dirty="0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, Chang </a:t>
            </a:r>
            <a:r>
              <a:rPr lang="en-US" altLang="zh-CN" b="1" dirty="0" err="1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Fangdi</a:t>
            </a:r>
            <a:r>
              <a:rPr lang="en-US" altLang="zh-CN" b="1" dirty="0" smtClean="0">
                <a:solidFill>
                  <a:srgbClr val="262673"/>
                </a:solidFill>
                <a:ea typeface="Times New Roman" charset="0"/>
                <a:cs typeface="Times New Roman" charset="0"/>
              </a:rPr>
              <a:t>, Li </a:t>
            </a:r>
            <a:r>
              <a:rPr lang="en-US" altLang="zh-CN" b="1" dirty="0" err="1">
                <a:solidFill>
                  <a:srgbClr val="262673"/>
                </a:solidFill>
                <a:ea typeface="Times New Roman" charset="0"/>
                <a:cs typeface="Times New Roman" charset="0"/>
              </a:rPr>
              <a:t>Yuyi</a:t>
            </a:r>
            <a:r>
              <a:rPr lang="en-US" altLang="zh-CN" b="1" dirty="0">
                <a:solidFill>
                  <a:srgbClr val="262673"/>
                </a:solidFill>
                <a:ea typeface="Times New Roman" charset="0"/>
                <a:cs typeface="Times New Roman" charset="0"/>
              </a:rPr>
              <a:t>*</a:t>
            </a:r>
            <a:endParaRPr lang="zh-CN" altLang="zh-CN" b="1" dirty="0">
              <a:solidFill>
                <a:srgbClr val="262673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25119" y="126642"/>
            <a:ext cx="7848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dirty="0" smtClean="0">
                <a:ea typeface="隶书" charset="0"/>
              </a:rPr>
              <a:t>EGU General Assembly 2020</a:t>
            </a:r>
            <a:endParaRPr lang="zh-CN" altLang="en-US" sz="3600" b="1" dirty="0">
              <a:ea typeface="隶书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84533" y="5964537"/>
            <a:ext cx="1516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</a:rPr>
              <a:t>May 8, 2020</a:t>
            </a:r>
            <a:endParaRPr lang="zh-CN" altLang="en-US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4285"/>
            <a:ext cx="1228344" cy="429768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3" name="矩形 2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89745" y="4576256"/>
            <a:ext cx="7989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 smtClean="0">
                <a:solidFill>
                  <a:srgbClr val="262673"/>
                </a:solidFill>
                <a:effectLst/>
                <a:ea typeface="黑体" charset="-122"/>
              </a:rPr>
              <a:t>Institute of Agricultural Resources and Regional Planning, Chinese Academy of Agricultural Sciences, Beijing, </a:t>
            </a:r>
            <a:r>
              <a:rPr lang="en-US" altLang="zh-CN" b="1" kern="0" dirty="0" err="1" smtClean="0">
                <a:solidFill>
                  <a:srgbClr val="262673"/>
                </a:solidFill>
                <a:effectLst/>
                <a:ea typeface="黑体" charset="-122"/>
              </a:rPr>
              <a:t>P.R.China</a:t>
            </a:r>
            <a:endParaRPr lang="zh-CN" altLang="zh-CN" sz="2400" b="1" kern="100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5"/>
    </mc:Choice>
    <mc:Fallback xmlns="">
      <p:transition spd="slow" advTm="217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91021" y="2105082"/>
            <a:ext cx="670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i="0" u="none" strike="noStrike" baseline="0" smtClean="0">
                <a:solidFill>
                  <a:srgbClr val="FF0000"/>
                </a:solidFill>
                <a:latin typeface="Times New Roman" charset="0"/>
              </a:rPr>
              <a:t>Thanks for your time! 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885" y="3709029"/>
            <a:ext cx="395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u="none" strike="noStrike" baseline="0" dirty="0" err="1" smtClean="0">
                <a:solidFill>
                  <a:srgbClr val="FF0000"/>
                </a:solidFill>
                <a:latin typeface="Arial" charset="0"/>
              </a:rPr>
              <a:t>Email:lliyuyi@caas</a:t>
            </a:r>
            <a:r>
              <a:rPr lang="en-US" altLang="zh-CN" sz="2800" b="1" dirty="0" err="1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altLang="zh-CN" sz="2800" b="1" i="0" u="none" strike="noStrike" baseline="0" dirty="0" err="1" smtClean="0">
                <a:solidFill>
                  <a:srgbClr val="FF0000"/>
                </a:solidFill>
                <a:latin typeface="Arial" charset="0"/>
              </a:rPr>
              <a:t>cn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25119" y="126642"/>
            <a:ext cx="7848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BACKGROUND </a:t>
            </a:r>
            <a:endParaRPr lang="zh-CN" altLang="en-US" sz="3600" b="1" dirty="0">
              <a:ea typeface="隶书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419" y="1255933"/>
            <a:ext cx="8786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kern="0" dirty="0" smtClean="0">
                <a:solidFill>
                  <a:srgbClr val="000000"/>
                </a:solidFill>
                <a:effectLst/>
                <a:latin typeface="Times New Roman" charset="0"/>
                <a:ea typeface="黑体" charset="-122"/>
              </a:rPr>
              <a:t>Saline soil has a serious negative effect on crop growth in the world, </a:t>
            </a:r>
            <a:r>
              <a:rPr lang="en-US" altLang="zh-CN" sz="2000" b="1" kern="0" dirty="0" smtClean="0">
                <a:solidFill>
                  <a:srgbClr val="FF0000"/>
                </a:solidFill>
                <a:effectLst/>
                <a:latin typeface="Times New Roman" charset="0"/>
                <a:ea typeface="黑体" charset="-122"/>
              </a:rPr>
              <a:t>subsurface organic fertilization combined with plastic film mulching (OMP) </a:t>
            </a:r>
            <a:r>
              <a:rPr lang="en-US" altLang="zh-CN" sz="2000" kern="0" dirty="0" smtClean="0">
                <a:solidFill>
                  <a:srgbClr val="000000"/>
                </a:solidFill>
                <a:effectLst/>
                <a:latin typeface="Times New Roman" charset="0"/>
                <a:ea typeface="黑体" charset="-122"/>
              </a:rPr>
              <a:t>is one of the effective measures to solve this issue. 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47238" y="5369349"/>
            <a:ext cx="8786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rgbClr val="FF0000"/>
                </a:solidFill>
                <a:latin typeface="Times New Roman" charset="0"/>
                <a:ea typeface="黑体" charset="-122"/>
              </a:rPr>
              <a:t>Object: 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charset="0"/>
                <a:ea typeface="黑体" charset="-122"/>
              </a:rPr>
              <a:t>The </a:t>
            </a:r>
            <a:r>
              <a:rPr lang="en-US" altLang="zh-CN" sz="2400" kern="0" dirty="0" smtClean="0">
                <a:solidFill>
                  <a:srgbClr val="000000"/>
                </a:solidFill>
                <a:effectLst/>
                <a:latin typeface="Times New Roman" charset="0"/>
                <a:ea typeface="黑体" charset="-122"/>
              </a:rPr>
              <a:t>impact on soil structure especially soil pore structure under OMP ?</a:t>
            </a:r>
            <a:endParaRPr lang="zh-CN" altLang="en-US" sz="24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30728" y="2329692"/>
            <a:ext cx="4281601" cy="2613023"/>
          </a:xfrm>
          <a:prstGeom prst="rect">
            <a:avLst/>
          </a:prstGeom>
          <a:noFill/>
          <a:ln w="22225" algn="ctr">
            <a:solidFill>
              <a:srgbClr val="123FF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kumimoji="1" lang="en-US" altLang="zh-CN" sz="14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Yield increase: </a:t>
            </a: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</a:rPr>
              <a:t>increase crop yield by </a:t>
            </a:r>
            <a:r>
              <a:rPr kumimoji="1"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18.2-29.4%;</a:t>
            </a:r>
          </a:p>
          <a:p>
            <a:pPr eaLnBrk="0" hangingPunct="0">
              <a:lnSpc>
                <a:spcPct val="130000"/>
              </a:lnSpc>
            </a:pPr>
            <a:r>
              <a:rPr kumimoji="1" lang="en-US" altLang="zh-CN" sz="14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Water retention</a:t>
            </a: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</a:rPr>
              <a:t>: increase moisture content by </a:t>
            </a:r>
            <a:r>
              <a:rPr kumimoji="1"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3-5%;</a:t>
            </a:r>
          </a:p>
          <a:p>
            <a:pPr eaLnBrk="0" hangingPunct="0">
              <a:lnSpc>
                <a:spcPct val="130000"/>
              </a:lnSpc>
            </a:pPr>
            <a:r>
              <a:rPr kumimoji="1" lang="en-US" altLang="zh-CN" sz="14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Fertilization: </a:t>
            </a: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</a:rPr>
              <a:t>organic matter increased by </a:t>
            </a:r>
            <a:r>
              <a:rPr kumimoji="1"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25.1-38.4%;</a:t>
            </a:r>
          </a:p>
          <a:p>
            <a:pPr eaLnBrk="0" hangingPunct="0">
              <a:lnSpc>
                <a:spcPct val="130000"/>
              </a:lnSpc>
            </a:pPr>
            <a:r>
              <a:rPr kumimoji="1" lang="en-US" altLang="zh-CN" sz="14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Salt suppression: </a:t>
            </a:r>
            <a:r>
              <a:rPr kumimoji="1" lang="en-US" altLang="zh-CN" sz="1400" b="1" dirty="0" smtClean="0">
                <a:latin typeface="微软雅黑" pitchFamily="34" charset="-122"/>
                <a:ea typeface="微软雅黑" pitchFamily="34" charset="-122"/>
              </a:rPr>
              <a:t>the salt accumulation rate of the surface layer has been reduced by </a:t>
            </a:r>
            <a:r>
              <a:rPr kumimoji="1"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about one time.</a:t>
            </a:r>
            <a:endParaRPr kumimoji="1"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9" y="2356839"/>
            <a:ext cx="4439551" cy="255859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45903" y="4915429"/>
            <a:ext cx="7693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0" u="none" strike="noStrike" baseline="0" dirty="0" smtClean="0">
                <a:solidFill>
                  <a:srgbClr val="39673D"/>
                </a:solidFill>
                <a:latin typeface="哀{X…" charset="0"/>
              </a:rPr>
              <a:t>Fig.1 A sketch of the subsurface layer.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333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25119" y="126642"/>
            <a:ext cx="7848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Materials and Methods </a:t>
            </a:r>
            <a:endParaRPr lang="zh-CN" altLang="en-US" sz="3600" b="1" dirty="0">
              <a:ea typeface="隶书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19" y="1323287"/>
            <a:ext cx="865178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0" i="0" u="none" strike="noStrike" baseline="0" dirty="0" smtClean="0"/>
              <a:t> </a:t>
            </a:r>
            <a:r>
              <a:rPr lang="zh-CN" altLang="en-US" sz="2400" dirty="0" smtClean="0"/>
              <a:t>A three-year continuous positioning test was performed in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Wuyuan County, Inner Mongolia from </a:t>
            </a:r>
            <a:r>
              <a:rPr lang="zh-CN" altLang="en-US" sz="2400" b="1" dirty="0" smtClean="0"/>
              <a:t>2015 to 2017</a:t>
            </a:r>
            <a:r>
              <a:rPr lang="zh-CN" altLang="en-US" sz="2400" dirty="0" smtClean="0"/>
              <a:t>.</a:t>
            </a:r>
            <a:endParaRPr lang="en-US" altLang="zh-CN" sz="2400" b="0" i="0" u="none" strike="noStrike" baseline="0" dirty="0" smtClean="0"/>
          </a:p>
          <a:p>
            <a:r>
              <a:rPr lang="en-US" altLang="zh-CN" sz="2400" b="1" i="0" u="none" strike="noStrike" baseline="0" dirty="0" smtClean="0"/>
              <a:t>The experiment included four treatments: </a:t>
            </a:r>
          </a:p>
          <a:p>
            <a:pPr marL="400050" indent="-400050">
              <a:buAutoNum type="romanLcParenBoth"/>
            </a:pPr>
            <a:r>
              <a:rPr lang="en-US" altLang="zh-CN" sz="2400" b="0" i="0" u="none" strike="noStrike" baseline="0" dirty="0" smtClean="0"/>
              <a:t>Plowing with no</a:t>
            </a:r>
            <a:r>
              <a:rPr lang="zh-CN" altLang="en-US" sz="2400" b="0" i="0" u="none" strike="noStrike" dirty="0" smtClean="0"/>
              <a:t> </a:t>
            </a:r>
            <a:r>
              <a:rPr lang="en-US" altLang="zh-CN" sz="2400" b="0" i="0" u="none" strike="noStrike" baseline="0" dirty="0" smtClean="0"/>
              <a:t>plastic mulching </a:t>
            </a:r>
            <a:r>
              <a:rPr lang="en-US" altLang="zh-CN" sz="2400" b="1" i="0" u="none" strike="noStrike" baseline="0" dirty="0" smtClean="0"/>
              <a:t>(CK)</a:t>
            </a:r>
            <a:r>
              <a:rPr lang="en-US" altLang="zh-CN" sz="2400" b="1" dirty="0"/>
              <a:t>;</a:t>
            </a:r>
            <a:endParaRPr lang="en-US" altLang="zh-CN" sz="2400" b="1" i="0" u="none" strike="noStrike" baseline="0" dirty="0" smtClean="0"/>
          </a:p>
          <a:p>
            <a:pPr marL="400050" indent="-400050">
              <a:buAutoNum type="romanLcParenBoth"/>
            </a:pPr>
            <a:r>
              <a:rPr lang="en-US" altLang="zh-CN" sz="2400" b="0" i="0" u="none" strike="noStrike" baseline="0" dirty="0" smtClean="0"/>
              <a:t>Plowing plus plastic mulching </a:t>
            </a:r>
            <a:r>
              <a:rPr lang="en-US" altLang="zh-CN" sz="2400" b="1" i="0" u="none" strike="noStrike" baseline="0" dirty="0" smtClean="0"/>
              <a:t>(PM);</a:t>
            </a:r>
          </a:p>
          <a:p>
            <a:pPr marL="400050" indent="-400050">
              <a:buAutoNum type="romanLcParenBoth"/>
            </a:pPr>
            <a:r>
              <a:rPr lang="en-US" altLang="zh-CN" sz="2400" dirty="0" smtClean="0"/>
              <a:t>O</a:t>
            </a:r>
            <a:r>
              <a:rPr lang="en-US" altLang="zh-CN" sz="2400" b="0" i="0" u="none" strike="noStrike" baseline="0" dirty="0" smtClean="0"/>
              <a:t>rganic manure amendment of the subsurface (10–30 cm)</a:t>
            </a:r>
            <a:r>
              <a:rPr lang="zh-CN" altLang="en-US" sz="2400" b="0" i="0" u="none" strike="noStrike" dirty="0" smtClean="0"/>
              <a:t> </a:t>
            </a:r>
            <a:r>
              <a:rPr lang="en-US" altLang="zh-CN" sz="2400" b="0" i="0" u="none" strike="noStrike" baseline="0" dirty="0" smtClean="0"/>
              <a:t>layer with no   plastic mulching </a:t>
            </a:r>
            <a:r>
              <a:rPr lang="en-US" altLang="zh-CN" sz="2400" b="1" i="0" u="none" strike="noStrike" baseline="0" dirty="0" smtClean="0"/>
              <a:t>(OM);</a:t>
            </a:r>
          </a:p>
          <a:p>
            <a:pPr marL="400050" indent="-400050">
              <a:buFontTx/>
              <a:buAutoNum type="romanLcParenBoth"/>
            </a:pPr>
            <a:r>
              <a:rPr lang="en-US" altLang="zh-CN" sz="2400" dirty="0"/>
              <a:t>OM plus plastic mulching  </a:t>
            </a:r>
            <a:r>
              <a:rPr lang="en-US" altLang="zh-CN" sz="2400" b="1" dirty="0"/>
              <a:t>(OMP).</a:t>
            </a:r>
            <a:endParaRPr lang="zh-CN" altLang="en-US" sz="2400" b="1" dirty="0"/>
          </a:p>
        </p:txBody>
      </p:sp>
      <p:grpSp>
        <p:nvGrpSpPr>
          <p:cNvPr id="24" name="组 23"/>
          <p:cNvGrpSpPr/>
          <p:nvPr/>
        </p:nvGrpSpPr>
        <p:grpSpPr>
          <a:xfrm>
            <a:off x="263886" y="4422097"/>
            <a:ext cx="8561026" cy="2368757"/>
            <a:chOff x="263886" y="4013277"/>
            <a:chExt cx="8561026" cy="2687637"/>
          </a:xfrm>
        </p:grpSpPr>
        <p:grpSp>
          <p:nvGrpSpPr>
            <p:cNvPr id="25" name="组合 42"/>
            <p:cNvGrpSpPr>
              <a:grpSpLocks/>
            </p:cNvGrpSpPr>
            <p:nvPr/>
          </p:nvGrpSpPr>
          <p:grpSpPr bwMode="auto">
            <a:xfrm>
              <a:off x="263886" y="4013277"/>
              <a:ext cx="2923493" cy="2687637"/>
              <a:chOff x="776009" y="1884108"/>
              <a:chExt cx="2503700" cy="2016125"/>
            </a:xfrm>
          </p:grpSpPr>
          <p:sp>
            <p:nvSpPr>
              <p:cNvPr id="34" name="矩形 33"/>
              <p:cNvSpPr>
                <a:spLocks noChangeArrowheads="1"/>
              </p:cNvSpPr>
              <p:nvPr/>
            </p:nvSpPr>
            <p:spPr bwMode="auto">
              <a:xfrm>
                <a:off x="827361" y="1884108"/>
                <a:ext cx="2376487" cy="1657350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27361" y="3541458"/>
                <a:ext cx="2376487" cy="358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36" name="TextBox 13"/>
              <p:cNvSpPr>
                <a:spLocks noChangeArrowheads="1"/>
              </p:cNvSpPr>
              <p:nvPr/>
            </p:nvSpPr>
            <p:spPr bwMode="auto">
              <a:xfrm>
                <a:off x="776009" y="3590192"/>
                <a:ext cx="2503700" cy="26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eaLnBrk="1" hangingPunct="1">
                  <a:buFont typeface="Arial" charset="0"/>
                  <a:buNone/>
                </a:pPr>
                <a:r>
                  <a:rPr lang="en-US" altLang="zh-CN" sz="1400" b="1" dirty="0">
                    <a:solidFill>
                      <a:schemeClr val="tx1"/>
                    </a:solidFill>
                    <a:latin typeface="微软雅黑" charset="-122"/>
                    <a:ea typeface="微软雅黑" charset="-122"/>
                    <a:sym typeface="宋体" charset="-122"/>
                  </a:rPr>
                  <a:t>Take out the soil layer by layer</a:t>
                </a:r>
                <a:endParaRPr lang="zh-CN" altLang="en-US" sz="1400" b="1" dirty="0">
                  <a:solidFill>
                    <a:schemeClr val="tx1"/>
                  </a:solidFill>
                  <a:latin typeface="微软雅黑" charset="-122"/>
                  <a:ea typeface="微软雅黑" charset="-122"/>
                  <a:sym typeface="宋体" charset="-122"/>
                </a:endParaRPr>
              </a:p>
            </p:txBody>
          </p:sp>
        </p:grpSp>
        <p:grpSp>
          <p:nvGrpSpPr>
            <p:cNvPr id="26" name="组合 43"/>
            <p:cNvGrpSpPr>
              <a:grpSpLocks/>
            </p:cNvGrpSpPr>
            <p:nvPr/>
          </p:nvGrpSpPr>
          <p:grpSpPr bwMode="auto">
            <a:xfrm>
              <a:off x="3187700" y="4013277"/>
              <a:ext cx="2819400" cy="2687637"/>
              <a:chOff x="3384550" y="1884108"/>
              <a:chExt cx="2374900" cy="2016125"/>
            </a:xfrm>
          </p:grpSpPr>
          <p:sp>
            <p:nvSpPr>
              <p:cNvPr id="31" name="矩形 15"/>
              <p:cNvSpPr>
                <a:spLocks noChangeArrowheads="1"/>
              </p:cNvSpPr>
              <p:nvPr/>
            </p:nvSpPr>
            <p:spPr bwMode="auto">
              <a:xfrm>
                <a:off x="3384550" y="1884108"/>
                <a:ext cx="2374900" cy="165735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32" name="矩形 16"/>
              <p:cNvSpPr>
                <a:spLocks noChangeArrowheads="1"/>
              </p:cNvSpPr>
              <p:nvPr/>
            </p:nvSpPr>
            <p:spPr bwMode="auto">
              <a:xfrm>
                <a:off x="3384550" y="3541458"/>
                <a:ext cx="2374900" cy="358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33" name="TextBox 17"/>
              <p:cNvSpPr>
                <a:spLocks noChangeArrowheads="1"/>
              </p:cNvSpPr>
              <p:nvPr/>
            </p:nvSpPr>
            <p:spPr bwMode="auto">
              <a:xfrm>
                <a:off x="3513714" y="3590192"/>
                <a:ext cx="1958065" cy="26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eaLnBrk="1" hangingPunct="1">
                  <a:buFont typeface="Arial" charset="0"/>
                  <a:buNone/>
                </a:pPr>
                <a:r>
                  <a:rPr lang="en-US" altLang="zh-CN" sz="1400" b="1" dirty="0">
                    <a:solidFill>
                      <a:schemeClr val="tx1"/>
                    </a:solidFill>
                    <a:latin typeface="微软雅黑" charset="-122"/>
                    <a:ea typeface="微软雅黑" charset="-122"/>
                    <a:sym typeface="宋体" charset="-122"/>
                  </a:rPr>
                  <a:t>Laying organic fertilizer</a:t>
                </a:r>
                <a:endParaRPr lang="zh-CN" altLang="en-US" sz="1400" b="1" dirty="0">
                  <a:solidFill>
                    <a:schemeClr val="tx1"/>
                  </a:solidFill>
                  <a:latin typeface="微软雅黑" charset="-122"/>
                  <a:ea typeface="微软雅黑" charset="-122"/>
                  <a:sym typeface="宋体" charset="-122"/>
                </a:endParaRPr>
              </a:p>
            </p:txBody>
          </p:sp>
        </p:grpSp>
        <p:grpSp>
          <p:nvGrpSpPr>
            <p:cNvPr id="27" name="组合 44"/>
            <p:cNvGrpSpPr>
              <a:grpSpLocks/>
            </p:cNvGrpSpPr>
            <p:nvPr/>
          </p:nvGrpSpPr>
          <p:grpSpPr bwMode="auto">
            <a:xfrm>
              <a:off x="6121399" y="4013277"/>
              <a:ext cx="2703513" cy="2687637"/>
              <a:chOff x="5939928" y="1884108"/>
              <a:chExt cx="2376488" cy="2016125"/>
            </a:xfrm>
          </p:grpSpPr>
          <p:sp>
            <p:nvSpPr>
              <p:cNvPr id="28" name="矩形 19"/>
              <p:cNvSpPr>
                <a:spLocks noChangeArrowheads="1"/>
              </p:cNvSpPr>
              <p:nvPr/>
            </p:nvSpPr>
            <p:spPr bwMode="auto">
              <a:xfrm>
                <a:off x="5939928" y="1884108"/>
                <a:ext cx="2376488" cy="1657350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29" name="矩形 20"/>
              <p:cNvSpPr>
                <a:spLocks noChangeArrowheads="1"/>
              </p:cNvSpPr>
              <p:nvPr/>
            </p:nvSpPr>
            <p:spPr bwMode="auto">
              <a:xfrm>
                <a:off x="5939928" y="3541458"/>
                <a:ext cx="2376488" cy="358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30" name="TextBox 21"/>
              <p:cNvSpPr>
                <a:spLocks noChangeArrowheads="1"/>
              </p:cNvSpPr>
              <p:nvPr/>
            </p:nvSpPr>
            <p:spPr bwMode="auto">
              <a:xfrm>
                <a:off x="6148312" y="3590192"/>
                <a:ext cx="1959719" cy="26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charset="2"/>
                  <a:defRPr sz="3600">
                    <a:solidFill>
                      <a:schemeClr val="tx2"/>
                    </a:solidFill>
                    <a:latin typeface="Arial" charset="0"/>
                    <a:ea typeface="黑体" charset="-122"/>
                  </a:defRPr>
                </a:lvl9pPr>
              </a:lstStyle>
              <a:p>
                <a:pPr eaLnBrk="1" hangingPunct="1">
                  <a:buFont typeface="Arial" charset="0"/>
                  <a:buNone/>
                </a:pPr>
                <a:r>
                  <a:rPr lang="en-US" altLang="zh-CN" sz="1400" b="1" smtClean="0">
                    <a:solidFill>
                      <a:schemeClr val="tx1"/>
                    </a:solidFill>
                    <a:latin typeface="微软雅黑" charset="-122"/>
                    <a:ea typeface="微软雅黑" charset="-122"/>
                    <a:sym typeface="宋体" charset="-122"/>
                  </a:rPr>
                  <a:t>Field </a:t>
                </a:r>
                <a:r>
                  <a:rPr lang="en-US" altLang="zh-CN" sz="1400" b="1">
                    <a:solidFill>
                      <a:schemeClr val="tx1"/>
                    </a:solidFill>
                    <a:latin typeface="微软雅黑" charset="-122"/>
                    <a:ea typeface="微软雅黑" charset="-122"/>
                    <a:sym typeface="宋体" charset="-122"/>
                  </a:rPr>
                  <a:t>test arrangement</a:t>
                </a:r>
                <a:endParaRPr lang="zh-CN" altLang="en-US" sz="1400" b="1" dirty="0">
                  <a:solidFill>
                    <a:schemeClr val="tx1"/>
                  </a:solidFill>
                  <a:latin typeface="微软雅黑" charset="-122"/>
                  <a:ea typeface="微软雅黑" charset="-122"/>
                  <a:sym typeface="宋体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09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25119" y="126642"/>
            <a:ext cx="7848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Materials and Methods </a:t>
            </a:r>
            <a:endParaRPr lang="zh-CN" altLang="en-US" sz="3600" b="1" dirty="0">
              <a:ea typeface="隶书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909" y="1221941"/>
            <a:ext cx="52615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zh-CN" altLang="en-US" sz="2400" b="1" dirty="0" smtClean="0">
                <a:latin typeface="Arial" charset="0"/>
                <a:ea typeface="Arial" charset="0"/>
                <a:cs typeface="Arial" charset="0"/>
              </a:rPr>
              <a:t>Soil samples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0-10cm, 10-30cm and 30-40cm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soil layers were collected in 2017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en-US" altLang="zh-CN" sz="24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zh-CN" altLang="en-US" sz="2400" b="1" dirty="0" smtClean="0">
                <a:latin typeface="Arial" charset="0"/>
                <a:ea typeface="Arial" charset="0"/>
                <a:cs typeface="Arial" charset="0"/>
              </a:rPr>
              <a:t>he distribution and stability of aggregates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were measured by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wet sieve method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en-US" altLang="zh-CN" sz="2400" b="1" dirty="0" smtClean="0">
                <a:latin typeface="Arial" charset="0"/>
                <a:ea typeface="Arial" charset="0"/>
                <a:cs typeface="Arial" charset="0"/>
              </a:rPr>
              <a:t>Soil</a:t>
            </a:r>
            <a:r>
              <a:rPr lang="zh-CN" alt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zh-CN" altLang="en-US" sz="2400" b="1" dirty="0" smtClean="0">
                <a:latin typeface="Arial" charset="0"/>
                <a:ea typeface="Arial" charset="0"/>
                <a:cs typeface="Arial" charset="0"/>
              </a:rPr>
              <a:t>ore structure information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was obtained by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X-ray CT scanning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and image processing.</a:t>
            </a:r>
            <a:endParaRPr lang="zh-CN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3" b="29134"/>
          <a:stretch>
            <a:fillRect/>
          </a:stretch>
        </p:blipFill>
        <p:spPr bwMode="auto">
          <a:xfrm>
            <a:off x="5576341" y="4481512"/>
            <a:ext cx="308347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1" y="1243019"/>
            <a:ext cx="3083472" cy="30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13925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-3955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None/>
            </a:pPr>
            <a:r>
              <a:rPr lang="en-US" altLang="zh-CN" sz="2400" b="1" dirty="0"/>
              <a:t>Under the condition of subsurface organic fertilization (OM, OMP), </a:t>
            </a:r>
            <a:r>
              <a:rPr lang="en-US" altLang="zh-CN" sz="2400" b="1" dirty="0" smtClean="0"/>
              <a:t>which </a:t>
            </a:r>
            <a:r>
              <a:rPr lang="en-US" altLang="zh-CN" sz="2400" b="1" dirty="0"/>
              <a:t>increased the content of large aggregate and water stability. </a:t>
            </a:r>
          </a:p>
        </p:txBody>
      </p:sp>
      <p:sp>
        <p:nvSpPr>
          <p:cNvPr id="8" name="矩形 7"/>
          <p:cNvSpPr/>
          <p:nvPr/>
        </p:nvSpPr>
        <p:spPr>
          <a:xfrm>
            <a:off x="-314794" y="1391005"/>
            <a:ext cx="95637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Table  Water-stable aggregate size distribution under subsurface organic amendment after 3a</a:t>
            </a:r>
            <a:endParaRPr lang="zh-CN" altLang="zh-CN" sz="2400" b="1" kern="100" dirty="0">
              <a:solidFill>
                <a:srgbClr val="39673D"/>
              </a:solidFill>
              <a:latin typeface="Times New Roman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92448"/>
              </p:ext>
            </p:extLst>
          </p:nvPr>
        </p:nvGraphicFramePr>
        <p:xfrm>
          <a:off x="208166" y="1984834"/>
          <a:ext cx="8681002" cy="4455255"/>
        </p:xfrm>
        <a:graphic>
          <a:graphicData uri="http://schemas.openxmlformats.org/drawingml/2006/table">
            <a:tbl>
              <a:tblPr firstRow="1" firstCol="1" bandRow="1"/>
              <a:tblGrid>
                <a:gridCol w="766194"/>
                <a:gridCol w="884420"/>
                <a:gridCol w="1334125"/>
                <a:gridCol w="1349115"/>
                <a:gridCol w="151526"/>
                <a:gridCol w="1317510"/>
                <a:gridCol w="1514006"/>
                <a:gridCol w="1364106"/>
              </a:tblGrid>
              <a:tr h="2970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Soil 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Depth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Treatment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Macro-aggregate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/(g·kg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-1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Micro-aggregate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/(g·kg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-1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Mean 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weight diameter/(mm)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0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&gt;2mm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0.25-2mm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0.053-0.25mm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&lt; 0.053mm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70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0-10cm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CK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(0.144±0.007)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(0.288±0.013)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(0.210±0.024)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(0.357±0.010)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(0.510±0.082)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b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PM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(0.086±0.018)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(0.300±0.010)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(0.242±0.013)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(0.372±0.015)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(0.470±0.053)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b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(0.102±0.013)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(0.321±0.018)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(0.246±0.013)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(0.332±0.019)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(0.509±0.110)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b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OMP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(0.111±0.016)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(0.412±0.022)</a:t>
                      </a:r>
                      <a:r>
                        <a:rPr lang="en-US" sz="1400" b="1" kern="0" baseline="300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(0.256±0.020)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(0.222±0.021)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(0.619±0.232)</a:t>
                      </a:r>
                      <a:r>
                        <a:rPr lang="en-US" sz="1400" b="1" kern="0" baseline="300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a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10-30cm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CK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(0.046±0.012)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(0.244±0.011)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c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(0.256±0.012)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(0.455±0.011)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(0.371±0.054)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PM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(0.053±0.024)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(0.348±0.008)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(0.228±0.010)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(0.371±0.013)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(0.489±0.070)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(0.064±0.019)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(0.349±0.007)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(0.261±0.012)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(0.326±0.015)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(0.505±0.114)</a:t>
                      </a:r>
                      <a:r>
                        <a:rPr lang="en-US" sz="1400" b="1" kern="0" baseline="300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b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OMP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(0.086±0.025)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(0.397±0.005)</a:t>
                      </a:r>
                      <a:r>
                        <a:rPr lang="en-US" sz="1400" b="1" kern="0" baseline="300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 dirty="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(0.248±0.011)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(0.268±0.004)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c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(0.578±0.181)</a:t>
                      </a:r>
                      <a:r>
                        <a:rPr lang="en-US" sz="1400" b="1" kern="0" baseline="3000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a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30-40cm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CK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(0.205±0.023)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(0.398±0.023)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(0.188±0.010)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(0.210±0.016)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(0.686±0.087)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a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PM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(0.209±0.011)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(0.414±0.019)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(0.165±0.015)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(0.212±0.019)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(0.705±0.060)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a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OM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(0.271±0.013)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(0.361±0.018)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(0.134±0.003)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(0.235±0.018)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(0.703±0.058)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a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OMP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(0.221±0.015)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(0.276±0.021)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 charset="0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(0.235±0.025)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(0.269±0.020)</a:t>
                      </a:r>
                      <a:r>
                        <a:rPr lang="en-US" sz="1400" kern="0" baseline="300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a</a:t>
                      </a:r>
                      <a:endParaRPr lang="zh-CN" sz="1800" kern="10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(0.574±0.073)</a:t>
                      </a:r>
                      <a:r>
                        <a:rPr lang="en-US" sz="1400" kern="0" baseline="30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a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endParaRPr lang="zh-CN" sz="1800" kern="100" dirty="0"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63063" marR="630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3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16923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-3955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None/>
            </a:pPr>
            <a:r>
              <a:rPr lang="en-US" altLang="zh-CN" sz="2400" b="1" dirty="0"/>
              <a:t>Compared with OM, </a:t>
            </a:r>
            <a:r>
              <a:rPr lang="en-US" altLang="zh-CN" sz="2400" b="1" dirty="0" smtClean="0"/>
              <a:t>the </a:t>
            </a:r>
            <a:r>
              <a:rPr lang="en-US" altLang="zh-CN" sz="2400" b="1" dirty="0"/>
              <a:t>content of organic carbon in each particle size aggregate in 0-10cm and 10-30cm soil of OMP decreased by 4.24-24.89% and 19.35-40.26% respectively. </a:t>
            </a:r>
          </a:p>
        </p:txBody>
      </p:sp>
      <p:sp>
        <p:nvSpPr>
          <p:cNvPr id="8" name="矩形 7"/>
          <p:cNvSpPr/>
          <p:nvPr/>
        </p:nvSpPr>
        <p:spPr>
          <a:xfrm>
            <a:off x="-299804" y="5801196"/>
            <a:ext cx="95637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Fig.2 Effect of subsurface organic amendment after 3a on SOC of different aggregate classes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464407263"/>
              </p:ext>
            </p:extLst>
          </p:nvPr>
        </p:nvGraphicFramePr>
        <p:xfrm>
          <a:off x="592111" y="1486289"/>
          <a:ext cx="7959777" cy="416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线箭头连接符 2"/>
          <p:cNvCxnSpPr/>
          <p:nvPr/>
        </p:nvCxnSpPr>
        <p:spPr>
          <a:xfrm>
            <a:off x="1723869" y="2713220"/>
            <a:ext cx="134911" cy="4347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3465228" y="3853277"/>
            <a:ext cx="102433" cy="2615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>
            <a:off x="2818151" y="3867462"/>
            <a:ext cx="194872" cy="2848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>
            <a:off x="2286000" y="3517691"/>
            <a:ext cx="127416" cy="349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4109804" y="2161082"/>
            <a:ext cx="134911" cy="4347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>
            <a:off x="4676929" y="2468380"/>
            <a:ext cx="119923" cy="7029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5239063" y="3436051"/>
            <a:ext cx="134911" cy="4347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>
            <a:off x="5913619" y="2981350"/>
            <a:ext cx="67456" cy="5363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-3955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None/>
            </a:pPr>
            <a:r>
              <a:rPr lang="en-US" altLang="zh-CN" sz="2400" b="1" dirty="0" smtClean="0"/>
              <a:t>The </a:t>
            </a:r>
            <a:r>
              <a:rPr lang="en-US" altLang="zh-CN" sz="2400" b="1" dirty="0"/>
              <a:t>large porosity (greater than 30 </a:t>
            </a:r>
            <a:r>
              <a:rPr lang="en-US" altLang="zh-CN" sz="2400" b="1" dirty="0" err="1"/>
              <a:t>μm</a:t>
            </a:r>
            <a:r>
              <a:rPr lang="en-US" altLang="zh-CN" sz="2400" b="1" dirty="0"/>
              <a:t>) of 10-30cm and 30-40cm soil layers of OMP increased by 10.52% and 0.71% than that of </a:t>
            </a:r>
            <a:r>
              <a:rPr lang="en-US" altLang="zh-CN" sz="2400" b="1" dirty="0" smtClean="0"/>
              <a:t>CK.</a:t>
            </a:r>
            <a:endParaRPr lang="en-US" altLang="zh-CN" sz="2400" b="1" dirty="0"/>
          </a:p>
        </p:txBody>
      </p:sp>
      <p:sp>
        <p:nvSpPr>
          <p:cNvPr id="8" name="矩形 7"/>
          <p:cNvSpPr/>
          <p:nvPr/>
        </p:nvSpPr>
        <p:spPr>
          <a:xfrm>
            <a:off x="4586990" y="4964581"/>
            <a:ext cx="42122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Fig.4 2-D and 3-D characteristics of soil pores </a:t>
            </a:r>
            <a:r>
              <a:rPr lang="en-US" altLang="zh-CN" b="1" kern="100" dirty="0" smtClean="0">
                <a:solidFill>
                  <a:srgbClr val="FF0000"/>
                </a:solidFill>
                <a:effectLst/>
                <a:latin typeface="Times New Roman" charset="0"/>
                <a:ea typeface="黑体" charset="-122"/>
              </a:rPr>
              <a:t>in deeper soils </a:t>
            </a: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under subsurface organic amendment after 3a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1638223"/>
            <a:ext cx="4400275" cy="3098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90" y="1668203"/>
            <a:ext cx="4344058" cy="30087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9009" y="4964580"/>
            <a:ext cx="42122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Fig.3 2-D and 3-D characteristics of soil pores </a:t>
            </a:r>
            <a:r>
              <a:rPr lang="en-US" altLang="zh-CN" b="1" kern="100" dirty="0" smtClean="0">
                <a:solidFill>
                  <a:srgbClr val="FF0000"/>
                </a:solidFill>
                <a:effectLst/>
                <a:latin typeface="Times New Roman" charset="0"/>
                <a:ea typeface="黑体" charset="-122"/>
              </a:rPr>
              <a:t>in subsurface soils </a:t>
            </a: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under subsurface organic amendment after 3a </a:t>
            </a:r>
          </a:p>
        </p:txBody>
      </p:sp>
    </p:spTree>
    <p:extLst>
      <p:ext uri="{BB962C8B-B14F-4D97-AF65-F5344CB8AC3E}">
        <p14:creationId xmlns:p14="http://schemas.microsoft.com/office/powerpoint/2010/main" val="618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14510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None/>
            </a:pPr>
            <a:r>
              <a:rPr lang="en-US" altLang="zh-CN" sz="2400" b="1" dirty="0" smtClean="0"/>
              <a:t>The </a:t>
            </a:r>
            <a:r>
              <a:rPr lang="en-US" altLang="zh-CN" sz="2400" b="1" dirty="0"/>
              <a:t>porosity of each equivalent pore size range </a:t>
            </a:r>
            <a:r>
              <a:rPr lang="en-US" altLang="zh-CN" sz="2400" b="1" dirty="0" smtClean="0"/>
              <a:t>under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OMP </a:t>
            </a:r>
            <a:r>
              <a:rPr lang="en-US" altLang="zh-CN" sz="2400" b="1" dirty="0"/>
              <a:t>increased </a:t>
            </a:r>
            <a:r>
              <a:rPr lang="en-US" altLang="zh-CN" sz="2400" b="1" dirty="0" smtClean="0"/>
              <a:t>significantly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than</a:t>
            </a:r>
            <a:r>
              <a:rPr lang="zh-CN" altLang="en-US" sz="2400" b="1" dirty="0" smtClean="0"/>
              <a:t> </a:t>
            </a:r>
            <a:r>
              <a:rPr lang="en-US" altLang="zh-CN" sz="2400" b="1" dirty="0"/>
              <a:t>that of CK</a:t>
            </a:r>
            <a:r>
              <a:rPr lang="en-US" altLang="zh-CN" sz="2400" b="1" dirty="0" smtClean="0"/>
              <a:t>.</a:t>
            </a:r>
            <a:endParaRPr lang="en-US" altLang="zh-CN" sz="2400" b="1" dirty="0"/>
          </a:p>
        </p:txBody>
      </p:sp>
      <p:sp>
        <p:nvSpPr>
          <p:cNvPr id="10" name="矩形 9"/>
          <p:cNvSpPr/>
          <p:nvPr/>
        </p:nvSpPr>
        <p:spPr>
          <a:xfrm>
            <a:off x="286852" y="5009555"/>
            <a:ext cx="857029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</a:pP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Fig.5 Effect of subsurface organic amendment after 3a on soil pore size distribution</a:t>
            </a:r>
            <a:r>
              <a:rPr lang="zh-CN" altLang="en-US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 </a:t>
            </a:r>
            <a:r>
              <a:rPr lang="en-US" altLang="zh-CN" b="1" kern="100" dirty="0" smtClean="0">
                <a:solidFill>
                  <a:srgbClr val="39673D"/>
                </a:solidFill>
                <a:latin typeface="Times New Roman" charset="0"/>
                <a:ea typeface="黑体" charset="-122"/>
              </a:rPr>
              <a:t>at </a:t>
            </a:r>
            <a:r>
              <a:rPr lang="en-US" altLang="zh-CN" b="1" kern="100" dirty="0">
                <a:solidFill>
                  <a:srgbClr val="39673D"/>
                </a:solidFill>
                <a:latin typeface="Times New Roman" charset="0"/>
                <a:ea typeface="黑体" charset="-122"/>
              </a:rPr>
              <a:t>different depths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39673D"/>
                </a:solidFill>
                <a:effectLst/>
                <a:latin typeface="Times New Roman" charset="0"/>
                <a:ea typeface="黑体" charset="-122"/>
              </a:rPr>
              <a:t> </a:t>
            </a: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399482325"/>
              </p:ext>
            </p:extLst>
          </p:nvPr>
        </p:nvGraphicFramePr>
        <p:xfrm>
          <a:off x="421763" y="1258887"/>
          <a:ext cx="7689953" cy="376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532150" y="5588203"/>
            <a:ext cx="8324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Note: CK-SS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 </a:t>
            </a:r>
            <a:r>
              <a:rPr lang="en-US" altLang="zh-CN" sz="1400" b="1" dirty="0" smtClean="0"/>
              <a:t>subsurface soil </a:t>
            </a:r>
            <a:r>
              <a:rPr lang="en-US" altLang="zh-CN" sz="1400" dirty="0" smtClean="0"/>
              <a:t>under the treatment of p</a:t>
            </a:r>
            <a:r>
              <a:rPr lang="en-US" altLang="zh-CN" sz="1400" b="0" i="0" u="none" strike="noStrike" baseline="0" dirty="0" smtClean="0"/>
              <a:t>lowing with no</a:t>
            </a:r>
            <a:r>
              <a:rPr lang="zh-CN" altLang="en-US" sz="1400" b="0" i="0" u="none" strike="noStrike" dirty="0" smtClean="0"/>
              <a:t> </a:t>
            </a:r>
            <a:r>
              <a:rPr lang="en-US" altLang="zh-CN" sz="1400" b="0" i="0" u="none" strike="noStrike" baseline="0" dirty="0" smtClean="0"/>
              <a:t>plastic mulching </a:t>
            </a:r>
            <a:r>
              <a:rPr lang="en-US" altLang="zh-CN" sz="1400" dirty="0" smtClean="0"/>
              <a:t>; </a:t>
            </a:r>
            <a:r>
              <a:rPr lang="zh-CN" altLang="en-US" sz="1400" dirty="0" smtClean="0"/>
              <a:t>OM</a:t>
            </a:r>
            <a:r>
              <a:rPr lang="en-US" altLang="zh-CN" sz="1400" dirty="0" smtClean="0"/>
              <a:t>P</a:t>
            </a:r>
            <a:r>
              <a:rPr lang="zh-CN" altLang="en-US" sz="1400" dirty="0" smtClean="0"/>
              <a:t>-SS</a:t>
            </a:r>
            <a:r>
              <a:rPr lang="en-US" altLang="zh-CN" sz="1400" dirty="0" smtClean="0"/>
              <a:t>, </a:t>
            </a:r>
            <a:r>
              <a:rPr lang="en-US" altLang="zh-CN" sz="1400" b="1" dirty="0" smtClean="0"/>
              <a:t>subsurface soil </a:t>
            </a:r>
            <a:r>
              <a:rPr lang="en-US" altLang="zh-CN" sz="1400" dirty="0" smtClean="0"/>
              <a:t>under the treatment of </a:t>
            </a:r>
            <a:r>
              <a:rPr lang="en-US" altLang="zh-CN" sz="1400" dirty="0"/>
              <a:t>organic manure amendment plus plastic </a:t>
            </a:r>
            <a:r>
              <a:rPr lang="en-US" altLang="zh-CN" sz="1400" dirty="0" smtClean="0"/>
              <a:t>mulching;</a:t>
            </a:r>
            <a:r>
              <a:rPr lang="zh-CN" altLang="en-US" sz="1400" dirty="0" smtClean="0"/>
              <a:t> </a:t>
            </a:r>
            <a:r>
              <a:rPr lang="zh-CN" altLang="en-US" sz="1400" dirty="0" smtClean="0"/>
              <a:t>CK-DS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 </a:t>
            </a:r>
            <a:r>
              <a:rPr lang="en-US" altLang="zh-CN" sz="1400" b="1" dirty="0" smtClean="0"/>
              <a:t>deep layer soil </a:t>
            </a:r>
            <a:r>
              <a:rPr lang="en-US" altLang="zh-CN" sz="1400" dirty="0" smtClean="0"/>
              <a:t>under the treatment of plowing with no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plastic mulching ; </a:t>
            </a:r>
            <a:r>
              <a:rPr lang="zh-CN" altLang="en-US" sz="1400" dirty="0" smtClean="0"/>
              <a:t>OM</a:t>
            </a:r>
            <a:r>
              <a:rPr lang="en-US" altLang="zh-CN" sz="1400" dirty="0" smtClean="0"/>
              <a:t>P</a:t>
            </a:r>
            <a:r>
              <a:rPr lang="zh-CN" altLang="en-US" sz="1400" dirty="0" smtClean="0"/>
              <a:t>-DS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 </a:t>
            </a:r>
            <a:r>
              <a:rPr lang="en-US" altLang="zh-CN" sz="1400" b="1" dirty="0" smtClean="0"/>
              <a:t>deep layer soil </a:t>
            </a:r>
            <a:r>
              <a:rPr lang="en-US" altLang="zh-CN" sz="1400" dirty="0" smtClean="0"/>
              <a:t>under the treatment of o</a:t>
            </a:r>
            <a:r>
              <a:rPr lang="en-US" altLang="zh-CN" sz="1400" b="0" i="0" u="none" strike="noStrike" baseline="0" dirty="0" smtClean="0"/>
              <a:t>rganic </a:t>
            </a:r>
            <a:r>
              <a:rPr lang="en-US" altLang="zh-CN" sz="1400" b="0" i="0" u="none" strike="noStrike" baseline="0" dirty="0" smtClean="0"/>
              <a:t>manure</a:t>
            </a:r>
            <a:r>
              <a:rPr lang="en-US" altLang="zh-CN" sz="1400" dirty="0"/>
              <a:t> amendment</a:t>
            </a:r>
            <a:r>
              <a:rPr lang="zh-CN" altLang="en-US" sz="1400" b="0" i="0" u="none" strike="noStrike" dirty="0" smtClean="0"/>
              <a:t> </a:t>
            </a:r>
            <a:r>
              <a:rPr lang="en-US" altLang="zh-CN" sz="1400" b="0" i="0" u="none" strike="noStrike" baseline="0" dirty="0" smtClean="0"/>
              <a:t>plus plastic </a:t>
            </a:r>
            <a:r>
              <a:rPr lang="en-US" altLang="zh-CN" sz="1400" b="0" i="0" u="none" strike="noStrike" baseline="0" dirty="0" smtClean="0"/>
              <a:t>mulching</a:t>
            </a:r>
            <a:r>
              <a:rPr lang="zh-CN" altLang="en-US" sz="1400" dirty="0" smtClean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976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0" y="1064303"/>
            <a:ext cx="9144000" cy="106387"/>
            <a:chOff x="0" y="899413"/>
            <a:chExt cx="9144000" cy="106387"/>
          </a:xfrm>
        </p:grpSpPr>
        <p:sp>
          <p:nvSpPr>
            <p:cNvPr id="5" name="矩形 4"/>
            <p:cNvSpPr/>
            <p:nvPr/>
          </p:nvSpPr>
          <p:spPr>
            <a:xfrm flipV="1">
              <a:off x="0" y="899413"/>
              <a:ext cx="2818151" cy="1063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18151" y="902011"/>
              <a:ext cx="6325849" cy="103789"/>
            </a:xfrm>
            <a:prstGeom prst="rect">
              <a:avLst/>
            </a:prstGeom>
            <a:gradFill flip="none" rotWithShape="1">
              <a:gsLst>
                <a:gs pos="9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64000">
                  <a:schemeClr val="accent6">
                    <a:lumMod val="60000"/>
                    <a:lumOff val="4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25119" y="126642"/>
            <a:ext cx="78486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dirty="0" smtClean="0"/>
              <a:t>Summary </a:t>
            </a:r>
            <a:endParaRPr lang="zh-CN" altLang="en-US" sz="3600" b="1" dirty="0">
              <a:ea typeface="隶书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386" y="1740317"/>
            <a:ext cx="8761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Under the condition of subsurface organic fertilization (OM, OMP), the dominant particle size of each soil layer changed from &lt; 0.053 mm aggregate to 0.25-2 mm aggregate, which increased the content of large aggregate and water stability.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Combination of subsurface organic fertilization and film mulching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(OMP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 could maintain higher organic carbon content, enhancing soil respiration.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Combination of subsurface organic fertilization and film mulching (OMP) significantly increased soil </a:t>
            </a:r>
            <a:r>
              <a:rPr lang="en-US" altLang="zh-CN" sz="2400" dirty="0" err="1">
                <a:latin typeface="Times New Roman" charset="0"/>
                <a:ea typeface="Times New Roman" charset="0"/>
                <a:cs typeface="Times New Roman" charset="0"/>
              </a:rPr>
              <a:t>macroporosity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 and improved soil pore structure.</a:t>
            </a:r>
          </a:p>
        </p:txBody>
      </p:sp>
    </p:spTree>
    <p:extLst>
      <p:ext uri="{BB962C8B-B14F-4D97-AF65-F5344CB8AC3E}">
        <p14:creationId xmlns:p14="http://schemas.microsoft.com/office/powerpoint/2010/main" val="16385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961</Words>
  <Application>Microsoft Macintosh PowerPoint</Application>
  <PresentationFormat>全屏显示(4:3)</PresentationFormat>
  <Paragraphs>180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Calibri</vt:lpstr>
      <vt:lpstr>Calibri Light</vt:lpstr>
      <vt:lpstr>Times New Roman</vt:lpstr>
      <vt:lpstr>Wingdings</vt:lpstr>
      <vt:lpstr>哀{X…</vt:lpstr>
      <vt:lpstr>黑体</vt:lpstr>
      <vt:lpstr>隶书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25</cp:revision>
  <dcterms:created xsi:type="dcterms:W3CDTF">2020-04-01T01:02:45Z</dcterms:created>
  <dcterms:modified xsi:type="dcterms:W3CDTF">2020-04-29T11:54:23Z</dcterms:modified>
</cp:coreProperties>
</file>