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304" r:id="rId2"/>
    <p:sldId id="287" r:id="rId3"/>
    <p:sldId id="288" r:id="rId4"/>
    <p:sldId id="292" r:id="rId5"/>
    <p:sldId id="294" r:id="rId6"/>
    <p:sldId id="295" r:id="rId7"/>
    <p:sldId id="296" r:id="rId8"/>
    <p:sldId id="298" r:id="rId9"/>
    <p:sldId id="315" r:id="rId10"/>
    <p:sldId id="309" r:id="rId11"/>
    <p:sldId id="303" r:id="rId12"/>
    <p:sldId id="305" r:id="rId13"/>
    <p:sldId id="306" r:id="rId14"/>
    <p:sldId id="310" r:id="rId15"/>
    <p:sldId id="297" r:id="rId16"/>
    <p:sldId id="307" r:id="rId17"/>
    <p:sldId id="286" r:id="rId18"/>
    <p:sldId id="300" r:id="rId19"/>
    <p:sldId id="308" r:id="rId20"/>
    <p:sldId id="311" r:id="rId21"/>
    <p:sldId id="312" r:id="rId22"/>
    <p:sldId id="268" r:id="rId23"/>
    <p:sldId id="313" r:id="rId24"/>
    <p:sldId id="302" r:id="rId25"/>
    <p:sldId id="31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94598" autoAdjust="0"/>
  </p:normalViewPr>
  <p:slideViewPr>
    <p:cSldViewPr snapToGrid="0">
      <p:cViewPr varScale="1">
        <p:scale>
          <a:sx n="81" d="100"/>
          <a:sy n="81" d="100"/>
        </p:scale>
        <p:origin x="610" y="62"/>
      </p:cViewPr>
      <p:guideLst>
        <p:guide orient="horz" pos="2160"/>
        <p:guide pos="2880"/>
      </p:guideLst>
    </p:cSldViewPr>
  </p:slideViewPr>
  <p:outlineViewPr>
    <p:cViewPr>
      <p:scale>
        <a:sx n="33" d="100"/>
        <a:sy n="33" d="100"/>
      </p:scale>
      <p:origin x="0" y="-1027"/>
    </p:cViewPr>
  </p:outlineViewPr>
  <p:notesTextViewPr>
    <p:cViewPr>
      <p:scale>
        <a:sx n="100" d="100"/>
        <a:sy n="100" d="100"/>
      </p:scale>
      <p:origin x="0" y="0"/>
    </p:cViewPr>
  </p:notesTextViewPr>
  <p:sorterViewPr>
    <p:cViewPr>
      <p:scale>
        <a:sx n="100" d="100"/>
        <a:sy n="100" d="100"/>
      </p:scale>
      <p:origin x="0" y="-475"/>
    </p:cViewPr>
  </p:sorterViewPr>
  <p:notesViewPr>
    <p:cSldViewPr snapToGrid="0" snapToObjects="1">
      <p:cViewPr varScale="1">
        <p:scale>
          <a:sx n="80" d="100"/>
          <a:sy n="80" d="100"/>
        </p:scale>
        <p:origin x="-307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AA223-09C9-4946-BCE3-F673CBA28E94}" type="datetimeFigureOut">
              <a:rPr lang="en-US" smtClean="0"/>
              <a:t>5/1/2020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D41AD3-EA86-A848-9293-545F3F20F48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1AD3-EA86-A848-9293-545F3F20F48B}" type="slidenum">
              <a:rPr lang="en-US" smtClean="0"/>
              <a:t>3</a:t>
            </a:fld>
            <a:endParaRPr lang="en-US"/>
          </a:p>
        </p:txBody>
      </p:sp>
    </p:spTree>
    <p:extLst>
      <p:ext uri="{BB962C8B-B14F-4D97-AF65-F5344CB8AC3E}">
        <p14:creationId xmlns:p14="http://schemas.microsoft.com/office/powerpoint/2010/main" val="169272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1AD3-EA86-A848-9293-545F3F20F48B}" type="slidenum">
              <a:rPr lang="en-US" smtClean="0"/>
              <a:t>6</a:t>
            </a:fld>
            <a:endParaRPr lang="en-US"/>
          </a:p>
        </p:txBody>
      </p:sp>
    </p:spTree>
    <p:extLst>
      <p:ext uri="{BB962C8B-B14F-4D97-AF65-F5344CB8AC3E}">
        <p14:creationId xmlns:p14="http://schemas.microsoft.com/office/powerpoint/2010/main" val="3772914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1AD3-EA86-A848-9293-545F3F20F48B}" type="slidenum">
              <a:rPr lang="en-US" smtClean="0"/>
              <a:t>11</a:t>
            </a:fld>
            <a:endParaRPr lang="en-US"/>
          </a:p>
        </p:txBody>
      </p:sp>
    </p:spTree>
    <p:extLst>
      <p:ext uri="{BB962C8B-B14F-4D97-AF65-F5344CB8AC3E}">
        <p14:creationId xmlns:p14="http://schemas.microsoft.com/office/powerpoint/2010/main" val="427772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1AD3-EA86-A848-9293-545F3F20F48B}" type="slidenum">
              <a:rPr lang="en-US" smtClean="0"/>
              <a:t>14</a:t>
            </a:fld>
            <a:endParaRPr lang="en-US"/>
          </a:p>
        </p:txBody>
      </p:sp>
    </p:spTree>
    <p:extLst>
      <p:ext uri="{BB962C8B-B14F-4D97-AF65-F5344CB8AC3E}">
        <p14:creationId xmlns:p14="http://schemas.microsoft.com/office/powerpoint/2010/main" val="351173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1AD3-EA86-A848-9293-545F3F20F48B}" type="slidenum">
              <a:rPr lang="en-US" smtClean="0"/>
              <a:t>15</a:t>
            </a:fld>
            <a:endParaRPr lang="en-US"/>
          </a:p>
        </p:txBody>
      </p:sp>
    </p:spTree>
    <p:extLst>
      <p:ext uri="{BB962C8B-B14F-4D97-AF65-F5344CB8AC3E}">
        <p14:creationId xmlns:p14="http://schemas.microsoft.com/office/powerpoint/2010/main" val="104293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1AD3-EA86-A848-9293-545F3F20F48B}" type="slidenum">
              <a:rPr lang="en-US" smtClean="0"/>
              <a:t>17</a:t>
            </a:fld>
            <a:endParaRPr lang="en-US"/>
          </a:p>
        </p:txBody>
      </p:sp>
    </p:spTree>
    <p:extLst>
      <p:ext uri="{BB962C8B-B14F-4D97-AF65-F5344CB8AC3E}">
        <p14:creationId xmlns:p14="http://schemas.microsoft.com/office/powerpoint/2010/main" val="1512618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95960EF3-0695-47F6-95AC-8509A5FACE6A}" type="datetime1">
              <a:rPr lang="en-US" smtClean="0"/>
              <a:t>5/3/2020</a:t>
            </a:fld>
            <a:endParaRPr lang="en-US" dirty="0"/>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0E6907BC-00D7-804C-97A0-641CB37C5811}"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1310181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EC9C1A-7C3E-4DFA-8CB6-3F82B3A93CDE}" type="datetime1">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907BC-00D7-804C-97A0-641CB37C5811}" type="slidenum">
              <a:rPr lang="en-US" smtClean="0"/>
              <a:pPr/>
              <a:t>‹#›</a:t>
            </a:fld>
            <a:endParaRPr lang="en-US"/>
          </a:p>
        </p:txBody>
      </p:sp>
    </p:spTree>
    <p:extLst>
      <p:ext uri="{BB962C8B-B14F-4D97-AF65-F5344CB8AC3E}">
        <p14:creationId xmlns:p14="http://schemas.microsoft.com/office/powerpoint/2010/main" val="408620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62EC09-047E-44BE-AECE-C963780131E3}" type="datetime1">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907BC-00D7-804C-97A0-641CB37C5811}" type="slidenum">
              <a:rPr lang="en-US" smtClean="0"/>
              <a:pPr/>
              <a:t>‹#›</a:t>
            </a:fld>
            <a:endParaRPr lang="en-US"/>
          </a:p>
        </p:txBody>
      </p:sp>
    </p:spTree>
    <p:extLst>
      <p:ext uri="{BB962C8B-B14F-4D97-AF65-F5344CB8AC3E}">
        <p14:creationId xmlns:p14="http://schemas.microsoft.com/office/powerpoint/2010/main" val="175826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549E009-BCB2-41C7-B0D8-8AA8A1F37CA7}" type="datetime1">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0E6907BC-00D7-804C-97A0-641CB37C5811}" type="slidenum">
              <a:rPr lang="en-US" smtClean="0"/>
              <a:pPr/>
              <a:t>‹#›</a:t>
            </a:fld>
            <a:endParaRPr lang="en-US"/>
          </a:p>
        </p:txBody>
      </p:sp>
    </p:spTree>
    <p:extLst>
      <p:ext uri="{BB962C8B-B14F-4D97-AF65-F5344CB8AC3E}">
        <p14:creationId xmlns:p14="http://schemas.microsoft.com/office/powerpoint/2010/main" val="177217252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385AE91-0B90-495B-AA3A-FE91203A2403}" type="datetime1">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907BC-00D7-804C-97A0-641CB37C5811}" type="slidenum">
              <a:rPr lang="en-US" smtClean="0"/>
              <a:pPr/>
              <a:t>‹#›</a:t>
            </a:fld>
            <a:endParaRPr lang="en-US"/>
          </a:p>
        </p:txBody>
      </p:sp>
    </p:spTree>
    <p:extLst>
      <p:ext uri="{BB962C8B-B14F-4D97-AF65-F5344CB8AC3E}">
        <p14:creationId xmlns:p14="http://schemas.microsoft.com/office/powerpoint/2010/main" val="307650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DF4137F-48C3-4159-A20C-74DA827F8B3D}" type="datetime1">
              <a:rPr lang="en-US" smtClean="0"/>
              <a:t>5/3/2020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6907BC-00D7-804C-97A0-641CB37C5811}" type="slidenum">
              <a:rPr lang="en-US" smtClean="0"/>
              <a:pPr/>
              <a:t>‹#›</a:t>
            </a:fld>
            <a:endParaRPr lang="en-US"/>
          </a:p>
        </p:txBody>
      </p:sp>
    </p:spTree>
    <p:extLst>
      <p:ext uri="{BB962C8B-B14F-4D97-AF65-F5344CB8AC3E}">
        <p14:creationId xmlns:p14="http://schemas.microsoft.com/office/powerpoint/2010/main" val="108935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3A84DA-C097-4372-A826-53F86DBE630E}" type="datetime1">
              <a:rPr lang="en-US" smtClean="0"/>
              <a:t>5/3/2020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6907BC-00D7-804C-97A0-641CB37C5811}" type="slidenum">
              <a:rPr lang="en-US" smtClean="0"/>
              <a:pPr/>
              <a:t>‹#›</a:t>
            </a:fld>
            <a:endParaRPr lang="en-US"/>
          </a:p>
        </p:txBody>
      </p:sp>
    </p:spTree>
    <p:extLst>
      <p:ext uri="{BB962C8B-B14F-4D97-AF65-F5344CB8AC3E}">
        <p14:creationId xmlns:p14="http://schemas.microsoft.com/office/powerpoint/2010/main" val="285508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88D6E-AF55-45CA-91AE-6B2078BC0414}" type="datetime1">
              <a:rPr lang="en-US" smtClean="0"/>
              <a:t>5/3/2020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6907BC-00D7-804C-97A0-641CB37C5811}" type="slidenum">
              <a:rPr lang="en-US" smtClean="0"/>
              <a:pPr/>
              <a:t>‹#›</a:t>
            </a:fld>
            <a:endParaRPr lang="en-US"/>
          </a:p>
        </p:txBody>
      </p:sp>
      <p:pic>
        <p:nvPicPr>
          <p:cNvPr id="6" name="Picture 4">
            <a:extLst>
              <a:ext uri="{FF2B5EF4-FFF2-40B4-BE49-F238E27FC236}">
                <a16:creationId xmlns:a16="http://schemas.microsoft.com/office/drawing/2014/main" id="{4EE95505-0E0F-467C-AE1E-A97B53D460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665422"/>
            <a:ext cx="550416" cy="19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60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B47DCF4-392B-4D42-9AD9-284414D87C09}" type="datetime1">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907BC-00D7-804C-97A0-641CB37C5811}" type="slidenum">
              <a:rPr lang="en-US" smtClean="0"/>
              <a:pPr/>
              <a:t>‹#›</a:t>
            </a:fld>
            <a:endParaRPr lang="en-US"/>
          </a:p>
        </p:txBody>
      </p:sp>
    </p:spTree>
    <p:extLst>
      <p:ext uri="{BB962C8B-B14F-4D97-AF65-F5344CB8AC3E}">
        <p14:creationId xmlns:p14="http://schemas.microsoft.com/office/powerpoint/2010/main" val="91094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A672DB-920D-4B07-875C-A9DC4CF51B40}" type="datetime1">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907BC-00D7-804C-97A0-641CB37C5811}" type="slidenum">
              <a:rPr lang="en-US" smtClean="0"/>
              <a:pPr/>
              <a:t>‹#›</a:t>
            </a:fld>
            <a:endParaRPr lang="en-US"/>
          </a:p>
        </p:txBody>
      </p:sp>
    </p:spTree>
    <p:extLst>
      <p:ext uri="{BB962C8B-B14F-4D97-AF65-F5344CB8AC3E}">
        <p14:creationId xmlns:p14="http://schemas.microsoft.com/office/powerpoint/2010/main" val="378363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33597FB-E34D-48E3-8C4B-5925C2CFFD19}" type="datetime1">
              <a:rPr lang="en-US" smtClean="0"/>
              <a:t>5/3/2020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E6907BC-00D7-804C-97A0-641CB37C5811}" type="slidenum">
              <a:rPr lang="en-US" smtClean="0"/>
              <a:pPr/>
              <a:t>‹#›</a:t>
            </a:fld>
            <a:endParaRPr lang="en-US"/>
          </a:p>
        </p:txBody>
      </p:sp>
      <p:pic>
        <p:nvPicPr>
          <p:cNvPr id="7" name="Picture 4">
            <a:extLst>
              <a:ext uri="{FF2B5EF4-FFF2-40B4-BE49-F238E27FC236}">
                <a16:creationId xmlns:a16="http://schemas.microsoft.com/office/drawing/2014/main" id="{A1039A15-4719-414B-81A2-D38D45B2BFD8}"/>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 y="6665422"/>
            <a:ext cx="550416" cy="19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5500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17.png"/><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16.jpe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6.m4a"/><Relationship Id="rId7" Type="http://schemas.openxmlformats.org/officeDocument/2006/relationships/image" Target="../media/image8.jpeg"/><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5.xml"/><Relationship Id="rId10" Type="http://schemas.openxmlformats.org/officeDocument/2006/relationships/image" Target="../media/image3.png"/><Relationship Id="rId4" Type="http://schemas.openxmlformats.org/officeDocument/2006/relationships/slideLayout" Target="../slideLayouts/slideLayout6.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18.m4a"/><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notesSlide" Target="../notesSlides/notesSlide6.xml"/><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audio" Target="../media/media18.m4a"/><Relationship Id="rId9" Type="http://schemas.openxmlformats.org/officeDocument/2006/relationships/image" Target="../media/image21.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tags" Target="../tags/tag10.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4a"/><Relationship Id="rId7" Type="http://schemas.openxmlformats.org/officeDocument/2006/relationships/image" Target="../media/image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xml"/><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audio" Target="../media/media5.m4a"/><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0.m4a"/><Relationship Id="rId7" Type="http://schemas.openxmlformats.org/officeDocument/2006/relationships/image" Target="../media/image10.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55FA-577F-4AA7-954E-1FB441096C01}"/>
              </a:ext>
            </a:extLst>
          </p:cNvPr>
          <p:cNvSpPr>
            <a:spLocks noGrp="1"/>
          </p:cNvSpPr>
          <p:nvPr>
            <p:ph type="ctrTitle"/>
          </p:nvPr>
        </p:nvSpPr>
        <p:spPr>
          <a:xfrm>
            <a:off x="457200" y="2514600"/>
            <a:ext cx="8229600" cy="1828800"/>
          </a:xfrm>
        </p:spPr>
        <p:txBody>
          <a:bodyPr>
            <a:normAutofit fontScale="90000"/>
          </a:bodyPr>
          <a:lstStyle/>
          <a:p>
            <a:r>
              <a:rPr lang="en-US" dirty="0"/>
              <a:t>Using GPS Derived Shear Strain Rates in Southern California to Constrain Fault Slip Rate, Locking Depth, and Residual Off-Fault Strain Rates</a:t>
            </a:r>
          </a:p>
        </p:txBody>
      </p:sp>
      <p:sp>
        <p:nvSpPr>
          <p:cNvPr id="3" name="Subtitle 2">
            <a:extLst>
              <a:ext uri="{FF2B5EF4-FFF2-40B4-BE49-F238E27FC236}">
                <a16:creationId xmlns:a16="http://schemas.microsoft.com/office/drawing/2014/main" id="{B91E8CE4-36AC-4AC6-B808-4C169859FAAC}"/>
              </a:ext>
            </a:extLst>
          </p:cNvPr>
          <p:cNvSpPr>
            <a:spLocks noGrp="1"/>
          </p:cNvSpPr>
          <p:nvPr>
            <p:ph type="subTitle" idx="1"/>
          </p:nvPr>
        </p:nvSpPr>
        <p:spPr>
          <a:xfrm>
            <a:off x="1371600" y="4736292"/>
            <a:ext cx="6400800" cy="1752600"/>
          </a:xfrm>
        </p:spPr>
        <p:txBody>
          <a:bodyPr/>
          <a:lstStyle/>
          <a:p>
            <a:r>
              <a:rPr lang="en-US" dirty="0"/>
              <a:t>Lajhon Campbell, William Holt</a:t>
            </a:r>
          </a:p>
          <a:p>
            <a:endParaRPr lang="en-US" dirty="0"/>
          </a:p>
          <a:p>
            <a:r>
              <a:rPr lang="en-US" dirty="0"/>
              <a:t>Stony Brook University</a:t>
            </a:r>
          </a:p>
          <a:p>
            <a:endParaRPr lang="en-US" dirty="0"/>
          </a:p>
        </p:txBody>
      </p:sp>
      <p:pic>
        <p:nvPicPr>
          <p:cNvPr id="4" name="Audio 3">
            <a:hlinkClick r:id="" action="ppaction://media"/>
            <a:extLst>
              <a:ext uri="{FF2B5EF4-FFF2-40B4-BE49-F238E27FC236}">
                <a16:creationId xmlns:a16="http://schemas.microsoft.com/office/drawing/2014/main" id="{623CED9E-87B8-43E3-AE68-9A3377A751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94942367"/>
      </p:ext>
    </p:extLst>
  </p:cSld>
  <p:clrMapOvr>
    <a:masterClrMapping/>
  </p:clrMapOvr>
  <mc:AlternateContent xmlns:mc="http://schemas.openxmlformats.org/markup-compatibility/2006">
    <mc:Choice xmlns:p14="http://schemas.microsoft.com/office/powerpoint/2010/main" Requires="p14">
      <p:transition spd="slow" p14:dur="2000" advTm="24051"/>
    </mc:Choice>
    <mc:Fallback>
      <p:transition spd="slow" advTm="24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9E0B-8E0F-424A-9319-A4B0206D2E23}"/>
              </a:ext>
            </a:extLst>
          </p:cNvPr>
          <p:cNvSpPr>
            <a:spLocks noGrp="1"/>
          </p:cNvSpPr>
          <p:nvPr>
            <p:ph type="title"/>
          </p:nvPr>
        </p:nvSpPr>
        <p:spPr/>
        <p:txBody>
          <a:bodyPr/>
          <a:lstStyle/>
          <a:p>
            <a:r>
              <a:rPr lang="en-US" dirty="0"/>
              <a:t>Motivation &amp; Methodology</a:t>
            </a:r>
          </a:p>
        </p:txBody>
      </p:sp>
      <p:sp>
        <p:nvSpPr>
          <p:cNvPr id="3" name="Content Placeholder 2">
            <a:extLst>
              <a:ext uri="{FF2B5EF4-FFF2-40B4-BE49-F238E27FC236}">
                <a16:creationId xmlns:a16="http://schemas.microsoft.com/office/drawing/2014/main" id="{85D1B0FE-94DB-4714-A6F1-A1257D5115BF}"/>
              </a:ext>
            </a:extLst>
          </p:cNvPr>
          <p:cNvSpPr>
            <a:spLocks noGrp="1"/>
          </p:cNvSpPr>
          <p:nvPr>
            <p:ph sz="half" idx="1"/>
          </p:nvPr>
        </p:nvSpPr>
        <p:spPr>
          <a:xfrm>
            <a:off x="457200" y="1600200"/>
            <a:ext cx="4038600" cy="5257799"/>
          </a:xfrm>
        </p:spPr>
        <p:txBody>
          <a:bodyPr>
            <a:normAutofit lnSpcReduction="10000"/>
          </a:bodyPr>
          <a:lstStyle/>
          <a:p>
            <a:r>
              <a:rPr lang="en-US" dirty="0"/>
              <a:t>Resolution of a continuous horizontal strain field to find slip-rates and locking depth of across faults:</a:t>
            </a:r>
          </a:p>
          <a:p>
            <a:endParaRPr lang="en-US" dirty="0"/>
          </a:p>
          <a:p>
            <a:pPr lvl="1"/>
            <a:r>
              <a:rPr lang="en-US" dirty="0"/>
              <a:t>Spherical Method </a:t>
            </a:r>
            <a:r>
              <a:rPr lang="en-US" sz="2000" dirty="0"/>
              <a:t>(</a:t>
            </a:r>
            <a:r>
              <a:rPr lang="en-US" sz="2000" i="1" dirty="0"/>
              <a:t>Beavan and Haines</a:t>
            </a:r>
            <a:r>
              <a:rPr lang="en-US" sz="2000" dirty="0"/>
              <a:t>, 2001), (</a:t>
            </a:r>
            <a:r>
              <a:rPr lang="en-US" sz="2000" i="1" dirty="0"/>
              <a:t>Haines &amp; Holt, 1993</a:t>
            </a:r>
            <a:r>
              <a:rPr lang="en-US" sz="2000" dirty="0"/>
              <a:t>)</a:t>
            </a:r>
          </a:p>
          <a:p>
            <a:pPr lvl="1"/>
            <a:r>
              <a:rPr lang="en-US" dirty="0"/>
              <a:t>Bi-Cubic Bessel Interpolation of GPS Velocities</a:t>
            </a:r>
          </a:p>
          <a:p>
            <a:pPr lvl="1"/>
            <a:r>
              <a:rPr lang="en-US" i="1" dirty="0"/>
              <a:t>A priori </a:t>
            </a:r>
            <a:r>
              <a:rPr lang="en-US" dirty="0"/>
              <a:t>information on fault style</a:t>
            </a:r>
          </a:p>
          <a:p>
            <a:pPr lvl="1"/>
            <a:endParaRPr lang="en-US" dirty="0"/>
          </a:p>
        </p:txBody>
      </p:sp>
      <p:graphicFrame>
        <p:nvGraphicFramePr>
          <p:cNvPr id="22" name="Object 21">
            <a:extLst>
              <a:ext uri="{FF2B5EF4-FFF2-40B4-BE49-F238E27FC236}">
                <a16:creationId xmlns:a16="http://schemas.microsoft.com/office/drawing/2014/main" id="{EB9D6C49-9C17-4107-B2C6-B43CBD28D11B}"/>
              </a:ext>
            </a:extLst>
          </p:cNvPr>
          <p:cNvGraphicFramePr>
            <a:graphicFrameLocks noChangeAspect="1"/>
          </p:cNvGraphicFramePr>
          <p:nvPr>
            <p:extLst>
              <p:ext uri="{D42A27DB-BD31-4B8C-83A1-F6EECF244321}">
                <p14:modId xmlns:p14="http://schemas.microsoft.com/office/powerpoint/2010/main" val="2658898371"/>
              </p:ext>
            </p:extLst>
          </p:nvPr>
        </p:nvGraphicFramePr>
        <p:xfrm>
          <a:off x="4495800" y="3561174"/>
          <a:ext cx="4648200" cy="3296825"/>
        </p:xfrm>
        <a:graphic>
          <a:graphicData uri="http://schemas.openxmlformats.org/presentationml/2006/ole">
            <mc:AlternateContent xmlns:mc="http://schemas.openxmlformats.org/markup-compatibility/2006">
              <mc:Choice xmlns:v="urn:schemas-microsoft-com:vml" Requires="v">
                <p:oleObj spid="_x0000_s51218" name="Equation" r:id="rId4" imgW="2133600" imgH="1511300" progId="Equation.3">
                  <p:embed/>
                </p:oleObj>
              </mc:Choice>
              <mc:Fallback>
                <p:oleObj name="Equation" r:id="rId4" imgW="2133600" imgH="15113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561174"/>
                        <a:ext cx="4648200" cy="3296825"/>
                      </a:xfrm>
                      <a:prstGeom prst="rect">
                        <a:avLst/>
                      </a:prstGeom>
                      <a:solidFill>
                        <a:schemeClr val="tx1"/>
                      </a:solidFill>
                    </p:spPr>
                  </p:pic>
                </p:oleObj>
              </mc:Fallback>
            </mc:AlternateContent>
          </a:graphicData>
        </a:graphic>
      </p:graphicFrame>
      <p:sp>
        <p:nvSpPr>
          <p:cNvPr id="25" name="Slide Number Placeholder 24">
            <a:extLst>
              <a:ext uri="{FF2B5EF4-FFF2-40B4-BE49-F238E27FC236}">
                <a16:creationId xmlns:a16="http://schemas.microsoft.com/office/drawing/2014/main" id="{5176C459-1C93-4236-AA55-16036740AB42}"/>
              </a:ext>
            </a:extLst>
          </p:cNvPr>
          <p:cNvSpPr>
            <a:spLocks noGrp="1"/>
          </p:cNvSpPr>
          <p:nvPr>
            <p:ph type="sldNum" sz="quarter" idx="12"/>
          </p:nvPr>
        </p:nvSpPr>
        <p:spPr/>
        <p:txBody>
          <a:bodyPr/>
          <a:lstStyle/>
          <a:p>
            <a:fld id="{0E6907BC-00D7-804C-97A0-641CB37C5811}" type="slidenum">
              <a:rPr lang="en-US" smtClean="0"/>
              <a:pPr/>
              <a:t>10</a:t>
            </a:fld>
            <a:endParaRPr lang="en-US"/>
          </a:p>
        </p:txBody>
      </p:sp>
    </p:spTree>
    <p:custDataLst>
      <p:tags r:id="rId2"/>
    </p:custDataLst>
    <p:extLst>
      <p:ext uri="{BB962C8B-B14F-4D97-AF65-F5344CB8AC3E}">
        <p14:creationId xmlns:p14="http://schemas.microsoft.com/office/powerpoint/2010/main" val="224029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F6215-9AEC-4E39-A9EF-CDCB1DA04AE6}"/>
              </a:ext>
            </a:extLst>
          </p:cNvPr>
          <p:cNvSpPr>
            <a:spLocks noGrp="1"/>
          </p:cNvSpPr>
          <p:nvPr>
            <p:ph type="title"/>
          </p:nvPr>
        </p:nvSpPr>
        <p:spPr/>
        <p:txBody>
          <a:bodyPr>
            <a:normAutofit fontScale="90000"/>
          </a:bodyPr>
          <a:lstStyle/>
          <a:p>
            <a:r>
              <a:rPr lang="en-US" dirty="0"/>
              <a:t>0.1° x 0.1° Finite Element Grid for Modeling Velocities </a:t>
            </a:r>
          </a:p>
        </p:txBody>
      </p:sp>
      <p:pic>
        <p:nvPicPr>
          <p:cNvPr id="4" name="Content Placeholder 3">
            <a:extLst>
              <a:ext uri="{FF2B5EF4-FFF2-40B4-BE49-F238E27FC236}">
                <a16:creationId xmlns:a16="http://schemas.microsoft.com/office/drawing/2014/main" id="{44D82681-5D30-422E-89B9-312F50A5BF16}"/>
              </a:ext>
            </a:extLst>
          </p:cNvPr>
          <p:cNvPicPr>
            <a:picLocks noGrp="1" noChangeAspect="1"/>
          </p:cNvPicPr>
          <p:nvPr>
            <p:ph idx="1"/>
          </p:nvPr>
        </p:nvPicPr>
        <p:blipFill>
          <a:blip r:embed="rId5"/>
          <a:stretch>
            <a:fillRect/>
          </a:stretch>
        </p:blipFill>
        <p:spPr>
          <a:xfrm>
            <a:off x="963041" y="1543638"/>
            <a:ext cx="7217918" cy="5260332"/>
          </a:xfrm>
          <a:prstGeom prst="rect">
            <a:avLst/>
          </a:prstGeom>
        </p:spPr>
      </p:pic>
      <p:sp>
        <p:nvSpPr>
          <p:cNvPr id="5" name="TextBox 4">
            <a:extLst>
              <a:ext uri="{FF2B5EF4-FFF2-40B4-BE49-F238E27FC236}">
                <a16:creationId xmlns:a16="http://schemas.microsoft.com/office/drawing/2014/main" id="{A18FE21F-2183-462B-B9CC-239A8B4705DF}"/>
              </a:ext>
            </a:extLst>
          </p:cNvPr>
          <p:cNvSpPr txBox="1"/>
          <p:nvPr/>
        </p:nvSpPr>
        <p:spPr>
          <a:xfrm>
            <a:off x="8125906" y="6211669"/>
            <a:ext cx="1197204" cy="646331"/>
          </a:xfrm>
          <a:prstGeom prst="rect">
            <a:avLst/>
          </a:prstGeom>
          <a:noFill/>
        </p:spPr>
        <p:txBody>
          <a:bodyPr wrap="square" rtlCol="0">
            <a:spAutoFit/>
          </a:bodyPr>
          <a:lstStyle/>
          <a:p>
            <a:r>
              <a:rPr lang="en-US" i="1" dirty="0">
                <a:solidFill>
                  <a:schemeClr val="bg1"/>
                </a:solidFill>
              </a:rPr>
              <a:t>Holt et al. </a:t>
            </a:r>
            <a:r>
              <a:rPr lang="en-US" dirty="0">
                <a:solidFill>
                  <a:schemeClr val="bg1"/>
                </a:solidFill>
              </a:rPr>
              <a:t>[2000]</a:t>
            </a:r>
          </a:p>
        </p:txBody>
      </p:sp>
      <p:sp>
        <p:nvSpPr>
          <p:cNvPr id="7" name="Slide Number Placeholder 6">
            <a:extLst>
              <a:ext uri="{FF2B5EF4-FFF2-40B4-BE49-F238E27FC236}">
                <a16:creationId xmlns:a16="http://schemas.microsoft.com/office/drawing/2014/main" id="{AB555B13-FF00-4696-B9ED-FAE99ED4041C}"/>
              </a:ext>
            </a:extLst>
          </p:cNvPr>
          <p:cNvSpPr>
            <a:spLocks noGrp="1"/>
          </p:cNvSpPr>
          <p:nvPr>
            <p:ph type="sldNum" sz="quarter" idx="12"/>
          </p:nvPr>
        </p:nvSpPr>
        <p:spPr/>
        <p:txBody>
          <a:bodyPr/>
          <a:lstStyle/>
          <a:p>
            <a:fld id="{0E6907BC-00D7-804C-97A0-641CB37C5811}" type="slidenum">
              <a:rPr lang="en-US" smtClean="0"/>
              <a:pPr/>
              <a:t>11</a:t>
            </a:fld>
            <a:endParaRPr lang="en-US"/>
          </a:p>
        </p:txBody>
      </p:sp>
      <p:pic>
        <p:nvPicPr>
          <p:cNvPr id="9" name="Audio 8">
            <a:hlinkClick r:id="" action="ppaction://media"/>
            <a:extLst>
              <a:ext uri="{FF2B5EF4-FFF2-40B4-BE49-F238E27FC236}">
                <a16:creationId xmlns:a16="http://schemas.microsoft.com/office/drawing/2014/main" id="{C465DB36-9CF6-41F0-B103-392E1C950F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9335176"/>
      </p:ext>
    </p:extLst>
  </p:cSld>
  <p:clrMapOvr>
    <a:masterClrMapping/>
  </p:clrMapOvr>
  <mc:AlternateContent xmlns:mc="http://schemas.openxmlformats.org/markup-compatibility/2006">
    <mc:Choice xmlns:p14="http://schemas.microsoft.com/office/powerpoint/2010/main" Requires="p14">
      <p:transition spd="slow" p14:dur="2000" advTm="41156"/>
    </mc:Choice>
    <mc:Fallback>
      <p:transition spd="slow" advTm="4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 presetClass="entr" presetSubtype="3" accel="50000" decel="5000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2179-CE80-4663-B961-F3555D1C328A}"/>
              </a:ext>
            </a:extLst>
          </p:cNvPr>
          <p:cNvSpPr>
            <a:spLocks noGrp="1"/>
          </p:cNvSpPr>
          <p:nvPr>
            <p:ph type="title"/>
          </p:nvPr>
        </p:nvSpPr>
        <p:spPr/>
        <p:txBody>
          <a:bodyPr>
            <a:normAutofit fontScale="90000"/>
          </a:bodyPr>
          <a:lstStyle/>
          <a:p>
            <a:r>
              <a:rPr lang="en-US" dirty="0"/>
              <a:t>Observed and Model Velocities</a:t>
            </a:r>
          </a:p>
        </p:txBody>
      </p:sp>
      <p:pic>
        <p:nvPicPr>
          <p:cNvPr id="4" name="Content Placeholder 3">
            <a:extLst>
              <a:ext uri="{FF2B5EF4-FFF2-40B4-BE49-F238E27FC236}">
                <a16:creationId xmlns:a16="http://schemas.microsoft.com/office/drawing/2014/main" id="{49FCA4F6-2D29-4692-8A60-0276CB928DAC}"/>
              </a:ext>
            </a:extLst>
          </p:cNvPr>
          <p:cNvPicPr>
            <a:picLocks noGrp="1" noChangeAspect="1"/>
          </p:cNvPicPr>
          <p:nvPr>
            <p:ph idx="1"/>
          </p:nvPr>
        </p:nvPicPr>
        <p:blipFill>
          <a:blip r:embed="rId4"/>
          <a:stretch>
            <a:fillRect/>
          </a:stretch>
        </p:blipFill>
        <p:spPr>
          <a:xfrm>
            <a:off x="735852" y="1336244"/>
            <a:ext cx="7672297" cy="5257800"/>
          </a:xfrm>
          <a:prstGeom prst="rect">
            <a:avLst/>
          </a:prstGeom>
        </p:spPr>
      </p:pic>
      <p:sp>
        <p:nvSpPr>
          <p:cNvPr id="6" name="Slide Number Placeholder 5">
            <a:extLst>
              <a:ext uri="{FF2B5EF4-FFF2-40B4-BE49-F238E27FC236}">
                <a16:creationId xmlns:a16="http://schemas.microsoft.com/office/drawing/2014/main" id="{5DA920B0-11ED-4244-AF5E-67DA7CFD0353}"/>
              </a:ext>
            </a:extLst>
          </p:cNvPr>
          <p:cNvSpPr>
            <a:spLocks noGrp="1"/>
          </p:cNvSpPr>
          <p:nvPr>
            <p:ph type="sldNum" sz="quarter" idx="12"/>
          </p:nvPr>
        </p:nvSpPr>
        <p:spPr/>
        <p:txBody>
          <a:bodyPr/>
          <a:lstStyle/>
          <a:p>
            <a:fld id="{0E6907BC-00D7-804C-97A0-641CB37C5811}" type="slidenum">
              <a:rPr lang="en-US" smtClean="0"/>
              <a:pPr/>
              <a:t>12</a:t>
            </a:fld>
            <a:endParaRPr lang="en-US"/>
          </a:p>
        </p:txBody>
      </p:sp>
      <p:pic>
        <p:nvPicPr>
          <p:cNvPr id="5" name="Audio 4">
            <a:hlinkClick r:id="" action="ppaction://media"/>
            <a:extLst>
              <a:ext uri="{FF2B5EF4-FFF2-40B4-BE49-F238E27FC236}">
                <a16:creationId xmlns:a16="http://schemas.microsoft.com/office/drawing/2014/main" id="{EB8254D1-8631-4794-AE53-D7CFAB59E7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4953986"/>
      </p:ext>
    </p:extLst>
  </p:cSld>
  <p:clrMapOvr>
    <a:masterClrMapping/>
  </p:clrMapOvr>
  <mc:AlternateContent xmlns:mc="http://schemas.openxmlformats.org/markup-compatibility/2006">
    <mc:Choice xmlns:p14="http://schemas.microsoft.com/office/powerpoint/2010/main" Requires="p14">
      <p:transition spd="slow" p14:dur="2000" advTm="8361"/>
    </mc:Choice>
    <mc:Fallback>
      <p:transition spd="slow" advTm="8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2179-CE80-4663-B961-F3555D1C328A}"/>
              </a:ext>
            </a:extLst>
          </p:cNvPr>
          <p:cNvSpPr>
            <a:spLocks noGrp="1"/>
          </p:cNvSpPr>
          <p:nvPr>
            <p:ph type="title"/>
          </p:nvPr>
        </p:nvSpPr>
        <p:spPr>
          <a:xfrm>
            <a:off x="457200" y="223838"/>
            <a:ext cx="8229600" cy="1143000"/>
          </a:xfrm>
        </p:spPr>
        <p:txBody>
          <a:bodyPr>
            <a:normAutofit fontScale="90000"/>
          </a:bodyPr>
          <a:lstStyle/>
          <a:p>
            <a:r>
              <a:rPr lang="en-US" dirty="0"/>
              <a:t>Residual Velocities        (Observed – Predicted)</a:t>
            </a:r>
          </a:p>
        </p:txBody>
      </p:sp>
      <p:pic>
        <p:nvPicPr>
          <p:cNvPr id="4" name="Content Placeholder 3">
            <a:extLst>
              <a:ext uri="{FF2B5EF4-FFF2-40B4-BE49-F238E27FC236}">
                <a16:creationId xmlns:a16="http://schemas.microsoft.com/office/drawing/2014/main" id="{49FCA4F6-2D29-4692-8A60-0276CB928DAC}"/>
              </a:ext>
            </a:extLst>
          </p:cNvPr>
          <p:cNvPicPr>
            <a:picLocks noGrp="1" noChangeAspect="1"/>
          </p:cNvPicPr>
          <p:nvPr>
            <p:ph idx="1"/>
          </p:nvPr>
        </p:nvPicPr>
        <p:blipFill>
          <a:blip r:embed="rId4"/>
          <a:srcRect/>
          <a:stretch/>
        </p:blipFill>
        <p:spPr>
          <a:xfrm>
            <a:off x="528181" y="1341390"/>
            <a:ext cx="8087638" cy="5510377"/>
          </a:xfrm>
          <a:prstGeom prst="rect">
            <a:avLst/>
          </a:prstGeom>
        </p:spPr>
      </p:pic>
      <p:sp>
        <p:nvSpPr>
          <p:cNvPr id="5" name="Slide Number Placeholder 4">
            <a:extLst>
              <a:ext uri="{FF2B5EF4-FFF2-40B4-BE49-F238E27FC236}">
                <a16:creationId xmlns:a16="http://schemas.microsoft.com/office/drawing/2014/main" id="{63423142-15F3-4DC3-8F59-8EA53691FB13}"/>
              </a:ext>
            </a:extLst>
          </p:cNvPr>
          <p:cNvSpPr>
            <a:spLocks noGrp="1"/>
          </p:cNvSpPr>
          <p:nvPr>
            <p:ph type="sldNum" sz="quarter" idx="12"/>
          </p:nvPr>
        </p:nvSpPr>
        <p:spPr/>
        <p:txBody>
          <a:bodyPr/>
          <a:lstStyle/>
          <a:p>
            <a:fld id="{0E6907BC-00D7-804C-97A0-641CB37C5811}" type="slidenum">
              <a:rPr lang="en-US" smtClean="0"/>
              <a:pPr/>
              <a:t>13</a:t>
            </a:fld>
            <a:endParaRPr lang="en-US"/>
          </a:p>
        </p:txBody>
      </p:sp>
      <p:pic>
        <p:nvPicPr>
          <p:cNvPr id="3" name="Audio 2">
            <a:hlinkClick r:id="" action="ppaction://media"/>
            <a:extLst>
              <a:ext uri="{FF2B5EF4-FFF2-40B4-BE49-F238E27FC236}">
                <a16:creationId xmlns:a16="http://schemas.microsoft.com/office/drawing/2014/main" id="{D65A9532-F7CD-4D40-9A96-8BCF4D3CB6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61323236"/>
      </p:ext>
    </p:extLst>
  </p:cSld>
  <p:clrMapOvr>
    <a:masterClrMapping/>
  </p:clrMapOvr>
  <mc:AlternateContent xmlns:mc="http://schemas.openxmlformats.org/markup-compatibility/2006">
    <mc:Choice xmlns:p14="http://schemas.microsoft.com/office/powerpoint/2010/main" Requires="p14">
      <p:transition spd="slow" p14:dur="2000" advTm="12099"/>
    </mc:Choice>
    <mc:Fallback>
      <p:transition spd="slow" advTm="1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descr="San Andreas Fault • MAP | San andreas fault, San andreas ...">
            <a:extLst>
              <a:ext uri="{FF2B5EF4-FFF2-40B4-BE49-F238E27FC236}">
                <a16:creationId xmlns:a16="http://schemas.microsoft.com/office/drawing/2014/main" id="{421A7449-91E0-4E2A-A4C5-7E62E17B5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8480" y="1521089"/>
            <a:ext cx="2451523" cy="20993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DC9E0B-8E0F-424A-9319-A4B0206D2E23}"/>
              </a:ext>
            </a:extLst>
          </p:cNvPr>
          <p:cNvSpPr>
            <a:spLocks noGrp="1"/>
          </p:cNvSpPr>
          <p:nvPr>
            <p:ph type="title"/>
          </p:nvPr>
        </p:nvSpPr>
        <p:spPr/>
        <p:txBody>
          <a:bodyPr/>
          <a:lstStyle/>
          <a:p>
            <a:r>
              <a:rPr lang="en-US" dirty="0"/>
              <a:t>Motivation &amp; Methodology</a:t>
            </a:r>
          </a:p>
        </p:txBody>
      </p:sp>
      <p:sp>
        <p:nvSpPr>
          <p:cNvPr id="3" name="Content Placeholder 2">
            <a:extLst>
              <a:ext uri="{FF2B5EF4-FFF2-40B4-BE49-F238E27FC236}">
                <a16:creationId xmlns:a16="http://schemas.microsoft.com/office/drawing/2014/main" id="{85D1B0FE-94DB-4714-A6F1-A1257D5115BF}"/>
              </a:ext>
            </a:extLst>
          </p:cNvPr>
          <p:cNvSpPr>
            <a:spLocks noGrp="1"/>
          </p:cNvSpPr>
          <p:nvPr>
            <p:ph sz="half" idx="1"/>
          </p:nvPr>
        </p:nvSpPr>
        <p:spPr/>
        <p:txBody>
          <a:bodyPr/>
          <a:lstStyle/>
          <a:p>
            <a:r>
              <a:rPr lang="en-US" dirty="0"/>
              <a:t>Resolution of a continuous horizontal strain field to find slip-rates and locking depth of across faults</a:t>
            </a:r>
          </a:p>
          <a:p>
            <a:endParaRPr lang="en-US" dirty="0"/>
          </a:p>
          <a:p>
            <a:r>
              <a:rPr lang="en-US" dirty="0"/>
              <a:t>Extraction of strike-slip component of the strain field</a:t>
            </a:r>
          </a:p>
          <a:p>
            <a:endParaRPr lang="en-US" dirty="0"/>
          </a:p>
          <a:p>
            <a:endParaRPr lang="en-US" dirty="0"/>
          </a:p>
        </p:txBody>
      </p:sp>
      <p:cxnSp>
        <p:nvCxnSpPr>
          <p:cNvPr id="6" name="Straight Arrow Connector 5">
            <a:extLst>
              <a:ext uri="{FF2B5EF4-FFF2-40B4-BE49-F238E27FC236}">
                <a16:creationId xmlns:a16="http://schemas.microsoft.com/office/drawing/2014/main" id="{D5A677DB-4ACF-44DA-B4B2-7D0D0D8D4B11}"/>
              </a:ext>
            </a:extLst>
          </p:cNvPr>
          <p:cNvCxnSpPr>
            <a:cxnSpLocks/>
          </p:cNvCxnSpPr>
          <p:nvPr/>
        </p:nvCxnSpPr>
        <p:spPr>
          <a:xfrm flipV="1">
            <a:off x="4901938" y="1732503"/>
            <a:ext cx="0" cy="148167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0890208D-0652-47E3-A19C-D94ACA8B0E97}"/>
              </a:ext>
            </a:extLst>
          </p:cNvPr>
          <p:cNvCxnSpPr>
            <a:cxnSpLocks/>
          </p:cNvCxnSpPr>
          <p:nvPr/>
        </p:nvCxnSpPr>
        <p:spPr>
          <a:xfrm rot="5400000" flipV="1">
            <a:off x="5642773" y="2473338"/>
            <a:ext cx="0" cy="148167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A32144FA-2B63-4B6E-8A5D-C37C02064E54}"/>
              </a:ext>
            </a:extLst>
          </p:cNvPr>
          <p:cNvSpPr txBox="1"/>
          <p:nvPr/>
        </p:nvSpPr>
        <p:spPr>
          <a:xfrm>
            <a:off x="5018119" y="1512852"/>
            <a:ext cx="1690171" cy="523220"/>
          </a:xfrm>
          <a:prstGeom prst="rect">
            <a:avLst/>
          </a:prstGeom>
          <a:noFill/>
        </p:spPr>
        <p:txBody>
          <a:bodyPr wrap="square" rtlCol="0">
            <a:spAutoFit/>
          </a:bodyPr>
          <a:lstStyle/>
          <a:p>
            <a:r>
              <a:rPr lang="en-US" sz="1400" dirty="0">
                <a:solidFill>
                  <a:schemeClr val="bg1"/>
                </a:solidFill>
              </a:rPr>
              <a:t>y-axis is now parallel to the fault</a:t>
            </a:r>
          </a:p>
        </p:txBody>
      </p:sp>
      <p:sp>
        <p:nvSpPr>
          <p:cNvPr id="12" name="TextBox 11">
            <a:extLst>
              <a:ext uri="{FF2B5EF4-FFF2-40B4-BE49-F238E27FC236}">
                <a16:creationId xmlns:a16="http://schemas.microsoft.com/office/drawing/2014/main" id="{262230DD-DE82-466F-A7C2-14ED7588BE24}"/>
              </a:ext>
            </a:extLst>
          </p:cNvPr>
          <p:cNvSpPr txBox="1"/>
          <p:nvPr/>
        </p:nvSpPr>
        <p:spPr>
          <a:xfrm>
            <a:off x="4267701" y="2947564"/>
            <a:ext cx="1481670" cy="738664"/>
          </a:xfrm>
          <a:prstGeom prst="rect">
            <a:avLst/>
          </a:prstGeom>
          <a:noFill/>
        </p:spPr>
        <p:txBody>
          <a:bodyPr wrap="square" rtlCol="0">
            <a:spAutoFit/>
          </a:bodyPr>
          <a:lstStyle/>
          <a:p>
            <a:r>
              <a:rPr lang="en-US" sz="1400" dirty="0">
                <a:solidFill>
                  <a:schemeClr val="bg1"/>
                </a:solidFill>
              </a:rPr>
              <a:t>x-axis is now perpendicular to the fault</a:t>
            </a:r>
          </a:p>
        </p:txBody>
      </p:sp>
      <p:grpSp>
        <p:nvGrpSpPr>
          <p:cNvPr id="52274" name="Group 52273">
            <a:extLst>
              <a:ext uri="{FF2B5EF4-FFF2-40B4-BE49-F238E27FC236}">
                <a16:creationId xmlns:a16="http://schemas.microsoft.com/office/drawing/2014/main" id="{2B241053-A8B4-4625-B45D-1043D4BE7BB0}"/>
              </a:ext>
            </a:extLst>
          </p:cNvPr>
          <p:cNvGrpSpPr/>
          <p:nvPr/>
        </p:nvGrpSpPr>
        <p:grpSpPr>
          <a:xfrm rot="19082656">
            <a:off x="5080662" y="4067450"/>
            <a:ext cx="1106712" cy="1009417"/>
            <a:chOff x="4973137" y="4055796"/>
            <a:chExt cx="1106712" cy="1009417"/>
          </a:xfrm>
        </p:grpSpPr>
        <p:sp>
          <p:nvSpPr>
            <p:cNvPr id="8" name="Arrow: Right 7">
              <a:extLst>
                <a:ext uri="{FF2B5EF4-FFF2-40B4-BE49-F238E27FC236}">
                  <a16:creationId xmlns:a16="http://schemas.microsoft.com/office/drawing/2014/main" id="{D6842D0C-8964-4FCB-B9E0-CB32F2BCB819}"/>
                </a:ext>
              </a:extLst>
            </p:cNvPr>
            <p:cNvSpPr/>
            <p:nvPr/>
          </p:nvSpPr>
          <p:spPr>
            <a:xfrm rot="2580242" flipH="1">
              <a:off x="4973137" y="4154559"/>
              <a:ext cx="548640" cy="27432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49704AD4-6D11-4C1F-80AA-9CB1A56A0999}"/>
                </a:ext>
              </a:extLst>
            </p:cNvPr>
            <p:cNvSpPr/>
            <p:nvPr/>
          </p:nvSpPr>
          <p:spPr>
            <a:xfrm rot="2580242">
              <a:off x="5531209" y="4679094"/>
              <a:ext cx="548640" cy="27432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058DF987-A92F-4233-827A-1FE55B530DE5}"/>
                </a:ext>
              </a:extLst>
            </p:cNvPr>
            <p:cNvSpPr/>
            <p:nvPr/>
          </p:nvSpPr>
          <p:spPr>
            <a:xfrm rot="18780242" flipV="1">
              <a:off x="5030948" y="4653733"/>
              <a:ext cx="548640" cy="2743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DBF8514-D8F0-4915-A8DE-696A93A8A9DE}"/>
                </a:ext>
              </a:extLst>
            </p:cNvPr>
            <p:cNvSpPr/>
            <p:nvPr/>
          </p:nvSpPr>
          <p:spPr>
            <a:xfrm rot="18780242" flipH="1">
              <a:off x="5464443" y="4192956"/>
              <a:ext cx="548640" cy="2743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643550E-DD4E-4227-B298-6210A6A961CF}"/>
              </a:ext>
            </a:extLst>
          </p:cNvPr>
          <p:cNvSpPr txBox="1"/>
          <p:nvPr/>
        </p:nvSpPr>
        <p:spPr>
          <a:xfrm>
            <a:off x="4436920" y="4291719"/>
            <a:ext cx="581922" cy="830997"/>
          </a:xfrm>
          <a:prstGeom prst="rect">
            <a:avLst/>
          </a:prstGeom>
          <a:noFill/>
        </p:spPr>
        <p:txBody>
          <a:bodyPr wrap="square" rtlCol="0">
            <a:spAutoFit/>
          </a:bodyPr>
          <a:lstStyle/>
          <a:p>
            <a:r>
              <a:rPr lang="en-US" sz="4800" dirty="0"/>
              <a:t>=</a:t>
            </a:r>
          </a:p>
        </p:txBody>
      </p:sp>
      <p:sp>
        <p:nvSpPr>
          <p:cNvPr id="11" name="TextBox 10">
            <a:extLst>
              <a:ext uri="{FF2B5EF4-FFF2-40B4-BE49-F238E27FC236}">
                <a16:creationId xmlns:a16="http://schemas.microsoft.com/office/drawing/2014/main" id="{A580E081-D9D1-4B14-9CCA-A59D8DEAAC02}"/>
              </a:ext>
            </a:extLst>
          </p:cNvPr>
          <p:cNvSpPr txBox="1"/>
          <p:nvPr/>
        </p:nvSpPr>
        <p:spPr>
          <a:xfrm>
            <a:off x="4972810" y="5233334"/>
            <a:ext cx="1410798" cy="923330"/>
          </a:xfrm>
          <a:prstGeom prst="rect">
            <a:avLst/>
          </a:prstGeom>
          <a:noFill/>
        </p:spPr>
        <p:txBody>
          <a:bodyPr wrap="square" rtlCol="0">
            <a:spAutoFit/>
          </a:bodyPr>
          <a:lstStyle/>
          <a:p>
            <a:r>
              <a:rPr lang="en-US" dirty="0"/>
              <a:t>Pure  Strike-Slip Component</a:t>
            </a:r>
          </a:p>
        </p:txBody>
      </p:sp>
      <p:grpSp>
        <p:nvGrpSpPr>
          <p:cNvPr id="52275" name="Group 52274">
            <a:extLst>
              <a:ext uri="{FF2B5EF4-FFF2-40B4-BE49-F238E27FC236}">
                <a16:creationId xmlns:a16="http://schemas.microsoft.com/office/drawing/2014/main" id="{010AD056-9BC5-4ED0-9092-386569952A35}"/>
              </a:ext>
            </a:extLst>
          </p:cNvPr>
          <p:cNvGrpSpPr/>
          <p:nvPr/>
        </p:nvGrpSpPr>
        <p:grpSpPr>
          <a:xfrm rot="18867281">
            <a:off x="7209794" y="4407053"/>
            <a:ext cx="1139643" cy="278632"/>
            <a:chOff x="7209794" y="4407053"/>
            <a:chExt cx="1139643" cy="278632"/>
          </a:xfrm>
        </p:grpSpPr>
        <p:sp>
          <p:nvSpPr>
            <p:cNvPr id="22" name="Arrow: Right 21">
              <a:extLst>
                <a:ext uri="{FF2B5EF4-FFF2-40B4-BE49-F238E27FC236}">
                  <a16:creationId xmlns:a16="http://schemas.microsoft.com/office/drawing/2014/main" id="{90CA3572-2601-473B-B030-C5A3DD8A919F}"/>
                </a:ext>
              </a:extLst>
            </p:cNvPr>
            <p:cNvSpPr/>
            <p:nvPr/>
          </p:nvSpPr>
          <p:spPr>
            <a:xfrm flipV="1">
              <a:off x="7209794" y="4411365"/>
              <a:ext cx="548640" cy="274320"/>
            </a:xfrm>
            <a:prstGeom prst="right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F84548A9-9136-481E-B445-8EBB8193373B}"/>
                </a:ext>
              </a:extLst>
            </p:cNvPr>
            <p:cNvSpPr/>
            <p:nvPr/>
          </p:nvSpPr>
          <p:spPr>
            <a:xfrm flipH="1" flipV="1">
              <a:off x="7800797" y="4407053"/>
              <a:ext cx="548640" cy="2743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8C90A0F0-6B7A-4522-A106-8F40308D126F}"/>
              </a:ext>
            </a:extLst>
          </p:cNvPr>
          <p:cNvSpPr txBox="1"/>
          <p:nvPr/>
        </p:nvSpPr>
        <p:spPr>
          <a:xfrm>
            <a:off x="7095398" y="5202833"/>
            <a:ext cx="1410798" cy="646331"/>
          </a:xfrm>
          <a:prstGeom prst="rect">
            <a:avLst/>
          </a:prstGeom>
          <a:noFill/>
        </p:spPr>
        <p:txBody>
          <a:bodyPr wrap="square" rtlCol="0">
            <a:spAutoFit/>
          </a:bodyPr>
          <a:lstStyle/>
          <a:p>
            <a:r>
              <a:rPr lang="en-US" dirty="0" err="1"/>
              <a:t>Dilational</a:t>
            </a:r>
            <a:r>
              <a:rPr lang="en-US" dirty="0"/>
              <a:t> Component</a:t>
            </a:r>
          </a:p>
        </p:txBody>
      </p:sp>
      <p:sp>
        <p:nvSpPr>
          <p:cNvPr id="25" name="TextBox 24">
            <a:extLst>
              <a:ext uri="{FF2B5EF4-FFF2-40B4-BE49-F238E27FC236}">
                <a16:creationId xmlns:a16="http://schemas.microsoft.com/office/drawing/2014/main" id="{B46B3A04-8105-49B8-B57E-F2B3E36CB83E}"/>
              </a:ext>
            </a:extLst>
          </p:cNvPr>
          <p:cNvSpPr txBox="1"/>
          <p:nvPr/>
        </p:nvSpPr>
        <p:spPr>
          <a:xfrm>
            <a:off x="6315730" y="4163472"/>
            <a:ext cx="581922" cy="830997"/>
          </a:xfrm>
          <a:prstGeom prst="rect">
            <a:avLst/>
          </a:prstGeom>
          <a:noFill/>
        </p:spPr>
        <p:txBody>
          <a:bodyPr wrap="square" rtlCol="0">
            <a:spAutoFit/>
          </a:bodyPr>
          <a:lstStyle/>
          <a:p>
            <a:r>
              <a:rPr lang="en-US" sz="4800" dirty="0"/>
              <a:t>+</a:t>
            </a:r>
          </a:p>
        </p:txBody>
      </p:sp>
      <p:sp>
        <p:nvSpPr>
          <p:cNvPr id="52273" name="TextBox 52272">
            <a:extLst>
              <a:ext uri="{FF2B5EF4-FFF2-40B4-BE49-F238E27FC236}">
                <a16:creationId xmlns:a16="http://schemas.microsoft.com/office/drawing/2014/main" id="{F39E2767-7135-4CF7-A617-708C52DD8EE5}"/>
              </a:ext>
            </a:extLst>
          </p:cNvPr>
          <p:cNvSpPr txBox="1"/>
          <p:nvPr/>
        </p:nvSpPr>
        <p:spPr>
          <a:xfrm>
            <a:off x="4495800" y="2383821"/>
            <a:ext cx="299705" cy="369332"/>
          </a:xfrm>
          <a:prstGeom prst="rect">
            <a:avLst/>
          </a:prstGeom>
          <a:noFill/>
        </p:spPr>
        <p:txBody>
          <a:bodyPr wrap="square" rtlCol="0">
            <a:spAutoFit/>
          </a:bodyPr>
          <a:lstStyle/>
          <a:p>
            <a:r>
              <a:rPr lang="en-US" dirty="0"/>
              <a:t>y</a:t>
            </a:r>
          </a:p>
        </p:txBody>
      </p:sp>
      <p:sp>
        <p:nvSpPr>
          <p:cNvPr id="82" name="TextBox 81">
            <a:extLst>
              <a:ext uri="{FF2B5EF4-FFF2-40B4-BE49-F238E27FC236}">
                <a16:creationId xmlns:a16="http://schemas.microsoft.com/office/drawing/2014/main" id="{EF6342A1-EC62-450A-8E5D-A570D008633F}"/>
              </a:ext>
            </a:extLst>
          </p:cNvPr>
          <p:cNvSpPr txBox="1"/>
          <p:nvPr/>
        </p:nvSpPr>
        <p:spPr>
          <a:xfrm>
            <a:off x="5418849" y="3197173"/>
            <a:ext cx="299705" cy="369332"/>
          </a:xfrm>
          <a:prstGeom prst="rect">
            <a:avLst/>
          </a:prstGeom>
          <a:noFill/>
        </p:spPr>
        <p:txBody>
          <a:bodyPr wrap="square" rtlCol="0">
            <a:spAutoFit/>
          </a:bodyPr>
          <a:lstStyle/>
          <a:p>
            <a:r>
              <a:rPr lang="en-US" dirty="0"/>
              <a:t>x</a:t>
            </a:r>
          </a:p>
        </p:txBody>
      </p:sp>
      <p:pic>
        <p:nvPicPr>
          <p:cNvPr id="83" name="Picture 82">
            <a:extLst>
              <a:ext uri="{FF2B5EF4-FFF2-40B4-BE49-F238E27FC236}">
                <a16:creationId xmlns:a16="http://schemas.microsoft.com/office/drawing/2014/main" id="{F663A2DE-74DA-4231-8269-044DF7793DC8}"/>
              </a:ext>
            </a:extLst>
          </p:cNvPr>
          <p:cNvPicPr>
            <a:picLocks noChangeAspect="1"/>
          </p:cNvPicPr>
          <p:nvPr/>
        </p:nvPicPr>
        <p:blipFill>
          <a:blip r:embed="rId7"/>
          <a:stretch>
            <a:fillRect/>
          </a:stretch>
        </p:blipFill>
        <p:spPr>
          <a:xfrm rot="20767966" flipV="1">
            <a:off x="7053247" y="1610189"/>
            <a:ext cx="1771650" cy="1771650"/>
          </a:xfrm>
          <a:prstGeom prst="rect">
            <a:avLst/>
          </a:prstGeom>
        </p:spPr>
      </p:pic>
      <p:sp>
        <p:nvSpPr>
          <p:cNvPr id="52276" name="Slide Number Placeholder 52275">
            <a:extLst>
              <a:ext uri="{FF2B5EF4-FFF2-40B4-BE49-F238E27FC236}">
                <a16:creationId xmlns:a16="http://schemas.microsoft.com/office/drawing/2014/main" id="{B8D4CF10-19BC-4070-B4D6-421386778CF4}"/>
              </a:ext>
            </a:extLst>
          </p:cNvPr>
          <p:cNvSpPr>
            <a:spLocks noGrp="1"/>
          </p:cNvSpPr>
          <p:nvPr>
            <p:ph type="sldNum" sz="quarter" idx="12"/>
          </p:nvPr>
        </p:nvSpPr>
        <p:spPr/>
        <p:txBody>
          <a:bodyPr/>
          <a:lstStyle/>
          <a:p>
            <a:fld id="{0E6907BC-00D7-804C-97A0-641CB37C5811}" type="slidenum">
              <a:rPr lang="en-US" smtClean="0"/>
              <a:pPr/>
              <a:t>14</a:t>
            </a:fld>
            <a:endParaRPr lang="en-US"/>
          </a:p>
        </p:txBody>
      </p:sp>
      <p:pic>
        <p:nvPicPr>
          <p:cNvPr id="14" name="Audio 13">
            <a:hlinkClick r:id="" action="ppaction://media"/>
            <a:extLst>
              <a:ext uri="{FF2B5EF4-FFF2-40B4-BE49-F238E27FC236}">
                <a16:creationId xmlns:a16="http://schemas.microsoft.com/office/drawing/2014/main" id="{FACFE923-68CA-4022-8C88-6EDC4F5B940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99298290"/>
      </p:ext>
    </p:extLst>
  </p:cSld>
  <p:clrMapOvr>
    <a:masterClrMapping/>
  </p:clrMapOvr>
  <mc:AlternateContent xmlns:mc="http://schemas.openxmlformats.org/markup-compatibility/2006">
    <mc:Choice xmlns:p14="http://schemas.microsoft.com/office/powerpoint/2010/main" Requires="p14">
      <p:transition spd="slow" p14:dur="2000" advTm="68412"/>
    </mc:Choice>
    <mc:Fallback>
      <p:transition spd="slow" advTm="68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3"/>
                                        </p:tgtEl>
                                        <p:attrNameLst>
                                          <p:attrName>style.visibility</p:attrName>
                                        </p:attrNameLst>
                                      </p:cBhvr>
                                      <p:to>
                                        <p:strVal val="visible"/>
                                      </p:to>
                                    </p:set>
                                    <p:anim calcmode="lin" valueType="num">
                                      <p:cBhvr additive="base">
                                        <p:cTn id="10" dur="1000" fill="hold"/>
                                        <p:tgtEl>
                                          <p:spTgt spid="83"/>
                                        </p:tgtEl>
                                        <p:attrNameLst>
                                          <p:attrName>ppt_x</p:attrName>
                                        </p:attrNameLst>
                                      </p:cBhvr>
                                      <p:tavLst>
                                        <p:tav tm="0">
                                          <p:val>
                                            <p:strVal val="#ppt_x"/>
                                          </p:val>
                                        </p:tav>
                                        <p:tav tm="100000">
                                          <p:val>
                                            <p:strVal val="#ppt_x"/>
                                          </p:val>
                                        </p:tav>
                                      </p:tavLst>
                                    </p:anim>
                                    <p:anim calcmode="lin" valueType="num">
                                      <p:cBhvr additive="base">
                                        <p:cTn id="11"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273"/>
                                        </p:tgtEl>
                                        <p:attrNameLst>
                                          <p:attrName>style.visibility</p:attrName>
                                        </p:attrNameLst>
                                      </p:cBhvr>
                                      <p:to>
                                        <p:strVal val="visible"/>
                                      </p:to>
                                    </p:set>
                                    <p:animEffect transition="in" filter="fade">
                                      <p:cBhvr>
                                        <p:cTn id="30" dur="500"/>
                                        <p:tgtEl>
                                          <p:spTgt spid="52273"/>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00000">
                                      <p:cBhvr>
                                        <p:cTn id="34" dur="2000" fill="hold"/>
                                        <p:tgtEl>
                                          <p:spTgt spid="6"/>
                                        </p:tgtEl>
                                        <p:attrNameLst>
                                          <p:attrName>r</p:attrName>
                                        </p:attrNameLst>
                                      </p:cBhvr>
                                    </p:animRot>
                                  </p:childTnLst>
                                </p:cTn>
                              </p:par>
                              <p:par>
                                <p:cTn id="35" presetID="8" presetClass="emph" presetSubtype="0" fill="hold" nodeType="withEffect">
                                  <p:stCondLst>
                                    <p:cond delay="0"/>
                                  </p:stCondLst>
                                  <p:childTnLst>
                                    <p:animRot by="-2700000">
                                      <p:cBhvr>
                                        <p:cTn id="36" dur="2000" fill="hold"/>
                                        <p:tgtEl>
                                          <p:spTgt spid="10"/>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52232"/>
                                        </p:tgtEl>
                                        <p:attrNameLst>
                                          <p:attrName>style.visibility</p:attrName>
                                        </p:attrNameLst>
                                      </p:cBhvr>
                                      <p:to>
                                        <p:strVal val="visible"/>
                                      </p:to>
                                    </p:set>
                                    <p:animEffect transition="in" filter="fade">
                                      <p:cBhvr>
                                        <p:cTn id="39" dur="2000"/>
                                        <p:tgtEl>
                                          <p:spTgt spid="52232"/>
                                        </p:tgtEl>
                                      </p:cBhvr>
                                    </p:animEffect>
                                  </p:childTnLst>
                                </p:cTn>
                              </p:par>
                              <p:par>
                                <p:cTn id="40" presetID="56" presetClass="path" presetSubtype="0" accel="50000" decel="50000" fill="hold" nodeType="withEffect">
                                  <p:stCondLst>
                                    <p:cond delay="0"/>
                                  </p:stCondLst>
                                  <p:childTnLst>
                                    <p:animMotion origin="layout" path="M 2.5E-6 1.48148E-6 L 0.05607 -0.10764 " pathEditMode="relative" rAng="0" ptsTypes="AA">
                                      <p:cBhvr>
                                        <p:cTn id="41" dur="2000" fill="hold"/>
                                        <p:tgtEl>
                                          <p:spTgt spid="10"/>
                                        </p:tgtEl>
                                        <p:attrNameLst>
                                          <p:attrName>ppt_x</p:attrName>
                                          <p:attrName>ppt_y</p:attrName>
                                        </p:attrNameLst>
                                      </p:cBhvr>
                                      <p:rCtr x="2795" y="-5394"/>
                                    </p:animMotion>
                                  </p:childTnLst>
                                </p:cTn>
                              </p:par>
                              <p:par>
                                <p:cTn id="42" presetID="63" presetClass="path" presetSubtype="0" accel="50000" decel="50000" fill="hold" nodeType="withEffect">
                                  <p:stCondLst>
                                    <p:cond delay="0"/>
                                  </p:stCondLst>
                                  <p:childTnLst>
                                    <p:animMotion origin="layout" path="M 0.00851 1.85185E-6 L 0.02083 0.00671 " pathEditMode="relative" rAng="0" ptsTypes="AA">
                                      <p:cBhvr>
                                        <p:cTn id="43" dur="2000" fill="hold"/>
                                        <p:tgtEl>
                                          <p:spTgt spid="6"/>
                                        </p:tgtEl>
                                        <p:attrNameLst>
                                          <p:attrName>ppt_x</p:attrName>
                                          <p:attrName>ppt_y</p:attrName>
                                        </p:attrNameLst>
                                      </p:cBhvr>
                                      <p:rCtr x="608" y="324"/>
                                    </p:animMotion>
                                  </p:childTnLst>
                                </p:cTn>
                              </p:par>
                              <p:par>
                                <p:cTn id="44" presetID="10" presetClass="exit" presetSubtype="0" fill="hold" grpId="1" nodeType="withEffect">
                                  <p:stCondLst>
                                    <p:cond delay="0"/>
                                  </p:stCondLst>
                                  <p:childTnLst>
                                    <p:animEffect transition="out" filter="fade">
                                      <p:cBhvr>
                                        <p:cTn id="45" dur="500"/>
                                        <p:tgtEl>
                                          <p:spTgt spid="52273"/>
                                        </p:tgtEl>
                                      </p:cBhvr>
                                    </p:animEffect>
                                    <p:set>
                                      <p:cBhvr>
                                        <p:cTn id="46" dur="1" fill="hold">
                                          <p:stCondLst>
                                            <p:cond delay="499"/>
                                          </p:stCondLst>
                                        </p:cTn>
                                        <p:tgtEl>
                                          <p:spTgt spid="5227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2"/>
                                        </p:tgtEl>
                                      </p:cBhvr>
                                    </p:animEffect>
                                    <p:set>
                                      <p:cBhvr>
                                        <p:cTn id="49" dur="1" fill="hold">
                                          <p:stCondLst>
                                            <p:cond delay="499"/>
                                          </p:stCondLst>
                                        </p:cTn>
                                        <p:tgtEl>
                                          <p:spTgt spid="82"/>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50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52274"/>
                                        </p:tgtEl>
                                        <p:attrNameLst>
                                          <p:attrName>style.visibility</p:attrName>
                                        </p:attrNameLst>
                                      </p:cBhvr>
                                      <p:to>
                                        <p:strVal val="visible"/>
                                      </p:to>
                                    </p:set>
                                    <p:animEffect transition="in" filter="fade">
                                      <p:cBhvr>
                                        <p:cTn id="73" dur="1000"/>
                                        <p:tgtEl>
                                          <p:spTgt spid="52274"/>
                                        </p:tgtEl>
                                      </p:cBhvr>
                                    </p:animEffect>
                                    <p:anim calcmode="lin" valueType="num">
                                      <p:cBhvr>
                                        <p:cTn id="74" dur="1000" fill="hold"/>
                                        <p:tgtEl>
                                          <p:spTgt spid="52274"/>
                                        </p:tgtEl>
                                        <p:attrNameLst>
                                          <p:attrName>ppt_x</p:attrName>
                                        </p:attrNameLst>
                                      </p:cBhvr>
                                      <p:tavLst>
                                        <p:tav tm="0">
                                          <p:val>
                                            <p:strVal val="#ppt_x"/>
                                          </p:val>
                                        </p:tav>
                                        <p:tav tm="100000">
                                          <p:val>
                                            <p:strVal val="#ppt_x"/>
                                          </p:val>
                                        </p:tav>
                                      </p:tavLst>
                                    </p:anim>
                                    <p:anim calcmode="lin" valueType="num">
                                      <p:cBhvr>
                                        <p:cTn id="75" dur="1000" fill="hold"/>
                                        <p:tgtEl>
                                          <p:spTgt spid="5227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childTnLst>
                          </p:cTn>
                        </p:par>
                        <p:par>
                          <p:cTn id="83" fill="hold">
                            <p:stCondLst>
                              <p:cond delay="1000"/>
                            </p:stCondLst>
                            <p:childTnLst>
                              <p:par>
                                <p:cTn id="84" presetID="42" presetClass="entr" presetSubtype="0"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1000"/>
                                        <p:tgtEl>
                                          <p:spTgt spid="24"/>
                                        </p:tgtEl>
                                      </p:cBhvr>
                                    </p:animEffect>
                                    <p:anim calcmode="lin" valueType="num">
                                      <p:cBhvr>
                                        <p:cTn id="87" dur="1000" fill="hold"/>
                                        <p:tgtEl>
                                          <p:spTgt spid="24"/>
                                        </p:tgtEl>
                                        <p:attrNameLst>
                                          <p:attrName>ppt_x</p:attrName>
                                        </p:attrNameLst>
                                      </p:cBhvr>
                                      <p:tavLst>
                                        <p:tav tm="0">
                                          <p:val>
                                            <p:strVal val="#ppt_x"/>
                                          </p:val>
                                        </p:tav>
                                        <p:tav tm="100000">
                                          <p:val>
                                            <p:strVal val="#ppt_x"/>
                                          </p:val>
                                        </p:tav>
                                      </p:tavLst>
                                    </p:anim>
                                    <p:anim calcmode="lin" valueType="num">
                                      <p:cBhvr>
                                        <p:cTn id="88" dur="1000" fill="hold"/>
                                        <p:tgtEl>
                                          <p:spTgt spid="2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52275"/>
                                        </p:tgtEl>
                                        <p:attrNameLst>
                                          <p:attrName>style.visibility</p:attrName>
                                        </p:attrNameLst>
                                      </p:cBhvr>
                                      <p:to>
                                        <p:strVal val="visible"/>
                                      </p:to>
                                    </p:set>
                                    <p:animEffect transition="in" filter="fade">
                                      <p:cBhvr>
                                        <p:cTn id="91" dur="1000"/>
                                        <p:tgtEl>
                                          <p:spTgt spid="52275"/>
                                        </p:tgtEl>
                                      </p:cBhvr>
                                    </p:animEffect>
                                    <p:anim calcmode="lin" valueType="num">
                                      <p:cBhvr>
                                        <p:cTn id="92" dur="1000" fill="hold"/>
                                        <p:tgtEl>
                                          <p:spTgt spid="52275"/>
                                        </p:tgtEl>
                                        <p:attrNameLst>
                                          <p:attrName>ppt_x</p:attrName>
                                        </p:attrNameLst>
                                      </p:cBhvr>
                                      <p:tavLst>
                                        <p:tav tm="0">
                                          <p:val>
                                            <p:strVal val="#ppt_x"/>
                                          </p:val>
                                        </p:tav>
                                        <p:tav tm="100000">
                                          <p:val>
                                            <p:strVal val="#ppt_x"/>
                                          </p:val>
                                        </p:tav>
                                      </p:tavLst>
                                    </p:anim>
                                    <p:anim calcmode="lin" valueType="num">
                                      <p:cBhvr>
                                        <p:cTn id="93" dur="1000" fill="hold"/>
                                        <p:tgtEl>
                                          <p:spTgt spid="522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4" fill="hold" display="0">
                  <p:stCondLst>
                    <p:cond delay="indefinite"/>
                  </p:stCondLst>
                  <p:endCondLst>
                    <p:cond evt="onStopAudio" delay="0">
                      <p:tgtEl>
                        <p:sldTgt/>
                      </p:tgtEl>
                    </p:cond>
                  </p:endCondLst>
                </p:cTn>
                <p:tgtEl>
                  <p:spTgt spid="14"/>
                </p:tgtEl>
              </p:cMediaNode>
            </p:audio>
          </p:childTnLst>
        </p:cTn>
      </p:par>
    </p:tnLst>
    <p:bldLst>
      <p:bldP spid="7" grpId="0"/>
      <p:bldP spid="12" grpId="0"/>
      <p:bldP spid="9" grpId="0"/>
      <p:bldP spid="11" grpId="0"/>
      <p:bldP spid="24" grpId="0"/>
      <p:bldP spid="25" grpId="0"/>
      <p:bldP spid="52273" grpId="0"/>
      <p:bldP spid="52273" grpId="1"/>
      <p:bldP spid="82" grpId="0"/>
      <p:bldP spid="8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GPS Sensor Web Helps Forecasters Warn of Monsoon Flash Floods | NASA">
            <a:extLst>
              <a:ext uri="{FF2B5EF4-FFF2-40B4-BE49-F238E27FC236}">
                <a16:creationId xmlns:a16="http://schemas.microsoft.com/office/drawing/2014/main" id="{625737BF-4594-4D85-90B5-6FD09C1130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9103" y="357275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PS Sensor Web Helps Forecasters Warn of Monsoon Flash Floods | NASA">
            <a:extLst>
              <a:ext uri="{FF2B5EF4-FFF2-40B4-BE49-F238E27FC236}">
                <a16:creationId xmlns:a16="http://schemas.microsoft.com/office/drawing/2014/main" id="{9A565C1F-7AEA-445D-850D-4A7A0719D7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6398" y="320039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PS Sensor Web Helps Forecasters Warn of Monsoon Flash Floods | NASA">
            <a:extLst>
              <a:ext uri="{FF2B5EF4-FFF2-40B4-BE49-F238E27FC236}">
                <a16:creationId xmlns:a16="http://schemas.microsoft.com/office/drawing/2014/main" id="{7C692FB6-0AFE-4A06-9592-174103023F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2071" y="342900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PS Sensor Web Helps Forecasters Warn of Monsoon Flash Floods | NASA">
            <a:extLst>
              <a:ext uri="{FF2B5EF4-FFF2-40B4-BE49-F238E27FC236}">
                <a16:creationId xmlns:a16="http://schemas.microsoft.com/office/drawing/2014/main" id="{DD2FC766-4CB0-4297-9B95-E3126AF3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701"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PS Sensor Web Helps Forecasters Warn of Monsoon Flash Floods | NASA">
            <a:extLst>
              <a:ext uri="{FF2B5EF4-FFF2-40B4-BE49-F238E27FC236}">
                <a16:creationId xmlns:a16="http://schemas.microsoft.com/office/drawing/2014/main" id="{FD5AE967-2D76-4923-BF45-A8EF01B39A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6601" y="3774647"/>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PS Sensor Web Helps Forecasters Warn of Monsoon Flash Floods | NASA">
            <a:extLst>
              <a:ext uri="{FF2B5EF4-FFF2-40B4-BE49-F238E27FC236}">
                <a16:creationId xmlns:a16="http://schemas.microsoft.com/office/drawing/2014/main" id="{95FFA414-610C-455E-AD8B-02EAFE7DD0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3133" y="438935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PS Sensor Web Helps Forecasters Warn of Monsoon Flash Floods | NASA">
            <a:extLst>
              <a:ext uri="{FF2B5EF4-FFF2-40B4-BE49-F238E27FC236}">
                <a16:creationId xmlns:a16="http://schemas.microsoft.com/office/drawing/2014/main" id="{2B7AD5EA-C2B1-473C-B3BE-BDEA1D71D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4750"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PS Sensor Web Helps Forecasters Warn of Monsoon Flash Floods | NASA">
            <a:extLst>
              <a:ext uri="{FF2B5EF4-FFF2-40B4-BE49-F238E27FC236}">
                <a16:creationId xmlns:a16="http://schemas.microsoft.com/office/drawing/2014/main" id="{0E5E9569-36EC-4AC6-A74F-05E6858192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9329" y="469965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PS Sensor Web Helps Forecasters Warn of Monsoon Flash Floods | NASA">
            <a:extLst>
              <a:ext uri="{FF2B5EF4-FFF2-40B4-BE49-F238E27FC236}">
                <a16:creationId xmlns:a16="http://schemas.microsoft.com/office/drawing/2014/main" id="{E240AF37-A8D1-4BBD-9523-91A9EAB28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1869" y="4297442"/>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PS Sensor Web Helps Forecasters Warn of Monsoon Flash Floods | NASA">
            <a:extLst>
              <a:ext uri="{FF2B5EF4-FFF2-40B4-BE49-F238E27FC236}">
                <a16:creationId xmlns:a16="http://schemas.microsoft.com/office/drawing/2014/main" id="{B0A4BBFE-61AD-4F63-87FB-C8814C117D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1636" y="493826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PS Sensor Web Helps Forecasters Warn of Monsoon Flash Floods | NASA">
            <a:extLst>
              <a:ext uri="{FF2B5EF4-FFF2-40B4-BE49-F238E27FC236}">
                <a16:creationId xmlns:a16="http://schemas.microsoft.com/office/drawing/2014/main" id="{B9340546-6299-4258-BF2A-AFC7B45C3C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0871" y="474678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PS Sensor Web Helps Forecasters Warn of Monsoon Flash Floods | NASA">
            <a:extLst>
              <a:ext uri="{FF2B5EF4-FFF2-40B4-BE49-F238E27FC236}">
                <a16:creationId xmlns:a16="http://schemas.microsoft.com/office/drawing/2014/main" id="{50CE07C0-AEB6-44CC-B9A1-A55B9D5E22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097" y="52815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PS Sensor Web Helps Forecasters Warn of Monsoon Flash Floods | NASA">
            <a:extLst>
              <a:ext uri="{FF2B5EF4-FFF2-40B4-BE49-F238E27FC236}">
                <a16:creationId xmlns:a16="http://schemas.microsoft.com/office/drawing/2014/main" id="{F78E090B-FC3A-4B0C-8CD5-1A948067BB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9103" y="268663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PS Sensor Web Helps Forecasters Warn of Monsoon Flash Floods | NASA">
            <a:extLst>
              <a:ext uri="{FF2B5EF4-FFF2-40B4-BE49-F238E27FC236}">
                <a16:creationId xmlns:a16="http://schemas.microsoft.com/office/drawing/2014/main" id="{E72542F2-969C-466E-8E85-80C31ED6D7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2410" y="20377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PS Sensor Web Helps Forecasters Warn of Monsoon Flash Floods | NASA">
            <a:extLst>
              <a:ext uri="{FF2B5EF4-FFF2-40B4-BE49-F238E27FC236}">
                <a16:creationId xmlns:a16="http://schemas.microsoft.com/office/drawing/2014/main" id="{68AEB1E1-4D0F-454B-8EB1-51A4EE3B1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552" y="252952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PS Sensor Web Helps Forecasters Warn of Monsoon Flash Floods | NASA">
            <a:extLst>
              <a:ext uri="{FF2B5EF4-FFF2-40B4-BE49-F238E27FC236}">
                <a16:creationId xmlns:a16="http://schemas.microsoft.com/office/drawing/2014/main" id="{EAB56E49-3C5C-4F85-9379-4C849451B6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0821" y="305664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PS Sensor Web Helps Forecasters Warn of Monsoon Flash Floods | NASA">
            <a:extLst>
              <a:ext uri="{FF2B5EF4-FFF2-40B4-BE49-F238E27FC236}">
                <a16:creationId xmlns:a16="http://schemas.microsoft.com/office/drawing/2014/main" id="{6EA5FC53-7DAC-4EF4-A75A-9BD8DAB912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5602" y="3902696"/>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PS Sensor Web Helps Forecasters Warn of Monsoon Flash Floods | NASA">
            <a:extLst>
              <a:ext uri="{FF2B5EF4-FFF2-40B4-BE49-F238E27FC236}">
                <a16:creationId xmlns:a16="http://schemas.microsoft.com/office/drawing/2014/main" id="{7B8EDDD3-3402-423A-9FDA-A86AAF5D8E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666" y="82759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PS Sensor Web Helps Forecasters Warn of Monsoon Flash Floods | NASA">
            <a:extLst>
              <a:ext uri="{FF2B5EF4-FFF2-40B4-BE49-F238E27FC236}">
                <a16:creationId xmlns:a16="http://schemas.microsoft.com/office/drawing/2014/main" id="{10F15482-4651-4FD4-8F2A-6EB8D063D2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7804" y="135510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PS Sensor Web Helps Forecasters Warn of Monsoon Flash Floods | NASA">
            <a:extLst>
              <a:ext uri="{FF2B5EF4-FFF2-40B4-BE49-F238E27FC236}">
                <a16:creationId xmlns:a16="http://schemas.microsoft.com/office/drawing/2014/main" id="{71AD06D5-CECC-425E-8577-979A2899F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391" y="154128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PS Sensor Web Helps Forecasters Warn of Monsoon Flash Floods | NASA">
            <a:extLst>
              <a:ext uri="{FF2B5EF4-FFF2-40B4-BE49-F238E27FC236}">
                <a16:creationId xmlns:a16="http://schemas.microsoft.com/office/drawing/2014/main" id="{85939897-8D34-4DFD-8E54-59D674B68A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801" y="203775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5A52BBF-F77A-4815-B12B-73FDD4E3333D}"/>
              </a:ext>
            </a:extLst>
          </p:cNvPr>
          <p:cNvPicPr>
            <a:picLocks noChangeAspect="1"/>
          </p:cNvPicPr>
          <p:nvPr/>
        </p:nvPicPr>
        <p:blipFill>
          <a:blip r:embed="rId8"/>
          <a:srcRect/>
          <a:stretch/>
        </p:blipFill>
        <p:spPr>
          <a:xfrm rot="16200000">
            <a:off x="2015995" y="745814"/>
            <a:ext cx="6934758" cy="5336596"/>
          </a:xfrm>
          <a:prstGeom prst="rect">
            <a:avLst/>
          </a:prstGeom>
        </p:spPr>
      </p:pic>
      <p:pic>
        <p:nvPicPr>
          <p:cNvPr id="31" name="Picture 30">
            <a:extLst>
              <a:ext uri="{FF2B5EF4-FFF2-40B4-BE49-F238E27FC236}">
                <a16:creationId xmlns:a16="http://schemas.microsoft.com/office/drawing/2014/main" id="{C28883C2-45DF-4577-A829-5B0EB6C7719C}"/>
              </a:ext>
            </a:extLst>
          </p:cNvPr>
          <p:cNvPicPr>
            <a:picLocks noChangeAspect="1"/>
          </p:cNvPicPr>
          <p:nvPr/>
        </p:nvPicPr>
        <p:blipFill>
          <a:blip r:embed="rId9"/>
          <a:srcRect/>
          <a:stretch/>
        </p:blipFill>
        <p:spPr>
          <a:xfrm rot="16200000">
            <a:off x="2057907" y="768632"/>
            <a:ext cx="6858000" cy="5336594"/>
          </a:xfrm>
          <a:prstGeom prst="rect">
            <a:avLst/>
          </a:prstGeom>
        </p:spPr>
      </p:pic>
      <p:sp>
        <p:nvSpPr>
          <p:cNvPr id="45056" name="Slide Number Placeholder 45055">
            <a:extLst>
              <a:ext uri="{FF2B5EF4-FFF2-40B4-BE49-F238E27FC236}">
                <a16:creationId xmlns:a16="http://schemas.microsoft.com/office/drawing/2014/main" id="{62ACC4C0-0FB9-44A9-A8A4-33E4E32A459F}"/>
              </a:ext>
            </a:extLst>
          </p:cNvPr>
          <p:cNvSpPr>
            <a:spLocks noGrp="1"/>
          </p:cNvSpPr>
          <p:nvPr>
            <p:ph type="sldNum" sz="quarter" idx="12"/>
          </p:nvPr>
        </p:nvSpPr>
        <p:spPr/>
        <p:txBody>
          <a:bodyPr/>
          <a:lstStyle/>
          <a:p>
            <a:fld id="{0E6907BC-00D7-804C-97A0-641CB37C5811}" type="slidenum">
              <a:rPr lang="en-US" smtClean="0"/>
              <a:pPr/>
              <a:t>15</a:t>
            </a:fld>
            <a:endParaRPr lang="en-US"/>
          </a:p>
        </p:txBody>
      </p:sp>
      <p:pic>
        <p:nvPicPr>
          <p:cNvPr id="28" name="Audio 27">
            <a:hlinkClick r:id="" action="ppaction://media"/>
            <a:extLst>
              <a:ext uri="{FF2B5EF4-FFF2-40B4-BE49-F238E27FC236}">
                <a16:creationId xmlns:a16="http://schemas.microsoft.com/office/drawing/2014/main" id="{E76A48FA-1E73-4882-A603-6EC6A904D7C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92017777"/>
      </p:ext>
    </p:extLst>
  </p:cSld>
  <p:clrMapOvr>
    <a:masterClrMapping/>
  </p:clrMapOvr>
  <mc:AlternateContent xmlns:mc="http://schemas.openxmlformats.org/markup-compatibility/2006">
    <mc:Choice xmlns:p14="http://schemas.microsoft.com/office/powerpoint/2010/main" Requires="p14">
      <p:transition spd="slow" p14:dur="2000" advTm="48455"/>
    </mc:Choice>
    <mc:Fallback>
      <p:transition spd="slow" advTm="4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500" fill="hold"/>
                                        <p:tgtEl>
                                          <p:spTgt spid="27"/>
                                        </p:tgtEl>
                                      </p:cBhvr>
                                      <p:by x="50000" y="50000"/>
                                    </p:animScale>
                                  </p:childTnLst>
                                </p:cTn>
                              </p:par>
                            </p:childTnLst>
                          </p:cTn>
                        </p:par>
                      </p:childTnLst>
                    </p:cTn>
                  </p:par>
                  <p:par>
                    <p:cTn id="15" fill="hold">
                      <p:stCondLst>
                        <p:cond delay="indefinite"/>
                      </p:stCondLst>
                      <p:childTnLst>
                        <p:par>
                          <p:cTn id="16" fill="hold">
                            <p:stCondLst>
                              <p:cond delay="0"/>
                            </p:stCondLst>
                            <p:childTnLst>
                              <p:par>
                                <p:cTn id="17" presetID="57" presetClass="path" presetSubtype="0" accel="50000" decel="50000" fill="hold" nodeType="clickEffect">
                                  <p:stCondLst>
                                    <p:cond delay="0"/>
                                  </p:stCondLst>
                                  <p:childTnLst>
                                    <p:animMotion origin="layout" path="M -2.77778E-6 4.81481E-6 L -2.77778E-6 -0.125 C -2.77778E-6 -0.18102 0.06893 -0.25 0.125 -0.25 L 0.25 -0.25 " pathEditMode="relative" rAng="0" ptsTypes="AAAA">
                                      <p:cBhvr>
                                        <p:cTn id="18" dur="2500" fill="hold"/>
                                        <p:tgtEl>
                                          <p:spTgt spid="27"/>
                                        </p:tgtEl>
                                        <p:attrNameLst>
                                          <p:attrName>ppt_x</p:attrName>
                                          <p:attrName>ppt_y</p:attrName>
                                        </p:attrNameLst>
                                      </p:cBhvr>
                                      <p:rCtr x="12500" y="-1250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500" fill="hold"/>
                                        <p:tgtEl>
                                          <p:spTgt spid="31"/>
                                        </p:tgtEl>
                                      </p:cBhvr>
                                      <p:by x="50000" y="50000"/>
                                    </p:animScale>
                                  </p:childTnLst>
                                </p:cTn>
                              </p:par>
                            </p:childTnLst>
                          </p:cTn>
                        </p:par>
                      </p:childTnLst>
                    </p:cTn>
                  </p:par>
                  <p:par>
                    <p:cTn id="27" fill="hold">
                      <p:stCondLst>
                        <p:cond delay="indefinite"/>
                      </p:stCondLst>
                      <p:childTnLst>
                        <p:par>
                          <p:cTn id="28" fill="hold">
                            <p:stCondLst>
                              <p:cond delay="0"/>
                            </p:stCondLst>
                            <p:childTnLst>
                              <p:par>
                                <p:cTn id="29" presetID="36" presetClass="path" presetSubtype="0" accel="50000" decel="50000" fill="hold" nodeType="clickEffect">
                                  <p:stCondLst>
                                    <p:cond delay="0"/>
                                  </p:stCondLst>
                                  <p:childTnLst>
                                    <p:animMotion origin="layout" path="M 1.11022E-16 2.59259E-6 L 1.11022E-16 0.125 C 1.11022E-16 0.18102 0.06892 0.25 0.125 0.25 L 0.25 0.25 " pathEditMode="relative" rAng="0" ptsTypes="AAAA">
                                      <p:cBhvr>
                                        <p:cTn id="30" dur="2500" fill="hold"/>
                                        <p:tgtEl>
                                          <p:spTgt spid="31"/>
                                        </p:tgtEl>
                                        <p:attrNameLst>
                                          <p:attrName>ppt_x</p:attrName>
                                          <p:attrName>ppt_y</p:attrName>
                                        </p:attrNameLst>
                                      </p:cBhvr>
                                      <p:rCtr x="12500" y="1250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2179-CE80-4663-B961-F3555D1C328A}"/>
              </a:ext>
            </a:extLst>
          </p:cNvPr>
          <p:cNvSpPr>
            <a:spLocks noGrp="1"/>
          </p:cNvSpPr>
          <p:nvPr>
            <p:ph type="title"/>
          </p:nvPr>
        </p:nvSpPr>
        <p:spPr/>
        <p:txBody>
          <a:bodyPr>
            <a:normAutofit fontScale="90000"/>
          </a:bodyPr>
          <a:lstStyle/>
          <a:p>
            <a:r>
              <a:rPr lang="en-US" dirty="0"/>
              <a:t>Model Shear Strain Rates      (Pure SS) from Inversion of GPS </a:t>
            </a:r>
            <a:br>
              <a:rPr lang="en-US" dirty="0"/>
            </a:br>
            <a:endParaRPr lang="en-US" dirty="0"/>
          </a:p>
        </p:txBody>
      </p:sp>
      <p:pic>
        <p:nvPicPr>
          <p:cNvPr id="4" name="Content Placeholder 3">
            <a:extLst>
              <a:ext uri="{FF2B5EF4-FFF2-40B4-BE49-F238E27FC236}">
                <a16:creationId xmlns:a16="http://schemas.microsoft.com/office/drawing/2014/main" id="{49FCA4F6-2D29-4692-8A60-0276CB928DAC}"/>
              </a:ext>
            </a:extLst>
          </p:cNvPr>
          <p:cNvPicPr>
            <a:picLocks noGrp="1" noChangeAspect="1"/>
          </p:cNvPicPr>
          <p:nvPr>
            <p:ph idx="1"/>
          </p:nvPr>
        </p:nvPicPr>
        <p:blipFill>
          <a:blip r:embed="rId4"/>
          <a:srcRect/>
          <a:stretch/>
        </p:blipFill>
        <p:spPr>
          <a:xfrm>
            <a:off x="1066515" y="1219470"/>
            <a:ext cx="7010970" cy="5510377"/>
          </a:xfrm>
          <a:prstGeom prst="rect">
            <a:avLst/>
          </a:prstGeom>
        </p:spPr>
      </p:pic>
      <p:sp>
        <p:nvSpPr>
          <p:cNvPr id="5" name="Slide Number Placeholder 4">
            <a:extLst>
              <a:ext uri="{FF2B5EF4-FFF2-40B4-BE49-F238E27FC236}">
                <a16:creationId xmlns:a16="http://schemas.microsoft.com/office/drawing/2014/main" id="{E34CD617-CB87-44CD-95AD-D6E1E8F79B51}"/>
              </a:ext>
            </a:extLst>
          </p:cNvPr>
          <p:cNvSpPr>
            <a:spLocks noGrp="1"/>
          </p:cNvSpPr>
          <p:nvPr>
            <p:ph type="sldNum" sz="quarter" idx="12"/>
          </p:nvPr>
        </p:nvSpPr>
        <p:spPr/>
        <p:txBody>
          <a:bodyPr/>
          <a:lstStyle/>
          <a:p>
            <a:fld id="{0E6907BC-00D7-804C-97A0-641CB37C5811}" type="slidenum">
              <a:rPr lang="en-US" smtClean="0"/>
              <a:pPr/>
              <a:t>16</a:t>
            </a:fld>
            <a:endParaRPr lang="en-US"/>
          </a:p>
        </p:txBody>
      </p:sp>
      <p:pic>
        <p:nvPicPr>
          <p:cNvPr id="3" name="Audio 2">
            <a:hlinkClick r:id="" action="ppaction://media"/>
            <a:extLst>
              <a:ext uri="{FF2B5EF4-FFF2-40B4-BE49-F238E27FC236}">
                <a16:creationId xmlns:a16="http://schemas.microsoft.com/office/drawing/2014/main" id="{2499E872-7283-4B6D-9E6C-330F484585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64648719"/>
      </p:ext>
    </p:extLst>
  </p:cSld>
  <p:clrMapOvr>
    <a:masterClrMapping/>
  </p:clrMapOvr>
  <mc:AlternateContent xmlns:mc="http://schemas.openxmlformats.org/markup-compatibility/2006">
    <mc:Choice xmlns:p14="http://schemas.microsoft.com/office/powerpoint/2010/main" Requires="p14">
      <p:transition spd="slow" p14:dur="2000" advTm="25647"/>
    </mc:Choice>
    <mc:Fallback>
      <p:transition spd="slow" advTm="2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EF36-4B78-47B3-8565-710BAB7E95DF}"/>
              </a:ext>
            </a:extLst>
          </p:cNvPr>
          <p:cNvSpPr>
            <a:spLocks noGrp="1"/>
          </p:cNvSpPr>
          <p:nvPr>
            <p:ph type="title"/>
          </p:nvPr>
        </p:nvSpPr>
        <p:spPr/>
        <p:txBody>
          <a:bodyPr/>
          <a:lstStyle/>
          <a:p>
            <a:r>
              <a:rPr lang="en-US" dirty="0"/>
              <a:t>Screw Dislocation Model</a:t>
            </a:r>
          </a:p>
        </p:txBody>
      </p:sp>
      <p:pic>
        <p:nvPicPr>
          <p:cNvPr id="3" name="Picture 2">
            <a:extLst>
              <a:ext uri="{FF2B5EF4-FFF2-40B4-BE49-F238E27FC236}">
                <a16:creationId xmlns:a16="http://schemas.microsoft.com/office/drawing/2014/main" id="{1C560E5C-8F4C-441C-AA4F-D4CDC258FAD0}"/>
              </a:ext>
            </a:extLst>
          </p:cNvPr>
          <p:cNvPicPr>
            <a:picLocks noChangeAspect="1"/>
          </p:cNvPicPr>
          <p:nvPr/>
        </p:nvPicPr>
        <p:blipFill>
          <a:blip r:embed="rId7"/>
          <a:stretch>
            <a:fillRect/>
          </a:stretch>
        </p:blipFill>
        <p:spPr>
          <a:xfrm>
            <a:off x="1385755" y="1696973"/>
            <a:ext cx="6636436" cy="2299992"/>
          </a:xfrm>
          <a:prstGeom prst="rect">
            <a:avLst/>
          </a:prstGeom>
        </p:spPr>
      </p:pic>
      <p:graphicFrame>
        <p:nvGraphicFramePr>
          <p:cNvPr id="4" name="Object 3">
            <a:extLst>
              <a:ext uri="{FF2B5EF4-FFF2-40B4-BE49-F238E27FC236}">
                <a16:creationId xmlns:a16="http://schemas.microsoft.com/office/drawing/2014/main" id="{B6E19609-DF0D-4594-9757-4202857B4FB0}"/>
              </a:ext>
            </a:extLst>
          </p:cNvPr>
          <p:cNvGraphicFramePr>
            <a:graphicFrameLocks noChangeAspect="1"/>
          </p:cNvGraphicFramePr>
          <p:nvPr>
            <p:extLst>
              <p:ext uri="{D42A27DB-BD31-4B8C-83A1-F6EECF244321}">
                <p14:modId xmlns:p14="http://schemas.microsoft.com/office/powerpoint/2010/main" val="3736416941"/>
              </p:ext>
            </p:extLst>
          </p:nvPr>
        </p:nvGraphicFramePr>
        <p:xfrm>
          <a:off x="2825059" y="4154369"/>
          <a:ext cx="3757827" cy="1863385"/>
        </p:xfrm>
        <a:graphic>
          <a:graphicData uri="http://schemas.openxmlformats.org/presentationml/2006/ole">
            <mc:AlternateContent xmlns:mc="http://schemas.openxmlformats.org/markup-compatibility/2006">
              <mc:Choice xmlns:v="urn:schemas-microsoft-com:vml" Requires="v">
                <p:oleObj spid="_x0000_s50194" name="Equation" r:id="rId8" imgW="1536700" imgH="762000" progId="Equation.3">
                  <p:embed/>
                </p:oleObj>
              </mc:Choice>
              <mc:Fallback>
                <p:oleObj name="Equation" r:id="rId8" imgW="1536700" imgH="7620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5059" y="4154369"/>
                        <a:ext cx="3757827" cy="1863385"/>
                      </a:xfrm>
                      <a:prstGeom prst="rect">
                        <a:avLst/>
                      </a:prstGeom>
                      <a:solidFill>
                        <a:schemeClr val="tx1"/>
                      </a:solidFill>
                    </p:spPr>
                  </p:pic>
                </p:oleObj>
              </mc:Fallback>
            </mc:AlternateContent>
          </a:graphicData>
        </a:graphic>
      </p:graphicFrame>
      <p:sp>
        <p:nvSpPr>
          <p:cNvPr id="5" name="TextBox 4">
            <a:extLst>
              <a:ext uri="{FF2B5EF4-FFF2-40B4-BE49-F238E27FC236}">
                <a16:creationId xmlns:a16="http://schemas.microsoft.com/office/drawing/2014/main" id="{99F04EA7-DBFF-48F4-8D00-8909546CB95A}"/>
              </a:ext>
            </a:extLst>
          </p:cNvPr>
          <p:cNvSpPr txBox="1"/>
          <p:nvPr/>
        </p:nvSpPr>
        <p:spPr>
          <a:xfrm>
            <a:off x="6504171" y="6488668"/>
            <a:ext cx="2724669" cy="369332"/>
          </a:xfrm>
          <a:prstGeom prst="rect">
            <a:avLst/>
          </a:prstGeom>
          <a:noFill/>
        </p:spPr>
        <p:txBody>
          <a:bodyPr wrap="square" rtlCol="0">
            <a:spAutoFit/>
          </a:bodyPr>
          <a:lstStyle/>
          <a:p>
            <a:r>
              <a:rPr lang="en-US" i="1" dirty="0">
                <a:solidFill>
                  <a:schemeClr val="bg1"/>
                </a:solidFill>
              </a:rPr>
              <a:t>Savage and </a:t>
            </a:r>
            <a:r>
              <a:rPr lang="en-US" i="1" dirty="0" err="1">
                <a:solidFill>
                  <a:schemeClr val="bg1"/>
                </a:solidFill>
              </a:rPr>
              <a:t>Burford</a:t>
            </a:r>
            <a:r>
              <a:rPr lang="en-US" i="1" dirty="0">
                <a:solidFill>
                  <a:schemeClr val="bg1"/>
                </a:solidFill>
              </a:rPr>
              <a:t> </a:t>
            </a:r>
            <a:r>
              <a:rPr lang="en-US" dirty="0">
                <a:solidFill>
                  <a:schemeClr val="bg1"/>
                </a:solidFill>
              </a:rPr>
              <a:t>[1973]</a:t>
            </a:r>
          </a:p>
        </p:txBody>
      </p:sp>
      <p:sp>
        <p:nvSpPr>
          <p:cNvPr id="8" name="Rectangle 7">
            <a:extLst>
              <a:ext uri="{FF2B5EF4-FFF2-40B4-BE49-F238E27FC236}">
                <a16:creationId xmlns:a16="http://schemas.microsoft.com/office/drawing/2014/main" id="{AD9D308A-F1A7-4389-A17F-9397203DFF2C}"/>
              </a:ext>
            </a:extLst>
          </p:cNvPr>
          <p:cNvSpPr/>
          <p:nvPr/>
        </p:nvSpPr>
        <p:spPr>
          <a:xfrm>
            <a:off x="1385755" y="1696973"/>
            <a:ext cx="2464885" cy="22999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C9F84E-1EF3-4FEC-A164-4C61D4965512}"/>
              </a:ext>
            </a:extLst>
          </p:cNvPr>
          <p:cNvSpPr/>
          <p:nvPr/>
        </p:nvSpPr>
        <p:spPr>
          <a:xfrm>
            <a:off x="3850641" y="1708965"/>
            <a:ext cx="1899920" cy="228799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6A1860-A169-4C42-85FB-5F51E4B58EEA}"/>
              </a:ext>
            </a:extLst>
          </p:cNvPr>
          <p:cNvSpPr/>
          <p:nvPr/>
        </p:nvSpPr>
        <p:spPr>
          <a:xfrm>
            <a:off x="2804052" y="5284115"/>
            <a:ext cx="3778834" cy="7336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A7B9E7-AA84-45AB-BED5-63CAD529ECDA}"/>
              </a:ext>
            </a:extLst>
          </p:cNvPr>
          <p:cNvSpPr/>
          <p:nvPr/>
        </p:nvSpPr>
        <p:spPr>
          <a:xfrm>
            <a:off x="5750561" y="1696974"/>
            <a:ext cx="2271629" cy="230552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F48726-8155-483F-8D0B-3527ADC66A3E}"/>
              </a:ext>
            </a:extLst>
          </p:cNvPr>
          <p:cNvSpPr/>
          <p:nvPr/>
        </p:nvSpPr>
        <p:spPr>
          <a:xfrm>
            <a:off x="2825059" y="4154369"/>
            <a:ext cx="3757827" cy="65883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D8B90D34-4A00-4E8F-80BC-7F6C94117B03}"/>
              </a:ext>
            </a:extLst>
          </p:cNvPr>
          <p:cNvSpPr>
            <a:spLocks noGrp="1"/>
          </p:cNvSpPr>
          <p:nvPr>
            <p:ph type="sldNum" sz="quarter" idx="12"/>
          </p:nvPr>
        </p:nvSpPr>
        <p:spPr/>
        <p:txBody>
          <a:bodyPr/>
          <a:lstStyle/>
          <a:p>
            <a:fld id="{0E6907BC-00D7-804C-97A0-641CB37C5811}" type="slidenum">
              <a:rPr lang="en-US" smtClean="0"/>
              <a:pPr/>
              <a:t>17</a:t>
            </a:fld>
            <a:endParaRPr lang="en-US"/>
          </a:p>
        </p:txBody>
      </p:sp>
      <p:pic>
        <p:nvPicPr>
          <p:cNvPr id="26" name="Audio 25">
            <a:hlinkClick r:id="" action="ppaction://media"/>
            <a:extLst>
              <a:ext uri="{FF2B5EF4-FFF2-40B4-BE49-F238E27FC236}">
                <a16:creationId xmlns:a16="http://schemas.microsoft.com/office/drawing/2014/main" id="{8ED2AA05-B3D1-440D-BD7E-52612159429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504238" y="6218238"/>
            <a:ext cx="487362" cy="487362"/>
          </a:xfrm>
          <a:prstGeom prst="rect">
            <a:avLst/>
          </a:prstGeom>
        </p:spPr>
      </p:pic>
    </p:spTree>
    <p:custDataLst>
      <p:tags r:id="rId2"/>
    </p:custDataLst>
    <p:extLst>
      <p:ext uri="{BB962C8B-B14F-4D97-AF65-F5344CB8AC3E}">
        <p14:creationId xmlns:p14="http://schemas.microsoft.com/office/powerpoint/2010/main" val="710976023"/>
      </p:ext>
    </p:extLst>
  </p:cSld>
  <p:clrMapOvr>
    <a:masterClrMapping/>
  </p:clrMapOvr>
  <mc:AlternateContent xmlns:mc="http://schemas.openxmlformats.org/markup-compatibility/2006">
    <mc:Choice xmlns:p14="http://schemas.microsoft.com/office/powerpoint/2010/main" Requires="p14">
      <p:transition spd="slow" p14:dur="2000" advTm="124903"/>
    </mc:Choice>
    <mc:Fallback>
      <p:transition spd="slow" advTm="12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3" accel="50000" decel="5000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grpId="1"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0-ppt_w/2"/>
                                          </p:val>
                                        </p:tav>
                                      </p:tavLst>
                                    </p:anim>
                                    <p:anim calcmode="lin" valueType="num">
                                      <p:cBhvr additive="base">
                                        <p:cTn id="23" dur="500"/>
                                        <p:tgtEl>
                                          <p:spTgt spid="8"/>
                                        </p:tgtEl>
                                        <p:attrNameLst>
                                          <p:attrName>ppt_y</p:attrName>
                                        </p:attrNameLst>
                                      </p:cBhvr>
                                      <p:tavLst>
                                        <p:tav tm="0">
                                          <p:val>
                                            <p:strVal val="ppt_y"/>
                                          </p:val>
                                        </p:tav>
                                        <p:tav tm="100000">
                                          <p:val>
                                            <p:strVal val="ppt_y"/>
                                          </p:val>
                                        </p:tav>
                                      </p:tavLst>
                                    </p:anim>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1" fill="hold" grpId="1" nodeType="clickEffect">
                                  <p:stCondLst>
                                    <p:cond delay="0"/>
                                  </p:stCondLst>
                                  <p:childTnLst>
                                    <p:anim calcmode="lin" valueType="num">
                                      <p:cBhvr additive="base">
                                        <p:cTn id="38" dur="500"/>
                                        <p:tgtEl>
                                          <p:spTgt spid="9"/>
                                        </p:tgtEl>
                                        <p:attrNameLst>
                                          <p:attrName>ppt_x</p:attrName>
                                        </p:attrNameLst>
                                      </p:cBhvr>
                                      <p:tavLst>
                                        <p:tav tm="0">
                                          <p:val>
                                            <p:strVal val="ppt_x"/>
                                          </p:val>
                                        </p:tav>
                                        <p:tav tm="100000">
                                          <p:val>
                                            <p:strVal val="ppt_x"/>
                                          </p:val>
                                        </p:tav>
                                      </p:tavLst>
                                    </p:anim>
                                    <p:anim calcmode="lin" valueType="num">
                                      <p:cBhvr additive="base">
                                        <p:cTn id="39" dur="500"/>
                                        <p:tgtEl>
                                          <p:spTgt spid="9"/>
                                        </p:tgtEl>
                                        <p:attrNameLst>
                                          <p:attrName>ppt_y</p:attrName>
                                        </p:attrNameLst>
                                      </p:cBhvr>
                                      <p:tavLst>
                                        <p:tav tm="0">
                                          <p:val>
                                            <p:strVal val="ppt_y"/>
                                          </p:val>
                                        </p:tav>
                                        <p:tav tm="100000">
                                          <p:val>
                                            <p:strVal val="0-ppt_h/2"/>
                                          </p:val>
                                        </p:tav>
                                      </p:tavLst>
                                    </p:anim>
                                    <p:set>
                                      <p:cBhvr>
                                        <p:cTn id="40" dur="1" fill="hold">
                                          <p:stCondLst>
                                            <p:cond delay="499"/>
                                          </p:stCondLst>
                                        </p:cTn>
                                        <p:tgtEl>
                                          <p:spTgt spid="9"/>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10"/>
                                        </p:tgtEl>
                                        <p:attrNameLst>
                                          <p:attrName>ppt_x</p:attrName>
                                        </p:attrNameLst>
                                      </p:cBhvr>
                                      <p:tavLst>
                                        <p:tav tm="0">
                                          <p:val>
                                            <p:strVal val="ppt_x"/>
                                          </p:val>
                                        </p:tav>
                                        <p:tav tm="100000">
                                          <p:val>
                                            <p:strVal val="ppt_x"/>
                                          </p:val>
                                        </p:tav>
                                      </p:tavLst>
                                    </p:anim>
                                    <p:anim calcmode="lin" valueType="num">
                                      <p:cBhvr additive="base">
                                        <p:cTn id="43" dur="500"/>
                                        <p:tgtEl>
                                          <p:spTgt spid="10"/>
                                        </p:tgtEl>
                                        <p:attrNameLst>
                                          <p:attrName>ppt_y</p:attrName>
                                        </p:attrNameLst>
                                      </p:cBhvr>
                                      <p:tavLst>
                                        <p:tav tm="0">
                                          <p:val>
                                            <p:strVal val="ppt_y"/>
                                          </p:val>
                                        </p:tav>
                                        <p:tav tm="100000">
                                          <p:val>
                                            <p:strVal val="1+ppt_h/2"/>
                                          </p:val>
                                        </p:tav>
                                      </p:tavLst>
                                    </p:anim>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1+#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0-#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6"/>
                </p:tgtEl>
              </p:cMediaNode>
            </p:audio>
          </p:childTnLst>
        </p:cTn>
      </p:par>
    </p:tnLst>
    <p:bldLst>
      <p:bldP spid="5" grpId="0"/>
      <p:bldP spid="8" grpId="0" animBg="1"/>
      <p:bldP spid="8" grpId="1" animBg="1"/>
      <p:bldP spid="9" grpId="0" animBg="1"/>
      <p:bldP spid="9" grpId="1" animBg="1"/>
      <p:bldP spid="10" grpId="0" animBg="1"/>
      <p:bldP spid="10" grpId="1"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3AFA-5933-4D47-AA49-E2C4C8398B9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6AB5162-C97A-409F-9B2D-F986C9A275E1}"/>
              </a:ext>
            </a:extLst>
          </p:cNvPr>
          <p:cNvPicPr>
            <a:picLocks noChangeAspect="1"/>
          </p:cNvPicPr>
          <p:nvPr/>
        </p:nvPicPr>
        <p:blipFill>
          <a:blip r:embed="rId4"/>
          <a:stretch>
            <a:fillRect/>
          </a:stretch>
        </p:blipFill>
        <p:spPr>
          <a:xfrm>
            <a:off x="9939" y="0"/>
            <a:ext cx="9124122" cy="6858000"/>
          </a:xfrm>
          <a:prstGeom prst="rect">
            <a:avLst/>
          </a:prstGeom>
        </p:spPr>
      </p:pic>
      <p:sp>
        <p:nvSpPr>
          <p:cNvPr id="5" name="Slide Number Placeholder 4">
            <a:extLst>
              <a:ext uri="{FF2B5EF4-FFF2-40B4-BE49-F238E27FC236}">
                <a16:creationId xmlns:a16="http://schemas.microsoft.com/office/drawing/2014/main" id="{1CA742D0-ACD9-4E3A-A7D4-9442FAEECA22}"/>
              </a:ext>
            </a:extLst>
          </p:cNvPr>
          <p:cNvSpPr>
            <a:spLocks noGrp="1"/>
          </p:cNvSpPr>
          <p:nvPr>
            <p:ph type="sldNum" sz="quarter" idx="12"/>
          </p:nvPr>
        </p:nvSpPr>
        <p:spPr/>
        <p:txBody>
          <a:bodyPr/>
          <a:lstStyle/>
          <a:p>
            <a:fld id="{0E6907BC-00D7-804C-97A0-641CB37C5811}" type="slidenum">
              <a:rPr lang="en-US" smtClean="0"/>
              <a:pPr/>
              <a:t>18</a:t>
            </a:fld>
            <a:endParaRPr lang="en-US"/>
          </a:p>
        </p:txBody>
      </p:sp>
      <p:pic>
        <p:nvPicPr>
          <p:cNvPr id="4" name="Audio 3">
            <a:hlinkClick r:id="" action="ppaction://media"/>
            <a:extLst>
              <a:ext uri="{FF2B5EF4-FFF2-40B4-BE49-F238E27FC236}">
                <a16:creationId xmlns:a16="http://schemas.microsoft.com/office/drawing/2014/main" id="{F72E2182-A92C-4AF7-BE15-336FF15996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99491605"/>
      </p:ext>
    </p:extLst>
  </p:cSld>
  <p:clrMapOvr>
    <a:masterClrMapping/>
  </p:clrMapOvr>
  <mc:AlternateContent xmlns:mc="http://schemas.openxmlformats.org/markup-compatibility/2006">
    <mc:Choice xmlns:p14="http://schemas.microsoft.com/office/powerpoint/2010/main" Requires="p14">
      <p:transition spd="slow" p14:dur="2000" advTm="13420"/>
    </mc:Choice>
    <mc:Fallback>
      <p:transition spd="slow" advTm="13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9168"/>
            <a:ext cx="9144000" cy="6876336"/>
          </a:xfrm>
          <a:prstGeom prst="rect">
            <a:avLst/>
          </a:prstGeom>
        </p:spPr>
      </p:pic>
      <p:cxnSp>
        <p:nvCxnSpPr>
          <p:cNvPr id="5" name="Straight Arrow Connector 4"/>
          <p:cNvCxnSpPr>
            <a:cxnSpLocks/>
          </p:cNvCxnSpPr>
          <p:nvPr/>
        </p:nvCxnSpPr>
        <p:spPr>
          <a:xfrm flipH="1" flipV="1">
            <a:off x="1508290" y="631596"/>
            <a:ext cx="2080698" cy="716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flipV="1">
            <a:off x="1827838" y="1000676"/>
            <a:ext cx="307846" cy="232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6"/>
          <a:srcRect t="9543" r="9228"/>
          <a:stretch/>
        </p:blipFill>
        <p:spPr>
          <a:xfrm>
            <a:off x="3588988" y="355818"/>
            <a:ext cx="3750844" cy="1868908"/>
          </a:xfrm>
          <a:prstGeom prst="rect">
            <a:avLst/>
          </a:prstGeom>
        </p:spPr>
      </p:pic>
      <p:sp>
        <p:nvSpPr>
          <p:cNvPr id="6" name="TextBox 5">
            <a:extLst>
              <a:ext uri="{FF2B5EF4-FFF2-40B4-BE49-F238E27FC236}">
                <a16:creationId xmlns:a16="http://schemas.microsoft.com/office/drawing/2014/main" id="{F250F3E5-E820-46BE-ADBC-B16369972BDB}"/>
              </a:ext>
            </a:extLst>
          </p:cNvPr>
          <p:cNvSpPr txBox="1"/>
          <p:nvPr/>
        </p:nvSpPr>
        <p:spPr>
          <a:xfrm>
            <a:off x="6451599" y="878761"/>
            <a:ext cx="925041" cy="600164"/>
          </a:xfrm>
          <a:prstGeom prst="rect">
            <a:avLst/>
          </a:prstGeom>
          <a:noFill/>
        </p:spPr>
        <p:txBody>
          <a:bodyPr wrap="square" rtlCol="0">
            <a:spAutoFit/>
          </a:bodyPr>
          <a:lstStyle/>
          <a:p>
            <a:r>
              <a:rPr lang="en-US" sz="1100" dirty="0">
                <a:solidFill>
                  <a:schemeClr val="bg1"/>
                </a:solidFill>
              </a:rPr>
              <a:t>Locking Depth: </a:t>
            </a:r>
            <a:r>
              <a:rPr lang="en-US" sz="1100" b="1" dirty="0">
                <a:solidFill>
                  <a:schemeClr val="bg1"/>
                </a:solidFill>
              </a:rPr>
              <a:t>5.82km</a:t>
            </a:r>
          </a:p>
        </p:txBody>
      </p:sp>
      <p:sp>
        <p:nvSpPr>
          <p:cNvPr id="8" name="TextBox 7">
            <a:extLst>
              <a:ext uri="{FF2B5EF4-FFF2-40B4-BE49-F238E27FC236}">
                <a16:creationId xmlns:a16="http://schemas.microsoft.com/office/drawing/2014/main" id="{60DC2C97-D3CB-4593-B1F7-E69656A45263}"/>
              </a:ext>
            </a:extLst>
          </p:cNvPr>
          <p:cNvSpPr txBox="1"/>
          <p:nvPr/>
        </p:nvSpPr>
        <p:spPr>
          <a:xfrm>
            <a:off x="6451600" y="523985"/>
            <a:ext cx="985520" cy="430887"/>
          </a:xfrm>
          <a:prstGeom prst="rect">
            <a:avLst/>
          </a:prstGeom>
          <a:noFill/>
        </p:spPr>
        <p:txBody>
          <a:bodyPr wrap="square" rtlCol="0">
            <a:spAutoFit/>
          </a:bodyPr>
          <a:lstStyle/>
          <a:p>
            <a:r>
              <a:rPr lang="en-US" sz="1100" dirty="0">
                <a:solidFill>
                  <a:schemeClr val="bg1"/>
                </a:solidFill>
              </a:rPr>
              <a:t>Slip Rate: </a:t>
            </a:r>
            <a:r>
              <a:rPr lang="en-US" sz="1100" b="1" dirty="0">
                <a:solidFill>
                  <a:schemeClr val="bg1"/>
                </a:solidFill>
              </a:rPr>
              <a:t>39.3 mm/</a:t>
            </a:r>
            <a:r>
              <a:rPr lang="en-US" sz="1100" b="1" dirty="0" err="1">
                <a:solidFill>
                  <a:schemeClr val="bg1"/>
                </a:solidFill>
              </a:rPr>
              <a:t>yr</a:t>
            </a:r>
            <a:endParaRPr lang="en-US" sz="1100" b="1" dirty="0">
              <a:solidFill>
                <a:schemeClr val="bg1"/>
              </a:solidFill>
            </a:endParaRPr>
          </a:p>
        </p:txBody>
      </p:sp>
      <p:sp>
        <p:nvSpPr>
          <p:cNvPr id="9" name="Slide Number Placeholder 8">
            <a:extLst>
              <a:ext uri="{FF2B5EF4-FFF2-40B4-BE49-F238E27FC236}">
                <a16:creationId xmlns:a16="http://schemas.microsoft.com/office/drawing/2014/main" id="{BD48835D-6B71-4090-AB51-1337D23B7256}"/>
              </a:ext>
            </a:extLst>
          </p:cNvPr>
          <p:cNvSpPr>
            <a:spLocks noGrp="1"/>
          </p:cNvSpPr>
          <p:nvPr>
            <p:ph type="sldNum" sz="quarter" idx="12"/>
          </p:nvPr>
        </p:nvSpPr>
        <p:spPr/>
        <p:txBody>
          <a:bodyPr/>
          <a:lstStyle/>
          <a:p>
            <a:fld id="{0E6907BC-00D7-804C-97A0-641CB37C5811}" type="slidenum">
              <a:rPr lang="en-US" smtClean="0"/>
              <a:pPr/>
              <a:t>19</a:t>
            </a:fld>
            <a:endParaRPr lang="en-US"/>
          </a:p>
        </p:txBody>
      </p:sp>
      <p:pic>
        <p:nvPicPr>
          <p:cNvPr id="11" name="Audio 10">
            <a:hlinkClick r:id="" action="ppaction://media"/>
            <a:extLst>
              <a:ext uri="{FF2B5EF4-FFF2-40B4-BE49-F238E27FC236}">
                <a16:creationId xmlns:a16="http://schemas.microsoft.com/office/drawing/2014/main" id="{5A59DC99-8050-44E4-ADCD-B18DB86265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185549977"/>
      </p:ext>
    </p:extLst>
  </p:cSld>
  <p:clrMapOvr>
    <a:masterClrMapping/>
  </p:clrMapOvr>
  <mc:AlternateContent xmlns:mc="http://schemas.openxmlformats.org/markup-compatibility/2006">
    <mc:Choice xmlns:p14="http://schemas.microsoft.com/office/powerpoint/2010/main" Requires="p14">
      <p:transition spd="slow" p14:dur="2000" advTm="71029"/>
    </mc:Choice>
    <mc:Fallback>
      <p:transition spd="slow" advTm="7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entr" presetSubtype="3" accel="50000" decel="5000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par>
                                <p:cTn id="11" presetID="2" presetClass="entr" presetSubtype="3" accel="50000" decel="5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80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Earth Pro 2020-04-20 04-37-26">
            <a:hlinkClick r:id="" action="ppaction://media"/>
            <a:extLst>
              <a:ext uri="{FF2B5EF4-FFF2-40B4-BE49-F238E27FC236}">
                <a16:creationId xmlns:a16="http://schemas.microsoft.com/office/drawing/2014/main" id="{73030222-F649-45A4-9DDF-AD0BDA75514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8660" t="6036"/>
          <a:stretch>
            <a:fillRect/>
          </a:stretch>
        </p:blipFill>
        <p:spPr>
          <a:xfrm>
            <a:off x="725865" y="989814"/>
            <a:ext cx="7437748" cy="4492936"/>
          </a:xfrm>
          <a:prstGeom prst="rect">
            <a:avLst/>
          </a:prstGeom>
        </p:spPr>
      </p:pic>
      <p:sp>
        <p:nvSpPr>
          <p:cNvPr id="7" name="Slide Number Placeholder 6">
            <a:extLst>
              <a:ext uri="{FF2B5EF4-FFF2-40B4-BE49-F238E27FC236}">
                <a16:creationId xmlns:a16="http://schemas.microsoft.com/office/drawing/2014/main" id="{FD246486-2942-4574-A581-230C22368F54}"/>
              </a:ext>
            </a:extLst>
          </p:cNvPr>
          <p:cNvSpPr>
            <a:spLocks noGrp="1"/>
          </p:cNvSpPr>
          <p:nvPr>
            <p:ph type="sldNum" sz="quarter" idx="12"/>
          </p:nvPr>
        </p:nvSpPr>
        <p:spPr/>
        <p:txBody>
          <a:bodyPr/>
          <a:lstStyle/>
          <a:p>
            <a:fld id="{0E6907BC-00D7-804C-97A0-641CB37C5811}" type="slidenum">
              <a:rPr lang="en-US" smtClean="0"/>
              <a:pPr/>
              <a:t>2</a:t>
            </a:fld>
            <a:endParaRPr lang="en-US"/>
          </a:p>
        </p:txBody>
      </p:sp>
      <p:pic>
        <p:nvPicPr>
          <p:cNvPr id="4" name="Audio 3">
            <a:hlinkClick r:id="" action="ppaction://media"/>
            <a:extLst>
              <a:ext uri="{FF2B5EF4-FFF2-40B4-BE49-F238E27FC236}">
                <a16:creationId xmlns:a16="http://schemas.microsoft.com/office/drawing/2014/main" id="{6DE943BC-E1D7-4983-BD18-16E25D910A4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88843657"/>
      </p:ext>
    </p:extLst>
  </p:cSld>
  <p:clrMapOvr>
    <a:masterClrMapping/>
  </p:clrMapOvr>
  <mc:AlternateContent xmlns:mc="http://schemas.openxmlformats.org/markup-compatibility/2006">
    <mc:Choice xmlns:p14="http://schemas.microsoft.com/office/powerpoint/2010/main" Requires="p14">
      <p:transition spd="slow" p14:dur="2000" advTm="13550"/>
    </mc:Choice>
    <mc:Fallback>
      <p:transition spd="slow" advTm="13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18" objId="2"/>
        <p14:stopEvt time="9515"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9168"/>
            <a:ext cx="9144000" cy="6876336"/>
          </a:xfrm>
          <a:prstGeom prst="rect">
            <a:avLst/>
          </a:prstGeom>
        </p:spPr>
      </p:pic>
      <p:cxnSp>
        <p:nvCxnSpPr>
          <p:cNvPr id="5" name="Straight Arrow Connector 4"/>
          <p:cNvCxnSpPr>
            <a:cxnSpLocks/>
          </p:cNvCxnSpPr>
          <p:nvPr/>
        </p:nvCxnSpPr>
        <p:spPr>
          <a:xfrm flipH="1">
            <a:off x="2630078" y="1348034"/>
            <a:ext cx="958910" cy="4242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flipV="1">
            <a:off x="1827838" y="1000676"/>
            <a:ext cx="307846" cy="232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6"/>
          <a:srcRect t="11225" r="9564"/>
          <a:stretch/>
        </p:blipFill>
        <p:spPr>
          <a:xfrm>
            <a:off x="3595502" y="320112"/>
            <a:ext cx="3720660" cy="1826156"/>
          </a:xfrm>
          <a:prstGeom prst="rect">
            <a:avLst/>
          </a:prstGeom>
        </p:spPr>
      </p:pic>
      <p:sp>
        <p:nvSpPr>
          <p:cNvPr id="9" name="TextBox 8">
            <a:extLst>
              <a:ext uri="{FF2B5EF4-FFF2-40B4-BE49-F238E27FC236}">
                <a16:creationId xmlns:a16="http://schemas.microsoft.com/office/drawing/2014/main" id="{BAC07419-6FE7-44CA-8A53-934F56718A65}"/>
              </a:ext>
            </a:extLst>
          </p:cNvPr>
          <p:cNvSpPr txBox="1"/>
          <p:nvPr/>
        </p:nvSpPr>
        <p:spPr>
          <a:xfrm>
            <a:off x="6451599" y="848281"/>
            <a:ext cx="925041" cy="600164"/>
          </a:xfrm>
          <a:prstGeom prst="rect">
            <a:avLst/>
          </a:prstGeom>
          <a:noFill/>
        </p:spPr>
        <p:txBody>
          <a:bodyPr wrap="square" rtlCol="0">
            <a:spAutoFit/>
          </a:bodyPr>
          <a:lstStyle/>
          <a:p>
            <a:r>
              <a:rPr lang="en-US" sz="1100" dirty="0">
                <a:solidFill>
                  <a:schemeClr val="bg1"/>
                </a:solidFill>
              </a:rPr>
              <a:t>Locking Depth: </a:t>
            </a:r>
            <a:r>
              <a:rPr lang="en-US" sz="1100" b="1" dirty="0">
                <a:solidFill>
                  <a:schemeClr val="bg1"/>
                </a:solidFill>
              </a:rPr>
              <a:t>10.38km</a:t>
            </a:r>
          </a:p>
        </p:txBody>
      </p:sp>
      <p:sp>
        <p:nvSpPr>
          <p:cNvPr id="10" name="TextBox 9">
            <a:extLst>
              <a:ext uri="{FF2B5EF4-FFF2-40B4-BE49-F238E27FC236}">
                <a16:creationId xmlns:a16="http://schemas.microsoft.com/office/drawing/2014/main" id="{0A8D01AA-8E8B-461D-8F0E-A0668B477F98}"/>
              </a:ext>
            </a:extLst>
          </p:cNvPr>
          <p:cNvSpPr txBox="1"/>
          <p:nvPr/>
        </p:nvSpPr>
        <p:spPr>
          <a:xfrm>
            <a:off x="6451600" y="503665"/>
            <a:ext cx="985520" cy="430887"/>
          </a:xfrm>
          <a:prstGeom prst="rect">
            <a:avLst/>
          </a:prstGeom>
          <a:noFill/>
        </p:spPr>
        <p:txBody>
          <a:bodyPr wrap="square" rtlCol="0">
            <a:spAutoFit/>
          </a:bodyPr>
          <a:lstStyle/>
          <a:p>
            <a:r>
              <a:rPr lang="en-US" sz="1100" dirty="0">
                <a:solidFill>
                  <a:schemeClr val="bg1"/>
                </a:solidFill>
              </a:rPr>
              <a:t>Slip Rate: </a:t>
            </a:r>
            <a:r>
              <a:rPr lang="en-US" sz="1100" b="1" dirty="0">
                <a:solidFill>
                  <a:schemeClr val="bg1"/>
                </a:solidFill>
              </a:rPr>
              <a:t>25.6 mm/</a:t>
            </a:r>
            <a:r>
              <a:rPr lang="en-US" sz="1100" b="1" dirty="0" err="1">
                <a:solidFill>
                  <a:schemeClr val="bg1"/>
                </a:solidFill>
              </a:rPr>
              <a:t>yr</a:t>
            </a:r>
            <a:endParaRPr lang="en-US" sz="1100" b="1" dirty="0">
              <a:solidFill>
                <a:schemeClr val="bg1"/>
              </a:solidFill>
            </a:endParaRPr>
          </a:p>
        </p:txBody>
      </p:sp>
      <p:sp>
        <p:nvSpPr>
          <p:cNvPr id="11" name="Slide Number Placeholder 10">
            <a:extLst>
              <a:ext uri="{FF2B5EF4-FFF2-40B4-BE49-F238E27FC236}">
                <a16:creationId xmlns:a16="http://schemas.microsoft.com/office/drawing/2014/main" id="{8BFFAF46-1961-4DEE-81F1-74B1E73A6BEB}"/>
              </a:ext>
            </a:extLst>
          </p:cNvPr>
          <p:cNvSpPr>
            <a:spLocks noGrp="1"/>
          </p:cNvSpPr>
          <p:nvPr>
            <p:ph type="sldNum" sz="quarter" idx="12"/>
          </p:nvPr>
        </p:nvSpPr>
        <p:spPr/>
        <p:txBody>
          <a:bodyPr/>
          <a:lstStyle/>
          <a:p>
            <a:fld id="{0E6907BC-00D7-804C-97A0-641CB37C5811}" type="slidenum">
              <a:rPr lang="en-US" smtClean="0"/>
              <a:pPr/>
              <a:t>20</a:t>
            </a:fld>
            <a:endParaRPr lang="en-US"/>
          </a:p>
        </p:txBody>
      </p:sp>
      <p:pic>
        <p:nvPicPr>
          <p:cNvPr id="4" name="Audio 3">
            <a:hlinkClick r:id="" action="ppaction://media"/>
            <a:extLst>
              <a:ext uri="{FF2B5EF4-FFF2-40B4-BE49-F238E27FC236}">
                <a16:creationId xmlns:a16="http://schemas.microsoft.com/office/drawing/2014/main" id="{4183C8A3-CDE7-454E-B6E9-E405D9C150A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89203980"/>
      </p:ext>
    </p:extLst>
  </p:cSld>
  <p:clrMapOvr>
    <a:masterClrMapping/>
  </p:clrMapOvr>
  <mc:AlternateContent xmlns:mc="http://schemas.openxmlformats.org/markup-compatibility/2006">
    <mc:Choice xmlns:p14="http://schemas.microsoft.com/office/powerpoint/2010/main" Requires="p14">
      <p:transition spd="slow" p14:dur="2000" advTm="30776"/>
    </mc:Choice>
    <mc:Fallback>
      <p:transition spd="slow" advTm="30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3" accel="50000" decel="5000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par>
                                <p:cTn id="11" presetID="2" presetClass="entr" presetSubtype="3" accel="50000" decel="5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80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9168"/>
            <a:ext cx="9144000" cy="6876336"/>
          </a:xfrm>
          <a:prstGeom prst="rect">
            <a:avLst/>
          </a:prstGeom>
        </p:spPr>
      </p:pic>
      <p:cxnSp>
        <p:nvCxnSpPr>
          <p:cNvPr id="5" name="Straight Arrow Connector 4"/>
          <p:cNvCxnSpPr>
            <a:cxnSpLocks/>
          </p:cNvCxnSpPr>
          <p:nvPr/>
        </p:nvCxnSpPr>
        <p:spPr>
          <a:xfrm>
            <a:off x="4950311" y="2187019"/>
            <a:ext cx="1" cy="11162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flipV="1">
            <a:off x="1827838" y="1000676"/>
            <a:ext cx="307846" cy="232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6"/>
          <a:srcRect t="12927" r="9415" b="4483"/>
          <a:stretch/>
        </p:blipFill>
        <p:spPr>
          <a:xfrm>
            <a:off x="3340171" y="374492"/>
            <a:ext cx="3975991" cy="1812527"/>
          </a:xfrm>
          <a:prstGeom prst="rect">
            <a:avLst/>
          </a:prstGeom>
        </p:spPr>
      </p:pic>
      <p:sp>
        <p:nvSpPr>
          <p:cNvPr id="8" name="TextBox 7">
            <a:extLst>
              <a:ext uri="{FF2B5EF4-FFF2-40B4-BE49-F238E27FC236}">
                <a16:creationId xmlns:a16="http://schemas.microsoft.com/office/drawing/2014/main" id="{A2A7D241-1353-4B28-A2DB-5F3D095EEE8B}"/>
              </a:ext>
            </a:extLst>
          </p:cNvPr>
          <p:cNvSpPr txBox="1"/>
          <p:nvPr/>
        </p:nvSpPr>
        <p:spPr>
          <a:xfrm>
            <a:off x="6451600" y="503665"/>
            <a:ext cx="985520" cy="430887"/>
          </a:xfrm>
          <a:prstGeom prst="rect">
            <a:avLst/>
          </a:prstGeom>
          <a:noFill/>
        </p:spPr>
        <p:txBody>
          <a:bodyPr wrap="square" rtlCol="0">
            <a:spAutoFit/>
          </a:bodyPr>
          <a:lstStyle/>
          <a:p>
            <a:r>
              <a:rPr lang="en-US" sz="1100" dirty="0">
                <a:solidFill>
                  <a:schemeClr val="bg1"/>
                </a:solidFill>
              </a:rPr>
              <a:t>Slip Rate: </a:t>
            </a:r>
            <a:r>
              <a:rPr lang="en-US" sz="1100" b="1" dirty="0">
                <a:solidFill>
                  <a:schemeClr val="bg1"/>
                </a:solidFill>
              </a:rPr>
              <a:t>16.1 mm/</a:t>
            </a:r>
            <a:r>
              <a:rPr lang="en-US" sz="1100" b="1" dirty="0" err="1">
                <a:solidFill>
                  <a:schemeClr val="bg1"/>
                </a:solidFill>
              </a:rPr>
              <a:t>yr</a:t>
            </a:r>
            <a:endParaRPr lang="en-US" sz="1100" b="1" dirty="0">
              <a:solidFill>
                <a:schemeClr val="bg1"/>
              </a:solidFill>
            </a:endParaRPr>
          </a:p>
        </p:txBody>
      </p:sp>
      <p:sp>
        <p:nvSpPr>
          <p:cNvPr id="9" name="TextBox 8">
            <a:extLst>
              <a:ext uri="{FF2B5EF4-FFF2-40B4-BE49-F238E27FC236}">
                <a16:creationId xmlns:a16="http://schemas.microsoft.com/office/drawing/2014/main" id="{9B1392D9-64BC-49FC-B411-3E5EF8DA397E}"/>
              </a:ext>
            </a:extLst>
          </p:cNvPr>
          <p:cNvSpPr txBox="1"/>
          <p:nvPr/>
        </p:nvSpPr>
        <p:spPr>
          <a:xfrm>
            <a:off x="6451599" y="848281"/>
            <a:ext cx="925041" cy="600164"/>
          </a:xfrm>
          <a:prstGeom prst="rect">
            <a:avLst/>
          </a:prstGeom>
          <a:noFill/>
        </p:spPr>
        <p:txBody>
          <a:bodyPr wrap="square" rtlCol="0">
            <a:spAutoFit/>
          </a:bodyPr>
          <a:lstStyle/>
          <a:p>
            <a:r>
              <a:rPr lang="en-US" sz="1100" dirty="0">
                <a:solidFill>
                  <a:schemeClr val="bg1"/>
                </a:solidFill>
              </a:rPr>
              <a:t>Locking Depth: </a:t>
            </a:r>
            <a:r>
              <a:rPr lang="en-US" sz="1100" b="1" dirty="0">
                <a:solidFill>
                  <a:schemeClr val="bg1"/>
                </a:solidFill>
              </a:rPr>
              <a:t>10.64km</a:t>
            </a:r>
          </a:p>
        </p:txBody>
      </p:sp>
      <p:sp>
        <p:nvSpPr>
          <p:cNvPr id="11" name="Slide Number Placeholder 10">
            <a:extLst>
              <a:ext uri="{FF2B5EF4-FFF2-40B4-BE49-F238E27FC236}">
                <a16:creationId xmlns:a16="http://schemas.microsoft.com/office/drawing/2014/main" id="{E85ED079-DA82-4A6E-81A4-BF31903AEDC9}"/>
              </a:ext>
            </a:extLst>
          </p:cNvPr>
          <p:cNvSpPr>
            <a:spLocks noGrp="1"/>
          </p:cNvSpPr>
          <p:nvPr>
            <p:ph type="sldNum" sz="quarter" idx="12"/>
          </p:nvPr>
        </p:nvSpPr>
        <p:spPr/>
        <p:txBody>
          <a:bodyPr/>
          <a:lstStyle/>
          <a:p>
            <a:fld id="{0E6907BC-00D7-804C-97A0-641CB37C5811}" type="slidenum">
              <a:rPr lang="en-US" smtClean="0"/>
              <a:pPr/>
              <a:t>21</a:t>
            </a:fld>
            <a:endParaRPr lang="en-US"/>
          </a:p>
        </p:txBody>
      </p:sp>
      <p:pic>
        <p:nvPicPr>
          <p:cNvPr id="4" name="Audio 3">
            <a:hlinkClick r:id="" action="ppaction://media"/>
            <a:extLst>
              <a:ext uri="{FF2B5EF4-FFF2-40B4-BE49-F238E27FC236}">
                <a16:creationId xmlns:a16="http://schemas.microsoft.com/office/drawing/2014/main" id="{2EF23EFE-F4F4-49A5-B84D-A9660B9F7A6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28280674"/>
      </p:ext>
    </p:extLst>
  </p:cSld>
  <p:clrMapOvr>
    <a:masterClrMapping/>
  </p:clrMapOvr>
  <mc:AlternateContent xmlns:mc="http://schemas.openxmlformats.org/markup-compatibility/2006">
    <mc:Choice xmlns:p14="http://schemas.microsoft.com/office/powerpoint/2010/main" Requires="p14">
      <p:transition spd="slow" p14:dur="2000" advTm="30230"/>
    </mc:Choice>
    <mc:Fallback>
      <p:transition spd="slow" advTm="3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3" accel="50000" decel="5000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par>
                                <p:cTn id="11" presetID="2" presetClass="entr" presetSubtype="3" accel="50000" decel="5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80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ear_UCERF3.jpg"/>
          <p:cNvPicPr>
            <a:picLocks noChangeAspect="1"/>
          </p:cNvPicPr>
          <p:nvPr/>
        </p:nvPicPr>
        <p:blipFill>
          <a:blip r:embed="rId4"/>
          <a:stretch>
            <a:fillRect/>
          </a:stretch>
        </p:blipFill>
        <p:spPr>
          <a:xfrm>
            <a:off x="208087" y="0"/>
            <a:ext cx="8727826" cy="6858000"/>
          </a:xfrm>
          <a:prstGeom prst="rect">
            <a:avLst/>
          </a:prstGeom>
        </p:spPr>
      </p:pic>
      <p:sp>
        <p:nvSpPr>
          <p:cNvPr id="3" name="TextBox 2"/>
          <p:cNvSpPr txBox="1"/>
          <p:nvPr/>
        </p:nvSpPr>
        <p:spPr>
          <a:xfrm>
            <a:off x="1742240" y="729412"/>
            <a:ext cx="1192904" cy="369332"/>
          </a:xfrm>
          <a:prstGeom prst="rect">
            <a:avLst/>
          </a:prstGeom>
          <a:noFill/>
        </p:spPr>
        <p:txBody>
          <a:bodyPr wrap="square" rtlCol="0">
            <a:spAutoFit/>
          </a:bodyPr>
          <a:lstStyle/>
          <a:p>
            <a:r>
              <a:rPr lang="en-US" b="1" dirty="0">
                <a:solidFill>
                  <a:schemeClr val="bg1"/>
                </a:solidFill>
              </a:rPr>
              <a:t>32  (5)</a:t>
            </a:r>
          </a:p>
        </p:txBody>
      </p:sp>
      <p:sp>
        <p:nvSpPr>
          <p:cNvPr id="4" name="TextBox 3"/>
          <p:cNvSpPr txBox="1"/>
          <p:nvPr/>
        </p:nvSpPr>
        <p:spPr>
          <a:xfrm>
            <a:off x="2084703" y="1216056"/>
            <a:ext cx="1038982" cy="369332"/>
          </a:xfrm>
          <a:prstGeom prst="rect">
            <a:avLst/>
          </a:prstGeom>
          <a:noFill/>
        </p:spPr>
        <p:txBody>
          <a:bodyPr wrap="square" rtlCol="0">
            <a:spAutoFit/>
          </a:bodyPr>
          <a:lstStyle/>
          <a:p>
            <a:r>
              <a:rPr lang="en-US" b="1" dirty="0">
                <a:solidFill>
                  <a:schemeClr val="bg1"/>
                </a:solidFill>
              </a:rPr>
              <a:t>21 (10)</a:t>
            </a:r>
          </a:p>
        </p:txBody>
      </p:sp>
      <p:sp>
        <p:nvSpPr>
          <p:cNvPr id="5" name="TextBox 4"/>
          <p:cNvSpPr txBox="1"/>
          <p:nvPr/>
        </p:nvSpPr>
        <p:spPr>
          <a:xfrm>
            <a:off x="2443526" y="1643120"/>
            <a:ext cx="1289107" cy="369332"/>
          </a:xfrm>
          <a:prstGeom prst="rect">
            <a:avLst/>
          </a:prstGeom>
          <a:noFill/>
        </p:spPr>
        <p:txBody>
          <a:bodyPr wrap="square" rtlCol="0">
            <a:spAutoFit/>
          </a:bodyPr>
          <a:lstStyle/>
          <a:p>
            <a:r>
              <a:rPr lang="en-US" b="1" dirty="0">
                <a:solidFill>
                  <a:schemeClr val="bg1"/>
                </a:solidFill>
              </a:rPr>
              <a:t>19 (10)</a:t>
            </a:r>
          </a:p>
        </p:txBody>
      </p:sp>
      <p:sp>
        <p:nvSpPr>
          <p:cNvPr id="6" name="TextBox 5"/>
          <p:cNvSpPr txBox="1"/>
          <p:nvPr/>
        </p:nvSpPr>
        <p:spPr>
          <a:xfrm>
            <a:off x="2693651" y="2012452"/>
            <a:ext cx="1038982" cy="369332"/>
          </a:xfrm>
          <a:prstGeom prst="rect">
            <a:avLst/>
          </a:prstGeom>
          <a:noFill/>
        </p:spPr>
        <p:txBody>
          <a:bodyPr wrap="square" rtlCol="0">
            <a:spAutoFit/>
          </a:bodyPr>
          <a:lstStyle/>
          <a:p>
            <a:r>
              <a:rPr lang="en-US" b="1" dirty="0">
                <a:solidFill>
                  <a:schemeClr val="bg1"/>
                </a:solidFill>
              </a:rPr>
              <a:t>19 (9)</a:t>
            </a:r>
          </a:p>
        </p:txBody>
      </p:sp>
      <p:sp>
        <p:nvSpPr>
          <p:cNvPr id="7" name="TextBox 6"/>
          <p:cNvSpPr txBox="1"/>
          <p:nvPr/>
        </p:nvSpPr>
        <p:spPr>
          <a:xfrm>
            <a:off x="3123685" y="2487161"/>
            <a:ext cx="1087083" cy="369332"/>
          </a:xfrm>
          <a:prstGeom prst="rect">
            <a:avLst/>
          </a:prstGeom>
          <a:noFill/>
        </p:spPr>
        <p:txBody>
          <a:bodyPr wrap="square" rtlCol="0">
            <a:spAutoFit/>
          </a:bodyPr>
          <a:lstStyle/>
          <a:p>
            <a:r>
              <a:rPr lang="en-US" b="1" dirty="0">
                <a:solidFill>
                  <a:schemeClr val="bg1"/>
                </a:solidFill>
              </a:rPr>
              <a:t>20 (9)</a:t>
            </a:r>
          </a:p>
        </p:txBody>
      </p:sp>
      <p:sp>
        <p:nvSpPr>
          <p:cNvPr id="8" name="TextBox 7"/>
          <p:cNvSpPr txBox="1"/>
          <p:nvPr/>
        </p:nvSpPr>
        <p:spPr>
          <a:xfrm>
            <a:off x="3732633" y="2660316"/>
            <a:ext cx="933159" cy="366374"/>
          </a:xfrm>
          <a:prstGeom prst="rect">
            <a:avLst/>
          </a:prstGeom>
          <a:noFill/>
        </p:spPr>
        <p:txBody>
          <a:bodyPr wrap="square" rtlCol="0">
            <a:spAutoFit/>
          </a:bodyPr>
          <a:lstStyle/>
          <a:p>
            <a:r>
              <a:rPr lang="en-US" b="1" dirty="0">
                <a:solidFill>
                  <a:schemeClr val="bg1"/>
                </a:solidFill>
              </a:rPr>
              <a:t>16 (10)</a:t>
            </a:r>
          </a:p>
        </p:txBody>
      </p:sp>
      <p:sp>
        <p:nvSpPr>
          <p:cNvPr id="9" name="TextBox 8"/>
          <p:cNvSpPr txBox="1"/>
          <p:nvPr/>
        </p:nvSpPr>
        <p:spPr>
          <a:xfrm>
            <a:off x="4357947" y="2915059"/>
            <a:ext cx="1024552" cy="369332"/>
          </a:xfrm>
          <a:prstGeom prst="rect">
            <a:avLst/>
          </a:prstGeom>
          <a:noFill/>
        </p:spPr>
        <p:txBody>
          <a:bodyPr wrap="square" rtlCol="0">
            <a:spAutoFit/>
          </a:bodyPr>
          <a:lstStyle/>
          <a:p>
            <a:r>
              <a:rPr lang="en-US" b="1" dirty="0">
                <a:solidFill>
                  <a:schemeClr val="bg1"/>
                </a:solidFill>
              </a:rPr>
              <a:t>11 (7)</a:t>
            </a:r>
          </a:p>
        </p:txBody>
      </p:sp>
      <p:sp>
        <p:nvSpPr>
          <p:cNvPr id="10" name="TextBox 9"/>
          <p:cNvSpPr txBox="1"/>
          <p:nvPr/>
        </p:nvSpPr>
        <p:spPr>
          <a:xfrm>
            <a:off x="4824527" y="3099725"/>
            <a:ext cx="1115943" cy="369332"/>
          </a:xfrm>
          <a:prstGeom prst="rect">
            <a:avLst/>
          </a:prstGeom>
          <a:noFill/>
        </p:spPr>
        <p:txBody>
          <a:bodyPr wrap="square" rtlCol="0">
            <a:spAutoFit/>
          </a:bodyPr>
          <a:lstStyle/>
          <a:p>
            <a:r>
              <a:rPr lang="en-US" b="1" dirty="0">
                <a:solidFill>
                  <a:schemeClr val="bg1"/>
                </a:solidFill>
              </a:rPr>
              <a:t>12 (10)</a:t>
            </a:r>
          </a:p>
        </p:txBody>
      </p:sp>
      <p:sp>
        <p:nvSpPr>
          <p:cNvPr id="11" name="TextBox 10"/>
          <p:cNvSpPr txBox="1"/>
          <p:nvPr/>
        </p:nvSpPr>
        <p:spPr>
          <a:xfrm>
            <a:off x="5536419" y="3372837"/>
            <a:ext cx="1024554" cy="379698"/>
          </a:xfrm>
          <a:prstGeom prst="rect">
            <a:avLst/>
          </a:prstGeom>
          <a:noFill/>
        </p:spPr>
        <p:txBody>
          <a:bodyPr wrap="square" rtlCol="0">
            <a:spAutoFit/>
          </a:bodyPr>
          <a:lstStyle/>
          <a:p>
            <a:r>
              <a:rPr lang="en-US" b="1" dirty="0">
                <a:solidFill>
                  <a:schemeClr val="bg1"/>
                </a:solidFill>
              </a:rPr>
              <a:t>17 (7)</a:t>
            </a:r>
          </a:p>
        </p:txBody>
      </p:sp>
      <p:sp>
        <p:nvSpPr>
          <p:cNvPr id="12" name="TextBox 11"/>
          <p:cNvSpPr txBox="1"/>
          <p:nvPr/>
        </p:nvSpPr>
        <p:spPr>
          <a:xfrm>
            <a:off x="6229070" y="4233630"/>
            <a:ext cx="1024555" cy="369332"/>
          </a:xfrm>
          <a:prstGeom prst="rect">
            <a:avLst/>
          </a:prstGeom>
          <a:noFill/>
        </p:spPr>
        <p:txBody>
          <a:bodyPr wrap="square" rtlCol="0">
            <a:spAutoFit/>
          </a:bodyPr>
          <a:lstStyle/>
          <a:p>
            <a:r>
              <a:rPr lang="en-US" b="1" dirty="0">
                <a:solidFill>
                  <a:schemeClr val="bg1"/>
                </a:solidFill>
              </a:rPr>
              <a:t>34 (7)</a:t>
            </a:r>
          </a:p>
        </p:txBody>
      </p:sp>
      <p:sp>
        <p:nvSpPr>
          <p:cNvPr id="13" name="TextBox 12"/>
          <p:cNvSpPr txBox="1"/>
          <p:nvPr/>
        </p:nvSpPr>
        <p:spPr>
          <a:xfrm>
            <a:off x="4319467" y="3430569"/>
            <a:ext cx="1024552" cy="379698"/>
          </a:xfrm>
          <a:prstGeom prst="rect">
            <a:avLst/>
          </a:prstGeom>
          <a:noFill/>
        </p:spPr>
        <p:txBody>
          <a:bodyPr wrap="square" rtlCol="0">
            <a:spAutoFit/>
          </a:bodyPr>
          <a:lstStyle/>
          <a:p>
            <a:r>
              <a:rPr lang="en-US" b="1" dirty="0">
                <a:solidFill>
                  <a:schemeClr val="bg1"/>
                </a:solidFill>
              </a:rPr>
              <a:t>14 (8)</a:t>
            </a:r>
          </a:p>
        </p:txBody>
      </p:sp>
      <p:sp>
        <p:nvSpPr>
          <p:cNvPr id="14" name="TextBox 13"/>
          <p:cNvSpPr txBox="1"/>
          <p:nvPr/>
        </p:nvSpPr>
        <p:spPr>
          <a:xfrm>
            <a:off x="4747567" y="3733291"/>
            <a:ext cx="1115943" cy="369332"/>
          </a:xfrm>
          <a:prstGeom prst="rect">
            <a:avLst/>
          </a:prstGeom>
          <a:noFill/>
        </p:spPr>
        <p:txBody>
          <a:bodyPr wrap="square" rtlCol="0">
            <a:spAutoFit/>
          </a:bodyPr>
          <a:lstStyle/>
          <a:p>
            <a:r>
              <a:rPr lang="en-US" b="1" dirty="0">
                <a:solidFill>
                  <a:schemeClr val="bg1"/>
                </a:solidFill>
              </a:rPr>
              <a:t>12 (9)</a:t>
            </a:r>
          </a:p>
        </p:txBody>
      </p:sp>
      <p:sp>
        <p:nvSpPr>
          <p:cNvPr id="15" name="TextBox 14"/>
          <p:cNvSpPr txBox="1"/>
          <p:nvPr/>
        </p:nvSpPr>
        <p:spPr>
          <a:xfrm>
            <a:off x="5170859" y="4025647"/>
            <a:ext cx="1024554" cy="369332"/>
          </a:xfrm>
          <a:prstGeom prst="rect">
            <a:avLst/>
          </a:prstGeom>
          <a:noFill/>
        </p:spPr>
        <p:txBody>
          <a:bodyPr wrap="square" rtlCol="0">
            <a:spAutoFit/>
          </a:bodyPr>
          <a:lstStyle/>
          <a:p>
            <a:r>
              <a:rPr lang="en-US" b="1" dirty="0">
                <a:solidFill>
                  <a:schemeClr val="bg1"/>
                </a:solidFill>
              </a:rPr>
              <a:t>19 (8)</a:t>
            </a:r>
          </a:p>
        </p:txBody>
      </p:sp>
      <p:sp>
        <p:nvSpPr>
          <p:cNvPr id="17" name="Slide Number Placeholder 16">
            <a:extLst>
              <a:ext uri="{FF2B5EF4-FFF2-40B4-BE49-F238E27FC236}">
                <a16:creationId xmlns:a16="http://schemas.microsoft.com/office/drawing/2014/main" id="{D1B7F9A7-CF9C-4989-8D9B-C67800678A73}"/>
              </a:ext>
            </a:extLst>
          </p:cNvPr>
          <p:cNvSpPr>
            <a:spLocks noGrp="1"/>
          </p:cNvSpPr>
          <p:nvPr>
            <p:ph type="sldNum" sz="quarter" idx="12"/>
          </p:nvPr>
        </p:nvSpPr>
        <p:spPr/>
        <p:txBody>
          <a:bodyPr/>
          <a:lstStyle/>
          <a:p>
            <a:fld id="{0E6907BC-00D7-804C-97A0-641CB37C5811}" type="slidenum">
              <a:rPr lang="en-US" smtClean="0"/>
              <a:pPr/>
              <a:t>22</a:t>
            </a:fld>
            <a:endParaRPr lang="en-US"/>
          </a:p>
        </p:txBody>
      </p:sp>
      <p:pic>
        <p:nvPicPr>
          <p:cNvPr id="16" name="Audio 15">
            <a:hlinkClick r:id="" action="ppaction://media"/>
            <a:extLst>
              <a:ext uri="{FF2B5EF4-FFF2-40B4-BE49-F238E27FC236}">
                <a16:creationId xmlns:a16="http://schemas.microsoft.com/office/drawing/2014/main" id="{D5DD7735-F50C-41A5-B418-086BF63EE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439"/>
    </mc:Choice>
    <mc:Fallback>
      <p:transition spd="slow" advTm="22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5FFA-C322-49D8-B2AA-3B61F06975F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431B45E3-BC7B-493F-8BBA-C2A2863D0F3B}"/>
              </a:ext>
            </a:extLst>
          </p:cNvPr>
          <p:cNvSpPr>
            <a:spLocks noGrp="1"/>
          </p:cNvSpPr>
          <p:nvPr>
            <p:ph idx="1"/>
          </p:nvPr>
        </p:nvSpPr>
        <p:spPr/>
        <p:txBody>
          <a:bodyPr/>
          <a:lstStyle/>
          <a:p>
            <a:r>
              <a:rPr lang="en-US" dirty="0"/>
              <a:t>Using shear strain rates associated with pure strike-slip faulting filters out potential contamination from off-fault deformation. This data product may be better suited for resolving fault slip rate and effective locking depths along the major shear zones.</a:t>
            </a:r>
          </a:p>
          <a:p>
            <a:endParaRPr lang="en-US" dirty="0"/>
          </a:p>
          <a:p>
            <a:r>
              <a:rPr lang="en-US" dirty="0"/>
              <a:t>Effective fault locking depths inferred to date are shallower than most previous estimates.</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96A7FE77-FB7A-4B0B-9B1F-54502F4CEA13}"/>
              </a:ext>
            </a:extLst>
          </p:cNvPr>
          <p:cNvSpPr>
            <a:spLocks noGrp="1"/>
          </p:cNvSpPr>
          <p:nvPr>
            <p:ph type="sldNum" sz="quarter" idx="12"/>
          </p:nvPr>
        </p:nvSpPr>
        <p:spPr/>
        <p:txBody>
          <a:bodyPr/>
          <a:lstStyle/>
          <a:p>
            <a:fld id="{0E6907BC-00D7-804C-97A0-641CB37C5811}" type="slidenum">
              <a:rPr lang="en-US" smtClean="0"/>
              <a:pPr/>
              <a:t>23</a:t>
            </a:fld>
            <a:endParaRPr lang="en-US"/>
          </a:p>
        </p:txBody>
      </p:sp>
      <p:pic>
        <p:nvPicPr>
          <p:cNvPr id="4" name="Audio 3">
            <a:hlinkClick r:id="" action="ppaction://media"/>
            <a:extLst>
              <a:ext uri="{FF2B5EF4-FFF2-40B4-BE49-F238E27FC236}">
                <a16:creationId xmlns:a16="http://schemas.microsoft.com/office/drawing/2014/main" id="{118BADEA-94AB-41A2-B5BF-A9FCFCFE11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18240761"/>
      </p:ext>
    </p:extLst>
  </p:cSld>
  <p:clrMapOvr>
    <a:masterClrMapping/>
  </p:clrMapOvr>
  <mc:AlternateContent xmlns:mc="http://schemas.openxmlformats.org/markup-compatibility/2006">
    <mc:Choice xmlns:p14="http://schemas.microsoft.com/office/powerpoint/2010/main" Requires="p14">
      <p:transition spd="slow" p14:dur="2000" advTm="35285"/>
    </mc:Choice>
    <mc:Fallback>
      <p:transition spd="slow" advTm="35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1BD9B-DAE4-4865-B949-A6A1C202F34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7961C77-C152-4655-ABE3-FD4C8704BCFA}"/>
              </a:ext>
            </a:extLst>
          </p:cNvPr>
          <p:cNvSpPr>
            <a:spLocks noGrp="1"/>
          </p:cNvSpPr>
          <p:nvPr>
            <p:ph idx="1"/>
          </p:nvPr>
        </p:nvSpPr>
        <p:spPr>
          <a:xfrm>
            <a:off x="457200" y="1417638"/>
            <a:ext cx="8229600" cy="5440362"/>
          </a:xfrm>
        </p:spPr>
        <p:txBody>
          <a:bodyPr>
            <a:normAutofit lnSpcReduction="10000"/>
          </a:bodyPr>
          <a:lstStyle/>
          <a:p>
            <a:pPr lvl="0"/>
            <a:r>
              <a:rPr lang="en-US" sz="1600" dirty="0"/>
              <a:t>Allmendinger, R.W., Cardozo, N, &amp; Fisher, D.M. (2012). Structural Geology Algorithms, Vectors and Tensors : Cambridge University Press, 289 p., ISBN 978 - 1 - 107 - 40138 - 9..</a:t>
            </a:r>
          </a:p>
          <a:p>
            <a:pPr lvl="0"/>
            <a:r>
              <a:rPr lang="en-US" sz="1600" dirty="0"/>
              <a:t>Atwater, T., &amp; Stock, J. (1998). Pacific-North America Plate Tectonics of the Neogene Southwestern United States: An Update. </a:t>
            </a:r>
            <a:r>
              <a:rPr lang="en-US" sz="1600" i="1" dirty="0"/>
              <a:t>International Geology Review</a:t>
            </a:r>
            <a:r>
              <a:rPr lang="en-US" sz="1600" dirty="0"/>
              <a:t>, </a:t>
            </a:r>
            <a:r>
              <a:rPr lang="en-US" sz="1600" i="1" dirty="0"/>
              <a:t>40</a:t>
            </a:r>
            <a:r>
              <a:rPr lang="en-US" sz="1600" dirty="0"/>
              <a:t>(5), 375–402. </a:t>
            </a:r>
            <a:r>
              <a:rPr lang="en-US" sz="1600" dirty="0" err="1"/>
              <a:t>doi</a:t>
            </a:r>
            <a:r>
              <a:rPr lang="en-US" sz="1600" dirty="0"/>
              <a:t>: 10.1080/00206819809465216</a:t>
            </a:r>
          </a:p>
          <a:p>
            <a:pPr lvl="0"/>
            <a:r>
              <a:rPr lang="en-US" sz="1600" dirty="0"/>
              <a:t>Beavan, J., &amp; Haines, J. (2001). Contemporary horizontal velocity and strain rate fields of the Pacific-Australian plate boundary zone through New Zealand. </a:t>
            </a:r>
            <a:r>
              <a:rPr lang="en-US" sz="1600" i="1" dirty="0"/>
              <a:t>Journal of Geophysical Research: Solid Earth</a:t>
            </a:r>
            <a:r>
              <a:rPr lang="en-US" sz="1600" dirty="0"/>
              <a:t>, </a:t>
            </a:r>
            <a:r>
              <a:rPr lang="en-US" sz="1600" i="1" dirty="0"/>
              <a:t>106</a:t>
            </a:r>
            <a:r>
              <a:rPr lang="en-US" sz="1600" dirty="0"/>
              <a:t>(B1), 741–770. </a:t>
            </a:r>
            <a:r>
              <a:rPr lang="en-US" sz="1600" dirty="0" err="1"/>
              <a:t>doi</a:t>
            </a:r>
            <a:r>
              <a:rPr lang="en-US" sz="1600" dirty="0"/>
              <a:t>: 10.1029/2000jb900302</a:t>
            </a:r>
          </a:p>
          <a:p>
            <a:pPr lvl="0"/>
            <a:r>
              <a:rPr lang="en-US" sz="1600" dirty="0"/>
              <a:t>Hackl, M. &amp; </a:t>
            </a:r>
            <a:r>
              <a:rPr lang="en-US" sz="1600" dirty="0" err="1"/>
              <a:t>Malservisi</a:t>
            </a:r>
            <a:r>
              <a:rPr lang="en-US" sz="1600" dirty="0"/>
              <a:t>, R. &amp; </a:t>
            </a:r>
            <a:r>
              <a:rPr lang="en-US" sz="1600" dirty="0" err="1"/>
              <a:t>Wdowinski</a:t>
            </a:r>
            <a:r>
              <a:rPr lang="en-US" sz="1600" dirty="0"/>
              <a:t>, S. (2009). Strain patterns from dense GPS networks. Natural Hazards and Earth System Sciences. 9. 10.5194/nhess-9-1177-2009. </a:t>
            </a:r>
          </a:p>
          <a:p>
            <a:pPr lvl="0"/>
            <a:r>
              <a:rPr lang="en-US" sz="1600" dirty="0"/>
              <a:t>Haines, A. J., &amp; Holt, W. E. (1993). A procedure for obtaining the complete horizontal motions within zones of distributed deformation from the inversion of strain rate data. </a:t>
            </a:r>
            <a:r>
              <a:rPr lang="en-US" sz="1600" i="1" dirty="0"/>
              <a:t>Journal of Geophysical Research: Solid Earth</a:t>
            </a:r>
            <a:r>
              <a:rPr lang="en-US" sz="1600" dirty="0"/>
              <a:t>, </a:t>
            </a:r>
            <a:r>
              <a:rPr lang="en-US" sz="1600" i="1" dirty="0"/>
              <a:t>98</a:t>
            </a:r>
            <a:r>
              <a:rPr lang="en-US" sz="1600" dirty="0"/>
              <a:t>(B7), 12057–12082. </a:t>
            </a:r>
            <a:r>
              <a:rPr lang="en-US" sz="1600" dirty="0" err="1"/>
              <a:t>doi</a:t>
            </a:r>
            <a:r>
              <a:rPr lang="en-US" sz="1600" dirty="0"/>
              <a:t>: 10.1029/93jb00892</a:t>
            </a:r>
          </a:p>
          <a:p>
            <a:pPr lvl="0"/>
            <a:r>
              <a:rPr lang="en-US" sz="1600" dirty="0"/>
              <a:t>Holt, W. E., </a:t>
            </a:r>
            <a:r>
              <a:rPr lang="en-US" sz="1600" dirty="0" err="1"/>
              <a:t>Chamot</a:t>
            </a:r>
            <a:r>
              <a:rPr lang="en-US" sz="1600" dirty="0"/>
              <a:t>-Rooke, N., Pichon, X. L., Haines, A. J., Shen-Tu, B., &amp; Ren, J. (2000). Velocity field in Asia inferred from Quaternary fault slip rates and Global Positioning System observations. </a:t>
            </a:r>
            <a:r>
              <a:rPr lang="en-US" sz="1600" i="1" dirty="0"/>
              <a:t>Journal of Geophysical Research: Solid Earth</a:t>
            </a:r>
            <a:r>
              <a:rPr lang="en-US" sz="1600" dirty="0"/>
              <a:t>, </a:t>
            </a:r>
            <a:r>
              <a:rPr lang="en-US" sz="1600" i="1" dirty="0"/>
              <a:t>105</a:t>
            </a:r>
            <a:r>
              <a:rPr lang="en-US" sz="1600" dirty="0"/>
              <a:t>(B8), 19185–19209. </a:t>
            </a:r>
            <a:r>
              <a:rPr lang="en-US" sz="1600" dirty="0" err="1"/>
              <a:t>doi</a:t>
            </a:r>
            <a:r>
              <a:rPr lang="en-US" sz="1600" dirty="0"/>
              <a:t>: 10.1029/2000jb90004</a:t>
            </a:r>
          </a:p>
          <a:p>
            <a:pPr lvl="0"/>
            <a:r>
              <a:rPr lang="en-US" sz="1600" dirty="0"/>
              <a:t>Savage, J. C., &amp; Burford, R. O. (1973). Geodetic determination of relative plate motion in central California. </a:t>
            </a:r>
            <a:r>
              <a:rPr lang="en-US" sz="1600" i="1" dirty="0"/>
              <a:t>Journal of Geophysical Research</a:t>
            </a:r>
            <a:r>
              <a:rPr lang="en-US" sz="1600" dirty="0"/>
              <a:t>, </a:t>
            </a:r>
            <a:r>
              <a:rPr lang="en-US" sz="1600" i="1" dirty="0"/>
              <a:t>78</a:t>
            </a:r>
            <a:r>
              <a:rPr lang="en-US" sz="1600" dirty="0"/>
              <a:t>(5), 832–845. </a:t>
            </a:r>
            <a:r>
              <a:rPr lang="en-US" sz="1600" dirty="0" err="1"/>
              <a:t>doi</a:t>
            </a:r>
            <a:r>
              <a:rPr lang="en-US" sz="1600" dirty="0"/>
              <a:t>: 10.1029/jb078i005p00832</a:t>
            </a:r>
          </a:p>
        </p:txBody>
      </p:sp>
      <p:sp>
        <p:nvSpPr>
          <p:cNvPr id="5" name="Slide Number Placeholder 4">
            <a:extLst>
              <a:ext uri="{FF2B5EF4-FFF2-40B4-BE49-F238E27FC236}">
                <a16:creationId xmlns:a16="http://schemas.microsoft.com/office/drawing/2014/main" id="{4D0882C8-6CC4-4160-B0B0-8263E07259C7}"/>
              </a:ext>
            </a:extLst>
          </p:cNvPr>
          <p:cNvSpPr>
            <a:spLocks noGrp="1"/>
          </p:cNvSpPr>
          <p:nvPr>
            <p:ph type="sldNum" sz="quarter" idx="12"/>
          </p:nvPr>
        </p:nvSpPr>
        <p:spPr/>
        <p:txBody>
          <a:bodyPr/>
          <a:lstStyle/>
          <a:p>
            <a:fld id="{0E6907BC-00D7-804C-97A0-641CB37C5811}" type="slidenum">
              <a:rPr lang="en-US" smtClean="0"/>
              <a:pPr/>
              <a:t>24</a:t>
            </a:fld>
            <a:endParaRPr lang="en-US"/>
          </a:p>
        </p:txBody>
      </p:sp>
    </p:spTree>
    <p:extLst>
      <p:ext uri="{BB962C8B-B14F-4D97-AF65-F5344CB8AC3E}">
        <p14:creationId xmlns:p14="http://schemas.microsoft.com/office/powerpoint/2010/main" val="3408103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1701-9459-458B-A98A-765714CFF566}"/>
              </a:ext>
            </a:extLst>
          </p:cNvPr>
          <p:cNvSpPr>
            <a:spLocks noGrp="1"/>
          </p:cNvSpPr>
          <p:nvPr>
            <p:ph type="title"/>
          </p:nvPr>
        </p:nvSpPr>
        <p:spPr/>
        <p:txBody>
          <a:bodyPr/>
          <a:lstStyle/>
          <a:p>
            <a:r>
              <a:rPr lang="en-US" dirty="0"/>
              <a:t>Future Work</a:t>
            </a:r>
          </a:p>
        </p:txBody>
      </p:sp>
      <p:pic>
        <p:nvPicPr>
          <p:cNvPr id="5" name="Content Placeholder 4">
            <a:extLst>
              <a:ext uri="{FF2B5EF4-FFF2-40B4-BE49-F238E27FC236}">
                <a16:creationId xmlns:a16="http://schemas.microsoft.com/office/drawing/2014/main" id="{2D894848-2B27-400D-B88C-E9E609F1AE67}"/>
              </a:ext>
            </a:extLst>
          </p:cNvPr>
          <p:cNvPicPr>
            <a:picLocks noGrp="1" noChangeAspect="1"/>
          </p:cNvPicPr>
          <p:nvPr>
            <p:ph idx="1"/>
          </p:nvPr>
        </p:nvPicPr>
        <p:blipFill>
          <a:blip r:embed="rId4"/>
          <a:stretch>
            <a:fillRect/>
          </a:stretch>
        </p:blipFill>
        <p:spPr>
          <a:xfrm>
            <a:off x="909320" y="1306705"/>
            <a:ext cx="7325360" cy="5549515"/>
          </a:xfrm>
          <a:prstGeom prst="rect">
            <a:avLst/>
          </a:prstGeom>
        </p:spPr>
      </p:pic>
      <p:sp>
        <p:nvSpPr>
          <p:cNvPr id="7" name="Slide Number Placeholder 6">
            <a:extLst>
              <a:ext uri="{FF2B5EF4-FFF2-40B4-BE49-F238E27FC236}">
                <a16:creationId xmlns:a16="http://schemas.microsoft.com/office/drawing/2014/main" id="{D36646AA-2154-4575-9EEA-FF11EDA15208}"/>
              </a:ext>
            </a:extLst>
          </p:cNvPr>
          <p:cNvSpPr>
            <a:spLocks noGrp="1"/>
          </p:cNvSpPr>
          <p:nvPr>
            <p:ph type="sldNum" sz="quarter" idx="12"/>
          </p:nvPr>
        </p:nvSpPr>
        <p:spPr/>
        <p:txBody>
          <a:bodyPr/>
          <a:lstStyle/>
          <a:p>
            <a:fld id="{0E6907BC-00D7-804C-97A0-641CB37C5811}" type="slidenum">
              <a:rPr lang="en-US" smtClean="0"/>
              <a:pPr/>
              <a:t>25</a:t>
            </a:fld>
            <a:endParaRPr lang="en-US"/>
          </a:p>
        </p:txBody>
      </p:sp>
      <p:pic>
        <p:nvPicPr>
          <p:cNvPr id="11" name="Audio 10">
            <a:hlinkClick r:id="" action="ppaction://media"/>
            <a:extLst>
              <a:ext uri="{FF2B5EF4-FFF2-40B4-BE49-F238E27FC236}">
                <a16:creationId xmlns:a16="http://schemas.microsoft.com/office/drawing/2014/main" id="{D191B7CB-DD03-4B02-8B3F-C93B22FE44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80936449"/>
      </p:ext>
    </p:extLst>
  </p:cSld>
  <p:clrMapOvr>
    <a:masterClrMapping/>
  </p:clrMapOvr>
  <mc:AlternateContent xmlns:mc="http://schemas.openxmlformats.org/markup-compatibility/2006">
    <mc:Choice xmlns:p14="http://schemas.microsoft.com/office/powerpoint/2010/main" Requires="p14">
      <p:transition spd="slow" p14:dur="2000" advTm="31006"/>
    </mc:Choice>
    <mc:Fallback>
      <p:transition spd="slow" advTm="3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4" name="(34) Tectonic History of Western North America and Southern California - A2 - YouTube - Google Chrome 2020-04-20 06-36-38">
            <a:hlinkClick r:id="" action="ppaction://media"/>
            <a:extLst>
              <a:ext uri="{FF2B5EF4-FFF2-40B4-BE49-F238E27FC236}">
                <a16:creationId xmlns:a16="http://schemas.microsoft.com/office/drawing/2014/main" id="{8DA0502A-E71B-4704-80E8-AF7288200B43}"/>
              </a:ext>
            </a:extLst>
          </p:cNvPr>
          <p:cNvPicPr>
            <a:picLocks noChangeAspect="1"/>
          </p:cNvPicPr>
          <p:nvPr>
            <a:videoFile r:link="rId2"/>
            <p:extLst>
              <p:ext uri="{DAA4B4D4-6D71-4841-9C94-3DE7FCFB9230}">
                <p14:media xmlns:p14="http://schemas.microsoft.com/office/powerpoint/2010/main" r:embed="rId1">
                  <p14:bmkLst>
                    <p14:bmk name="Bookmark 1" time="8130.6632"/>
                  </p14:bmkLst>
                </p14:media>
              </p:ext>
            </p:extLst>
          </p:nvPr>
        </p:nvPicPr>
        <p:blipFill rotWithShape="1">
          <a:blip r:embed="rId8"/>
          <a:srcRect l="12400" r="12548" b="-3402"/>
          <a:stretch>
            <a:fillRect/>
          </a:stretch>
        </p:blipFill>
        <p:spPr>
          <a:xfrm>
            <a:off x="2255043" y="766553"/>
            <a:ext cx="6080289" cy="4712087"/>
          </a:xfrm>
          <a:prstGeom prst="rect">
            <a:avLst/>
          </a:prstGeom>
        </p:spPr>
      </p:pic>
      <p:pic>
        <p:nvPicPr>
          <p:cNvPr id="41986" name="Picture 2" descr="Precariously balanced rocks provide clues for unearthing underground fault connections">
            <a:extLst>
              <a:ext uri="{FF2B5EF4-FFF2-40B4-BE49-F238E27FC236}">
                <a16:creationId xmlns:a16="http://schemas.microsoft.com/office/drawing/2014/main" id="{CB139AA9-97A1-4BF2-8B31-E0B20AFB5E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3835" y="18854"/>
            <a:ext cx="4510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AC8FDD-DFAF-4F29-87B7-EB817959DED5}"/>
              </a:ext>
            </a:extLst>
          </p:cNvPr>
          <p:cNvSpPr txBox="1"/>
          <p:nvPr/>
        </p:nvSpPr>
        <p:spPr>
          <a:xfrm>
            <a:off x="-28281" y="6226339"/>
            <a:ext cx="2460396" cy="523220"/>
          </a:xfrm>
          <a:prstGeom prst="rect">
            <a:avLst/>
          </a:prstGeom>
          <a:noFill/>
        </p:spPr>
        <p:txBody>
          <a:bodyPr wrap="square" rtlCol="0">
            <a:spAutoFit/>
          </a:bodyPr>
          <a:lstStyle/>
          <a:p>
            <a:r>
              <a:rPr lang="en-US" sz="1400" dirty="0">
                <a:solidFill>
                  <a:schemeClr val="bg1"/>
                </a:solidFill>
              </a:rPr>
              <a:t>Nick Hinze, Nevada Bureau of Mines and Geology</a:t>
            </a:r>
            <a:endParaRPr lang="en-US" dirty="0">
              <a:solidFill>
                <a:schemeClr val="bg1"/>
              </a:solidFill>
            </a:endParaRPr>
          </a:p>
        </p:txBody>
      </p:sp>
      <p:sp>
        <p:nvSpPr>
          <p:cNvPr id="6" name="TextBox 5">
            <a:extLst>
              <a:ext uri="{FF2B5EF4-FFF2-40B4-BE49-F238E27FC236}">
                <a16:creationId xmlns:a16="http://schemas.microsoft.com/office/drawing/2014/main" id="{46497408-41C5-4BC1-B495-8279FA793E43}"/>
              </a:ext>
            </a:extLst>
          </p:cNvPr>
          <p:cNvSpPr txBox="1"/>
          <p:nvPr/>
        </p:nvSpPr>
        <p:spPr>
          <a:xfrm>
            <a:off x="7748831" y="2413262"/>
            <a:ext cx="1764850" cy="523220"/>
          </a:xfrm>
          <a:prstGeom prst="rect">
            <a:avLst/>
          </a:prstGeom>
          <a:noFill/>
        </p:spPr>
        <p:txBody>
          <a:bodyPr wrap="square" rtlCol="0">
            <a:spAutoFit/>
          </a:bodyPr>
          <a:lstStyle/>
          <a:p>
            <a:r>
              <a:rPr lang="en-US" sz="1400" dirty="0">
                <a:solidFill>
                  <a:schemeClr val="bg1"/>
                </a:solidFill>
              </a:rPr>
              <a:t>Atwater &amp; Stock (1998)</a:t>
            </a:r>
          </a:p>
        </p:txBody>
      </p:sp>
      <p:sp>
        <p:nvSpPr>
          <p:cNvPr id="11" name="Slide Number Placeholder 10">
            <a:extLst>
              <a:ext uri="{FF2B5EF4-FFF2-40B4-BE49-F238E27FC236}">
                <a16:creationId xmlns:a16="http://schemas.microsoft.com/office/drawing/2014/main" id="{FB0B6A97-61FF-4710-9A72-4B0EEA38B1B9}"/>
              </a:ext>
            </a:extLst>
          </p:cNvPr>
          <p:cNvSpPr>
            <a:spLocks noGrp="1"/>
          </p:cNvSpPr>
          <p:nvPr>
            <p:ph type="sldNum" sz="quarter" idx="12"/>
          </p:nvPr>
        </p:nvSpPr>
        <p:spPr/>
        <p:txBody>
          <a:bodyPr/>
          <a:lstStyle/>
          <a:p>
            <a:fld id="{0E6907BC-00D7-804C-97A0-641CB37C5811}" type="slidenum">
              <a:rPr lang="en-US" smtClean="0"/>
              <a:pPr/>
              <a:t>3</a:t>
            </a:fld>
            <a:endParaRPr lang="en-US"/>
          </a:p>
        </p:txBody>
      </p:sp>
      <p:pic>
        <p:nvPicPr>
          <p:cNvPr id="3" name="Audio 2">
            <a:hlinkClick r:id="" action="ppaction://media"/>
            <a:extLst>
              <a:ext uri="{FF2B5EF4-FFF2-40B4-BE49-F238E27FC236}">
                <a16:creationId xmlns:a16="http://schemas.microsoft.com/office/drawing/2014/main" id="{F497D7B5-0F90-42A7-857F-FE86F03472F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20889217"/>
      </p:ext>
    </p:extLst>
  </p:cSld>
  <p:clrMapOvr>
    <a:masterClrMapping/>
  </p:clrMapOvr>
  <mc:AlternateContent xmlns:mc="http://schemas.openxmlformats.org/markup-compatibility/2006">
    <mc:Choice xmlns:p14="http://schemas.microsoft.com/office/powerpoint/2010/main" Requires="p14">
      <p:transition spd="slow" p14:dur="2000" advTm="36942"/>
    </mc:Choice>
    <mc:Fallback>
      <p:transition spd="slow" advTm="3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mediacall" presetSubtype="0" fill="hold" nodeType="withEffect">
                                  <p:stCondLst>
                                    <p:cond delay="0"/>
                                  </p:stCondLst>
                                  <p:childTnLst>
                                    <p:cmd type="call" cmd="playFrom(0.0)">
                                      <p:cBhvr>
                                        <p:cTn id="8" dur="19499" fill="hold"/>
                                        <p:tgtEl>
                                          <p:spTgt spid="4"/>
                                        </p:tgtEl>
                                      </p:cBhvr>
                                    </p:cmd>
                                  </p:childTnLst>
                                </p:cTn>
                              </p:par>
                              <p:par>
                                <p:cTn id="9" presetID="6" presetClass="emph" presetSubtype="0" fill="hold" nodeType="withEffect">
                                  <p:stCondLst>
                                    <p:cond delay="2500"/>
                                  </p:stCondLst>
                                  <p:childTnLst>
                                    <p:animScale>
                                      <p:cBhvr>
                                        <p:cTn id="10" dur="2500" fill="hold"/>
                                        <p:tgtEl>
                                          <p:spTgt spid="4"/>
                                        </p:tgtEl>
                                      </p:cBhvr>
                                      <p:by x="50000" y="50000"/>
                                    </p:animScale>
                                  </p:childTnLst>
                                </p:cTn>
                              </p:par>
                              <p:par>
                                <p:cTn id="11" presetID="56" presetClass="path" presetSubtype="0" accel="50000" decel="50000" fill="hold" nodeType="withEffect">
                                  <p:stCondLst>
                                    <p:cond delay="4000"/>
                                  </p:stCondLst>
                                  <p:childTnLst>
                                    <p:animMotion origin="layout" path="M -3.05556E-6 -4.07407E-6 L 0.25 -0.25 " pathEditMode="relative" rAng="0" ptsTypes="AA">
                                      <p:cBhvr>
                                        <p:cTn id="12" dur="1750" fill="hold"/>
                                        <p:tgtEl>
                                          <p:spTgt spid="4"/>
                                        </p:tgtEl>
                                        <p:attrNameLst>
                                          <p:attrName>ppt_x</p:attrName>
                                          <p:attrName>ppt_y</p:attrName>
                                        </p:attrNameLst>
                                      </p:cBhvr>
                                      <p:rCtr x="12500" y="-12500"/>
                                    </p:animMotion>
                                  </p:childTnLst>
                                </p:cTn>
                              </p:par>
                              <p:par>
                                <p:cTn id="13" presetID="1" presetClass="entr" presetSubtype="0" fill="hold" grpId="0" nodeType="withEffect">
                                  <p:stCondLst>
                                    <p:cond delay="570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7100"/>
                                  </p:stCondLst>
                                  <p:childTnLst>
                                    <p:set>
                                      <p:cBhvr>
                                        <p:cTn id="16" dur="1" fill="hold">
                                          <p:stCondLst>
                                            <p:cond delay="0"/>
                                          </p:stCondLst>
                                        </p:cTn>
                                        <p:tgtEl>
                                          <p:spTgt spid="41986"/>
                                        </p:tgtEl>
                                        <p:attrNameLst>
                                          <p:attrName>style.visibility</p:attrName>
                                        </p:attrNameLst>
                                      </p:cBhvr>
                                      <p:to>
                                        <p:strVal val="visible"/>
                                      </p:to>
                                    </p:set>
                                  </p:childTnLst>
                                </p:cTn>
                              </p:par>
                              <p:par>
                                <p:cTn id="17" presetID="6" presetClass="emph" presetSubtype="0" fill="hold" nodeType="withEffect">
                                  <p:stCondLst>
                                    <p:cond delay="7800"/>
                                  </p:stCondLst>
                                  <p:childTnLst>
                                    <p:animScale>
                                      <p:cBhvr>
                                        <p:cTn id="18" dur="2500" fill="hold"/>
                                        <p:tgtEl>
                                          <p:spTgt spid="41986"/>
                                        </p:tgtEl>
                                      </p:cBhvr>
                                      <p:by x="50000" y="50000"/>
                                    </p:animScale>
                                  </p:childTnLst>
                                </p:cTn>
                              </p:par>
                              <p:par>
                                <p:cTn id="19" presetID="56" presetClass="path" presetSubtype="0" accel="50000" decel="50000" fill="hold" nodeType="withEffect">
                                  <p:stCondLst>
                                    <p:cond delay="10400"/>
                                  </p:stCondLst>
                                  <p:childTnLst>
                                    <p:animMotion origin="layout" path="M -0.3191 0.24491 L 0 2.22222E-6 " pathEditMode="relative" rAng="0" ptsTypes="AA">
                                      <p:cBhvr>
                                        <p:cTn id="20" dur="1750" spd="-100000" fill="hold"/>
                                        <p:tgtEl>
                                          <p:spTgt spid="41986"/>
                                        </p:tgtEl>
                                        <p:attrNameLst>
                                          <p:attrName>ppt_x</p:attrName>
                                          <p:attrName>ppt_y</p:attrName>
                                        </p:attrNameLst>
                                      </p:cBhvr>
                                      <p:rCtr x="15955" y="-12245"/>
                                    </p:animMotion>
                                  </p:childTnLst>
                                </p:cTn>
                              </p:par>
                              <p:par>
                                <p:cTn id="21" presetID="1" presetClass="entr" presetSubtype="0" fill="hold" grpId="0" nodeType="withEffect">
                                  <p:stCondLst>
                                    <p:cond delay="1230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4"/>
                </p:tgtEl>
              </p:cMediaNode>
            </p:video>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extLst>
    <p:ext uri="{E180D4A7-C9FB-4DFB-919C-405C955672EB}">
      <p14:showEvtLst xmlns:p14="http://schemas.microsoft.com/office/powerpoint/2010/main">
        <p14:playEvt time="484" objId="4"/>
        <p14:playEvt time="20504" objId="4"/>
        <p14:stopEvt time="36942"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3010" name="Picture 2" descr="GPS Sensor Web Helps Forecasters Warn of Monsoon Flash Floods | NASA">
            <a:extLst>
              <a:ext uri="{FF2B5EF4-FFF2-40B4-BE49-F238E27FC236}">
                <a16:creationId xmlns:a16="http://schemas.microsoft.com/office/drawing/2014/main" id="{AC18737E-2FFF-407A-A9EE-FF5BDC6202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022" y="735291"/>
            <a:ext cx="2995956" cy="399460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A63007EB-C35E-48A6-938F-3F439FA723CE}"/>
              </a:ext>
            </a:extLst>
          </p:cNvPr>
          <p:cNvSpPr>
            <a:spLocks noGrp="1"/>
          </p:cNvSpPr>
          <p:nvPr>
            <p:ph type="sldNum" sz="quarter" idx="12"/>
          </p:nvPr>
        </p:nvSpPr>
        <p:spPr/>
        <p:txBody>
          <a:bodyPr/>
          <a:lstStyle/>
          <a:p>
            <a:fld id="{0E6907BC-00D7-804C-97A0-641CB37C5811}" type="slidenum">
              <a:rPr lang="en-US" smtClean="0"/>
              <a:pPr/>
              <a:t>4</a:t>
            </a:fld>
            <a:endParaRPr lang="en-US"/>
          </a:p>
        </p:txBody>
      </p:sp>
      <p:pic>
        <p:nvPicPr>
          <p:cNvPr id="2" name="Audio 1">
            <a:hlinkClick r:id="" action="ppaction://media"/>
            <a:extLst>
              <a:ext uri="{FF2B5EF4-FFF2-40B4-BE49-F238E27FC236}">
                <a16:creationId xmlns:a16="http://schemas.microsoft.com/office/drawing/2014/main" id="{7F67CB83-781E-4262-8A60-9414F59CA2E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38554962"/>
      </p:ext>
    </p:extLst>
  </p:cSld>
  <p:clrMapOvr>
    <a:masterClrMapping/>
  </p:clrMapOvr>
  <mc:AlternateContent xmlns:mc="http://schemas.openxmlformats.org/markup-compatibility/2006">
    <mc:Choice xmlns:p14="http://schemas.microsoft.com/office/powerpoint/2010/main" Requires="p14">
      <p:transition spd="slow" p14:dur="2000" advTm="13330"/>
    </mc:Choice>
    <mc:Fallback>
      <p:transition spd="slow" advTm="1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gtEl>
                                        <p:attrNameLst>
                                          <p:attrName>style.visibility</p:attrName>
                                        </p:attrNameLst>
                                      </p:cBhvr>
                                      <p:to>
                                        <p:strVal val="visible"/>
                                      </p:to>
                                    </p:set>
                                  </p:childTnLst>
                                </p:cTn>
                              </p:par>
                              <p:par>
                                <p:cTn id="11" presetID="6" presetClass="emph" presetSubtype="0" fill="hold" nodeType="withEffect">
                                  <p:stCondLst>
                                    <p:cond delay="2500"/>
                                  </p:stCondLst>
                                  <p:childTnLst>
                                    <p:animScale>
                                      <p:cBhvr>
                                        <p:cTn id="12" dur="2500" fill="hold"/>
                                        <p:tgtEl>
                                          <p:spTgt spid="4301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GPS Sensor Web Helps Forecasters Warn of Monsoon Flash Floods | NASA">
            <a:extLst>
              <a:ext uri="{FF2B5EF4-FFF2-40B4-BE49-F238E27FC236}">
                <a16:creationId xmlns:a16="http://schemas.microsoft.com/office/drawing/2014/main" id="{625737BF-4594-4D85-90B5-6FD09C113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103" y="357275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PS Sensor Web Helps Forecasters Warn of Monsoon Flash Floods | NASA">
            <a:extLst>
              <a:ext uri="{FF2B5EF4-FFF2-40B4-BE49-F238E27FC236}">
                <a16:creationId xmlns:a16="http://schemas.microsoft.com/office/drawing/2014/main" id="{9A565C1F-7AEA-445D-850D-4A7A0719D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398" y="320039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PS Sensor Web Helps Forecasters Warn of Monsoon Flash Floods | NASA">
            <a:extLst>
              <a:ext uri="{FF2B5EF4-FFF2-40B4-BE49-F238E27FC236}">
                <a16:creationId xmlns:a16="http://schemas.microsoft.com/office/drawing/2014/main" id="{7C692FB6-0AFE-4A06-9592-174103023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071" y="342900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PS Sensor Web Helps Forecasters Warn of Monsoon Flash Floods | NASA">
            <a:extLst>
              <a:ext uri="{FF2B5EF4-FFF2-40B4-BE49-F238E27FC236}">
                <a16:creationId xmlns:a16="http://schemas.microsoft.com/office/drawing/2014/main" id="{DD2FC766-4CB0-4297-9B95-E3126AF3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5701"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PS Sensor Web Helps Forecasters Warn of Monsoon Flash Floods | NASA">
            <a:extLst>
              <a:ext uri="{FF2B5EF4-FFF2-40B4-BE49-F238E27FC236}">
                <a16:creationId xmlns:a16="http://schemas.microsoft.com/office/drawing/2014/main" id="{FD5AE967-2D76-4923-BF45-A8EF01B39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601" y="3774647"/>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PS Sensor Web Helps Forecasters Warn of Monsoon Flash Floods | NASA">
            <a:extLst>
              <a:ext uri="{FF2B5EF4-FFF2-40B4-BE49-F238E27FC236}">
                <a16:creationId xmlns:a16="http://schemas.microsoft.com/office/drawing/2014/main" id="{95FFA414-610C-455E-AD8B-02EAFE7DD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3133" y="438935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PS Sensor Web Helps Forecasters Warn of Monsoon Flash Floods | NASA">
            <a:extLst>
              <a:ext uri="{FF2B5EF4-FFF2-40B4-BE49-F238E27FC236}">
                <a16:creationId xmlns:a16="http://schemas.microsoft.com/office/drawing/2014/main" id="{2B7AD5EA-C2B1-473C-B3BE-BDEA1D71D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4750"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PS Sensor Web Helps Forecasters Warn of Monsoon Flash Floods | NASA">
            <a:extLst>
              <a:ext uri="{FF2B5EF4-FFF2-40B4-BE49-F238E27FC236}">
                <a16:creationId xmlns:a16="http://schemas.microsoft.com/office/drawing/2014/main" id="{0E5E9569-36EC-4AC6-A74F-05E685819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329" y="469965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PS Sensor Web Helps Forecasters Warn of Monsoon Flash Floods | NASA">
            <a:extLst>
              <a:ext uri="{FF2B5EF4-FFF2-40B4-BE49-F238E27FC236}">
                <a16:creationId xmlns:a16="http://schemas.microsoft.com/office/drawing/2014/main" id="{E240AF37-A8D1-4BBD-9523-91A9EAB28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869" y="4297442"/>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PS Sensor Web Helps Forecasters Warn of Monsoon Flash Floods | NASA">
            <a:extLst>
              <a:ext uri="{FF2B5EF4-FFF2-40B4-BE49-F238E27FC236}">
                <a16:creationId xmlns:a16="http://schemas.microsoft.com/office/drawing/2014/main" id="{B0A4BBFE-61AD-4F63-87FB-C8814C117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636" y="493826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PS Sensor Web Helps Forecasters Warn of Monsoon Flash Floods | NASA">
            <a:extLst>
              <a:ext uri="{FF2B5EF4-FFF2-40B4-BE49-F238E27FC236}">
                <a16:creationId xmlns:a16="http://schemas.microsoft.com/office/drawing/2014/main" id="{B9340546-6299-4258-BF2A-AFC7B45C3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871" y="474678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PS Sensor Web Helps Forecasters Warn of Monsoon Flash Floods | NASA">
            <a:extLst>
              <a:ext uri="{FF2B5EF4-FFF2-40B4-BE49-F238E27FC236}">
                <a16:creationId xmlns:a16="http://schemas.microsoft.com/office/drawing/2014/main" id="{50CE07C0-AEB6-44CC-B9A1-A55B9D5E2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097" y="52815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PS Sensor Web Helps Forecasters Warn of Monsoon Flash Floods | NASA">
            <a:extLst>
              <a:ext uri="{FF2B5EF4-FFF2-40B4-BE49-F238E27FC236}">
                <a16:creationId xmlns:a16="http://schemas.microsoft.com/office/drawing/2014/main" id="{F78E090B-FC3A-4B0C-8CD5-1A948067B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103" y="268663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PS Sensor Web Helps Forecasters Warn of Monsoon Flash Floods | NASA">
            <a:extLst>
              <a:ext uri="{FF2B5EF4-FFF2-40B4-BE49-F238E27FC236}">
                <a16:creationId xmlns:a16="http://schemas.microsoft.com/office/drawing/2014/main" id="{E72542F2-969C-466E-8E85-80C31ED6D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410" y="20377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PS Sensor Web Helps Forecasters Warn of Monsoon Flash Floods | NASA">
            <a:extLst>
              <a:ext uri="{FF2B5EF4-FFF2-40B4-BE49-F238E27FC236}">
                <a16:creationId xmlns:a16="http://schemas.microsoft.com/office/drawing/2014/main" id="{68AEB1E1-4D0F-454B-8EB1-51A4EE3B1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552" y="252952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PS Sensor Web Helps Forecasters Warn of Monsoon Flash Floods | NASA">
            <a:extLst>
              <a:ext uri="{FF2B5EF4-FFF2-40B4-BE49-F238E27FC236}">
                <a16:creationId xmlns:a16="http://schemas.microsoft.com/office/drawing/2014/main" id="{EAB56E49-3C5C-4F85-9379-4C849451B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821" y="305664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PS Sensor Web Helps Forecasters Warn of Monsoon Flash Floods | NASA">
            <a:extLst>
              <a:ext uri="{FF2B5EF4-FFF2-40B4-BE49-F238E27FC236}">
                <a16:creationId xmlns:a16="http://schemas.microsoft.com/office/drawing/2014/main" id="{6EA5FC53-7DAC-4EF4-A75A-9BD8DAB91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602" y="3902696"/>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PS Sensor Web Helps Forecasters Warn of Monsoon Flash Floods | NASA">
            <a:extLst>
              <a:ext uri="{FF2B5EF4-FFF2-40B4-BE49-F238E27FC236}">
                <a16:creationId xmlns:a16="http://schemas.microsoft.com/office/drawing/2014/main" id="{7B8EDDD3-3402-423A-9FDA-A86AAF5D8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666" y="82759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PS Sensor Web Helps Forecasters Warn of Monsoon Flash Floods | NASA">
            <a:extLst>
              <a:ext uri="{FF2B5EF4-FFF2-40B4-BE49-F238E27FC236}">
                <a16:creationId xmlns:a16="http://schemas.microsoft.com/office/drawing/2014/main" id="{10F15482-4651-4FD4-8F2A-6EB8D063D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7804" y="135510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PS Sensor Web Helps Forecasters Warn of Monsoon Flash Floods | NASA">
            <a:extLst>
              <a:ext uri="{FF2B5EF4-FFF2-40B4-BE49-F238E27FC236}">
                <a16:creationId xmlns:a16="http://schemas.microsoft.com/office/drawing/2014/main" id="{71AD06D5-CECC-425E-8577-979A2899F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391" y="154128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PS Sensor Web Helps Forecasters Warn of Monsoon Flash Floods | NASA">
            <a:extLst>
              <a:ext uri="{FF2B5EF4-FFF2-40B4-BE49-F238E27FC236}">
                <a16:creationId xmlns:a16="http://schemas.microsoft.com/office/drawing/2014/main" id="{85939897-8D34-4DFD-8E54-59D674B68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01" y="2037759"/>
            <a:ext cx="279269" cy="372359"/>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26">
            <a:extLst>
              <a:ext uri="{FF2B5EF4-FFF2-40B4-BE49-F238E27FC236}">
                <a16:creationId xmlns:a16="http://schemas.microsoft.com/office/drawing/2014/main" id="{6CFF0D78-D71E-4D34-BA4C-806532663112}"/>
              </a:ext>
            </a:extLst>
          </p:cNvPr>
          <p:cNvSpPr>
            <a:spLocks noGrp="1"/>
          </p:cNvSpPr>
          <p:nvPr>
            <p:ph type="sldNum" sz="quarter" idx="12"/>
          </p:nvPr>
        </p:nvSpPr>
        <p:spPr/>
        <p:txBody>
          <a:bodyPr/>
          <a:lstStyle/>
          <a:p>
            <a:fld id="{0E6907BC-00D7-804C-97A0-641CB37C5811}" type="slidenum">
              <a:rPr lang="en-US" smtClean="0"/>
              <a:pPr/>
              <a:t>5</a:t>
            </a:fld>
            <a:endParaRPr lang="en-US"/>
          </a:p>
        </p:txBody>
      </p:sp>
      <p:pic>
        <p:nvPicPr>
          <p:cNvPr id="28" name="Audio 27">
            <a:hlinkClick r:id="" action="ppaction://media"/>
            <a:extLst>
              <a:ext uri="{FF2B5EF4-FFF2-40B4-BE49-F238E27FC236}">
                <a16:creationId xmlns:a16="http://schemas.microsoft.com/office/drawing/2014/main" id="{5E1267E2-91C6-42CD-89FB-9BEF7D34A7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83246287"/>
      </p:ext>
    </p:extLst>
  </p:cSld>
  <p:clrMapOvr>
    <a:masterClrMapping/>
  </p:clrMapOvr>
  <mc:AlternateContent xmlns:mc="http://schemas.openxmlformats.org/markup-compatibility/2006">
    <mc:Choice xmlns:p14="http://schemas.microsoft.com/office/powerpoint/2010/main" Requires="p14">
      <p:transition spd="slow" p14:dur="2000" advTm="30595"/>
    </mc:Choice>
    <mc:Fallback>
      <p:transition spd="slow" advTm="30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GPS Sensor Web Helps Forecasters Warn of Monsoon Flash Floods | NASA">
            <a:extLst>
              <a:ext uri="{FF2B5EF4-FFF2-40B4-BE49-F238E27FC236}">
                <a16:creationId xmlns:a16="http://schemas.microsoft.com/office/drawing/2014/main" id="{625737BF-4594-4D85-90B5-6FD09C1130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9103" y="357275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PS Sensor Web Helps Forecasters Warn of Monsoon Flash Floods | NASA">
            <a:extLst>
              <a:ext uri="{FF2B5EF4-FFF2-40B4-BE49-F238E27FC236}">
                <a16:creationId xmlns:a16="http://schemas.microsoft.com/office/drawing/2014/main" id="{9A565C1F-7AEA-445D-850D-4A7A0719D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6398" y="320039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PS Sensor Web Helps Forecasters Warn of Monsoon Flash Floods | NASA">
            <a:extLst>
              <a:ext uri="{FF2B5EF4-FFF2-40B4-BE49-F238E27FC236}">
                <a16:creationId xmlns:a16="http://schemas.microsoft.com/office/drawing/2014/main" id="{7C692FB6-0AFE-4A06-9592-174103023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2071" y="342900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PS Sensor Web Helps Forecasters Warn of Monsoon Flash Floods | NASA">
            <a:extLst>
              <a:ext uri="{FF2B5EF4-FFF2-40B4-BE49-F238E27FC236}">
                <a16:creationId xmlns:a16="http://schemas.microsoft.com/office/drawing/2014/main" id="{DD2FC766-4CB0-4297-9B95-E3126AF30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5701"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PS Sensor Web Helps Forecasters Warn of Monsoon Flash Floods | NASA">
            <a:extLst>
              <a:ext uri="{FF2B5EF4-FFF2-40B4-BE49-F238E27FC236}">
                <a16:creationId xmlns:a16="http://schemas.microsoft.com/office/drawing/2014/main" id="{FD5AE967-2D76-4923-BF45-A8EF01B39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6601" y="3774647"/>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PS Sensor Web Helps Forecasters Warn of Monsoon Flash Floods | NASA">
            <a:extLst>
              <a:ext uri="{FF2B5EF4-FFF2-40B4-BE49-F238E27FC236}">
                <a16:creationId xmlns:a16="http://schemas.microsoft.com/office/drawing/2014/main" id="{95FFA414-610C-455E-AD8B-02EAFE7DD0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133" y="438935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PS Sensor Web Helps Forecasters Warn of Monsoon Flash Floods | NASA">
            <a:extLst>
              <a:ext uri="{FF2B5EF4-FFF2-40B4-BE49-F238E27FC236}">
                <a16:creationId xmlns:a16="http://schemas.microsoft.com/office/drawing/2014/main" id="{2B7AD5EA-C2B1-473C-B3BE-BDEA1D71D0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750"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PS Sensor Web Helps Forecasters Warn of Monsoon Flash Floods | NASA">
            <a:extLst>
              <a:ext uri="{FF2B5EF4-FFF2-40B4-BE49-F238E27FC236}">
                <a16:creationId xmlns:a16="http://schemas.microsoft.com/office/drawing/2014/main" id="{0E5E9569-36EC-4AC6-A74F-05E6858192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329" y="469965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PS Sensor Web Helps Forecasters Warn of Monsoon Flash Floods | NASA">
            <a:extLst>
              <a:ext uri="{FF2B5EF4-FFF2-40B4-BE49-F238E27FC236}">
                <a16:creationId xmlns:a16="http://schemas.microsoft.com/office/drawing/2014/main" id="{E240AF37-A8D1-4BBD-9523-91A9EAB28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869" y="4297442"/>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PS Sensor Web Helps Forecasters Warn of Monsoon Flash Floods | NASA">
            <a:extLst>
              <a:ext uri="{FF2B5EF4-FFF2-40B4-BE49-F238E27FC236}">
                <a16:creationId xmlns:a16="http://schemas.microsoft.com/office/drawing/2014/main" id="{B0A4BBFE-61AD-4F63-87FB-C8814C117D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636" y="493826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PS Sensor Web Helps Forecasters Warn of Monsoon Flash Floods | NASA">
            <a:extLst>
              <a:ext uri="{FF2B5EF4-FFF2-40B4-BE49-F238E27FC236}">
                <a16:creationId xmlns:a16="http://schemas.microsoft.com/office/drawing/2014/main" id="{B9340546-6299-4258-BF2A-AFC7B45C3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0871" y="474678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PS Sensor Web Helps Forecasters Warn of Monsoon Flash Floods | NASA">
            <a:extLst>
              <a:ext uri="{FF2B5EF4-FFF2-40B4-BE49-F238E27FC236}">
                <a16:creationId xmlns:a16="http://schemas.microsoft.com/office/drawing/2014/main" id="{50CE07C0-AEB6-44CC-B9A1-A55B9D5E2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097" y="52815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PS Sensor Web Helps Forecasters Warn of Monsoon Flash Floods | NASA">
            <a:extLst>
              <a:ext uri="{FF2B5EF4-FFF2-40B4-BE49-F238E27FC236}">
                <a16:creationId xmlns:a16="http://schemas.microsoft.com/office/drawing/2014/main" id="{F78E090B-FC3A-4B0C-8CD5-1A948067B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9103" y="268663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PS Sensor Web Helps Forecasters Warn of Monsoon Flash Floods | NASA">
            <a:extLst>
              <a:ext uri="{FF2B5EF4-FFF2-40B4-BE49-F238E27FC236}">
                <a16:creationId xmlns:a16="http://schemas.microsoft.com/office/drawing/2014/main" id="{E72542F2-969C-466E-8E85-80C31ED6D7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410" y="20377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PS Sensor Web Helps Forecasters Warn of Monsoon Flash Floods | NASA">
            <a:extLst>
              <a:ext uri="{FF2B5EF4-FFF2-40B4-BE49-F238E27FC236}">
                <a16:creationId xmlns:a16="http://schemas.microsoft.com/office/drawing/2014/main" id="{68AEB1E1-4D0F-454B-8EB1-51A4EE3B1F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552" y="252952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PS Sensor Web Helps Forecasters Warn of Monsoon Flash Floods | NASA">
            <a:extLst>
              <a:ext uri="{FF2B5EF4-FFF2-40B4-BE49-F238E27FC236}">
                <a16:creationId xmlns:a16="http://schemas.microsoft.com/office/drawing/2014/main" id="{EAB56E49-3C5C-4F85-9379-4C849451B6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821" y="305664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PS Sensor Web Helps Forecasters Warn of Monsoon Flash Floods | NASA">
            <a:extLst>
              <a:ext uri="{FF2B5EF4-FFF2-40B4-BE49-F238E27FC236}">
                <a16:creationId xmlns:a16="http://schemas.microsoft.com/office/drawing/2014/main" id="{6EA5FC53-7DAC-4EF4-A75A-9BD8DAB912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602" y="3902696"/>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PS Sensor Web Helps Forecasters Warn of Monsoon Flash Floods | NASA">
            <a:extLst>
              <a:ext uri="{FF2B5EF4-FFF2-40B4-BE49-F238E27FC236}">
                <a16:creationId xmlns:a16="http://schemas.microsoft.com/office/drawing/2014/main" id="{7B8EDDD3-3402-423A-9FDA-A86AAF5D8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66" y="82759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PS Sensor Web Helps Forecasters Warn of Monsoon Flash Floods | NASA">
            <a:extLst>
              <a:ext uri="{FF2B5EF4-FFF2-40B4-BE49-F238E27FC236}">
                <a16:creationId xmlns:a16="http://schemas.microsoft.com/office/drawing/2014/main" id="{10F15482-4651-4FD4-8F2A-6EB8D063D2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7804" y="135510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PS Sensor Web Helps Forecasters Warn of Monsoon Flash Floods | NASA">
            <a:extLst>
              <a:ext uri="{FF2B5EF4-FFF2-40B4-BE49-F238E27FC236}">
                <a16:creationId xmlns:a16="http://schemas.microsoft.com/office/drawing/2014/main" id="{71AD06D5-CECC-425E-8577-979A2899F0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391" y="154128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PS Sensor Web Helps Forecasters Warn of Monsoon Flash Floods | NASA">
            <a:extLst>
              <a:ext uri="{FF2B5EF4-FFF2-40B4-BE49-F238E27FC236}">
                <a16:creationId xmlns:a16="http://schemas.microsoft.com/office/drawing/2014/main" id="{85939897-8D34-4DFD-8E54-59D674B68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801" y="203775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9D35C66-9C56-4FD5-9922-A7BB415E063C}"/>
              </a:ext>
            </a:extLst>
          </p:cNvPr>
          <p:cNvPicPr>
            <a:picLocks noChangeAspect="1"/>
          </p:cNvPicPr>
          <p:nvPr/>
        </p:nvPicPr>
        <p:blipFill>
          <a:blip r:embed="rId7"/>
          <a:stretch>
            <a:fillRect/>
          </a:stretch>
        </p:blipFill>
        <p:spPr>
          <a:xfrm>
            <a:off x="5315666" y="-9525"/>
            <a:ext cx="3835800" cy="2911407"/>
          </a:xfrm>
          <a:prstGeom prst="rect">
            <a:avLst/>
          </a:prstGeom>
        </p:spPr>
      </p:pic>
      <p:sp>
        <p:nvSpPr>
          <p:cNvPr id="28" name="Slide Number Placeholder 27">
            <a:extLst>
              <a:ext uri="{FF2B5EF4-FFF2-40B4-BE49-F238E27FC236}">
                <a16:creationId xmlns:a16="http://schemas.microsoft.com/office/drawing/2014/main" id="{00D05D04-A404-4F6D-BFF8-79FA1C467FE7}"/>
              </a:ext>
            </a:extLst>
          </p:cNvPr>
          <p:cNvSpPr>
            <a:spLocks noGrp="1"/>
          </p:cNvSpPr>
          <p:nvPr>
            <p:ph type="sldNum" sz="quarter" idx="12"/>
          </p:nvPr>
        </p:nvSpPr>
        <p:spPr/>
        <p:txBody>
          <a:bodyPr/>
          <a:lstStyle/>
          <a:p>
            <a:fld id="{0E6907BC-00D7-804C-97A0-641CB37C5811}" type="slidenum">
              <a:rPr lang="en-US" smtClean="0"/>
              <a:pPr/>
              <a:t>6</a:t>
            </a:fld>
            <a:endParaRPr lang="en-US"/>
          </a:p>
        </p:txBody>
      </p:sp>
      <p:pic>
        <p:nvPicPr>
          <p:cNvPr id="23" name="Audio 22">
            <a:hlinkClick r:id="" action="ppaction://media"/>
            <a:extLst>
              <a:ext uri="{FF2B5EF4-FFF2-40B4-BE49-F238E27FC236}">
                <a16:creationId xmlns:a16="http://schemas.microsoft.com/office/drawing/2014/main" id="{B65B18D0-E0B0-474F-931B-E75D3FB809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9810950"/>
      </p:ext>
    </p:extLst>
  </p:cSld>
  <p:clrMapOvr>
    <a:masterClrMapping/>
  </p:clrMapOvr>
  <mc:AlternateContent xmlns:mc="http://schemas.openxmlformats.org/markup-compatibility/2006">
    <mc:Choice xmlns:p14="http://schemas.microsoft.com/office/powerpoint/2010/main" Requires="p14">
      <p:transition spd="slow" p14:dur="2000" advTm="18117"/>
    </mc:Choice>
    <mc:Fallback>
      <p:transition spd="slow" advTm="1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GPS Sensor Web Helps Forecasters Warn of Monsoon Flash Floods | NASA">
            <a:extLst>
              <a:ext uri="{FF2B5EF4-FFF2-40B4-BE49-F238E27FC236}">
                <a16:creationId xmlns:a16="http://schemas.microsoft.com/office/drawing/2014/main" id="{625737BF-4594-4D85-90B5-6FD09C113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103" y="357275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PS Sensor Web Helps Forecasters Warn of Monsoon Flash Floods | NASA">
            <a:extLst>
              <a:ext uri="{FF2B5EF4-FFF2-40B4-BE49-F238E27FC236}">
                <a16:creationId xmlns:a16="http://schemas.microsoft.com/office/drawing/2014/main" id="{9A565C1F-7AEA-445D-850D-4A7A0719D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398" y="320039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PS Sensor Web Helps Forecasters Warn of Monsoon Flash Floods | NASA">
            <a:extLst>
              <a:ext uri="{FF2B5EF4-FFF2-40B4-BE49-F238E27FC236}">
                <a16:creationId xmlns:a16="http://schemas.microsoft.com/office/drawing/2014/main" id="{7C692FB6-0AFE-4A06-9592-174103023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071" y="342900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PS Sensor Web Helps Forecasters Warn of Monsoon Flash Floods | NASA">
            <a:extLst>
              <a:ext uri="{FF2B5EF4-FFF2-40B4-BE49-F238E27FC236}">
                <a16:creationId xmlns:a16="http://schemas.microsoft.com/office/drawing/2014/main" id="{DD2FC766-4CB0-4297-9B95-E3126AF3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5701"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PS Sensor Web Helps Forecasters Warn of Monsoon Flash Floods | NASA">
            <a:extLst>
              <a:ext uri="{FF2B5EF4-FFF2-40B4-BE49-F238E27FC236}">
                <a16:creationId xmlns:a16="http://schemas.microsoft.com/office/drawing/2014/main" id="{FD5AE967-2D76-4923-BF45-A8EF01B39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601" y="3774647"/>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PS Sensor Web Helps Forecasters Warn of Monsoon Flash Floods | NASA">
            <a:extLst>
              <a:ext uri="{FF2B5EF4-FFF2-40B4-BE49-F238E27FC236}">
                <a16:creationId xmlns:a16="http://schemas.microsoft.com/office/drawing/2014/main" id="{95FFA414-610C-455E-AD8B-02EAFE7DD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3133" y="438935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PS Sensor Web Helps Forecasters Warn of Monsoon Flash Floods | NASA">
            <a:extLst>
              <a:ext uri="{FF2B5EF4-FFF2-40B4-BE49-F238E27FC236}">
                <a16:creationId xmlns:a16="http://schemas.microsoft.com/office/drawing/2014/main" id="{2B7AD5EA-C2B1-473C-B3BE-BDEA1D71D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4750"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PS Sensor Web Helps Forecasters Warn of Monsoon Flash Floods | NASA">
            <a:extLst>
              <a:ext uri="{FF2B5EF4-FFF2-40B4-BE49-F238E27FC236}">
                <a16:creationId xmlns:a16="http://schemas.microsoft.com/office/drawing/2014/main" id="{0E5E9569-36EC-4AC6-A74F-05E685819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329" y="469965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PS Sensor Web Helps Forecasters Warn of Monsoon Flash Floods | NASA">
            <a:extLst>
              <a:ext uri="{FF2B5EF4-FFF2-40B4-BE49-F238E27FC236}">
                <a16:creationId xmlns:a16="http://schemas.microsoft.com/office/drawing/2014/main" id="{E240AF37-A8D1-4BBD-9523-91A9EAB28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869" y="4297442"/>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PS Sensor Web Helps Forecasters Warn of Monsoon Flash Floods | NASA">
            <a:extLst>
              <a:ext uri="{FF2B5EF4-FFF2-40B4-BE49-F238E27FC236}">
                <a16:creationId xmlns:a16="http://schemas.microsoft.com/office/drawing/2014/main" id="{B0A4BBFE-61AD-4F63-87FB-C8814C117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636" y="493826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PS Sensor Web Helps Forecasters Warn of Monsoon Flash Floods | NASA">
            <a:extLst>
              <a:ext uri="{FF2B5EF4-FFF2-40B4-BE49-F238E27FC236}">
                <a16:creationId xmlns:a16="http://schemas.microsoft.com/office/drawing/2014/main" id="{B9340546-6299-4258-BF2A-AFC7B45C3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871" y="474678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PS Sensor Web Helps Forecasters Warn of Monsoon Flash Floods | NASA">
            <a:extLst>
              <a:ext uri="{FF2B5EF4-FFF2-40B4-BE49-F238E27FC236}">
                <a16:creationId xmlns:a16="http://schemas.microsoft.com/office/drawing/2014/main" id="{50CE07C0-AEB6-44CC-B9A1-A55B9D5E2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097" y="52815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PS Sensor Web Helps Forecasters Warn of Monsoon Flash Floods | NASA">
            <a:extLst>
              <a:ext uri="{FF2B5EF4-FFF2-40B4-BE49-F238E27FC236}">
                <a16:creationId xmlns:a16="http://schemas.microsoft.com/office/drawing/2014/main" id="{F78E090B-FC3A-4B0C-8CD5-1A948067B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103" y="268663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PS Sensor Web Helps Forecasters Warn of Monsoon Flash Floods | NASA">
            <a:extLst>
              <a:ext uri="{FF2B5EF4-FFF2-40B4-BE49-F238E27FC236}">
                <a16:creationId xmlns:a16="http://schemas.microsoft.com/office/drawing/2014/main" id="{E72542F2-969C-466E-8E85-80C31ED6D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410" y="20377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PS Sensor Web Helps Forecasters Warn of Monsoon Flash Floods | NASA">
            <a:extLst>
              <a:ext uri="{FF2B5EF4-FFF2-40B4-BE49-F238E27FC236}">
                <a16:creationId xmlns:a16="http://schemas.microsoft.com/office/drawing/2014/main" id="{68AEB1E1-4D0F-454B-8EB1-51A4EE3B1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552" y="252952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PS Sensor Web Helps Forecasters Warn of Monsoon Flash Floods | NASA">
            <a:extLst>
              <a:ext uri="{FF2B5EF4-FFF2-40B4-BE49-F238E27FC236}">
                <a16:creationId xmlns:a16="http://schemas.microsoft.com/office/drawing/2014/main" id="{EAB56E49-3C5C-4F85-9379-4C849451B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821" y="305664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PS Sensor Web Helps Forecasters Warn of Monsoon Flash Floods | NASA">
            <a:extLst>
              <a:ext uri="{FF2B5EF4-FFF2-40B4-BE49-F238E27FC236}">
                <a16:creationId xmlns:a16="http://schemas.microsoft.com/office/drawing/2014/main" id="{6EA5FC53-7DAC-4EF4-A75A-9BD8DAB91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602" y="3902696"/>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PS Sensor Web Helps Forecasters Warn of Monsoon Flash Floods | NASA">
            <a:extLst>
              <a:ext uri="{FF2B5EF4-FFF2-40B4-BE49-F238E27FC236}">
                <a16:creationId xmlns:a16="http://schemas.microsoft.com/office/drawing/2014/main" id="{7B8EDDD3-3402-423A-9FDA-A86AAF5D8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666" y="82759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PS Sensor Web Helps Forecasters Warn of Monsoon Flash Floods | NASA">
            <a:extLst>
              <a:ext uri="{FF2B5EF4-FFF2-40B4-BE49-F238E27FC236}">
                <a16:creationId xmlns:a16="http://schemas.microsoft.com/office/drawing/2014/main" id="{10F15482-4651-4FD4-8F2A-6EB8D063D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7804" y="135510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PS Sensor Web Helps Forecasters Warn of Monsoon Flash Floods | NASA">
            <a:extLst>
              <a:ext uri="{FF2B5EF4-FFF2-40B4-BE49-F238E27FC236}">
                <a16:creationId xmlns:a16="http://schemas.microsoft.com/office/drawing/2014/main" id="{71AD06D5-CECC-425E-8577-979A2899F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391" y="154128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PS Sensor Web Helps Forecasters Warn of Monsoon Flash Floods | NASA">
            <a:extLst>
              <a:ext uri="{FF2B5EF4-FFF2-40B4-BE49-F238E27FC236}">
                <a16:creationId xmlns:a16="http://schemas.microsoft.com/office/drawing/2014/main" id="{85939897-8D34-4DFD-8E54-59D674B68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01" y="203775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BBF1ACE-FFDF-46A2-94C9-3AF7937014FA}"/>
              </a:ext>
            </a:extLst>
          </p:cNvPr>
          <p:cNvPicPr>
            <a:picLocks noChangeAspect="1"/>
          </p:cNvPicPr>
          <p:nvPr/>
        </p:nvPicPr>
        <p:blipFill>
          <a:blip r:embed="rId6"/>
          <a:stretch>
            <a:fillRect/>
          </a:stretch>
        </p:blipFill>
        <p:spPr>
          <a:xfrm>
            <a:off x="5315666" y="-9525"/>
            <a:ext cx="3835800" cy="2911407"/>
          </a:xfrm>
          <a:prstGeom prst="rect">
            <a:avLst/>
          </a:prstGeom>
        </p:spPr>
      </p:pic>
      <p:pic>
        <p:nvPicPr>
          <p:cNvPr id="24" name="Picture 23">
            <a:extLst>
              <a:ext uri="{FF2B5EF4-FFF2-40B4-BE49-F238E27FC236}">
                <a16:creationId xmlns:a16="http://schemas.microsoft.com/office/drawing/2014/main" id="{15AFA424-5F50-4CB7-AD26-128243584296}"/>
              </a:ext>
            </a:extLst>
          </p:cNvPr>
          <p:cNvPicPr>
            <a:picLocks noChangeAspect="1"/>
          </p:cNvPicPr>
          <p:nvPr/>
        </p:nvPicPr>
        <p:blipFill>
          <a:blip r:embed="rId7"/>
          <a:stretch>
            <a:fillRect/>
          </a:stretch>
        </p:blipFill>
        <p:spPr>
          <a:xfrm>
            <a:off x="5315666" y="2918705"/>
            <a:ext cx="3855174" cy="1601981"/>
          </a:xfrm>
          <a:prstGeom prst="rect">
            <a:avLst/>
          </a:prstGeom>
        </p:spPr>
      </p:pic>
      <p:sp>
        <p:nvSpPr>
          <p:cNvPr id="25" name="TextBox 24">
            <a:extLst>
              <a:ext uri="{FF2B5EF4-FFF2-40B4-BE49-F238E27FC236}">
                <a16:creationId xmlns:a16="http://schemas.microsoft.com/office/drawing/2014/main" id="{33145E8E-5E85-484A-A615-5157A6C18F74}"/>
              </a:ext>
            </a:extLst>
          </p:cNvPr>
          <p:cNvSpPr txBox="1"/>
          <p:nvPr/>
        </p:nvSpPr>
        <p:spPr>
          <a:xfrm>
            <a:off x="6746257" y="5504677"/>
            <a:ext cx="2451362" cy="369332"/>
          </a:xfrm>
          <a:prstGeom prst="rect">
            <a:avLst/>
          </a:prstGeom>
          <a:noFill/>
        </p:spPr>
        <p:txBody>
          <a:bodyPr wrap="square" rtlCol="0">
            <a:spAutoFit/>
          </a:bodyPr>
          <a:lstStyle/>
          <a:p>
            <a:r>
              <a:rPr lang="en-US" dirty="0">
                <a:solidFill>
                  <a:schemeClr val="bg1"/>
                </a:solidFill>
              </a:rPr>
              <a:t>(Allmendinger, 2012)</a:t>
            </a:r>
          </a:p>
        </p:txBody>
      </p:sp>
      <p:sp>
        <p:nvSpPr>
          <p:cNvPr id="29" name="Slide Number Placeholder 28">
            <a:extLst>
              <a:ext uri="{FF2B5EF4-FFF2-40B4-BE49-F238E27FC236}">
                <a16:creationId xmlns:a16="http://schemas.microsoft.com/office/drawing/2014/main" id="{670AC57F-1609-4A15-9A2F-4A43ED125F14}"/>
              </a:ext>
            </a:extLst>
          </p:cNvPr>
          <p:cNvSpPr>
            <a:spLocks noGrp="1"/>
          </p:cNvSpPr>
          <p:nvPr>
            <p:ph type="sldNum" sz="quarter" idx="12"/>
          </p:nvPr>
        </p:nvSpPr>
        <p:spPr/>
        <p:txBody>
          <a:bodyPr/>
          <a:lstStyle/>
          <a:p>
            <a:fld id="{0E6907BC-00D7-804C-97A0-641CB37C5811}" type="slidenum">
              <a:rPr lang="en-US" smtClean="0"/>
              <a:pPr/>
              <a:t>7</a:t>
            </a:fld>
            <a:endParaRPr lang="en-US"/>
          </a:p>
        </p:txBody>
      </p:sp>
      <p:pic>
        <p:nvPicPr>
          <p:cNvPr id="26" name="Audio 25">
            <a:hlinkClick r:id="" action="ppaction://media"/>
            <a:extLst>
              <a:ext uri="{FF2B5EF4-FFF2-40B4-BE49-F238E27FC236}">
                <a16:creationId xmlns:a16="http://schemas.microsoft.com/office/drawing/2014/main" id="{87EEBDFA-8E10-4642-AB11-70DAF9E59B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43598144"/>
      </p:ext>
    </p:extLst>
  </p:cSld>
  <p:clrMapOvr>
    <a:masterClrMapping/>
  </p:clrMapOvr>
  <mc:AlternateContent xmlns:mc="http://schemas.openxmlformats.org/markup-compatibility/2006">
    <mc:Choice xmlns:p14="http://schemas.microsoft.com/office/powerpoint/2010/main" Requires="p14">
      <p:transition spd="slow" p14:dur="2000" advTm="9396"/>
    </mc:Choice>
    <mc:Fallback>
      <p:transition spd="slow" advTm="9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GPS Sensor Web Helps Forecasters Warn of Monsoon Flash Floods | NASA">
            <a:extLst>
              <a:ext uri="{FF2B5EF4-FFF2-40B4-BE49-F238E27FC236}">
                <a16:creationId xmlns:a16="http://schemas.microsoft.com/office/drawing/2014/main" id="{625737BF-4594-4D85-90B5-6FD09C1130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9103" y="357275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PS Sensor Web Helps Forecasters Warn of Monsoon Flash Floods | NASA">
            <a:extLst>
              <a:ext uri="{FF2B5EF4-FFF2-40B4-BE49-F238E27FC236}">
                <a16:creationId xmlns:a16="http://schemas.microsoft.com/office/drawing/2014/main" id="{9A565C1F-7AEA-445D-850D-4A7A0719D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6398" y="320039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PS Sensor Web Helps Forecasters Warn of Monsoon Flash Floods | NASA">
            <a:extLst>
              <a:ext uri="{FF2B5EF4-FFF2-40B4-BE49-F238E27FC236}">
                <a16:creationId xmlns:a16="http://schemas.microsoft.com/office/drawing/2014/main" id="{7C692FB6-0AFE-4A06-9592-174103023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2071" y="342900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PS Sensor Web Helps Forecasters Warn of Monsoon Flash Floods | NASA">
            <a:extLst>
              <a:ext uri="{FF2B5EF4-FFF2-40B4-BE49-F238E27FC236}">
                <a16:creationId xmlns:a16="http://schemas.microsoft.com/office/drawing/2014/main" id="{DD2FC766-4CB0-4297-9B95-E3126AF30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5701"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PS Sensor Web Helps Forecasters Warn of Monsoon Flash Floods | NASA">
            <a:extLst>
              <a:ext uri="{FF2B5EF4-FFF2-40B4-BE49-F238E27FC236}">
                <a16:creationId xmlns:a16="http://schemas.microsoft.com/office/drawing/2014/main" id="{FD5AE967-2D76-4923-BF45-A8EF01B39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6601" y="3774647"/>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PS Sensor Web Helps Forecasters Warn of Monsoon Flash Floods | NASA">
            <a:extLst>
              <a:ext uri="{FF2B5EF4-FFF2-40B4-BE49-F238E27FC236}">
                <a16:creationId xmlns:a16="http://schemas.microsoft.com/office/drawing/2014/main" id="{95FFA414-610C-455E-AD8B-02EAFE7DD0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133" y="438935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PS Sensor Web Helps Forecasters Warn of Monsoon Flash Floods | NASA">
            <a:extLst>
              <a:ext uri="{FF2B5EF4-FFF2-40B4-BE49-F238E27FC236}">
                <a16:creationId xmlns:a16="http://schemas.microsoft.com/office/drawing/2014/main" id="{2B7AD5EA-C2B1-473C-B3BE-BDEA1D71D0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750" y="408258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PS Sensor Web Helps Forecasters Warn of Monsoon Flash Floods | NASA">
            <a:extLst>
              <a:ext uri="{FF2B5EF4-FFF2-40B4-BE49-F238E27FC236}">
                <a16:creationId xmlns:a16="http://schemas.microsoft.com/office/drawing/2014/main" id="{0E5E9569-36EC-4AC6-A74F-05E6858192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329" y="469965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PS Sensor Web Helps Forecasters Warn of Monsoon Flash Floods | NASA">
            <a:extLst>
              <a:ext uri="{FF2B5EF4-FFF2-40B4-BE49-F238E27FC236}">
                <a16:creationId xmlns:a16="http://schemas.microsoft.com/office/drawing/2014/main" id="{E240AF37-A8D1-4BBD-9523-91A9EAB28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869" y="4297442"/>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PS Sensor Web Helps Forecasters Warn of Monsoon Flash Floods | NASA">
            <a:extLst>
              <a:ext uri="{FF2B5EF4-FFF2-40B4-BE49-F238E27FC236}">
                <a16:creationId xmlns:a16="http://schemas.microsoft.com/office/drawing/2014/main" id="{B0A4BBFE-61AD-4F63-87FB-C8814C117D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636" y="493826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PS Sensor Web Helps Forecasters Warn of Monsoon Flash Floods | NASA">
            <a:extLst>
              <a:ext uri="{FF2B5EF4-FFF2-40B4-BE49-F238E27FC236}">
                <a16:creationId xmlns:a16="http://schemas.microsoft.com/office/drawing/2014/main" id="{B9340546-6299-4258-BF2A-AFC7B45C3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0871" y="4746784"/>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PS Sensor Web Helps Forecasters Warn of Monsoon Flash Floods | NASA">
            <a:extLst>
              <a:ext uri="{FF2B5EF4-FFF2-40B4-BE49-F238E27FC236}">
                <a16:creationId xmlns:a16="http://schemas.microsoft.com/office/drawing/2014/main" id="{50CE07C0-AEB6-44CC-B9A1-A55B9D5E2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097" y="52815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PS Sensor Web Helps Forecasters Warn of Monsoon Flash Floods | NASA">
            <a:extLst>
              <a:ext uri="{FF2B5EF4-FFF2-40B4-BE49-F238E27FC236}">
                <a16:creationId xmlns:a16="http://schemas.microsoft.com/office/drawing/2014/main" id="{F78E090B-FC3A-4B0C-8CD5-1A948067B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9103" y="2686638"/>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PS Sensor Web Helps Forecasters Warn of Monsoon Flash Floods | NASA">
            <a:extLst>
              <a:ext uri="{FF2B5EF4-FFF2-40B4-BE49-F238E27FC236}">
                <a16:creationId xmlns:a16="http://schemas.microsoft.com/office/drawing/2014/main" id="{E72542F2-969C-466E-8E85-80C31ED6D7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410" y="2037760"/>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PS Sensor Web Helps Forecasters Warn of Monsoon Flash Floods | NASA">
            <a:extLst>
              <a:ext uri="{FF2B5EF4-FFF2-40B4-BE49-F238E27FC236}">
                <a16:creationId xmlns:a16="http://schemas.microsoft.com/office/drawing/2014/main" id="{68AEB1E1-4D0F-454B-8EB1-51A4EE3B1F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552" y="252952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PS Sensor Web Helps Forecasters Warn of Monsoon Flash Floods | NASA">
            <a:extLst>
              <a:ext uri="{FF2B5EF4-FFF2-40B4-BE49-F238E27FC236}">
                <a16:creationId xmlns:a16="http://schemas.microsoft.com/office/drawing/2014/main" id="{EAB56E49-3C5C-4F85-9379-4C849451B6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821" y="305664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PS Sensor Web Helps Forecasters Warn of Monsoon Flash Floods | NASA">
            <a:extLst>
              <a:ext uri="{FF2B5EF4-FFF2-40B4-BE49-F238E27FC236}">
                <a16:creationId xmlns:a16="http://schemas.microsoft.com/office/drawing/2014/main" id="{6EA5FC53-7DAC-4EF4-A75A-9BD8DAB912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602" y="3902696"/>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PS Sensor Web Helps Forecasters Warn of Monsoon Flash Floods | NASA">
            <a:extLst>
              <a:ext uri="{FF2B5EF4-FFF2-40B4-BE49-F238E27FC236}">
                <a16:creationId xmlns:a16="http://schemas.microsoft.com/office/drawing/2014/main" id="{7B8EDDD3-3402-423A-9FDA-A86AAF5D8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66" y="827593"/>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PS Sensor Web Helps Forecasters Warn of Monsoon Flash Floods | NASA">
            <a:extLst>
              <a:ext uri="{FF2B5EF4-FFF2-40B4-BE49-F238E27FC236}">
                <a16:creationId xmlns:a16="http://schemas.microsoft.com/office/drawing/2014/main" id="{10F15482-4651-4FD4-8F2A-6EB8D063D2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7804" y="135510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PS Sensor Web Helps Forecasters Warn of Monsoon Flash Floods | NASA">
            <a:extLst>
              <a:ext uri="{FF2B5EF4-FFF2-40B4-BE49-F238E27FC236}">
                <a16:creationId xmlns:a16="http://schemas.microsoft.com/office/drawing/2014/main" id="{71AD06D5-CECC-425E-8577-979A2899F0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391" y="1541281"/>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PS Sensor Web Helps Forecasters Warn of Monsoon Flash Floods | NASA">
            <a:extLst>
              <a:ext uri="{FF2B5EF4-FFF2-40B4-BE49-F238E27FC236}">
                <a16:creationId xmlns:a16="http://schemas.microsoft.com/office/drawing/2014/main" id="{85939897-8D34-4DFD-8E54-59D674B68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801" y="2037759"/>
            <a:ext cx="279269" cy="3723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5AFA424-5F50-4CB7-AD26-128243584296}"/>
              </a:ext>
            </a:extLst>
          </p:cNvPr>
          <p:cNvPicPr>
            <a:picLocks noChangeAspect="1"/>
          </p:cNvPicPr>
          <p:nvPr/>
        </p:nvPicPr>
        <p:blipFill>
          <a:blip r:embed="rId7"/>
          <a:stretch>
            <a:fillRect/>
          </a:stretch>
        </p:blipFill>
        <p:spPr>
          <a:xfrm>
            <a:off x="5328086" y="3774250"/>
            <a:ext cx="3855174" cy="1601981"/>
          </a:xfrm>
          <a:prstGeom prst="rect">
            <a:avLst/>
          </a:prstGeom>
        </p:spPr>
      </p:pic>
      <p:pic>
        <p:nvPicPr>
          <p:cNvPr id="49154" name="Picture 2" descr="Map of Southern California with magnitude (see colorbar) and direction (and its perpendicular, see black crosses) of maximum shear strain rates. The size of the crosses is proportional to the magnitude of the maximum shear strain rate. Locations of observation sites are indicated by black circles and known faults (see Fig. 1) by brown lines. Values at a distance greater than 15 grid cells from any observation site are masked out.">
            <a:extLst>
              <a:ext uri="{FF2B5EF4-FFF2-40B4-BE49-F238E27FC236}">
                <a16:creationId xmlns:a16="http://schemas.microsoft.com/office/drawing/2014/main" id="{91B568CF-5372-4D4A-A7C0-111073EB2E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061" y="419493"/>
            <a:ext cx="7654170" cy="64385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1AE5D9B-7EC9-4258-877E-D57FB4AF060C}"/>
              </a:ext>
            </a:extLst>
          </p:cNvPr>
          <p:cNvSpPr txBox="1"/>
          <p:nvPr/>
        </p:nvSpPr>
        <p:spPr>
          <a:xfrm>
            <a:off x="7381672" y="3404918"/>
            <a:ext cx="1847740" cy="369332"/>
          </a:xfrm>
          <a:prstGeom prst="rect">
            <a:avLst/>
          </a:prstGeom>
          <a:noFill/>
        </p:spPr>
        <p:txBody>
          <a:bodyPr wrap="square" rtlCol="0">
            <a:spAutoFit/>
          </a:bodyPr>
          <a:lstStyle/>
          <a:p>
            <a:r>
              <a:rPr lang="en-US" dirty="0">
                <a:solidFill>
                  <a:schemeClr val="bg1"/>
                </a:solidFill>
              </a:rPr>
              <a:t>Hackl et al, 2009</a:t>
            </a:r>
          </a:p>
        </p:txBody>
      </p:sp>
      <p:sp>
        <p:nvSpPr>
          <p:cNvPr id="29" name="Slide Number Placeholder 28">
            <a:extLst>
              <a:ext uri="{FF2B5EF4-FFF2-40B4-BE49-F238E27FC236}">
                <a16:creationId xmlns:a16="http://schemas.microsoft.com/office/drawing/2014/main" id="{1696ABA2-B938-4A24-9D19-CB7229FC3003}"/>
              </a:ext>
            </a:extLst>
          </p:cNvPr>
          <p:cNvSpPr>
            <a:spLocks noGrp="1"/>
          </p:cNvSpPr>
          <p:nvPr>
            <p:ph type="sldNum" sz="quarter" idx="12"/>
          </p:nvPr>
        </p:nvSpPr>
        <p:spPr/>
        <p:txBody>
          <a:bodyPr/>
          <a:lstStyle/>
          <a:p>
            <a:fld id="{0E6907BC-00D7-804C-97A0-641CB37C5811}" type="slidenum">
              <a:rPr lang="en-US" smtClean="0"/>
              <a:pPr/>
              <a:t>8</a:t>
            </a:fld>
            <a:endParaRPr lang="en-US" dirty="0"/>
          </a:p>
        </p:txBody>
      </p:sp>
      <p:pic>
        <p:nvPicPr>
          <p:cNvPr id="23" name="Audio 22">
            <a:hlinkClick r:id="" action="ppaction://media"/>
            <a:extLst>
              <a:ext uri="{FF2B5EF4-FFF2-40B4-BE49-F238E27FC236}">
                <a16:creationId xmlns:a16="http://schemas.microsoft.com/office/drawing/2014/main" id="{4761FD70-6F16-49AC-9D2D-618B4A769C4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78890067"/>
      </p:ext>
    </p:extLst>
  </p:cSld>
  <p:clrMapOvr>
    <a:masterClrMapping/>
  </p:clrMapOvr>
  <mc:AlternateContent xmlns:mc="http://schemas.openxmlformats.org/markup-compatibility/2006">
    <mc:Choice xmlns:p14="http://schemas.microsoft.com/office/powerpoint/2010/main" Requires="p14">
      <p:transition spd="slow" p14:dur="2000" advTm="15932"/>
    </mc:Choice>
    <mc:Fallback>
      <p:transition spd="slow" advTm="1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500" fill="hold"/>
                                        <p:tgtEl>
                                          <p:spTgt spid="49154"/>
                                        </p:tgtEl>
                                      </p:cBhvr>
                                      <p:by x="60000" y="60000"/>
                                    </p:animScale>
                                  </p:childTnLst>
                                </p:cTn>
                              </p:par>
                            </p:childTnLst>
                          </p:cTn>
                        </p:par>
                        <p:par>
                          <p:cTn id="11" fill="hold">
                            <p:stCondLst>
                              <p:cond delay="2500"/>
                            </p:stCondLst>
                            <p:childTnLst>
                              <p:par>
                                <p:cTn id="12" presetID="56" presetClass="path" presetSubtype="0" accel="50000" decel="50000" fill="hold" nodeType="afterEffect">
                                  <p:stCondLst>
                                    <p:cond delay="0"/>
                                  </p:stCondLst>
                                  <p:childTnLst>
                                    <p:animMotion origin="layout" path="M 2.77778E-6 4.44444E-6 L 0.25 -0.25 " pathEditMode="relative" rAng="0" ptsTypes="AA">
                                      <p:cBhvr>
                                        <p:cTn id="13" dur="1750" fill="hold"/>
                                        <p:tgtEl>
                                          <p:spTgt spid="49154"/>
                                        </p:tgtEl>
                                        <p:attrNameLst>
                                          <p:attrName>ppt_x</p:attrName>
                                          <p:attrName>ppt_y</p:attrName>
                                        </p:attrNameLst>
                                      </p:cBhvr>
                                      <p:rCtr x="12500" y="-12500"/>
                                    </p:animMotion>
                                  </p:childTnLst>
                                </p:cTn>
                              </p:par>
                              <p:par>
                                <p:cTn id="14" presetID="1" presetClass="entr" presetSubtype="0" fill="hold" grpId="0" nodeType="withEffect">
                                  <p:stCondLst>
                                    <p:cond delay="180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3"/>
                </p:tgtEl>
              </p:cMediaNode>
            </p:audio>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9E0B-8E0F-424A-9319-A4B0206D2E23}"/>
              </a:ext>
            </a:extLst>
          </p:cNvPr>
          <p:cNvSpPr>
            <a:spLocks noGrp="1"/>
          </p:cNvSpPr>
          <p:nvPr>
            <p:ph type="title"/>
          </p:nvPr>
        </p:nvSpPr>
        <p:spPr/>
        <p:txBody>
          <a:bodyPr/>
          <a:lstStyle/>
          <a:p>
            <a:r>
              <a:rPr lang="en-US" dirty="0"/>
              <a:t>Motivation &amp; Methodology</a:t>
            </a:r>
          </a:p>
        </p:txBody>
      </p:sp>
      <p:sp>
        <p:nvSpPr>
          <p:cNvPr id="3" name="Content Placeholder 2">
            <a:extLst>
              <a:ext uri="{FF2B5EF4-FFF2-40B4-BE49-F238E27FC236}">
                <a16:creationId xmlns:a16="http://schemas.microsoft.com/office/drawing/2014/main" id="{85D1B0FE-94DB-4714-A6F1-A1257D5115BF}"/>
              </a:ext>
            </a:extLst>
          </p:cNvPr>
          <p:cNvSpPr>
            <a:spLocks noGrp="1"/>
          </p:cNvSpPr>
          <p:nvPr>
            <p:ph sz="half" idx="1"/>
          </p:nvPr>
        </p:nvSpPr>
        <p:spPr>
          <a:xfrm>
            <a:off x="457200" y="1600200"/>
            <a:ext cx="4038600" cy="5257799"/>
          </a:xfrm>
        </p:spPr>
        <p:txBody>
          <a:bodyPr>
            <a:normAutofit/>
          </a:bodyPr>
          <a:lstStyle/>
          <a:p>
            <a:r>
              <a:rPr lang="en-US" dirty="0"/>
              <a:t>Resolution of a continuous horizontal strain field to find slip-rates and locking depth of across faults:</a:t>
            </a:r>
          </a:p>
          <a:p>
            <a:endParaRPr lang="en-US" dirty="0"/>
          </a:p>
          <a:p>
            <a:pPr lvl="1"/>
            <a:endParaRPr lang="en-US" dirty="0"/>
          </a:p>
        </p:txBody>
      </p:sp>
      <p:sp>
        <p:nvSpPr>
          <p:cNvPr id="4" name="Slide Number Placeholder 3">
            <a:extLst>
              <a:ext uri="{FF2B5EF4-FFF2-40B4-BE49-F238E27FC236}">
                <a16:creationId xmlns:a16="http://schemas.microsoft.com/office/drawing/2014/main" id="{FC9308AB-C7CC-4938-AECD-8B467FE0241C}"/>
              </a:ext>
            </a:extLst>
          </p:cNvPr>
          <p:cNvSpPr>
            <a:spLocks noGrp="1"/>
          </p:cNvSpPr>
          <p:nvPr>
            <p:ph type="sldNum" sz="quarter" idx="12"/>
          </p:nvPr>
        </p:nvSpPr>
        <p:spPr/>
        <p:txBody>
          <a:bodyPr/>
          <a:lstStyle/>
          <a:p>
            <a:fld id="{0E6907BC-00D7-804C-97A0-641CB37C5811}" type="slidenum">
              <a:rPr lang="en-US" smtClean="0"/>
              <a:pPr/>
              <a:t>9</a:t>
            </a:fld>
            <a:endParaRPr lang="en-US"/>
          </a:p>
        </p:txBody>
      </p:sp>
      <p:pic>
        <p:nvPicPr>
          <p:cNvPr id="7" name="Audio 6">
            <a:hlinkClick r:id="" action="ppaction://media"/>
            <a:extLst>
              <a:ext uri="{FF2B5EF4-FFF2-40B4-BE49-F238E27FC236}">
                <a16:creationId xmlns:a16="http://schemas.microsoft.com/office/drawing/2014/main" id="{E78ACB4A-BF41-4ED4-9391-D20A712B9E7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50618767"/>
      </p:ext>
    </p:extLst>
  </p:cSld>
  <p:clrMapOvr>
    <a:masterClrMapping/>
  </p:clrMapOvr>
  <mc:AlternateContent xmlns:mc="http://schemas.openxmlformats.org/markup-compatibility/2006">
    <mc:Choice xmlns:p14="http://schemas.microsoft.com/office/powerpoint/2010/main" Requires="p14">
      <p:transition spd="slow" p14:dur="2000" advTm="21880"/>
    </mc:Choice>
    <mc:Fallback>
      <p:transition spd="slow" advTm="2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
</p:tagLst>
</file>

<file path=ppt/tags/tag10.xml><?xml version="1.0" encoding="utf-8"?>
<p:tagLst xmlns:a="http://schemas.openxmlformats.org/drawingml/2006/main" xmlns:r="http://schemas.openxmlformats.org/officeDocument/2006/relationships" xmlns:p="http://schemas.openxmlformats.org/presentationml/2006/main">
  <p:tag name="TIMING" val="|1.3|19"/>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3.xml><?xml version="1.0" encoding="utf-8"?>
<p:tagLst xmlns:a="http://schemas.openxmlformats.org/drawingml/2006/main" xmlns:r="http://schemas.openxmlformats.org/officeDocument/2006/relationships" xmlns:p="http://schemas.openxmlformats.org/presentationml/2006/main">
  <p:tag name="TIMING" val="|9.7"/>
</p:tagLst>
</file>

<file path=ppt/tags/tag4.xml><?xml version="1.0" encoding="utf-8"?>
<p:tagLst xmlns:a="http://schemas.openxmlformats.org/drawingml/2006/main" xmlns:r="http://schemas.openxmlformats.org/officeDocument/2006/relationships" xmlns:p="http://schemas.openxmlformats.org/presentationml/2006/main">
  <p:tag name="TIMING" val="|2.6|9.7|9.8|18|11.4"/>
</p:tagLst>
</file>

<file path=ppt/tags/tag5.xml><?xml version="1.0" encoding="utf-8"?>
<p:tagLst xmlns:a="http://schemas.openxmlformats.org/drawingml/2006/main" xmlns:r="http://schemas.openxmlformats.org/officeDocument/2006/relationships" xmlns:p="http://schemas.openxmlformats.org/presentationml/2006/main">
  <p:tag name="TIMING" val="|17.2|19.6|5.4|8.2|7.8"/>
</p:tagLst>
</file>

<file path=ppt/tags/tag6.xml><?xml version="1.0" encoding="utf-8"?>
<p:tagLst xmlns:a="http://schemas.openxmlformats.org/drawingml/2006/main" xmlns:r="http://schemas.openxmlformats.org/officeDocument/2006/relationships" xmlns:p="http://schemas.openxmlformats.org/presentationml/2006/main">
  <p:tag name="TIMING" val="|7.3|25|5.1|4"/>
</p:tagLst>
</file>

<file path=ppt/tags/tag7.xml><?xml version="1.0" encoding="utf-8"?>
<p:tagLst xmlns:a="http://schemas.openxmlformats.org/drawingml/2006/main" xmlns:r="http://schemas.openxmlformats.org/officeDocument/2006/relationships" xmlns:p="http://schemas.openxmlformats.org/presentationml/2006/main">
  <p:tag name="TIMING" val="|14.8|6.3|32.9|1.1|34|1"/>
</p:tagLst>
</file>

<file path=ppt/tags/tag8.xml><?xml version="1.0" encoding="utf-8"?>
<p:tagLst xmlns:a="http://schemas.openxmlformats.org/drawingml/2006/main" xmlns:r="http://schemas.openxmlformats.org/officeDocument/2006/relationships" xmlns:p="http://schemas.openxmlformats.org/presentationml/2006/main">
  <p:tag name="TIMING" val="|17|35.7"/>
</p:tagLst>
</file>

<file path=ppt/tags/tag9.xml><?xml version="1.0" encoding="utf-8"?>
<p:tagLst xmlns:a="http://schemas.openxmlformats.org/drawingml/2006/main" xmlns:r="http://schemas.openxmlformats.org/officeDocument/2006/relationships" xmlns:p="http://schemas.openxmlformats.org/presentationml/2006/main">
  <p:tag name="TIMING" val="|2.2|18.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extLst>
    <a:ext uri="{05A4C25C-085E-4340-85A3-A5531E510DB2}">
      <thm15:themeFamily xmlns:thm15="http://schemas.microsoft.com/office/thememl/2012/main" name="Apex" id="{9983531B-B084-46C3-BF5E-9B04F6717E9E}" vid="{D21DEF74-61C4-4D13-802A-D6666D268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20907</TotalTime>
  <Words>462</Words>
  <Application>Microsoft Office PowerPoint</Application>
  <PresentationFormat>On-screen Show (4:3)</PresentationFormat>
  <Paragraphs>98</Paragraphs>
  <Slides>25</Slides>
  <Notes>6</Notes>
  <HiddenSlides>0</HiddenSlides>
  <MMClips>25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Arial</vt:lpstr>
      <vt:lpstr>Book Antiqua</vt:lpstr>
      <vt:lpstr>Calibri</vt:lpstr>
      <vt:lpstr>Lucida Sans</vt:lpstr>
      <vt:lpstr>Wingdings</vt:lpstr>
      <vt:lpstr>Wingdings 2</vt:lpstr>
      <vt:lpstr>Wingdings 3</vt:lpstr>
      <vt:lpstr>Apex</vt:lpstr>
      <vt:lpstr>Equation</vt:lpstr>
      <vt:lpstr>Using GPS Derived Shear Strain Rates in Southern California to Constrain Fault Slip Rate, Locking Depth, and Residual Off-Fault Strain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 &amp; Methodology</vt:lpstr>
      <vt:lpstr>Motivation &amp; Methodology</vt:lpstr>
      <vt:lpstr>0.1° x 0.1° Finite Element Grid for Modeling Velocities </vt:lpstr>
      <vt:lpstr>Observed and Model Velocities</vt:lpstr>
      <vt:lpstr>Residual Velocities        (Observed – Predicted)</vt:lpstr>
      <vt:lpstr>Motivation &amp; Methodology</vt:lpstr>
      <vt:lpstr>PowerPoint Presentation</vt:lpstr>
      <vt:lpstr>Model Shear Strain Rates      (Pure SS) from Inversion of GPS  </vt:lpstr>
      <vt:lpstr>Screw Dislocation Model</vt:lpstr>
      <vt:lpstr>PowerPoint Presentation</vt:lpstr>
      <vt:lpstr>PowerPoint Presentation</vt:lpstr>
      <vt:lpstr>PowerPoint Presentation</vt:lpstr>
      <vt:lpstr>PowerPoint Presentation</vt:lpstr>
      <vt:lpstr>PowerPoint Presentation</vt:lpstr>
      <vt:lpstr>Conclusions</vt:lpstr>
      <vt:lpstr>References</vt:lpstr>
      <vt:lpstr>Future Work</vt:lpstr>
    </vt:vector>
  </TitlesOfParts>
  <Company>Dept. of Geosciences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 Holt</dc:creator>
  <cp:lastModifiedBy>Lajhon Campbell</cp:lastModifiedBy>
  <cp:revision>169</cp:revision>
  <dcterms:created xsi:type="dcterms:W3CDTF">2012-12-02T16:19:04Z</dcterms:created>
  <dcterms:modified xsi:type="dcterms:W3CDTF">2020-05-04T03:49:21Z</dcterms:modified>
</cp:coreProperties>
</file>