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0" r:id="rId4"/>
    <p:sldId id="259" r:id="rId5"/>
    <p:sldId id="281" r:id="rId6"/>
    <p:sldId id="263" r:id="rId7"/>
    <p:sldId id="290" r:id="rId8"/>
    <p:sldId id="291" r:id="rId9"/>
    <p:sldId id="283" r:id="rId10"/>
    <p:sldId id="284" r:id="rId11"/>
    <p:sldId id="285" r:id="rId12"/>
    <p:sldId id="282" r:id="rId13"/>
    <p:sldId id="292" r:id="rId14"/>
    <p:sldId id="265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686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CF923-9245-4857-9C47-ABEDB14B42BB}" type="datetimeFigureOut">
              <a:rPr lang="es-ES" smtClean="0"/>
              <a:t>01/05/2020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64763-8FA8-4B4A-97BB-84A11C1984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4632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3EF1F-1EF8-4906-83B5-C7217CD19B3B}" type="datetimeFigureOut">
              <a:rPr lang="es-ES" smtClean="0"/>
              <a:t>01/05/2020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0D08D-3101-4896-833B-9DADC5865B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7027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284" y="37890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3EF1F-1EF8-4906-83B5-C7217CD19B3B}" type="datetimeFigureOut">
              <a:rPr lang="es-ES" smtClean="0"/>
              <a:t>01/05/2020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0D08D-3101-4896-833B-9DADC5865B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602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3EF1F-1EF8-4906-83B5-C7217CD19B3B}" type="datetimeFigureOut">
              <a:rPr lang="es-ES" smtClean="0"/>
              <a:t>01/05/2020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0D08D-3101-4896-833B-9DADC5865B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6735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e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42862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428625" y="533400"/>
            <a:ext cx="8715375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4" name="Picture 13" descr="LogoTip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5" y="39688"/>
            <a:ext cx="841375" cy="417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914400" y="2286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s-ES"/>
          </a:p>
        </p:txBody>
      </p:sp>
      <p:sp>
        <p:nvSpPr>
          <p:cNvPr id="6" name="Text Box 15"/>
          <p:cNvSpPr txBox="1">
            <a:spLocks noChangeArrowheads="1"/>
          </p:cNvSpPr>
          <p:nvPr userDrawn="1"/>
        </p:nvSpPr>
        <p:spPr bwMode="auto">
          <a:xfrm>
            <a:off x="5699125" y="90488"/>
            <a:ext cx="2301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s-ES" altLang="es-ES" sz="1400" b="1" i="1" u="sng"/>
              <a:t>ClimWater</a:t>
            </a:r>
          </a:p>
        </p:txBody>
      </p:sp>
    </p:spTree>
    <p:extLst>
      <p:ext uri="{BB962C8B-B14F-4D97-AF65-F5344CB8AC3E}">
        <p14:creationId xmlns:p14="http://schemas.microsoft.com/office/powerpoint/2010/main" val="177573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284" y="37890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3EF1F-1EF8-4906-83B5-C7217CD19B3B}" type="datetimeFigureOut">
              <a:rPr lang="es-ES" smtClean="0"/>
              <a:t>01/05/2020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0D08D-3101-4896-833B-9DADC5865B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384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3EF1F-1EF8-4906-83B5-C7217CD19B3B}" type="datetimeFigureOut">
              <a:rPr lang="es-ES" smtClean="0"/>
              <a:t>01/05/2020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0D08D-3101-4896-833B-9DADC5865B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3621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284" y="37890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3EF1F-1EF8-4906-83B5-C7217CD19B3B}" type="datetimeFigureOut">
              <a:rPr lang="es-ES" smtClean="0"/>
              <a:t>01/05/2020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0D08D-3101-4896-833B-9DADC5865B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145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284" y="378904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3EF1F-1EF8-4906-83B5-C7217CD19B3B}" type="datetimeFigureOut">
              <a:rPr lang="es-ES" smtClean="0"/>
              <a:t>01/05/2020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0D08D-3101-4896-833B-9DADC5865B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906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284" y="37890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3EF1F-1EF8-4906-83B5-C7217CD19B3B}" type="datetimeFigureOut">
              <a:rPr lang="es-ES" smtClean="0"/>
              <a:t>01/05/2020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0D08D-3101-4896-833B-9DADC5865B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3228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3EF1F-1EF8-4906-83B5-C7217CD19B3B}" type="datetimeFigureOut">
              <a:rPr lang="es-ES" smtClean="0"/>
              <a:t>01/05/2020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0D08D-3101-4896-833B-9DADC5865B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0900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3EF1F-1EF8-4906-83B5-C7217CD19B3B}" type="datetimeFigureOut">
              <a:rPr lang="es-ES" smtClean="0"/>
              <a:t>01/05/2020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0D08D-3101-4896-833B-9DADC5865B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672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3EF1F-1EF8-4906-83B5-C7217CD19B3B}" type="datetimeFigureOut">
              <a:rPr lang="es-ES" smtClean="0"/>
              <a:t>01/05/2020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0D08D-3101-4896-833B-9DADC5865B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709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936" y="44624"/>
            <a:ext cx="2049552" cy="57181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" name="7 Conector recto"/>
          <p:cNvCxnSpPr/>
          <p:nvPr userDrawn="1"/>
        </p:nvCxnSpPr>
        <p:spPr>
          <a:xfrm>
            <a:off x="0" y="692696"/>
            <a:ext cx="9144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4 Marcador de pie de página"/>
          <p:cNvSpPr txBox="1">
            <a:spLocks/>
          </p:cNvSpPr>
          <p:nvPr userDrawn="1"/>
        </p:nvSpPr>
        <p:spPr>
          <a:xfrm>
            <a:off x="-1" y="6520259"/>
            <a:ext cx="9144001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smtClean="0">
                <a:solidFill>
                  <a:schemeClr val="tx2">
                    <a:lumMod val="50000"/>
                  </a:schemeClr>
                </a:solidFill>
              </a:rPr>
              <a:t>Centro de Edafología y Biología aplicada del Segura (CEBAS)</a:t>
            </a:r>
            <a:r>
              <a:rPr lang="es-ES" sz="1400" baseline="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          </a:t>
            </a:r>
            <a:r>
              <a:rPr lang="es-ES" sz="1400" dirty="0" err="1" smtClean="0">
                <a:solidFill>
                  <a:schemeClr val="tx2">
                    <a:lumMod val="50000"/>
                  </a:schemeClr>
                </a:solidFill>
              </a:rPr>
              <a:t>Irrigation</a:t>
            </a:r>
            <a:r>
              <a:rPr lang="es-ES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1400" dirty="0" err="1" smtClean="0">
                <a:solidFill>
                  <a:schemeClr val="tx2">
                    <a:lumMod val="50000"/>
                  </a:schemeClr>
                </a:solidFill>
              </a:rPr>
              <a:t>Group</a:t>
            </a:r>
            <a:endParaRPr lang="es-ES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76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504" y="836712"/>
            <a:ext cx="8892480" cy="1800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b="1" dirty="0"/>
              <a:t>Deficit irrigation and the reuse of reclaimed water as strategies to cope with water scarcity in perennial crops.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A </a:t>
            </a:r>
            <a:r>
              <a:rPr lang="en-US" sz="2800" b="1" dirty="0"/>
              <a:t>summary of long-term trials within the H2020 SHUI project</a:t>
            </a:r>
            <a:r>
              <a:rPr lang="es-ES" sz="2800" dirty="0"/>
              <a:t/>
            </a:r>
            <a:br>
              <a:rPr lang="es-ES" sz="2800" dirty="0"/>
            </a:br>
            <a:endParaRPr lang="es-ES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69978" y="2927422"/>
            <a:ext cx="8748464" cy="144016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ES" sz="3600" dirty="0">
                <a:solidFill>
                  <a:schemeClr val="bg1"/>
                </a:solidFill>
              </a:rPr>
              <a:t>J.J. Alarcón, E. </a:t>
            </a:r>
            <a:r>
              <a:rPr lang="es-ES" sz="3600" dirty="0" err="1">
                <a:solidFill>
                  <a:schemeClr val="bg1"/>
                </a:solidFill>
              </a:rPr>
              <a:t>Nicolas</a:t>
            </a:r>
            <a:r>
              <a:rPr lang="es-ES" sz="3600" dirty="0">
                <a:solidFill>
                  <a:schemeClr val="bg1"/>
                </a:solidFill>
              </a:rPr>
              <a:t>, F. Pedrero, P.A. Nortes D.S. </a:t>
            </a:r>
            <a:r>
              <a:rPr lang="es-ES" sz="3600" dirty="0" err="1" smtClean="0">
                <a:solidFill>
                  <a:schemeClr val="bg1"/>
                </a:solidFill>
              </a:rPr>
              <a:t>Intriglolo</a:t>
            </a:r>
            <a:r>
              <a:rPr lang="es-ES" sz="3600" dirty="0" smtClean="0">
                <a:solidFill>
                  <a:schemeClr val="bg1"/>
                </a:solidFill>
              </a:rPr>
              <a:t>*</a:t>
            </a:r>
            <a:endParaRPr lang="es-ES" sz="3600" baseline="30000" dirty="0">
              <a:solidFill>
                <a:schemeClr val="bg1"/>
              </a:solidFill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145217" y="4509120"/>
            <a:ext cx="8998783" cy="10276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200" b="1" baseline="30000" dirty="0" smtClean="0">
                <a:solidFill>
                  <a:schemeClr val="bg1"/>
                </a:solidFill>
              </a:rPr>
              <a:t>1</a:t>
            </a:r>
            <a:r>
              <a:rPr lang="es-ES" sz="2200" b="1" dirty="0" smtClean="0">
                <a:solidFill>
                  <a:schemeClr val="bg1"/>
                </a:solidFill>
              </a:rPr>
              <a:t> </a:t>
            </a:r>
            <a:r>
              <a:rPr lang="es-ES" sz="2400" b="1" dirty="0" smtClean="0">
                <a:solidFill>
                  <a:schemeClr val="bg1"/>
                </a:solidFill>
              </a:rPr>
              <a:t>CSIC</a:t>
            </a:r>
            <a:r>
              <a:rPr lang="es-ES" sz="2200" b="1" dirty="0" smtClean="0">
                <a:solidFill>
                  <a:schemeClr val="bg1"/>
                </a:solidFill>
              </a:rPr>
              <a:t> - Centro </a:t>
            </a:r>
            <a:r>
              <a:rPr lang="es-ES" sz="2200" b="1" dirty="0">
                <a:solidFill>
                  <a:schemeClr val="bg1"/>
                </a:solidFill>
              </a:rPr>
              <a:t>de Edafología y Biología Aplicada del Segura, </a:t>
            </a:r>
            <a:r>
              <a:rPr lang="es-ES" sz="2200" b="1" dirty="0" smtClean="0">
                <a:solidFill>
                  <a:schemeClr val="bg1"/>
                </a:solidFill>
              </a:rPr>
              <a:t>(Murcia), </a:t>
            </a:r>
            <a:r>
              <a:rPr lang="es-ES" sz="2200" b="1" dirty="0" err="1">
                <a:solidFill>
                  <a:schemeClr val="bg1"/>
                </a:solidFill>
              </a:rPr>
              <a:t>Spain</a:t>
            </a:r>
            <a:endParaRPr lang="es-ES" sz="2200" b="1" dirty="0">
              <a:solidFill>
                <a:schemeClr val="bg1"/>
              </a:solidFill>
            </a:endParaRPr>
          </a:p>
          <a:p>
            <a:pPr algn="l"/>
            <a:r>
              <a:rPr lang="es-ES" sz="2200" b="1" dirty="0">
                <a:solidFill>
                  <a:schemeClr val="bg1"/>
                </a:solidFill>
              </a:rPr>
              <a:t>* e-mail </a:t>
            </a:r>
            <a:r>
              <a:rPr lang="es-ES" sz="2200" b="1" dirty="0" err="1">
                <a:solidFill>
                  <a:schemeClr val="bg1"/>
                </a:solidFill>
              </a:rPr>
              <a:t>address</a:t>
            </a:r>
            <a:r>
              <a:rPr lang="es-ES" sz="2200" b="1" dirty="0">
                <a:solidFill>
                  <a:schemeClr val="bg1"/>
                </a:solidFill>
              </a:rPr>
              <a:t>: dintri@cebas.csic.es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678287"/>
            <a:ext cx="5396811" cy="71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8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609600" y="76200"/>
            <a:ext cx="533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14350" indent="-514350" algn="just" fontAlgn="base">
              <a:spcBef>
                <a:spcPts val="1440"/>
              </a:spcBef>
            </a:pPr>
            <a:r>
              <a:rPr lang="es-ES" altLang="es-ES" sz="3200" b="1" dirty="0">
                <a:solidFill>
                  <a:schemeClr val="tx2">
                    <a:lumMod val="75000"/>
                  </a:schemeClr>
                </a:solidFill>
              </a:rPr>
              <a:t>Material and </a:t>
            </a:r>
            <a:r>
              <a:rPr lang="es-ES" altLang="es-ES" sz="3200" b="1" dirty="0" err="1">
                <a:solidFill>
                  <a:schemeClr val="tx2">
                    <a:lumMod val="75000"/>
                  </a:schemeClr>
                </a:solidFill>
              </a:rPr>
              <a:t>Methods</a:t>
            </a:r>
            <a:endParaRPr lang="es-ES" altLang="es-E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7236296" y="2132856"/>
            <a:ext cx="216024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9" name="Group 136"/>
          <p:cNvGrpSpPr/>
          <p:nvPr/>
        </p:nvGrpSpPr>
        <p:grpSpPr>
          <a:xfrm>
            <a:off x="395536" y="1989736"/>
            <a:ext cx="2073275" cy="2439396"/>
            <a:chOff x="6842125" y="928670"/>
            <a:chExt cx="2073275" cy="2439396"/>
          </a:xfrm>
        </p:grpSpPr>
        <p:sp>
          <p:nvSpPr>
            <p:cNvPr id="10" name="Text Box 5016"/>
            <p:cNvSpPr txBox="1">
              <a:spLocks noChangeArrowheads="1"/>
            </p:cNvSpPr>
            <p:nvPr/>
          </p:nvSpPr>
          <p:spPr bwMode="auto">
            <a:xfrm>
              <a:off x="6842125" y="928670"/>
              <a:ext cx="1885926" cy="290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3891" tIns="21946" rIns="43891" bIns="21946">
              <a:spAutoFit/>
            </a:bodyPr>
            <a:lstStyle/>
            <a:p>
              <a:pPr marL="0" marR="0" lvl="0" indent="0" defTabSz="11350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Irrigation Treatments</a:t>
              </a:r>
            </a:p>
          </p:txBody>
        </p:sp>
        <p:sp>
          <p:nvSpPr>
            <p:cNvPr id="11" name="Text Box 5021"/>
            <p:cNvSpPr txBox="1">
              <a:spLocks noChangeArrowheads="1"/>
            </p:cNvSpPr>
            <p:nvPr/>
          </p:nvSpPr>
          <p:spPr bwMode="auto">
            <a:xfrm>
              <a:off x="7543800" y="2761611"/>
              <a:ext cx="553318" cy="290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3891" tIns="21946" rIns="43891" bIns="21946">
              <a:spAutoFit/>
            </a:bodyPr>
            <a:lstStyle/>
            <a:p>
              <a:pPr marL="0" marR="0" lvl="0" indent="0" defTabSz="11350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RW-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</a:t>
              </a:r>
            </a:p>
          </p:txBody>
        </p:sp>
        <p:sp>
          <p:nvSpPr>
            <p:cNvPr id="12" name="Text Box 5022"/>
            <p:cNvSpPr txBox="1">
              <a:spLocks noChangeArrowheads="1"/>
            </p:cNvSpPr>
            <p:nvPr/>
          </p:nvSpPr>
          <p:spPr bwMode="auto">
            <a:xfrm>
              <a:off x="7543800" y="3077524"/>
              <a:ext cx="744075" cy="290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3891" tIns="21946" rIns="43891" bIns="21946">
              <a:spAutoFit/>
            </a:bodyPr>
            <a:lstStyle/>
            <a:p>
              <a:pPr marL="0" marR="0" lvl="0" indent="0" defTabSz="11350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RW-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RDI</a:t>
              </a:r>
            </a:p>
          </p:txBody>
        </p:sp>
        <p:sp>
          <p:nvSpPr>
            <p:cNvPr id="13" name="Text Box 5023"/>
            <p:cNvSpPr txBox="1">
              <a:spLocks noChangeArrowheads="1"/>
            </p:cNvSpPr>
            <p:nvPr/>
          </p:nvSpPr>
          <p:spPr bwMode="auto">
            <a:xfrm>
              <a:off x="7543800" y="1674767"/>
              <a:ext cx="542290" cy="290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3891" tIns="21946" rIns="43891" bIns="21946">
              <a:spAutoFit/>
            </a:bodyPr>
            <a:lstStyle/>
            <a:p>
              <a:pPr marL="0" marR="0" lvl="0" indent="0" defTabSz="11350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TW-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</a:t>
              </a:r>
            </a:p>
          </p:txBody>
        </p:sp>
        <p:sp>
          <p:nvSpPr>
            <p:cNvPr id="14" name="Text Box 5024"/>
            <p:cNvSpPr txBox="1">
              <a:spLocks noChangeArrowheads="1"/>
            </p:cNvSpPr>
            <p:nvPr/>
          </p:nvSpPr>
          <p:spPr bwMode="auto">
            <a:xfrm>
              <a:off x="7543800" y="1990679"/>
              <a:ext cx="733046" cy="290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3891" tIns="21946" rIns="43891" bIns="21946">
              <a:spAutoFit/>
            </a:bodyPr>
            <a:lstStyle/>
            <a:p>
              <a:pPr marL="0" marR="0" lvl="0" indent="0" defTabSz="11350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TW-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RDI</a:t>
              </a:r>
            </a:p>
          </p:txBody>
        </p:sp>
        <p:sp>
          <p:nvSpPr>
            <p:cNvPr id="15" name="Text Box 5017"/>
            <p:cNvSpPr txBox="1">
              <a:spLocks noChangeArrowheads="1"/>
            </p:cNvSpPr>
            <p:nvPr/>
          </p:nvSpPr>
          <p:spPr bwMode="auto">
            <a:xfrm>
              <a:off x="7334250" y="2515580"/>
              <a:ext cx="1581150" cy="228987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miter lim="800000"/>
              <a:headEnd/>
              <a:tailEnd/>
            </a:ln>
          </p:spPr>
          <p:txBody>
            <a:bodyPr wrap="square" lIns="43891" tIns="21946" rIns="43891" bIns="21946">
              <a:spAutoFit/>
            </a:bodyPr>
            <a:lstStyle/>
            <a:p>
              <a:pPr marL="0" marR="0" lvl="0" indent="0" defTabSz="11350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Reclaimed water</a:t>
              </a:r>
            </a:p>
          </p:txBody>
        </p:sp>
        <p:sp>
          <p:nvSpPr>
            <p:cNvPr id="16" name="Text Box 5017"/>
            <p:cNvSpPr txBox="1">
              <a:spLocks noChangeArrowheads="1"/>
            </p:cNvSpPr>
            <p:nvPr/>
          </p:nvSpPr>
          <p:spPr bwMode="auto">
            <a:xfrm>
              <a:off x="7334251" y="1428737"/>
              <a:ext cx="1166839" cy="228987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miter lim="800000"/>
              <a:headEnd/>
              <a:tailEnd/>
            </a:ln>
          </p:spPr>
          <p:txBody>
            <a:bodyPr wrap="square" lIns="43891" tIns="21946" rIns="43891" bIns="21946">
              <a:spAutoFit/>
            </a:bodyPr>
            <a:lstStyle/>
            <a:p>
              <a:pPr marL="0" marR="0" lvl="0" indent="0" defTabSz="11350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Transfer water</a:t>
              </a:r>
            </a:p>
          </p:txBody>
        </p:sp>
        <p:cxnSp>
          <p:nvCxnSpPr>
            <p:cNvPr id="17" name="Straight Arrow Connector 34"/>
            <p:cNvCxnSpPr/>
            <p:nvPr/>
          </p:nvCxnSpPr>
          <p:spPr>
            <a:xfrm>
              <a:off x="7010400" y="1524000"/>
              <a:ext cx="228600" cy="1588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oval" w="med" len="med"/>
            </a:ln>
            <a:effectLst/>
          </p:spPr>
        </p:cxnSp>
        <p:cxnSp>
          <p:nvCxnSpPr>
            <p:cNvPr id="18" name="Straight Arrow Connector 36"/>
            <p:cNvCxnSpPr/>
            <p:nvPr/>
          </p:nvCxnSpPr>
          <p:spPr>
            <a:xfrm>
              <a:off x="7010400" y="2627838"/>
              <a:ext cx="228600" cy="1588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oval" w="med" len="med"/>
            </a:ln>
            <a:effectLst/>
          </p:spPr>
        </p:cxnSp>
        <p:cxnSp>
          <p:nvCxnSpPr>
            <p:cNvPr id="19" name="Straight Connector 38"/>
            <p:cNvCxnSpPr/>
            <p:nvPr/>
          </p:nvCxnSpPr>
          <p:spPr>
            <a:xfrm rot="16200000" flipV="1">
              <a:off x="6328467" y="1939592"/>
              <a:ext cx="13680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</p:grpSp>
      <p:grpSp>
        <p:nvGrpSpPr>
          <p:cNvPr id="20" name="Stat design"/>
          <p:cNvGrpSpPr/>
          <p:nvPr/>
        </p:nvGrpSpPr>
        <p:grpSpPr>
          <a:xfrm>
            <a:off x="4143372" y="1214422"/>
            <a:ext cx="4429156" cy="3583870"/>
            <a:chOff x="214313" y="714375"/>
            <a:chExt cx="6510337" cy="5357813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313" y="714375"/>
              <a:ext cx="6510337" cy="535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Oval 14"/>
            <p:cNvSpPr>
              <a:spLocks noChangeArrowheads="1"/>
            </p:cNvSpPr>
            <p:nvPr/>
          </p:nvSpPr>
          <p:spPr bwMode="auto">
            <a:xfrm>
              <a:off x="768350" y="4987925"/>
              <a:ext cx="287338" cy="36036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val 15"/>
            <p:cNvSpPr>
              <a:spLocks noChangeArrowheads="1"/>
            </p:cNvSpPr>
            <p:nvPr/>
          </p:nvSpPr>
          <p:spPr bwMode="auto">
            <a:xfrm>
              <a:off x="1835150" y="4987925"/>
              <a:ext cx="287338" cy="36036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val 16"/>
            <p:cNvSpPr>
              <a:spLocks noChangeArrowheads="1"/>
            </p:cNvSpPr>
            <p:nvPr/>
          </p:nvSpPr>
          <p:spPr bwMode="auto">
            <a:xfrm>
              <a:off x="2868613" y="4987925"/>
              <a:ext cx="287337" cy="36036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val 17"/>
            <p:cNvSpPr>
              <a:spLocks noChangeArrowheads="1"/>
            </p:cNvSpPr>
            <p:nvPr/>
          </p:nvSpPr>
          <p:spPr bwMode="auto">
            <a:xfrm>
              <a:off x="3924300" y="4987925"/>
              <a:ext cx="287338" cy="36036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Oval 18"/>
            <p:cNvSpPr>
              <a:spLocks noChangeArrowheads="1"/>
            </p:cNvSpPr>
            <p:nvPr/>
          </p:nvSpPr>
          <p:spPr bwMode="auto">
            <a:xfrm>
              <a:off x="4978400" y="4987925"/>
              <a:ext cx="287338" cy="36036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Oval 19"/>
            <p:cNvSpPr>
              <a:spLocks noChangeArrowheads="1"/>
            </p:cNvSpPr>
            <p:nvPr/>
          </p:nvSpPr>
          <p:spPr bwMode="auto">
            <a:xfrm>
              <a:off x="6037263" y="4987925"/>
              <a:ext cx="287337" cy="36036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6037263" y="1171575"/>
              <a:ext cx="287337" cy="36036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Oval 21"/>
            <p:cNvSpPr>
              <a:spLocks noChangeArrowheads="1"/>
            </p:cNvSpPr>
            <p:nvPr/>
          </p:nvSpPr>
          <p:spPr bwMode="auto">
            <a:xfrm>
              <a:off x="4979988" y="1171575"/>
              <a:ext cx="287337" cy="36036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Oval 22"/>
            <p:cNvSpPr>
              <a:spLocks noChangeArrowheads="1"/>
            </p:cNvSpPr>
            <p:nvPr/>
          </p:nvSpPr>
          <p:spPr bwMode="auto">
            <a:xfrm>
              <a:off x="3924300" y="1171575"/>
              <a:ext cx="287338" cy="36036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Oval 23"/>
            <p:cNvSpPr>
              <a:spLocks noChangeArrowheads="1"/>
            </p:cNvSpPr>
            <p:nvPr/>
          </p:nvSpPr>
          <p:spPr bwMode="auto">
            <a:xfrm>
              <a:off x="2868613" y="1171575"/>
              <a:ext cx="287337" cy="36036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Oval 24"/>
            <p:cNvSpPr>
              <a:spLocks noChangeArrowheads="1"/>
            </p:cNvSpPr>
            <p:nvPr/>
          </p:nvSpPr>
          <p:spPr bwMode="auto">
            <a:xfrm>
              <a:off x="1822450" y="1171575"/>
              <a:ext cx="287338" cy="36036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Oval 25"/>
            <p:cNvSpPr>
              <a:spLocks noChangeArrowheads="1"/>
            </p:cNvSpPr>
            <p:nvPr/>
          </p:nvSpPr>
          <p:spPr bwMode="auto">
            <a:xfrm>
              <a:off x="777875" y="1176338"/>
              <a:ext cx="287338" cy="36036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Oval 26"/>
            <p:cNvSpPr>
              <a:spLocks noChangeArrowheads="1"/>
            </p:cNvSpPr>
            <p:nvPr/>
          </p:nvSpPr>
          <p:spPr bwMode="auto">
            <a:xfrm>
              <a:off x="4979988" y="2420938"/>
              <a:ext cx="287337" cy="36036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Oval 27"/>
            <p:cNvSpPr>
              <a:spLocks noChangeArrowheads="1"/>
            </p:cNvSpPr>
            <p:nvPr/>
          </p:nvSpPr>
          <p:spPr bwMode="auto">
            <a:xfrm>
              <a:off x="3924300" y="3716338"/>
              <a:ext cx="287338" cy="36036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Oval 28"/>
            <p:cNvSpPr>
              <a:spLocks noChangeArrowheads="1"/>
            </p:cNvSpPr>
            <p:nvPr/>
          </p:nvSpPr>
          <p:spPr bwMode="auto">
            <a:xfrm>
              <a:off x="2868613" y="3716338"/>
              <a:ext cx="287337" cy="36036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7" name="RDI &amp; CONTROL"/>
          <p:cNvGrpSpPr/>
          <p:nvPr/>
        </p:nvGrpSpPr>
        <p:grpSpPr>
          <a:xfrm>
            <a:off x="0" y="4925026"/>
            <a:ext cx="9144000" cy="1928802"/>
            <a:chOff x="0" y="4897642"/>
            <a:chExt cx="9144000" cy="1928802"/>
          </a:xfrm>
        </p:grpSpPr>
        <p:sp>
          <p:nvSpPr>
            <p:cNvPr id="38" name="Rectangle 45"/>
            <p:cNvSpPr/>
            <p:nvPr/>
          </p:nvSpPr>
          <p:spPr>
            <a:xfrm>
              <a:off x="0" y="4897642"/>
              <a:ext cx="9144000" cy="192880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9" name="Group 99"/>
            <p:cNvGrpSpPr/>
            <p:nvPr/>
          </p:nvGrpSpPr>
          <p:grpSpPr>
            <a:xfrm>
              <a:off x="143828" y="4966047"/>
              <a:ext cx="8748652" cy="1481318"/>
              <a:chOff x="0" y="2708920"/>
              <a:chExt cx="8748652" cy="1481318"/>
            </a:xfrm>
          </p:grpSpPr>
          <p:cxnSp>
            <p:nvCxnSpPr>
              <p:cNvPr id="40" name="Straight Connector 50"/>
              <p:cNvCxnSpPr/>
              <p:nvPr/>
            </p:nvCxnSpPr>
            <p:spPr>
              <a:xfrm>
                <a:off x="971600" y="4026477"/>
                <a:ext cx="365760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lg" len="med"/>
                <a:tailEnd type="triangle" w="lg" len="med"/>
              </a:ln>
              <a:effectLst/>
            </p:spPr>
          </p:cxnSp>
          <p:cxnSp>
            <p:nvCxnSpPr>
              <p:cNvPr id="41" name="Straight Connector 51"/>
              <p:cNvCxnSpPr/>
              <p:nvPr/>
            </p:nvCxnSpPr>
            <p:spPr>
              <a:xfrm>
                <a:off x="5724128" y="4026477"/>
                <a:ext cx="301752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lg" len="med"/>
                <a:tailEnd type="triangle" w="lg" len="med"/>
              </a:ln>
              <a:effectLst/>
            </p:spPr>
          </p:cxnSp>
          <p:cxnSp>
            <p:nvCxnSpPr>
              <p:cNvPr id="42" name="Straight Connector 52"/>
              <p:cNvCxnSpPr/>
              <p:nvPr/>
            </p:nvCxnSpPr>
            <p:spPr>
              <a:xfrm>
                <a:off x="4629940" y="4026477"/>
                <a:ext cx="109728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lg" len="med"/>
                <a:tailEnd type="triangle" w="lg" len="med"/>
              </a:ln>
              <a:effectLst/>
            </p:spPr>
          </p:cxnSp>
          <p:sp>
            <p:nvSpPr>
              <p:cNvPr id="43" name="TextBox 53"/>
              <p:cNvSpPr txBox="1"/>
              <p:nvPr/>
            </p:nvSpPr>
            <p:spPr>
              <a:xfrm>
                <a:off x="4761133" y="3880793"/>
                <a:ext cx="855171" cy="307777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50 % </a:t>
                </a:r>
                <a:r>
                  <a:rPr kumimoji="0" lang="en-US" sz="1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ETc</a:t>
                </a: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  <p:grpSp>
            <p:nvGrpSpPr>
              <p:cNvPr id="44" name="Group 77"/>
              <p:cNvGrpSpPr/>
              <p:nvPr/>
            </p:nvGrpSpPr>
            <p:grpSpPr>
              <a:xfrm>
                <a:off x="1071744" y="2708920"/>
                <a:ext cx="7588976" cy="307777"/>
                <a:chOff x="1071744" y="2708920"/>
                <a:chExt cx="7588976" cy="307777"/>
              </a:xfrm>
            </p:grpSpPr>
            <p:sp>
              <p:nvSpPr>
                <p:cNvPr id="79" name="TextBox 124"/>
                <p:cNvSpPr txBox="1"/>
                <p:nvPr/>
              </p:nvSpPr>
              <p:spPr>
                <a:xfrm>
                  <a:off x="1071744" y="2708920"/>
                  <a:ext cx="42832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Jan</a:t>
                  </a:r>
                </a:p>
              </p:txBody>
            </p:sp>
            <p:sp>
              <p:nvSpPr>
                <p:cNvPr id="80" name="TextBox 125"/>
                <p:cNvSpPr txBox="1"/>
                <p:nvPr/>
              </p:nvSpPr>
              <p:spPr>
                <a:xfrm>
                  <a:off x="1693014" y="2708920"/>
                  <a:ext cx="44813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Feb</a:t>
                  </a:r>
                </a:p>
              </p:txBody>
            </p:sp>
            <p:sp>
              <p:nvSpPr>
                <p:cNvPr id="81" name="TextBox 126"/>
                <p:cNvSpPr txBox="1"/>
                <p:nvPr/>
              </p:nvSpPr>
              <p:spPr>
                <a:xfrm>
                  <a:off x="2338906" y="2708920"/>
                  <a:ext cx="49404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Mar</a:t>
                  </a:r>
                </a:p>
              </p:txBody>
            </p:sp>
            <p:sp>
              <p:nvSpPr>
                <p:cNvPr id="82" name="TextBox 127"/>
                <p:cNvSpPr txBox="1"/>
                <p:nvPr/>
              </p:nvSpPr>
              <p:spPr>
                <a:xfrm>
                  <a:off x="3024296" y="2708920"/>
                  <a:ext cx="4539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Apr</a:t>
                  </a:r>
                </a:p>
              </p:txBody>
            </p:sp>
            <p:sp>
              <p:nvSpPr>
                <p:cNvPr id="83" name="TextBox 128"/>
                <p:cNvSpPr txBox="1"/>
                <p:nvPr/>
              </p:nvSpPr>
              <p:spPr>
                <a:xfrm>
                  <a:off x="3668008" y="2708920"/>
                  <a:ext cx="51161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May</a:t>
                  </a:r>
                </a:p>
              </p:txBody>
            </p:sp>
            <p:sp>
              <p:nvSpPr>
                <p:cNvPr id="84" name="TextBox 129"/>
                <p:cNvSpPr txBox="1"/>
                <p:nvPr/>
              </p:nvSpPr>
              <p:spPr>
                <a:xfrm>
                  <a:off x="4369300" y="2708920"/>
                  <a:ext cx="43633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Jun</a:t>
                  </a:r>
                </a:p>
              </p:txBody>
            </p:sp>
            <p:sp>
              <p:nvSpPr>
                <p:cNvPr id="85" name="TextBox 130"/>
                <p:cNvSpPr txBox="1"/>
                <p:nvPr/>
              </p:nvSpPr>
              <p:spPr>
                <a:xfrm>
                  <a:off x="4998584" y="2708920"/>
                  <a:ext cx="3850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Jul</a:t>
                  </a:r>
                </a:p>
              </p:txBody>
            </p:sp>
            <p:sp>
              <p:nvSpPr>
                <p:cNvPr id="86" name="TextBox 131"/>
                <p:cNvSpPr txBox="1"/>
                <p:nvPr/>
              </p:nvSpPr>
              <p:spPr>
                <a:xfrm>
                  <a:off x="5574970" y="2708920"/>
                  <a:ext cx="47481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Aug</a:t>
                  </a:r>
                </a:p>
              </p:txBody>
            </p:sp>
            <p:sp>
              <p:nvSpPr>
                <p:cNvPr id="87" name="TextBox 132"/>
                <p:cNvSpPr txBox="1"/>
                <p:nvPr/>
              </p:nvSpPr>
              <p:spPr>
                <a:xfrm>
                  <a:off x="6241124" y="2708920"/>
                  <a:ext cx="45557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Sep</a:t>
                  </a:r>
                </a:p>
              </p:txBody>
            </p:sp>
            <p:sp>
              <p:nvSpPr>
                <p:cNvPr id="88" name="TextBox 133"/>
                <p:cNvSpPr txBox="1"/>
                <p:nvPr/>
              </p:nvSpPr>
              <p:spPr>
                <a:xfrm>
                  <a:off x="6889644" y="2708920"/>
                  <a:ext cx="4443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Oct</a:t>
                  </a:r>
                </a:p>
              </p:txBody>
            </p:sp>
            <p:sp>
              <p:nvSpPr>
                <p:cNvPr id="89" name="TextBox 134"/>
                <p:cNvSpPr txBox="1"/>
                <p:nvPr/>
              </p:nvSpPr>
              <p:spPr>
                <a:xfrm>
                  <a:off x="7526944" y="2708920"/>
                  <a:ext cx="48391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Nov</a:t>
                  </a:r>
                </a:p>
              </p:txBody>
            </p:sp>
            <p:sp>
              <p:nvSpPr>
                <p:cNvPr id="90" name="TextBox 135"/>
                <p:cNvSpPr txBox="1"/>
                <p:nvPr/>
              </p:nvSpPr>
              <p:spPr>
                <a:xfrm>
                  <a:off x="8200338" y="2708920"/>
                  <a:ext cx="46038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Dec</a:t>
                  </a:r>
                </a:p>
              </p:txBody>
            </p:sp>
          </p:grpSp>
          <p:grpSp>
            <p:nvGrpSpPr>
              <p:cNvPr id="45" name="Group 74"/>
              <p:cNvGrpSpPr/>
              <p:nvPr/>
            </p:nvGrpSpPr>
            <p:grpSpPr>
              <a:xfrm>
                <a:off x="971600" y="2996952"/>
                <a:ext cx="7777052" cy="144016"/>
                <a:chOff x="971600" y="3933056"/>
                <a:chExt cx="7777052" cy="144016"/>
              </a:xfrm>
            </p:grpSpPr>
            <p:sp>
              <p:nvSpPr>
                <p:cNvPr id="67" name="Rectangle 112"/>
                <p:cNvSpPr/>
                <p:nvPr/>
              </p:nvSpPr>
              <p:spPr>
                <a:xfrm>
                  <a:off x="971600" y="3933056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Rectangle 113"/>
                <p:cNvSpPr/>
                <p:nvPr/>
              </p:nvSpPr>
              <p:spPr>
                <a:xfrm>
                  <a:off x="1613126" y="3933056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Rectangle 114"/>
                <p:cNvSpPr/>
                <p:nvPr/>
              </p:nvSpPr>
              <p:spPr>
                <a:xfrm>
                  <a:off x="2268720" y="3933056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Rectangle 115"/>
                <p:cNvSpPr/>
                <p:nvPr/>
              </p:nvSpPr>
              <p:spPr>
                <a:xfrm>
                  <a:off x="2910246" y="3933056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Rectangle 116"/>
                <p:cNvSpPr/>
                <p:nvPr/>
              </p:nvSpPr>
              <p:spPr>
                <a:xfrm>
                  <a:off x="3565840" y="3933056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Rectangle 117"/>
                <p:cNvSpPr/>
                <p:nvPr/>
              </p:nvSpPr>
              <p:spPr>
                <a:xfrm>
                  <a:off x="4221434" y="3933056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Rectangle 118"/>
                <p:cNvSpPr/>
                <p:nvPr/>
              </p:nvSpPr>
              <p:spPr>
                <a:xfrm>
                  <a:off x="4862960" y="3933056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Rectangle 119"/>
                <p:cNvSpPr/>
                <p:nvPr/>
              </p:nvSpPr>
              <p:spPr>
                <a:xfrm>
                  <a:off x="5518554" y="3933056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Rectangle 120"/>
                <p:cNvSpPr/>
                <p:nvPr/>
              </p:nvSpPr>
              <p:spPr>
                <a:xfrm>
                  <a:off x="6168388" y="3933056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Rectangle 121"/>
                <p:cNvSpPr/>
                <p:nvPr/>
              </p:nvSpPr>
              <p:spPr>
                <a:xfrm>
                  <a:off x="6829742" y="3933056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Rectangle 122"/>
                <p:cNvSpPr/>
                <p:nvPr/>
              </p:nvSpPr>
              <p:spPr>
                <a:xfrm>
                  <a:off x="7485336" y="3933056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Rectangle 123"/>
                <p:cNvSpPr/>
                <p:nvPr/>
              </p:nvSpPr>
              <p:spPr>
                <a:xfrm>
                  <a:off x="8126860" y="3933056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6" name="Group 76"/>
              <p:cNvGrpSpPr/>
              <p:nvPr/>
            </p:nvGrpSpPr>
            <p:grpSpPr>
              <a:xfrm>
                <a:off x="971600" y="3666437"/>
                <a:ext cx="7777052" cy="144016"/>
                <a:chOff x="971600" y="3046501"/>
                <a:chExt cx="7777052" cy="144016"/>
              </a:xfrm>
            </p:grpSpPr>
            <p:sp>
              <p:nvSpPr>
                <p:cNvPr id="53" name="Rectangle 71"/>
                <p:cNvSpPr/>
                <p:nvPr/>
              </p:nvSpPr>
              <p:spPr>
                <a:xfrm>
                  <a:off x="971600" y="3046501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Rectangle 83"/>
                <p:cNvSpPr/>
                <p:nvPr/>
              </p:nvSpPr>
              <p:spPr>
                <a:xfrm>
                  <a:off x="1613126" y="3046501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Rectangle 84"/>
                <p:cNvSpPr/>
                <p:nvPr/>
              </p:nvSpPr>
              <p:spPr>
                <a:xfrm>
                  <a:off x="2268720" y="3046501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Rectangle 85"/>
                <p:cNvSpPr/>
                <p:nvPr/>
              </p:nvSpPr>
              <p:spPr>
                <a:xfrm>
                  <a:off x="2910246" y="3046501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Rectangle 86"/>
                <p:cNvSpPr/>
                <p:nvPr/>
              </p:nvSpPr>
              <p:spPr>
                <a:xfrm>
                  <a:off x="3565840" y="3046501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Rectangle 87"/>
                <p:cNvSpPr/>
                <p:nvPr/>
              </p:nvSpPr>
              <p:spPr>
                <a:xfrm>
                  <a:off x="4221434" y="3046501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Rectangle 88"/>
                <p:cNvSpPr/>
                <p:nvPr/>
              </p:nvSpPr>
              <p:spPr>
                <a:xfrm>
                  <a:off x="4862960" y="3046501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Rectangle 89"/>
                <p:cNvSpPr/>
                <p:nvPr/>
              </p:nvSpPr>
              <p:spPr>
                <a:xfrm>
                  <a:off x="5518554" y="3046501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Rectangle 90"/>
                <p:cNvSpPr/>
                <p:nvPr/>
              </p:nvSpPr>
              <p:spPr>
                <a:xfrm>
                  <a:off x="6168388" y="3046501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tangle 91"/>
                <p:cNvSpPr/>
                <p:nvPr/>
              </p:nvSpPr>
              <p:spPr>
                <a:xfrm>
                  <a:off x="6829742" y="3046501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Rectangle 92"/>
                <p:cNvSpPr/>
                <p:nvPr/>
              </p:nvSpPr>
              <p:spPr>
                <a:xfrm>
                  <a:off x="7485336" y="3046501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Rectangle 93"/>
                <p:cNvSpPr/>
                <p:nvPr/>
              </p:nvSpPr>
              <p:spPr>
                <a:xfrm>
                  <a:off x="8126860" y="3046501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Rectangle 137"/>
                <p:cNvSpPr/>
                <p:nvPr/>
              </p:nvSpPr>
              <p:spPr>
                <a:xfrm>
                  <a:off x="5256264" y="3069696"/>
                  <a:ext cx="648000" cy="108000"/>
                </a:xfrm>
                <a:prstGeom prst="rect">
                  <a:avLst/>
                </a:prstGeom>
                <a:gradFill flip="none" rotWithShape="1">
                  <a:gsLst>
                    <a:gs pos="50000">
                      <a:srgbClr val="FFFF00"/>
                    </a:gs>
                    <a:gs pos="5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Rectangle 139"/>
                <p:cNvSpPr/>
                <p:nvPr/>
              </p:nvSpPr>
              <p:spPr>
                <a:xfrm rot="10800000">
                  <a:off x="4716205" y="3069697"/>
                  <a:ext cx="648000" cy="108000"/>
                </a:xfrm>
                <a:prstGeom prst="rect">
                  <a:avLst/>
                </a:prstGeom>
                <a:gradFill flip="none" rotWithShape="1">
                  <a:gsLst>
                    <a:gs pos="50000">
                      <a:srgbClr val="FFFF00"/>
                    </a:gs>
                    <a:gs pos="5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7" name="TextBox 63"/>
              <p:cNvSpPr txBox="1"/>
              <p:nvPr/>
            </p:nvSpPr>
            <p:spPr>
              <a:xfrm>
                <a:off x="35496" y="2905199"/>
                <a:ext cx="9029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CONTROL</a:t>
                </a:r>
              </a:p>
            </p:txBody>
          </p:sp>
          <p:sp>
            <p:nvSpPr>
              <p:cNvPr id="48" name="TextBox 65"/>
              <p:cNvSpPr txBox="1"/>
              <p:nvPr/>
            </p:nvSpPr>
            <p:spPr>
              <a:xfrm>
                <a:off x="0" y="3592761"/>
                <a:ext cx="9715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RDI</a:t>
                </a:r>
              </a:p>
            </p:txBody>
          </p:sp>
          <p:cxnSp>
            <p:nvCxnSpPr>
              <p:cNvPr id="49" name="Straight Connector 66"/>
              <p:cNvCxnSpPr/>
              <p:nvPr/>
            </p:nvCxnSpPr>
            <p:spPr>
              <a:xfrm>
                <a:off x="971600" y="3284984"/>
                <a:ext cx="7776864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lg" len="med"/>
                <a:tailEnd type="triangle" w="lg" len="med"/>
              </a:ln>
              <a:effectLst/>
            </p:spPr>
          </p:cxnSp>
          <p:sp>
            <p:nvSpPr>
              <p:cNvPr id="50" name="TextBox 68"/>
              <p:cNvSpPr txBox="1"/>
              <p:nvPr/>
            </p:nvSpPr>
            <p:spPr>
              <a:xfrm>
                <a:off x="4644008" y="3155036"/>
                <a:ext cx="906467" cy="307777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100 % </a:t>
                </a:r>
                <a:r>
                  <a:rPr kumimoji="0" lang="en-US" sz="1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ETc</a:t>
                </a:r>
                <a:endPara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TextBox 69"/>
              <p:cNvSpPr txBox="1"/>
              <p:nvPr/>
            </p:nvSpPr>
            <p:spPr>
              <a:xfrm>
                <a:off x="2339752" y="3882461"/>
                <a:ext cx="670376" cy="307777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100 % </a:t>
                </a:r>
              </a:p>
            </p:txBody>
          </p:sp>
          <p:sp>
            <p:nvSpPr>
              <p:cNvPr id="52" name="TextBox 70"/>
              <p:cNvSpPr txBox="1"/>
              <p:nvPr/>
            </p:nvSpPr>
            <p:spPr>
              <a:xfrm>
                <a:off x="6689869" y="3882461"/>
                <a:ext cx="906467" cy="307777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100 % </a:t>
                </a:r>
                <a:r>
                  <a:rPr kumimoji="0" lang="en-US" sz="1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ETc</a:t>
                </a:r>
                <a:endPara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91" name="RDI &amp; CONTROL"/>
          <p:cNvGrpSpPr/>
          <p:nvPr/>
        </p:nvGrpSpPr>
        <p:grpSpPr>
          <a:xfrm>
            <a:off x="-76871" y="4929198"/>
            <a:ext cx="9220871" cy="1928802"/>
            <a:chOff x="0" y="4897642"/>
            <a:chExt cx="9144000" cy="1928802"/>
          </a:xfrm>
        </p:grpSpPr>
        <p:sp>
          <p:nvSpPr>
            <p:cNvPr id="92" name="Rectangle 45"/>
            <p:cNvSpPr/>
            <p:nvPr/>
          </p:nvSpPr>
          <p:spPr>
            <a:xfrm>
              <a:off x="0" y="4897642"/>
              <a:ext cx="9144000" cy="192880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3" name="Group 99"/>
            <p:cNvGrpSpPr/>
            <p:nvPr/>
          </p:nvGrpSpPr>
          <p:grpSpPr>
            <a:xfrm>
              <a:off x="143828" y="4966047"/>
              <a:ext cx="8748652" cy="1481318"/>
              <a:chOff x="0" y="2708920"/>
              <a:chExt cx="8748652" cy="1481318"/>
            </a:xfrm>
          </p:grpSpPr>
          <p:cxnSp>
            <p:nvCxnSpPr>
              <p:cNvPr id="94" name="Straight Connector 50"/>
              <p:cNvCxnSpPr/>
              <p:nvPr/>
            </p:nvCxnSpPr>
            <p:spPr>
              <a:xfrm>
                <a:off x="971600" y="4026477"/>
                <a:ext cx="365760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lg" len="med"/>
                <a:tailEnd type="triangle" w="lg" len="med"/>
              </a:ln>
              <a:effectLst/>
            </p:spPr>
          </p:cxnSp>
          <p:cxnSp>
            <p:nvCxnSpPr>
              <p:cNvPr id="95" name="Straight Connector 51"/>
              <p:cNvCxnSpPr/>
              <p:nvPr/>
            </p:nvCxnSpPr>
            <p:spPr>
              <a:xfrm>
                <a:off x="5724128" y="4026477"/>
                <a:ext cx="301752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lg" len="med"/>
                <a:tailEnd type="triangle" w="lg" len="med"/>
              </a:ln>
              <a:effectLst/>
            </p:spPr>
          </p:cxnSp>
          <p:cxnSp>
            <p:nvCxnSpPr>
              <p:cNvPr id="96" name="Straight Connector 52"/>
              <p:cNvCxnSpPr/>
              <p:nvPr/>
            </p:nvCxnSpPr>
            <p:spPr>
              <a:xfrm>
                <a:off x="4629940" y="4026477"/>
                <a:ext cx="109728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lg" len="med"/>
                <a:tailEnd type="triangle" w="lg" len="med"/>
              </a:ln>
              <a:effectLst/>
            </p:spPr>
          </p:cxnSp>
          <p:sp>
            <p:nvSpPr>
              <p:cNvPr id="97" name="TextBox 53"/>
              <p:cNvSpPr txBox="1"/>
              <p:nvPr/>
            </p:nvSpPr>
            <p:spPr>
              <a:xfrm>
                <a:off x="4761133" y="3880793"/>
                <a:ext cx="855171" cy="307777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50 % </a:t>
                </a:r>
                <a:r>
                  <a:rPr kumimoji="0" lang="en-US" sz="1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ETc</a:t>
                </a: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  <p:grpSp>
            <p:nvGrpSpPr>
              <p:cNvPr id="98" name="Group 77"/>
              <p:cNvGrpSpPr/>
              <p:nvPr/>
            </p:nvGrpSpPr>
            <p:grpSpPr>
              <a:xfrm>
                <a:off x="1071744" y="2708920"/>
                <a:ext cx="7588976" cy="307777"/>
                <a:chOff x="1071744" y="2708920"/>
                <a:chExt cx="7588976" cy="307777"/>
              </a:xfrm>
            </p:grpSpPr>
            <p:sp>
              <p:nvSpPr>
                <p:cNvPr id="133" name="TextBox 124"/>
                <p:cNvSpPr txBox="1"/>
                <p:nvPr/>
              </p:nvSpPr>
              <p:spPr>
                <a:xfrm>
                  <a:off x="1071744" y="2708920"/>
                  <a:ext cx="42832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Jan</a:t>
                  </a:r>
                </a:p>
              </p:txBody>
            </p:sp>
            <p:sp>
              <p:nvSpPr>
                <p:cNvPr id="134" name="TextBox 125"/>
                <p:cNvSpPr txBox="1"/>
                <p:nvPr/>
              </p:nvSpPr>
              <p:spPr>
                <a:xfrm>
                  <a:off x="1693014" y="2708920"/>
                  <a:ext cx="44813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Feb</a:t>
                  </a:r>
                </a:p>
              </p:txBody>
            </p:sp>
            <p:sp>
              <p:nvSpPr>
                <p:cNvPr id="135" name="TextBox 126"/>
                <p:cNvSpPr txBox="1"/>
                <p:nvPr/>
              </p:nvSpPr>
              <p:spPr>
                <a:xfrm>
                  <a:off x="2338906" y="2708920"/>
                  <a:ext cx="49404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Mar</a:t>
                  </a:r>
                </a:p>
              </p:txBody>
            </p:sp>
            <p:sp>
              <p:nvSpPr>
                <p:cNvPr id="136" name="TextBox 127"/>
                <p:cNvSpPr txBox="1"/>
                <p:nvPr/>
              </p:nvSpPr>
              <p:spPr>
                <a:xfrm>
                  <a:off x="3024296" y="2708920"/>
                  <a:ext cx="4539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Apr</a:t>
                  </a:r>
                </a:p>
              </p:txBody>
            </p:sp>
            <p:sp>
              <p:nvSpPr>
                <p:cNvPr id="137" name="TextBox 128"/>
                <p:cNvSpPr txBox="1"/>
                <p:nvPr/>
              </p:nvSpPr>
              <p:spPr>
                <a:xfrm>
                  <a:off x="3668008" y="2708920"/>
                  <a:ext cx="51161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May</a:t>
                  </a:r>
                </a:p>
              </p:txBody>
            </p:sp>
            <p:sp>
              <p:nvSpPr>
                <p:cNvPr id="138" name="TextBox 129"/>
                <p:cNvSpPr txBox="1"/>
                <p:nvPr/>
              </p:nvSpPr>
              <p:spPr>
                <a:xfrm>
                  <a:off x="4369300" y="2708920"/>
                  <a:ext cx="43633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Jun</a:t>
                  </a:r>
                </a:p>
              </p:txBody>
            </p:sp>
            <p:sp>
              <p:nvSpPr>
                <p:cNvPr id="139" name="TextBox 130"/>
                <p:cNvSpPr txBox="1"/>
                <p:nvPr/>
              </p:nvSpPr>
              <p:spPr>
                <a:xfrm>
                  <a:off x="4998584" y="2708920"/>
                  <a:ext cx="3850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Jul</a:t>
                  </a:r>
                </a:p>
              </p:txBody>
            </p:sp>
            <p:sp>
              <p:nvSpPr>
                <p:cNvPr id="140" name="TextBox 131"/>
                <p:cNvSpPr txBox="1"/>
                <p:nvPr/>
              </p:nvSpPr>
              <p:spPr>
                <a:xfrm>
                  <a:off x="5574970" y="2708920"/>
                  <a:ext cx="47481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Aug</a:t>
                  </a:r>
                </a:p>
              </p:txBody>
            </p:sp>
            <p:sp>
              <p:nvSpPr>
                <p:cNvPr id="141" name="TextBox 132"/>
                <p:cNvSpPr txBox="1"/>
                <p:nvPr/>
              </p:nvSpPr>
              <p:spPr>
                <a:xfrm>
                  <a:off x="6241124" y="2708920"/>
                  <a:ext cx="45557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Sep</a:t>
                  </a:r>
                </a:p>
              </p:txBody>
            </p:sp>
            <p:sp>
              <p:nvSpPr>
                <p:cNvPr id="142" name="TextBox 133"/>
                <p:cNvSpPr txBox="1"/>
                <p:nvPr/>
              </p:nvSpPr>
              <p:spPr>
                <a:xfrm>
                  <a:off x="6889644" y="2708920"/>
                  <a:ext cx="4443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Oct</a:t>
                  </a:r>
                </a:p>
              </p:txBody>
            </p:sp>
            <p:sp>
              <p:nvSpPr>
                <p:cNvPr id="143" name="TextBox 134"/>
                <p:cNvSpPr txBox="1"/>
                <p:nvPr/>
              </p:nvSpPr>
              <p:spPr>
                <a:xfrm>
                  <a:off x="7526944" y="2708920"/>
                  <a:ext cx="48391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Nov</a:t>
                  </a:r>
                </a:p>
              </p:txBody>
            </p:sp>
            <p:sp>
              <p:nvSpPr>
                <p:cNvPr id="144" name="TextBox 135"/>
                <p:cNvSpPr txBox="1"/>
                <p:nvPr/>
              </p:nvSpPr>
              <p:spPr>
                <a:xfrm>
                  <a:off x="8200338" y="2708920"/>
                  <a:ext cx="46038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Dec</a:t>
                  </a:r>
                </a:p>
              </p:txBody>
            </p:sp>
          </p:grpSp>
          <p:grpSp>
            <p:nvGrpSpPr>
              <p:cNvPr id="99" name="Group 74"/>
              <p:cNvGrpSpPr/>
              <p:nvPr/>
            </p:nvGrpSpPr>
            <p:grpSpPr>
              <a:xfrm>
                <a:off x="971600" y="2996952"/>
                <a:ext cx="7777052" cy="144016"/>
                <a:chOff x="971600" y="3933056"/>
                <a:chExt cx="7777052" cy="144016"/>
              </a:xfrm>
            </p:grpSpPr>
            <p:sp>
              <p:nvSpPr>
                <p:cNvPr id="121" name="Rectangle 112"/>
                <p:cNvSpPr/>
                <p:nvPr/>
              </p:nvSpPr>
              <p:spPr>
                <a:xfrm>
                  <a:off x="971600" y="3933056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Rectangle 113"/>
                <p:cNvSpPr/>
                <p:nvPr/>
              </p:nvSpPr>
              <p:spPr>
                <a:xfrm>
                  <a:off x="1613126" y="3933056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Rectangle 114"/>
                <p:cNvSpPr/>
                <p:nvPr/>
              </p:nvSpPr>
              <p:spPr>
                <a:xfrm>
                  <a:off x="2268720" y="3933056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Rectangle 115"/>
                <p:cNvSpPr/>
                <p:nvPr/>
              </p:nvSpPr>
              <p:spPr>
                <a:xfrm>
                  <a:off x="2910246" y="3933056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Rectangle 116"/>
                <p:cNvSpPr/>
                <p:nvPr/>
              </p:nvSpPr>
              <p:spPr>
                <a:xfrm>
                  <a:off x="3565840" y="3933056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Rectangle 117"/>
                <p:cNvSpPr/>
                <p:nvPr/>
              </p:nvSpPr>
              <p:spPr>
                <a:xfrm>
                  <a:off x="4221434" y="3933056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Rectangle 118"/>
                <p:cNvSpPr/>
                <p:nvPr/>
              </p:nvSpPr>
              <p:spPr>
                <a:xfrm>
                  <a:off x="4862960" y="3933056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Rectangle 119"/>
                <p:cNvSpPr/>
                <p:nvPr/>
              </p:nvSpPr>
              <p:spPr>
                <a:xfrm>
                  <a:off x="5518554" y="3933056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Rectangle 120"/>
                <p:cNvSpPr/>
                <p:nvPr/>
              </p:nvSpPr>
              <p:spPr>
                <a:xfrm>
                  <a:off x="6168388" y="3933056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Rectangle 121"/>
                <p:cNvSpPr/>
                <p:nvPr/>
              </p:nvSpPr>
              <p:spPr>
                <a:xfrm>
                  <a:off x="6829742" y="3933056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Rectangle 122"/>
                <p:cNvSpPr/>
                <p:nvPr/>
              </p:nvSpPr>
              <p:spPr>
                <a:xfrm>
                  <a:off x="7485336" y="3933056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Rectangle 123"/>
                <p:cNvSpPr/>
                <p:nvPr/>
              </p:nvSpPr>
              <p:spPr>
                <a:xfrm>
                  <a:off x="8126860" y="3933056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0" name="Group 76"/>
              <p:cNvGrpSpPr/>
              <p:nvPr/>
            </p:nvGrpSpPr>
            <p:grpSpPr>
              <a:xfrm>
                <a:off x="971600" y="3666437"/>
                <a:ext cx="7777052" cy="144016"/>
                <a:chOff x="971600" y="3046501"/>
                <a:chExt cx="7777052" cy="144016"/>
              </a:xfrm>
            </p:grpSpPr>
            <p:sp>
              <p:nvSpPr>
                <p:cNvPr id="107" name="Rectangle 71"/>
                <p:cNvSpPr/>
                <p:nvPr/>
              </p:nvSpPr>
              <p:spPr>
                <a:xfrm>
                  <a:off x="971600" y="3046501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83"/>
                <p:cNvSpPr/>
                <p:nvPr/>
              </p:nvSpPr>
              <p:spPr>
                <a:xfrm>
                  <a:off x="1613126" y="3046501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84"/>
                <p:cNvSpPr/>
                <p:nvPr/>
              </p:nvSpPr>
              <p:spPr>
                <a:xfrm>
                  <a:off x="2268720" y="3046501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Rectangle 85"/>
                <p:cNvSpPr/>
                <p:nvPr/>
              </p:nvSpPr>
              <p:spPr>
                <a:xfrm>
                  <a:off x="2910246" y="3046501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86"/>
                <p:cNvSpPr/>
                <p:nvPr/>
              </p:nvSpPr>
              <p:spPr>
                <a:xfrm>
                  <a:off x="3565840" y="3046501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87"/>
                <p:cNvSpPr/>
                <p:nvPr/>
              </p:nvSpPr>
              <p:spPr>
                <a:xfrm>
                  <a:off x="4221434" y="3046501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Rectangle 88"/>
                <p:cNvSpPr/>
                <p:nvPr/>
              </p:nvSpPr>
              <p:spPr>
                <a:xfrm>
                  <a:off x="4862960" y="3046501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89"/>
                <p:cNvSpPr/>
                <p:nvPr/>
              </p:nvSpPr>
              <p:spPr>
                <a:xfrm>
                  <a:off x="5518554" y="3046501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90"/>
                <p:cNvSpPr/>
                <p:nvPr/>
              </p:nvSpPr>
              <p:spPr>
                <a:xfrm>
                  <a:off x="6168388" y="3046501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91"/>
                <p:cNvSpPr/>
                <p:nvPr/>
              </p:nvSpPr>
              <p:spPr>
                <a:xfrm>
                  <a:off x="6829742" y="3046501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92"/>
                <p:cNvSpPr/>
                <p:nvPr/>
              </p:nvSpPr>
              <p:spPr>
                <a:xfrm>
                  <a:off x="7485336" y="3046501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Rectangle 93"/>
                <p:cNvSpPr/>
                <p:nvPr/>
              </p:nvSpPr>
              <p:spPr>
                <a:xfrm>
                  <a:off x="8126860" y="3046501"/>
                  <a:ext cx="621792" cy="144016"/>
                </a:xfrm>
                <a:prstGeom prst="rect">
                  <a:avLst/>
                </a:prstGeom>
                <a:solidFill>
                  <a:srgbClr val="2E72FA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Rectangle 137"/>
                <p:cNvSpPr/>
                <p:nvPr/>
              </p:nvSpPr>
              <p:spPr>
                <a:xfrm>
                  <a:off x="5256264" y="3069696"/>
                  <a:ext cx="648000" cy="108000"/>
                </a:xfrm>
                <a:prstGeom prst="rect">
                  <a:avLst/>
                </a:prstGeom>
                <a:gradFill flip="none" rotWithShape="1">
                  <a:gsLst>
                    <a:gs pos="50000">
                      <a:srgbClr val="FFFF00"/>
                    </a:gs>
                    <a:gs pos="5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Rectangle 139"/>
                <p:cNvSpPr/>
                <p:nvPr/>
              </p:nvSpPr>
              <p:spPr>
                <a:xfrm rot="10800000">
                  <a:off x="4716205" y="3069697"/>
                  <a:ext cx="648000" cy="108000"/>
                </a:xfrm>
                <a:prstGeom prst="rect">
                  <a:avLst/>
                </a:prstGeom>
                <a:gradFill flip="none" rotWithShape="1">
                  <a:gsLst>
                    <a:gs pos="50000">
                      <a:srgbClr val="FFFF00"/>
                    </a:gs>
                    <a:gs pos="5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1" name="TextBox 63"/>
              <p:cNvSpPr txBox="1"/>
              <p:nvPr/>
            </p:nvSpPr>
            <p:spPr>
              <a:xfrm>
                <a:off x="35496" y="2905199"/>
                <a:ext cx="9029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CONTROL</a:t>
                </a:r>
              </a:p>
            </p:txBody>
          </p:sp>
          <p:sp>
            <p:nvSpPr>
              <p:cNvPr id="102" name="TextBox 65"/>
              <p:cNvSpPr txBox="1"/>
              <p:nvPr/>
            </p:nvSpPr>
            <p:spPr>
              <a:xfrm>
                <a:off x="0" y="3592761"/>
                <a:ext cx="9715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RDI</a:t>
                </a:r>
              </a:p>
            </p:txBody>
          </p:sp>
          <p:cxnSp>
            <p:nvCxnSpPr>
              <p:cNvPr id="103" name="Straight Connector 66"/>
              <p:cNvCxnSpPr/>
              <p:nvPr/>
            </p:nvCxnSpPr>
            <p:spPr>
              <a:xfrm>
                <a:off x="971600" y="3284984"/>
                <a:ext cx="7776864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lg" len="med"/>
                <a:tailEnd type="triangle" w="lg" len="med"/>
              </a:ln>
              <a:effectLst/>
            </p:spPr>
          </p:cxnSp>
          <p:sp>
            <p:nvSpPr>
              <p:cNvPr id="104" name="TextBox 68"/>
              <p:cNvSpPr txBox="1"/>
              <p:nvPr/>
            </p:nvSpPr>
            <p:spPr>
              <a:xfrm>
                <a:off x="4644008" y="3155036"/>
                <a:ext cx="906467" cy="307777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100 % </a:t>
                </a:r>
                <a:r>
                  <a:rPr kumimoji="0" lang="en-US" sz="1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ETc</a:t>
                </a:r>
                <a:endPara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TextBox 69"/>
              <p:cNvSpPr txBox="1"/>
              <p:nvPr/>
            </p:nvSpPr>
            <p:spPr>
              <a:xfrm>
                <a:off x="2339752" y="3882461"/>
                <a:ext cx="670376" cy="307777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100 % </a:t>
                </a:r>
              </a:p>
            </p:txBody>
          </p:sp>
          <p:sp>
            <p:nvSpPr>
              <p:cNvPr id="106" name="TextBox 70"/>
              <p:cNvSpPr txBox="1"/>
              <p:nvPr/>
            </p:nvSpPr>
            <p:spPr>
              <a:xfrm>
                <a:off x="6689869" y="3882461"/>
                <a:ext cx="906467" cy="307777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100 % </a:t>
                </a:r>
                <a:r>
                  <a:rPr kumimoji="0" lang="en-US" sz="1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ETc</a:t>
                </a:r>
                <a:endPara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26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9988" y="0"/>
            <a:ext cx="67222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14350" indent="-514350" algn="just" fontAlgn="base">
              <a:spcBef>
                <a:spcPts val="1440"/>
              </a:spcBef>
            </a:pPr>
            <a:r>
              <a:rPr lang="es-ES" altLang="es-ES" sz="3600" b="1" dirty="0" err="1" smtClean="0">
                <a:solidFill>
                  <a:schemeClr val="tx2">
                    <a:lumMod val="75000"/>
                  </a:schemeClr>
                </a:solidFill>
              </a:rPr>
              <a:t>Results</a:t>
            </a:r>
            <a:r>
              <a:rPr lang="es-ES" altLang="es-ES" sz="36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s-ES" altLang="es-ES" sz="2000" b="1" u="sng" dirty="0" smtClean="0">
                <a:solidFill>
                  <a:schemeClr val="tx2">
                    <a:lumMod val="75000"/>
                  </a:schemeClr>
                </a:solidFill>
              </a:rPr>
              <a:t>Citrus </a:t>
            </a:r>
            <a:r>
              <a:rPr lang="es-ES" altLang="es-ES" sz="2000" b="1" dirty="0" err="1" smtClean="0">
                <a:solidFill>
                  <a:schemeClr val="tx2">
                    <a:lumMod val="75000"/>
                  </a:schemeClr>
                </a:solidFill>
              </a:rPr>
              <a:t>deficit</a:t>
            </a:r>
            <a:r>
              <a:rPr lang="es-ES" altLang="es-E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altLang="es-ES" sz="2000" b="1" dirty="0" err="1" smtClean="0">
                <a:solidFill>
                  <a:schemeClr val="tx2">
                    <a:lumMod val="75000"/>
                  </a:schemeClr>
                </a:solidFill>
              </a:rPr>
              <a:t>irrigation</a:t>
            </a:r>
            <a:r>
              <a:rPr lang="es-ES" altLang="es-E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altLang="es-ES" sz="2000" b="1" dirty="0" err="1" smtClean="0">
                <a:solidFill>
                  <a:schemeClr val="tx2">
                    <a:lumMod val="75000"/>
                  </a:schemeClr>
                </a:solidFill>
              </a:rPr>
              <a:t>with</a:t>
            </a:r>
            <a:r>
              <a:rPr lang="es-ES" altLang="es-E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altLang="es-ES" sz="2000" b="1" dirty="0" err="1" smtClean="0">
                <a:solidFill>
                  <a:schemeClr val="tx2">
                    <a:lumMod val="75000"/>
                  </a:schemeClr>
                </a:solidFill>
              </a:rPr>
              <a:t>reclaimed</a:t>
            </a:r>
            <a:r>
              <a:rPr lang="es-ES" altLang="es-E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altLang="es-ES" sz="2000" b="1" dirty="0" err="1" smtClean="0">
                <a:solidFill>
                  <a:schemeClr val="tx2">
                    <a:lumMod val="75000"/>
                  </a:schemeClr>
                </a:solidFill>
              </a:rPr>
              <a:t>water</a:t>
            </a:r>
            <a:endParaRPr lang="es-ES" altLang="es-E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Fase I"/>
          <p:cNvSpPr txBox="1"/>
          <p:nvPr/>
        </p:nvSpPr>
        <p:spPr>
          <a:xfrm>
            <a:off x="5929322" y="1643050"/>
            <a:ext cx="1595006" cy="461665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Grapefruit</a:t>
            </a: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ase I"/>
          <p:cNvSpPr txBox="1"/>
          <p:nvPr/>
        </p:nvSpPr>
        <p:spPr>
          <a:xfrm>
            <a:off x="2000232" y="1610013"/>
            <a:ext cx="1635664" cy="461665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Mandarine</a:t>
            </a: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7993"/>
          <a:stretch>
            <a:fillRect/>
          </a:stretch>
        </p:blipFill>
        <p:spPr bwMode="auto">
          <a:xfrm>
            <a:off x="214332" y="2532008"/>
            <a:ext cx="442912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 t="7819"/>
          <a:stretch>
            <a:fillRect/>
          </a:stretch>
        </p:blipFill>
        <p:spPr bwMode="auto">
          <a:xfrm>
            <a:off x="4623240" y="2564904"/>
            <a:ext cx="4399203" cy="308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8991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9988" y="0"/>
            <a:ext cx="67942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14350" indent="-514350" algn="just" fontAlgn="base">
              <a:spcBef>
                <a:spcPts val="1440"/>
              </a:spcBef>
            </a:pPr>
            <a:r>
              <a:rPr lang="es-ES" altLang="es-ES" sz="3600" b="1" dirty="0" err="1" smtClean="0">
                <a:solidFill>
                  <a:schemeClr val="tx2">
                    <a:lumMod val="75000"/>
                  </a:schemeClr>
                </a:solidFill>
              </a:rPr>
              <a:t>Results</a:t>
            </a:r>
            <a:r>
              <a:rPr lang="es-ES" altLang="es-ES" sz="36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s-ES" altLang="es-ES" sz="2100" b="1" u="sng" dirty="0" smtClean="0">
                <a:solidFill>
                  <a:schemeClr val="tx2">
                    <a:lumMod val="75000"/>
                  </a:schemeClr>
                </a:solidFill>
              </a:rPr>
              <a:t>Citrus </a:t>
            </a:r>
            <a:r>
              <a:rPr lang="es-ES" altLang="es-ES" sz="2100" b="1" dirty="0" err="1" smtClean="0">
                <a:solidFill>
                  <a:schemeClr val="tx2">
                    <a:lumMod val="75000"/>
                  </a:schemeClr>
                </a:solidFill>
              </a:rPr>
              <a:t>deficit</a:t>
            </a:r>
            <a:r>
              <a:rPr lang="es-ES" altLang="es-ES" sz="21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altLang="es-ES" sz="2100" b="1" dirty="0" err="1" smtClean="0">
                <a:solidFill>
                  <a:schemeClr val="tx2">
                    <a:lumMod val="75000"/>
                  </a:schemeClr>
                </a:solidFill>
              </a:rPr>
              <a:t>irrigation</a:t>
            </a:r>
            <a:r>
              <a:rPr lang="es-ES" altLang="es-ES" sz="21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altLang="es-ES" sz="2100" b="1" dirty="0" err="1" smtClean="0">
                <a:solidFill>
                  <a:schemeClr val="tx2">
                    <a:lumMod val="75000"/>
                  </a:schemeClr>
                </a:solidFill>
              </a:rPr>
              <a:t>with</a:t>
            </a:r>
            <a:r>
              <a:rPr lang="es-ES" altLang="es-ES" sz="21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altLang="es-ES" sz="2100" b="1" dirty="0" err="1" smtClean="0">
                <a:solidFill>
                  <a:schemeClr val="tx2">
                    <a:lumMod val="75000"/>
                  </a:schemeClr>
                </a:solidFill>
              </a:rPr>
              <a:t>reclaimed</a:t>
            </a:r>
            <a:r>
              <a:rPr lang="es-ES" altLang="es-ES" sz="21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altLang="es-ES" sz="2100" b="1" dirty="0" err="1" smtClean="0">
                <a:solidFill>
                  <a:schemeClr val="tx2">
                    <a:lumMod val="75000"/>
                  </a:schemeClr>
                </a:solidFill>
              </a:rPr>
              <a:t>water</a:t>
            </a:r>
            <a:r>
              <a:rPr lang="es-ES" altLang="es-ES" sz="21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s-ES" altLang="es-ES" sz="2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7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838201"/>
              </p:ext>
            </p:extLst>
          </p:nvPr>
        </p:nvGraphicFramePr>
        <p:xfrm>
          <a:off x="179512" y="2164350"/>
          <a:ext cx="8832743" cy="2330194"/>
        </p:xfrm>
        <a:graphic>
          <a:graphicData uri="http://schemas.openxmlformats.org/drawingml/2006/table">
            <a:tbl>
              <a:tblPr/>
              <a:tblGrid>
                <a:gridCol w="900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2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7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48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43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90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58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64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64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81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9819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9819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9819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529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600" b="1" u="none" strike="noStrike" dirty="0" err="1"/>
                        <a:t>Treatment</a:t>
                      </a:r>
                      <a:endParaRPr lang="es-ES" sz="16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1" marR="10801" marT="10801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600" b="1" u="none" strike="noStrike" dirty="0" err="1"/>
                        <a:t>Peel</a:t>
                      </a:r>
                      <a:r>
                        <a:rPr lang="es-ES" sz="1600" b="1" u="none" strike="noStrike" dirty="0"/>
                        <a:t> </a:t>
                      </a:r>
                      <a:r>
                        <a:rPr lang="es-ES" sz="1600" b="1" u="none" strike="noStrike" dirty="0" err="1"/>
                        <a:t>thickness</a:t>
                      </a:r>
                      <a:r>
                        <a:rPr lang="es-ES" sz="1600" b="1" u="none" strike="noStrike" dirty="0"/>
                        <a:t> </a:t>
                      </a:r>
                    </a:p>
                    <a:p>
                      <a:pPr algn="ctr" fontAlgn="ctr"/>
                      <a:r>
                        <a:rPr lang="es-ES" sz="1600" b="1" u="none" strike="noStrike" dirty="0"/>
                        <a:t>(mm)</a:t>
                      </a:r>
                      <a:endParaRPr lang="es-ES" sz="16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1" marR="10801" marT="10801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6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1" marR="10801" marT="108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600" b="1" u="none" strike="noStrike" dirty="0" err="1"/>
                        <a:t>Juice</a:t>
                      </a:r>
                      <a:r>
                        <a:rPr lang="es-ES" sz="1600" b="1" u="none" strike="noStrike" dirty="0"/>
                        <a:t> </a:t>
                      </a:r>
                      <a:r>
                        <a:rPr lang="es-ES" sz="1600" b="1" u="none" strike="noStrike" dirty="0" err="1"/>
                        <a:t>volume</a:t>
                      </a:r>
                      <a:endParaRPr lang="es-ES" sz="1600" b="1" u="none" strike="noStrike" dirty="0"/>
                    </a:p>
                    <a:p>
                      <a:pPr algn="ctr" fontAlgn="ctr"/>
                      <a:r>
                        <a:rPr lang="es-ES" sz="1600" b="1" u="none" strike="noStrike" dirty="0"/>
                        <a:t> (ml)</a:t>
                      </a:r>
                      <a:endParaRPr lang="es-ES" sz="16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1" marR="10801" marT="10801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6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1" marR="10801" marT="1080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u="none" strike="noStrike" dirty="0"/>
                        <a:t>º </a:t>
                      </a:r>
                      <a:r>
                        <a:rPr lang="es-ES" sz="1600" b="1" u="none" strike="noStrike" dirty="0" err="1"/>
                        <a:t>Brix</a:t>
                      </a:r>
                      <a:endParaRPr lang="es-ES" sz="16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1" marR="10801" marT="10801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6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1" marR="10801" marT="1080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u="none" strike="noStrike" dirty="0"/>
                        <a:t>pH</a:t>
                      </a:r>
                      <a:endParaRPr lang="es-ES" sz="16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1" marR="10801" marT="10801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6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1" marR="10801" marT="1080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u="none" strike="noStrike" dirty="0"/>
                        <a:t>Total </a:t>
                      </a:r>
                      <a:r>
                        <a:rPr lang="es-ES" sz="1600" b="1" u="none" strike="noStrike" dirty="0" err="1"/>
                        <a:t>Acidity</a:t>
                      </a:r>
                      <a:endParaRPr lang="es-ES" sz="16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1" marR="10801" marT="10801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6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1" marR="10801" marT="1080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u="none" strike="noStrik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Maturity</a:t>
                      </a:r>
                      <a:r>
                        <a:rPr lang="es-ES" sz="16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1" u="none" strike="noStrik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Index</a:t>
                      </a:r>
                      <a:endParaRPr lang="es-ES" sz="16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" marR="10801" marT="10801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6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1" marR="10801" marT="1080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u="none" strike="noStrik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Vitamin</a:t>
                      </a:r>
                      <a:r>
                        <a:rPr lang="es-ES" sz="16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</a:p>
                  </a:txBody>
                  <a:tcPr marL="10801" marR="10801" marT="10801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6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1" marR="10801" marT="1080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2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ES" sz="1600" b="1" u="none" strike="noStrike" dirty="0"/>
                        <a:t>TW-CTR</a:t>
                      </a:r>
                      <a:endParaRPr lang="es-ES" sz="16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1" marR="10801" marT="10801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ES" sz="16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2,52</a:t>
                      </a:r>
                      <a:endParaRPr lang="es-ES" sz="16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1" marR="10801" marT="10801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ES" sz="12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± 0,75a</a:t>
                      </a:r>
                      <a:endParaRPr lang="es-E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1" marR="10801" marT="108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es-ES" sz="1600" b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53,00</a:t>
                      </a:r>
                      <a:endParaRPr lang="en-US" sz="1600" b="1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" marR="10801" marT="108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± 13,05a</a:t>
                      </a:r>
                    </a:p>
                  </a:txBody>
                  <a:tcPr marL="10801" marR="10801" marT="10801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es-ES" sz="1600" b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11.6</a:t>
                      </a:r>
                    </a:p>
                  </a:txBody>
                  <a:tcPr marL="10801" marR="10801" marT="108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±0.7a</a:t>
                      </a:r>
                    </a:p>
                  </a:txBody>
                  <a:tcPr marL="10801" marR="10801" marT="10801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es-ES" sz="1600" b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3.6</a:t>
                      </a:r>
                    </a:p>
                  </a:txBody>
                  <a:tcPr marL="10801" marR="10801" marT="108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±0.1a</a:t>
                      </a:r>
                    </a:p>
                  </a:txBody>
                  <a:tcPr marL="10801" marR="10801" marT="10801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es-ES" sz="1600" b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10801" marR="10801" marT="108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±0.1a</a:t>
                      </a:r>
                    </a:p>
                  </a:txBody>
                  <a:tcPr marL="10801" marR="10801" marT="10801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es-ES" sz="1600" b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12,8</a:t>
                      </a:r>
                    </a:p>
                  </a:txBody>
                  <a:tcPr marL="10801" marR="10801" marT="108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±1.5a</a:t>
                      </a:r>
                    </a:p>
                  </a:txBody>
                  <a:tcPr marL="10801" marR="10801" marT="10801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es-ES" sz="1600" b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 marL="10801" marR="10801" marT="108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±0.6a</a:t>
                      </a:r>
                    </a:p>
                  </a:txBody>
                  <a:tcPr marL="10801" marR="10801" marT="108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2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ES" sz="1600" b="1" u="none" strike="noStrike" dirty="0"/>
                        <a:t>TW-RDI</a:t>
                      </a:r>
                      <a:endParaRPr lang="es-ES" sz="16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1" marR="10801" marT="10801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ES" sz="16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2,20</a:t>
                      </a:r>
                      <a:endParaRPr lang="es-ES" sz="16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1" marR="10801" marT="10801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ES" sz="12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± 0,44a</a:t>
                      </a:r>
                      <a:endParaRPr lang="es-E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1" marR="10801" marT="108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es-ES" sz="1600" b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53,80</a:t>
                      </a:r>
                      <a:endParaRPr lang="en-US" sz="1600" b="1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" marR="10801" marT="108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± 14,81a</a:t>
                      </a:r>
                    </a:p>
                  </a:txBody>
                  <a:tcPr marL="10801" marR="10801" marT="10801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es-ES" sz="1600" b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12.0</a:t>
                      </a:r>
                    </a:p>
                  </a:txBody>
                  <a:tcPr marL="10801" marR="10801" marT="108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±0.4a</a:t>
                      </a:r>
                    </a:p>
                  </a:txBody>
                  <a:tcPr marL="10801" marR="10801" marT="10801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es-ES" sz="1600" b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10801" marR="10801" marT="108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±0.0a</a:t>
                      </a:r>
                    </a:p>
                  </a:txBody>
                  <a:tcPr marL="10801" marR="10801" marT="10801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es-ES" sz="1600" b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10801" marR="10801" marT="108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±0.0a</a:t>
                      </a:r>
                    </a:p>
                  </a:txBody>
                  <a:tcPr marL="10801" marR="10801" marT="10801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es-ES" sz="1600" b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13,8</a:t>
                      </a:r>
                    </a:p>
                  </a:txBody>
                  <a:tcPr marL="10801" marR="10801" marT="108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±0.6a</a:t>
                      </a:r>
                    </a:p>
                  </a:txBody>
                  <a:tcPr marL="10801" marR="10801" marT="10801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es-ES" sz="16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11,0</a:t>
                      </a:r>
                    </a:p>
                  </a:txBody>
                  <a:tcPr marL="10801" marR="10801" marT="108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±0.4b</a:t>
                      </a:r>
                    </a:p>
                  </a:txBody>
                  <a:tcPr marL="10801" marR="10801" marT="108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3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s-ES" sz="16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1" marR="10801" marT="108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endParaRPr lang="es-ES" sz="16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1" marR="10801" marT="10801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s-E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1" marR="10801" marT="108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endParaRPr lang="en-US" sz="1600" b="1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" marR="10801" marT="108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endParaRPr lang="es-ES" sz="12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" marR="10801" marT="10801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endParaRPr lang="es-ES" sz="1600" b="1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" marR="10801" marT="108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endParaRPr lang="es-ES" sz="12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" marR="10801" marT="10801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endParaRPr lang="es-ES" sz="1600" b="1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" marR="10801" marT="108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endParaRPr lang="es-ES" sz="12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" marR="10801" marT="10801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endParaRPr lang="es-ES" sz="1600" b="1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" marR="10801" marT="108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endParaRPr lang="es-ES" sz="12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" marR="10801" marT="10801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endParaRPr lang="es-ES" sz="1600" b="1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" marR="10801" marT="108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endParaRPr lang="es-ES" sz="12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" marR="10801" marT="10801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endParaRPr lang="es-ES" sz="1600" b="1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" marR="10801" marT="108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endParaRPr lang="es-ES" sz="12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" marR="10801" marT="108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2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ES" sz="1600" b="1" u="none" strike="noStrike" dirty="0"/>
                        <a:t>RW-CTR</a:t>
                      </a:r>
                      <a:endParaRPr lang="es-ES" sz="16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1" marR="10801" marT="10801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ES" sz="16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2,43</a:t>
                      </a:r>
                      <a:endParaRPr lang="es-ES" sz="16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1" marR="10801" marT="10801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ES" sz="12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± 0,43a</a:t>
                      </a:r>
                      <a:endParaRPr lang="es-ES" sz="12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1" marR="10801" marT="108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es-ES" sz="1600" b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61,33</a:t>
                      </a:r>
                      <a:endParaRPr lang="en-US" sz="1600" b="1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" marR="10801" marT="108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± 14,32a</a:t>
                      </a:r>
                    </a:p>
                  </a:txBody>
                  <a:tcPr marL="10801" marR="10801" marT="10801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es-ES" sz="1600" b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12.2</a:t>
                      </a:r>
                    </a:p>
                  </a:txBody>
                  <a:tcPr marL="10801" marR="10801" marT="108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±0.9a</a:t>
                      </a:r>
                    </a:p>
                  </a:txBody>
                  <a:tcPr marL="10801" marR="10801" marT="10801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es-ES" sz="1600" b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10801" marR="10801" marT="108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±0.1a</a:t>
                      </a:r>
                    </a:p>
                  </a:txBody>
                  <a:tcPr marL="10801" marR="10801" marT="10801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es-ES" sz="1600" b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10801" marR="10801" marT="108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±0.1a</a:t>
                      </a:r>
                    </a:p>
                  </a:txBody>
                  <a:tcPr marL="10801" marR="10801" marT="10801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es-ES" sz="1600" b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11,9</a:t>
                      </a:r>
                    </a:p>
                  </a:txBody>
                  <a:tcPr marL="10801" marR="10801" marT="108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±0.8a</a:t>
                      </a:r>
                    </a:p>
                  </a:txBody>
                  <a:tcPr marL="10801" marR="10801" marT="10801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es-ES" sz="1600" b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13,8</a:t>
                      </a:r>
                    </a:p>
                  </a:txBody>
                  <a:tcPr marL="10801" marR="10801" marT="108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±1.1ab</a:t>
                      </a:r>
                    </a:p>
                  </a:txBody>
                  <a:tcPr marL="10801" marR="10801" marT="108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ES" sz="1600" b="1" u="none" strike="noStrike" dirty="0"/>
                        <a:t>RW-RDI</a:t>
                      </a:r>
                      <a:endParaRPr lang="es-ES" sz="16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1" marR="10801" marT="10801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s-ES" sz="16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2,57</a:t>
                      </a:r>
                      <a:endParaRPr lang="es-ES" sz="16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1" marR="10801" marT="10801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s-ES" sz="12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± 0,48a</a:t>
                      </a:r>
                      <a:endParaRPr lang="es-ES" sz="12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1" marR="10801" marT="108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es-ES" sz="1600" b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57,53</a:t>
                      </a:r>
                      <a:endParaRPr lang="en-US" sz="1600" b="1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" marR="10801" marT="108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± 12,71a</a:t>
                      </a:r>
                    </a:p>
                  </a:txBody>
                  <a:tcPr marL="10801" marR="10801" marT="10801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es-ES" sz="1600" b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12.7</a:t>
                      </a:r>
                    </a:p>
                  </a:txBody>
                  <a:tcPr marL="10801" marR="10801" marT="108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±1.0a</a:t>
                      </a:r>
                    </a:p>
                  </a:txBody>
                  <a:tcPr marL="10801" marR="10801" marT="10801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es-ES" sz="1600" b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3.6</a:t>
                      </a:r>
                    </a:p>
                  </a:txBody>
                  <a:tcPr marL="10801" marR="10801" marT="108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±0.1a</a:t>
                      </a:r>
                    </a:p>
                  </a:txBody>
                  <a:tcPr marL="10801" marR="10801" marT="10801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es-ES" sz="1600" b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10801" marR="10801" marT="108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±0.1a</a:t>
                      </a:r>
                    </a:p>
                  </a:txBody>
                  <a:tcPr marL="10801" marR="10801" marT="10801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es-ES" sz="1600" b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11,8</a:t>
                      </a:r>
                    </a:p>
                  </a:txBody>
                  <a:tcPr marL="10801" marR="10801" marT="108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±0.6a</a:t>
                      </a:r>
                    </a:p>
                  </a:txBody>
                  <a:tcPr marL="10801" marR="10801" marT="10801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es-ES" sz="16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17,7</a:t>
                      </a:r>
                    </a:p>
                  </a:txBody>
                  <a:tcPr marL="10801" marR="10801" marT="108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±0.6c</a:t>
                      </a:r>
                    </a:p>
                  </a:txBody>
                  <a:tcPr marL="10801" marR="10801" marT="108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8" name="Group 34"/>
          <p:cNvGrpSpPr/>
          <p:nvPr/>
        </p:nvGrpSpPr>
        <p:grpSpPr>
          <a:xfrm>
            <a:off x="7446440" y="3633624"/>
            <a:ext cx="869976" cy="1584176"/>
            <a:chOff x="7740352" y="2276872"/>
            <a:chExt cx="1403648" cy="1584176"/>
          </a:xfrm>
        </p:grpSpPr>
        <p:sp>
          <p:nvSpPr>
            <p:cNvPr id="9" name="Rectangle 27"/>
            <p:cNvSpPr/>
            <p:nvPr/>
          </p:nvSpPr>
          <p:spPr>
            <a:xfrm>
              <a:off x="7740352" y="2276872"/>
              <a:ext cx="1403648" cy="432048"/>
            </a:xfrm>
            <a:prstGeom prst="rect">
              <a:avLst/>
            </a:prstGeom>
            <a:solidFill>
              <a:sysClr val="window" lastClr="FFFFFF">
                <a:alpha val="49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28"/>
            <p:cNvSpPr/>
            <p:nvPr/>
          </p:nvSpPr>
          <p:spPr>
            <a:xfrm>
              <a:off x="7740352" y="3429000"/>
              <a:ext cx="1403648" cy="432048"/>
            </a:xfrm>
            <a:prstGeom prst="rect">
              <a:avLst/>
            </a:prstGeom>
            <a:solidFill>
              <a:sysClr val="window" lastClr="FFFFFF">
                <a:alpha val="49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310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9988" y="0"/>
            <a:ext cx="61461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14350" indent="-514350" algn="just" fontAlgn="base">
              <a:spcBef>
                <a:spcPts val="1440"/>
              </a:spcBef>
            </a:pPr>
            <a:r>
              <a:rPr lang="es-ES" altLang="es-ES" sz="3600" b="1" dirty="0" err="1" smtClean="0">
                <a:solidFill>
                  <a:srgbClr val="1F497D">
                    <a:lumMod val="75000"/>
                  </a:srgbClr>
                </a:solidFill>
              </a:rPr>
              <a:t>Take</a:t>
            </a:r>
            <a:r>
              <a:rPr lang="es-ES" altLang="es-ES" sz="3600" b="1" dirty="0" smtClean="0">
                <a:solidFill>
                  <a:srgbClr val="1F497D">
                    <a:lumMod val="75000"/>
                  </a:srgbClr>
                </a:solidFill>
              </a:rPr>
              <a:t> home </a:t>
            </a:r>
            <a:r>
              <a:rPr lang="es-ES" altLang="es-ES" sz="3600" b="1" dirty="0" err="1" smtClean="0">
                <a:solidFill>
                  <a:srgbClr val="1F497D">
                    <a:lumMod val="75000"/>
                  </a:srgbClr>
                </a:solidFill>
              </a:rPr>
              <a:t>messages</a:t>
            </a:r>
            <a:endParaRPr lang="es-ES" altLang="es-ES" sz="20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79512" y="3429000"/>
            <a:ext cx="8856984" cy="646331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CITRUS</a:t>
            </a:r>
            <a:r>
              <a:rPr lang="en-GB" dirty="0" smtClean="0">
                <a:solidFill>
                  <a:prstClr val="black"/>
                </a:solidFill>
              </a:rPr>
              <a:t>: 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tendency to reduce the number of fruits was detected under RW treatments. This reduction was more pronounced under regulated deficit irrigation (RW-RDI treatment).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90108" y="5661248"/>
            <a:ext cx="8856984" cy="646331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CITRUS</a:t>
            </a:r>
            <a:r>
              <a:rPr lang="en-GB" dirty="0" smtClean="0">
                <a:solidFill>
                  <a:prstClr val="black"/>
                </a:solidFill>
              </a:rPr>
              <a:t>: Combined </a:t>
            </a:r>
            <a:r>
              <a:rPr lang="en-GB" dirty="0">
                <a:solidFill>
                  <a:prstClr val="black"/>
                </a:solidFill>
              </a:rPr>
              <a:t>effects of RDI strategies and reclaimed water increased some fruit quality parameters on mandarin trees. [</a:t>
            </a:r>
            <a:r>
              <a:rPr lang="en-GB" b="1" dirty="0" err="1">
                <a:solidFill>
                  <a:prstClr val="black"/>
                </a:solidFill>
              </a:rPr>
              <a:t>Vit.C</a:t>
            </a:r>
            <a:r>
              <a:rPr lang="en-GB" dirty="0">
                <a:solidFill>
                  <a:prstClr val="black"/>
                </a:solidFill>
              </a:rPr>
              <a:t>] RDI-RW &gt; RDI &gt; Control treatments</a:t>
            </a:r>
            <a:r>
              <a:rPr lang="en-GB" dirty="0" smtClean="0">
                <a:solidFill>
                  <a:prstClr val="black"/>
                </a:solidFill>
              </a:rPr>
              <a:t>.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4449886"/>
            <a:ext cx="8856984" cy="92333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CITRUS</a:t>
            </a:r>
            <a:r>
              <a:rPr lang="en-US" dirty="0" smtClean="0">
                <a:solidFill>
                  <a:prstClr val="black"/>
                </a:solidFill>
              </a:rPr>
              <a:t>: Irrigation </a:t>
            </a:r>
            <a:r>
              <a:rPr lang="en-US" dirty="0">
                <a:solidFill>
                  <a:prstClr val="black"/>
                </a:solidFill>
              </a:rPr>
              <a:t>with reclaimed water tends to accumulate salts within the plant root zone. Therefore, careful monitoring is needed to avoid possible reduction in the soil agronomic properties.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90108" y="1040922"/>
            <a:ext cx="8732716" cy="92333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342900"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7030A0"/>
                </a:solidFill>
              </a:rPr>
              <a:t>GRAPEVINE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n-US" dirty="0">
                <a:solidFill>
                  <a:prstClr val="black"/>
                </a:solidFill>
              </a:rPr>
              <a:t>Irrigation </a:t>
            </a:r>
            <a:r>
              <a:rPr lang="en-US" dirty="0" smtClean="0">
                <a:solidFill>
                  <a:prstClr val="black"/>
                </a:solidFill>
              </a:rPr>
              <a:t>quantity experiment. </a:t>
            </a:r>
            <a:r>
              <a:rPr lang="en-US" dirty="0">
                <a:solidFill>
                  <a:prstClr val="black"/>
                </a:solidFill>
              </a:rPr>
              <a:t>No clear long-term detrimental responses </a:t>
            </a:r>
            <a:r>
              <a:rPr lang="en-US" dirty="0" smtClean="0">
                <a:solidFill>
                  <a:prstClr val="black"/>
                </a:solidFill>
              </a:rPr>
              <a:t>to </a:t>
            </a:r>
            <a:r>
              <a:rPr lang="en-US" dirty="0" err="1" smtClean="0">
                <a:solidFill>
                  <a:prstClr val="black"/>
                </a:solidFill>
              </a:rPr>
              <a:t>rainfed</a:t>
            </a:r>
            <a:r>
              <a:rPr lang="en-US" dirty="0" smtClean="0">
                <a:solidFill>
                  <a:prstClr val="black"/>
                </a:solidFill>
              </a:rPr>
              <a:t> nor to deficit irrigation was reported. Regulated deficit irrigation is the best strategy to optimize the balance between yield and fruit composition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1325" y="2204864"/>
            <a:ext cx="8741499" cy="92333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342900"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7030A0"/>
                </a:solidFill>
              </a:rPr>
              <a:t>GRAPEVINE: </a:t>
            </a:r>
            <a:r>
              <a:rPr lang="en-US" dirty="0" smtClean="0">
                <a:solidFill>
                  <a:prstClr val="black"/>
                </a:solidFill>
              </a:rPr>
              <a:t>Irrigation quality experiment. In the mid-term (two seasons) salinity was not harmful for grapevine performance. The experiment is on-going within the SHUI project to determine the mid-term effects.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60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78" name="Text Box 26"/>
          <p:cNvSpPr txBox="1">
            <a:spLocks noChangeArrowheads="1"/>
          </p:cNvSpPr>
          <p:nvPr/>
        </p:nvSpPr>
        <p:spPr bwMode="auto">
          <a:xfrm>
            <a:off x="251520" y="12576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2400" b="1" dirty="0" err="1" smtClean="0">
                <a:solidFill>
                  <a:srgbClr val="CC3300"/>
                </a:solidFill>
              </a:rPr>
              <a:t>Finish</a:t>
            </a:r>
            <a:r>
              <a:rPr lang="es-ES" altLang="es-ES" sz="2400" b="1" dirty="0" smtClean="0">
                <a:solidFill>
                  <a:srgbClr val="CC3300"/>
                </a:solidFill>
              </a:rPr>
              <a:t> line!</a:t>
            </a:r>
            <a:endParaRPr lang="es-ES" altLang="es-ES" sz="2400" b="1" dirty="0">
              <a:solidFill>
                <a:srgbClr val="CC33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61" y="824188"/>
            <a:ext cx="2600759" cy="2356938"/>
          </a:xfrm>
          <a:prstGeom prst="rect">
            <a:avLst/>
          </a:prstGeom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3272706" y="885994"/>
            <a:ext cx="5619773" cy="18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Deficit irrigation and the reuse of reclaimed water as strategies to cope with water scarcity in perennial crops. </a:t>
            </a:r>
            <a:br>
              <a:rPr lang="en-US" sz="2400" b="1" dirty="0" smtClean="0"/>
            </a:br>
            <a:r>
              <a:rPr lang="en-US" sz="2400" b="1" dirty="0" smtClean="0"/>
              <a:t>A summary of long-term trials within the H2020 SHUI project</a:t>
            </a:r>
            <a:r>
              <a:rPr lang="es-ES" sz="2400" dirty="0" smtClean="0"/>
              <a:t/>
            </a:r>
            <a:br>
              <a:rPr lang="es-ES" sz="2400" dirty="0" smtClean="0"/>
            </a:br>
            <a:endParaRPr lang="es-ES" sz="2400" dirty="0"/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251520" y="3517782"/>
            <a:ext cx="8748464" cy="103932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800" dirty="0" smtClean="0">
                <a:solidFill>
                  <a:schemeClr val="bg1"/>
                </a:solidFill>
              </a:rPr>
              <a:t>J.J. Alarcón, E. </a:t>
            </a:r>
            <a:r>
              <a:rPr lang="es-ES" sz="2800" dirty="0" err="1" smtClean="0">
                <a:solidFill>
                  <a:schemeClr val="bg1"/>
                </a:solidFill>
              </a:rPr>
              <a:t>Nicolas</a:t>
            </a:r>
            <a:r>
              <a:rPr lang="es-ES" sz="2800" dirty="0" smtClean="0">
                <a:solidFill>
                  <a:schemeClr val="bg1"/>
                </a:solidFill>
              </a:rPr>
              <a:t>, F. Pedrero, P.A. Nortes D.S. </a:t>
            </a:r>
            <a:r>
              <a:rPr lang="es-ES" sz="2800" dirty="0" err="1" smtClean="0">
                <a:solidFill>
                  <a:schemeClr val="bg1"/>
                </a:solidFill>
              </a:rPr>
              <a:t>Intriglolo</a:t>
            </a:r>
            <a:r>
              <a:rPr lang="es-ES" sz="2800" dirty="0" smtClean="0">
                <a:solidFill>
                  <a:schemeClr val="bg1"/>
                </a:solidFill>
              </a:rPr>
              <a:t>*</a:t>
            </a:r>
            <a:endParaRPr lang="es-ES" sz="2800" baseline="30000" dirty="0">
              <a:solidFill>
                <a:schemeClr val="bg1"/>
              </a:solidFill>
            </a:endParaRP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107505" y="4730821"/>
            <a:ext cx="9009856" cy="10276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400" b="1" dirty="0" smtClean="0">
                <a:solidFill>
                  <a:schemeClr val="bg1"/>
                </a:solidFill>
              </a:rPr>
              <a:t>CSIC</a:t>
            </a:r>
            <a:r>
              <a:rPr lang="es-ES" sz="2200" b="1" dirty="0" smtClean="0">
                <a:solidFill>
                  <a:schemeClr val="bg1"/>
                </a:solidFill>
              </a:rPr>
              <a:t> - Centro </a:t>
            </a:r>
            <a:r>
              <a:rPr lang="es-ES" sz="2200" b="1" dirty="0">
                <a:solidFill>
                  <a:schemeClr val="bg1"/>
                </a:solidFill>
              </a:rPr>
              <a:t>de Edafología y Biología Aplicada del Segura, </a:t>
            </a:r>
            <a:r>
              <a:rPr lang="es-ES" sz="2200" b="1" dirty="0" smtClean="0">
                <a:solidFill>
                  <a:schemeClr val="bg1"/>
                </a:solidFill>
              </a:rPr>
              <a:t>(Murcia), </a:t>
            </a:r>
            <a:r>
              <a:rPr lang="es-ES" sz="2200" b="1" dirty="0" err="1">
                <a:solidFill>
                  <a:schemeClr val="bg1"/>
                </a:solidFill>
              </a:rPr>
              <a:t>Spain</a:t>
            </a:r>
            <a:endParaRPr lang="es-ES" sz="2200" b="1" dirty="0">
              <a:solidFill>
                <a:schemeClr val="bg1"/>
              </a:solidFill>
            </a:endParaRPr>
          </a:p>
          <a:p>
            <a:pPr algn="l"/>
            <a:r>
              <a:rPr lang="es-ES" sz="2200" b="1" dirty="0">
                <a:solidFill>
                  <a:schemeClr val="bg1"/>
                </a:solidFill>
              </a:rPr>
              <a:t>* e-mail </a:t>
            </a:r>
            <a:r>
              <a:rPr lang="es-ES" sz="2200" b="1" dirty="0" err="1">
                <a:solidFill>
                  <a:schemeClr val="bg1"/>
                </a:solidFill>
              </a:rPr>
              <a:t>address</a:t>
            </a:r>
            <a:r>
              <a:rPr lang="es-ES" sz="2200" b="1" dirty="0">
                <a:solidFill>
                  <a:schemeClr val="bg1"/>
                </a:solidFill>
              </a:rPr>
              <a:t>: dintri@cebas.csic.es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839783"/>
            <a:ext cx="5396811" cy="71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0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6810" y="857362"/>
            <a:ext cx="5868116" cy="24622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b="1" u="sng" dirty="0" err="1" smtClean="0"/>
              <a:t>The</a:t>
            </a:r>
            <a:r>
              <a:rPr lang="es-ES" sz="2800" b="1" u="sng" dirty="0" smtClean="0"/>
              <a:t> </a:t>
            </a:r>
            <a:r>
              <a:rPr lang="es-ES" sz="2800" b="1" u="sng" dirty="0" err="1" smtClean="0"/>
              <a:t>team</a:t>
            </a:r>
            <a:endParaRPr lang="es-ES" b="1" dirty="0" smtClean="0"/>
          </a:p>
          <a:p>
            <a:pPr algn="just">
              <a:spcBef>
                <a:spcPts val="1200"/>
              </a:spcBef>
            </a:pPr>
            <a:r>
              <a:rPr lang="es-ES" b="1" dirty="0"/>
              <a:t>CEBAS-CSIC: </a:t>
            </a:r>
            <a:r>
              <a:rPr lang="es-ES" dirty="0" smtClean="0"/>
              <a:t>J.M. Bayona, C. Romero. E</a:t>
            </a:r>
            <a:r>
              <a:rPr lang="es-ES" dirty="0"/>
              <a:t>. Pérez, F. Sanz, A. Yeves, D. Guerra, D. Hortelano, A. Martínez, J.M. Ramírez, J.L. Ruiz, </a:t>
            </a:r>
            <a:endParaRPr lang="es-ES" dirty="0" smtClean="0"/>
          </a:p>
          <a:p>
            <a:pPr algn="just">
              <a:spcBef>
                <a:spcPts val="1200"/>
              </a:spcBef>
            </a:pPr>
            <a:r>
              <a:rPr lang="es-ES" b="1" dirty="0" smtClean="0"/>
              <a:t>IVIA</a:t>
            </a:r>
            <a:r>
              <a:rPr lang="es-ES" dirty="0" smtClean="0"/>
              <a:t>: J.G. Pérez, L. Bonet J.M. de Paz, F. Visconti</a:t>
            </a:r>
          </a:p>
          <a:p>
            <a:pPr indent="-457200" algn="just">
              <a:spcBef>
                <a:spcPts val="1200"/>
              </a:spcBef>
            </a:pPr>
            <a:r>
              <a:rPr lang="es-ES" b="1" dirty="0" smtClean="0"/>
              <a:t>Albacete (ITAP+UCLM</a:t>
            </a:r>
            <a:r>
              <a:rPr lang="es-ES" dirty="0" smtClean="0"/>
              <a:t>): R. López, M.A. Moreno</a:t>
            </a:r>
            <a:endParaRPr lang="en-US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4462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ts val="1440"/>
              </a:spcBef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Acknowledgments</a:t>
            </a:r>
            <a:endParaRPr lang="es-E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Picture 4108" descr="E:\DSCF51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6875" r="45543" b="51042"/>
          <a:stretch>
            <a:fillRect/>
          </a:stretch>
        </p:blipFill>
        <p:spPr bwMode="auto">
          <a:xfrm>
            <a:off x="6284851" y="1218715"/>
            <a:ext cx="954802" cy="126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110" descr="C:\Documents and Settings\Diego\Mis documentos\Trabajo\PRESENTACIONES\Lisboa IHC 2010\RDI Kaki\IMG_12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420" y="1419414"/>
            <a:ext cx="1443533" cy="1082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upo 21"/>
          <p:cNvGrpSpPr/>
          <p:nvPr/>
        </p:nvGrpSpPr>
        <p:grpSpPr>
          <a:xfrm>
            <a:off x="235223" y="3313958"/>
            <a:ext cx="8774922" cy="2829380"/>
            <a:chOff x="251519" y="3325471"/>
            <a:chExt cx="8774922" cy="2829380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251519" y="3477195"/>
              <a:ext cx="5819280" cy="267765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2400" b="1" u="sng" dirty="0" err="1" smtClean="0"/>
                <a:t>Current</a:t>
              </a:r>
              <a:r>
                <a:rPr lang="es-ES" sz="2400" b="1" u="sng" dirty="0" smtClean="0"/>
                <a:t> </a:t>
              </a:r>
              <a:r>
                <a:rPr lang="es-ES" sz="2400" b="1" u="sng" dirty="0" err="1" smtClean="0"/>
                <a:t>grants</a:t>
              </a:r>
              <a:r>
                <a:rPr lang="es-ES" sz="2400" b="1" u="sng" dirty="0" smtClean="0"/>
                <a:t> </a:t>
              </a:r>
              <a:r>
                <a:rPr lang="es-ES" sz="2400" b="1" u="sng" dirty="0" err="1" smtClean="0"/>
                <a:t>related</a:t>
              </a:r>
              <a:r>
                <a:rPr lang="es-ES" sz="2400" b="1" u="sng" dirty="0"/>
                <a:t> </a:t>
              </a:r>
              <a:r>
                <a:rPr lang="es-ES" sz="2400" b="1" u="sng" dirty="0" err="1" smtClean="0"/>
                <a:t>with</a:t>
              </a:r>
              <a:r>
                <a:rPr lang="es-ES" sz="2400" b="1" u="sng" dirty="0" smtClean="0"/>
                <a:t> </a:t>
              </a:r>
              <a:r>
                <a:rPr lang="es-ES" sz="2400" b="1" u="sng" dirty="0" err="1" smtClean="0"/>
                <a:t>the</a:t>
              </a:r>
              <a:r>
                <a:rPr lang="es-ES" sz="2400" b="1" u="sng" dirty="0" smtClean="0"/>
                <a:t> </a:t>
              </a:r>
              <a:r>
                <a:rPr lang="es-ES" sz="2400" b="1" u="sng" dirty="0" err="1" smtClean="0"/>
                <a:t>research</a:t>
              </a:r>
              <a:endParaRPr lang="es-ES" sz="2400" b="1" u="sng" dirty="0" smtClean="0"/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s-ES" sz="2800" b="1" dirty="0"/>
                <a:t>H2020: </a:t>
              </a:r>
              <a:r>
                <a:rPr lang="es-ES" sz="2800" dirty="0" smtClean="0"/>
                <a:t>Shui</a:t>
              </a:r>
            </a:p>
            <a:p>
              <a:pPr algn="just"/>
              <a:endParaRPr lang="es-ES" sz="2800" dirty="0"/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s-ES" sz="2000" b="1" dirty="0" smtClean="0"/>
                <a:t>Agencia Estatal de Investigación: </a:t>
              </a:r>
            </a:p>
            <a:p>
              <a:pPr lvl="1" algn="just"/>
              <a:r>
                <a:rPr lang="es-ES" dirty="0" smtClean="0"/>
                <a:t>RTC-2016-4972-2 </a:t>
              </a:r>
              <a:r>
                <a:rPr lang="es-ES" dirty="0"/>
                <a:t>and RTC-2017-6365-2</a:t>
              </a:r>
              <a:endParaRPr lang="es-ES" sz="2000" b="1" dirty="0" smtClean="0"/>
            </a:p>
            <a:p>
              <a:pPr marL="342900" indent="-342900" algn="just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s-ES" sz="2000" b="1" dirty="0" err="1" smtClean="0"/>
                <a:t>Life</a:t>
              </a:r>
              <a:r>
                <a:rPr lang="es-ES" sz="2000" b="1" dirty="0" smtClean="0"/>
                <a:t>: </a:t>
              </a:r>
              <a:r>
                <a:rPr lang="es-ES" sz="2000" dirty="0" err="1" smtClean="0"/>
                <a:t>Climatree</a:t>
              </a:r>
              <a:r>
                <a:rPr lang="es-ES" sz="2000" b="1" dirty="0" smtClean="0"/>
                <a:t> </a:t>
              </a:r>
            </a:p>
            <a:p>
              <a:pPr marL="342900" indent="-342900" algn="just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s-ES" sz="2000" b="1" dirty="0" err="1" smtClean="0"/>
                <a:t>Interreg</a:t>
              </a:r>
              <a:r>
                <a:rPr lang="es-ES" sz="2000" b="1" dirty="0"/>
                <a:t>:</a:t>
              </a:r>
              <a:r>
                <a:rPr lang="es-ES" sz="2000" b="1" dirty="0" smtClean="0"/>
                <a:t> </a:t>
              </a:r>
              <a:r>
                <a:rPr lang="es-ES" sz="2000" dirty="0" err="1" smtClean="0"/>
                <a:t>RiskAquaSoil</a:t>
              </a:r>
              <a:r>
                <a:rPr lang="es-ES" sz="2000" dirty="0"/>
                <a:t> </a:t>
              </a:r>
              <a:r>
                <a:rPr lang="es-ES" sz="2000" dirty="0" smtClean="0"/>
                <a:t>and Triple-C, </a:t>
              </a:r>
              <a:r>
                <a:rPr lang="es-ES" sz="2000" dirty="0" err="1" smtClean="0"/>
                <a:t>ClimAlert</a:t>
              </a:r>
              <a:endParaRPr lang="es-ES" sz="2000" dirty="0" smtClean="0"/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2334" y="5257157"/>
              <a:ext cx="1634804" cy="5944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867" y="3325471"/>
              <a:ext cx="1083082" cy="78769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9723" y="4428967"/>
              <a:ext cx="2319985" cy="62702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6477" y="3371155"/>
              <a:ext cx="1569964" cy="7849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82695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07504" y="4462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/>
            <a:r>
              <a:rPr lang="es-ES" sz="3200" b="1" dirty="0" err="1">
                <a:solidFill>
                  <a:schemeClr val="tx2">
                    <a:lumMod val="75000"/>
                  </a:schemeClr>
                </a:solidFill>
              </a:rPr>
              <a:t>Background</a:t>
            </a:r>
            <a:endParaRPr lang="es-E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07504" y="834614"/>
            <a:ext cx="6768752" cy="1200329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altLang="es-ES" sz="2400" dirty="0" smtClean="0"/>
              <a:t>In woody perennial crops, long-term responses to the watering regime (quantity and quality) are required</a:t>
            </a:r>
            <a:endParaRPr lang="en-GB" altLang="es-ES" sz="2400" dirty="0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07504" y="2254247"/>
            <a:ext cx="6768752" cy="1200329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s-ES" sz="2400" dirty="0" smtClean="0"/>
              <a:t>There is much of information on short-term responses to the irrigation (deficit and saline water application)</a:t>
            </a:r>
            <a:endParaRPr lang="en-US" altLang="es-ES" sz="2400" dirty="0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07504" y="3625073"/>
            <a:ext cx="6768752" cy="1200329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s-ES" sz="2400" dirty="0" smtClean="0"/>
              <a:t>There is a need to conduct long-term studies to determine the effects on soil sustainability and plant performance </a:t>
            </a:r>
            <a:endParaRPr lang="en-US" altLang="es-ES" sz="24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7504" y="4995899"/>
            <a:ext cx="8837303" cy="156966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s-ES" sz="2400" dirty="0" smtClean="0"/>
              <a:t>The H2020 project </a:t>
            </a:r>
            <a:r>
              <a:rPr lang="en-US" altLang="es-ES" sz="2400" dirty="0"/>
              <a:t>SHUI (Managing water scarcity in European and Chinese cropping </a:t>
            </a:r>
            <a:r>
              <a:rPr lang="en-US" altLang="es-ES" sz="2400" dirty="0" smtClean="0"/>
              <a:t>systems) is an opportunity to continue with the research on regulated deficit irrigation and non-conventional water use</a:t>
            </a:r>
            <a:endParaRPr lang="en-US" altLang="es-ES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830" y="1038529"/>
            <a:ext cx="1763432" cy="124851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7" t="27878" r="15323" b="-2049"/>
          <a:stretch/>
        </p:blipFill>
        <p:spPr>
          <a:xfrm>
            <a:off x="7136426" y="2696169"/>
            <a:ext cx="1763432" cy="180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1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838200" y="1371600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s-ES"/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609600" y="1447800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s-ES">
              <a:cs typeface="Times New Roman" pitchFamily="18" charset="0"/>
            </a:endParaRP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684213" y="1268413"/>
            <a:ext cx="3527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s-ES"/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107503" y="836712"/>
            <a:ext cx="8928993" cy="2308324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s-ES" sz="2400" dirty="0" smtClean="0"/>
              <a:t>To determine the long-term effects of different irrigation strategies in: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s-ES" sz="2400" dirty="0" smtClean="0"/>
              <a:t>Citrus trees with different water quality and quantity regimes, including the use of non-conventional water resources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s-ES" sz="2400" dirty="0" smtClean="0"/>
              <a:t>Grapevines for wine production with wither deficit irrigation or the use saline water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07504" y="4462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/>
            <a:r>
              <a:rPr lang="es-ES" sz="3200" b="1" dirty="0" err="1" smtClean="0">
                <a:solidFill>
                  <a:schemeClr val="tx2">
                    <a:lumMod val="75000"/>
                  </a:schemeClr>
                </a:solidFill>
              </a:rPr>
              <a:t>Research</a:t>
            </a:r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3200" b="1" dirty="0" err="1" smtClean="0">
                <a:solidFill>
                  <a:schemeClr val="tx2">
                    <a:lumMod val="75000"/>
                  </a:schemeClr>
                </a:solidFill>
              </a:rPr>
              <a:t>goals</a:t>
            </a:r>
            <a:endParaRPr lang="es-E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27550" y="3966721"/>
            <a:ext cx="8928993" cy="156966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s-ES" sz="3200" dirty="0" smtClean="0"/>
              <a:t>This study is </a:t>
            </a:r>
            <a:r>
              <a:rPr lang="en-US" altLang="es-ES" sz="3200" b="1" dirty="0" smtClean="0"/>
              <a:t>on-going</a:t>
            </a:r>
            <a:r>
              <a:rPr lang="en-US" altLang="es-ES" sz="3200" dirty="0" smtClean="0"/>
              <a:t> to determine the agronomic water use efficiency and economic sustainability of the different practices</a:t>
            </a:r>
          </a:p>
        </p:txBody>
      </p:sp>
    </p:spTree>
    <p:extLst>
      <p:ext uri="{BB962C8B-B14F-4D97-AF65-F5344CB8AC3E}">
        <p14:creationId xmlns:p14="http://schemas.microsoft.com/office/powerpoint/2010/main" val="124249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1 CuadroTexto"/>
          <p:cNvSpPr txBox="1"/>
          <p:nvPr/>
        </p:nvSpPr>
        <p:spPr>
          <a:xfrm>
            <a:off x="107504" y="4462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/>
            <a:r>
              <a:rPr lang="es-ES" sz="3200" b="1" dirty="0" err="1" smtClean="0">
                <a:solidFill>
                  <a:schemeClr val="tx2">
                    <a:lumMod val="75000"/>
                  </a:schemeClr>
                </a:solidFill>
              </a:rPr>
              <a:t>Grapevine</a:t>
            </a:r>
            <a:r>
              <a:rPr lang="es-ES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3200" b="1" dirty="0" err="1" smtClean="0">
                <a:solidFill>
                  <a:schemeClr val="tx2">
                    <a:lumMod val="75000"/>
                  </a:schemeClr>
                </a:solidFill>
              </a:rPr>
              <a:t>research</a:t>
            </a:r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s-ES" sz="3200" b="1" dirty="0" err="1" smtClean="0">
                <a:solidFill>
                  <a:schemeClr val="tx2">
                    <a:lumMod val="75000"/>
                  </a:schemeClr>
                </a:solidFill>
              </a:rPr>
              <a:t>Irrigation</a:t>
            </a:r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3200" b="1" dirty="0" err="1" smtClean="0">
                <a:solidFill>
                  <a:schemeClr val="tx2">
                    <a:lumMod val="75000"/>
                  </a:schemeClr>
                </a:solidFill>
              </a:rPr>
              <a:t>Regime</a:t>
            </a:r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s-E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7504" y="957802"/>
            <a:ext cx="5330130" cy="20159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es-ES" sz="2000" b="1" u="sng" dirty="0" err="1" smtClean="0"/>
              <a:t>Irrigation</a:t>
            </a:r>
            <a:r>
              <a:rPr lang="es-ES" sz="2000" b="1" u="sng" dirty="0" smtClean="0"/>
              <a:t> </a:t>
            </a:r>
            <a:r>
              <a:rPr lang="es-ES" sz="2000" b="1" u="sng" dirty="0" err="1" smtClean="0"/>
              <a:t>treatments</a:t>
            </a:r>
            <a:endParaRPr lang="es-ES" sz="2000" b="1" u="sng" dirty="0"/>
          </a:p>
          <a:p>
            <a:pPr algn="just">
              <a:spcBef>
                <a:spcPts val="1800"/>
              </a:spcBef>
            </a:pPr>
            <a:r>
              <a:rPr lang="es-ES" sz="2000" dirty="0"/>
              <a:t>       </a:t>
            </a:r>
            <a:r>
              <a:rPr lang="es-ES" sz="2000" dirty="0" smtClean="0"/>
              <a:t>Full </a:t>
            </a:r>
            <a:r>
              <a:rPr lang="es-ES" sz="2000" dirty="0" err="1" smtClean="0"/>
              <a:t>irrigation</a:t>
            </a:r>
            <a:r>
              <a:rPr lang="es-ES" sz="2000" dirty="0" smtClean="0"/>
              <a:t> </a:t>
            </a:r>
            <a:r>
              <a:rPr lang="es-ES" sz="2000" dirty="0"/>
              <a:t>100% </a:t>
            </a:r>
            <a:r>
              <a:rPr lang="es-ES" sz="2000" dirty="0" err="1"/>
              <a:t>ETc</a:t>
            </a:r>
            <a:r>
              <a:rPr lang="es-ES" sz="2000" dirty="0"/>
              <a:t> = </a:t>
            </a:r>
            <a:r>
              <a:rPr lang="es-ES" sz="2000" dirty="0" smtClean="0"/>
              <a:t>276 </a:t>
            </a:r>
            <a:r>
              <a:rPr lang="es-ES" sz="2000" dirty="0"/>
              <a:t>mm</a:t>
            </a:r>
          </a:p>
          <a:p>
            <a:pPr algn="just">
              <a:spcBef>
                <a:spcPts val="1800"/>
              </a:spcBef>
            </a:pPr>
            <a:r>
              <a:rPr lang="es-ES" sz="2000" dirty="0"/>
              <a:t>       </a:t>
            </a:r>
            <a:r>
              <a:rPr lang="es-ES" sz="2000" dirty="0" err="1" smtClean="0"/>
              <a:t>Regulated</a:t>
            </a:r>
            <a:r>
              <a:rPr lang="es-ES" sz="2000" dirty="0" smtClean="0"/>
              <a:t> déficit </a:t>
            </a:r>
            <a:r>
              <a:rPr lang="es-ES" sz="2000" dirty="0" err="1" smtClean="0"/>
              <a:t>irrigation</a:t>
            </a:r>
            <a:r>
              <a:rPr lang="es-ES" sz="2000" dirty="0" smtClean="0"/>
              <a:t> </a:t>
            </a:r>
            <a:r>
              <a:rPr lang="es-ES" sz="2000" dirty="0"/>
              <a:t>35% </a:t>
            </a:r>
            <a:r>
              <a:rPr lang="es-ES" sz="2000" dirty="0" err="1"/>
              <a:t>ETc</a:t>
            </a:r>
            <a:r>
              <a:rPr lang="es-ES" sz="2000" dirty="0"/>
              <a:t> = </a:t>
            </a:r>
            <a:r>
              <a:rPr lang="es-ES" sz="2000" dirty="0" smtClean="0"/>
              <a:t>92 </a:t>
            </a:r>
            <a:r>
              <a:rPr lang="es-ES" sz="2000" dirty="0"/>
              <a:t>mm</a:t>
            </a:r>
          </a:p>
          <a:p>
            <a:pPr algn="just">
              <a:spcBef>
                <a:spcPts val="1800"/>
              </a:spcBef>
            </a:pPr>
            <a:r>
              <a:rPr lang="es-ES" sz="2000" dirty="0"/>
              <a:t>       </a:t>
            </a:r>
            <a:r>
              <a:rPr lang="es-ES" sz="2000" dirty="0" err="1" smtClean="0"/>
              <a:t>Rainfed</a:t>
            </a:r>
            <a:endParaRPr lang="es-ES" sz="2000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66013" y="1531800"/>
            <a:ext cx="304800" cy="304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66013" y="2026083"/>
            <a:ext cx="304800" cy="304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008000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66013" y="2557449"/>
            <a:ext cx="304800" cy="3048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008000"/>
              </a:solidFill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2" cstate="print"/>
          <a:srcRect t="13000" r="76673" b="26653"/>
          <a:stretch/>
        </p:blipFill>
        <p:spPr bwMode="auto">
          <a:xfrm>
            <a:off x="6651884" y="800887"/>
            <a:ext cx="2273453" cy="36764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" name="Picture 12" descr="C:\Documents and Settings\Usuario\Mis documentos\Trabajo\Bobal\2012\Fotos\Parcela\J) 04_07_12\Parcela 04_07_12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1083" y="3601881"/>
            <a:ext cx="200025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13" descr="C:\Documents and Settings\Usuario\Mis documentos\Trabajo\Bobal\2012\Fotos\Estres Secano\IMG_28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7723" y="4646023"/>
            <a:ext cx="2424794" cy="18185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8492" t="16532" r="25473" b="13578"/>
          <a:stretch/>
        </p:blipFill>
        <p:spPr>
          <a:xfrm>
            <a:off x="166013" y="4158666"/>
            <a:ext cx="3960440" cy="23566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77151" y="3224570"/>
            <a:ext cx="3639552" cy="646331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s-ES" dirty="0" smtClean="0"/>
              <a:t>Vineyard located in Requena (Valencia, eastern Spain)</a:t>
            </a:r>
          </a:p>
        </p:txBody>
      </p:sp>
      <p:sp>
        <p:nvSpPr>
          <p:cNvPr id="16" name="Elipse 15"/>
          <p:cNvSpPr/>
          <p:nvPr/>
        </p:nvSpPr>
        <p:spPr>
          <a:xfrm>
            <a:off x="1403648" y="5619894"/>
            <a:ext cx="288032" cy="32195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14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539552" y="31685"/>
            <a:ext cx="533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14350" indent="-514350" algn="just" fontAlgn="base">
              <a:spcBef>
                <a:spcPts val="1440"/>
              </a:spcBef>
            </a:pPr>
            <a:r>
              <a:rPr lang="es-ES" altLang="es-ES" sz="3200" b="1" dirty="0" err="1" smtClean="0">
                <a:solidFill>
                  <a:schemeClr val="tx2">
                    <a:lumMod val="75000"/>
                  </a:schemeClr>
                </a:solidFill>
              </a:rPr>
              <a:t>Results</a:t>
            </a:r>
            <a:endParaRPr lang="es-ES" altLang="es-E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180480"/>
              </p:ext>
            </p:extLst>
          </p:nvPr>
        </p:nvGraphicFramePr>
        <p:xfrm>
          <a:off x="107504" y="836712"/>
          <a:ext cx="8892479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1266726293"/>
                    </a:ext>
                  </a:extLst>
                </a:gridCol>
                <a:gridCol w="587699">
                  <a:extLst>
                    <a:ext uri="{9D8B030D-6E8A-4147-A177-3AD203B41FA5}">
                      <a16:colId xmlns:a16="http://schemas.microsoft.com/office/drawing/2014/main" val="3826586150"/>
                    </a:ext>
                  </a:extLst>
                </a:gridCol>
                <a:gridCol w="132381">
                  <a:extLst>
                    <a:ext uri="{9D8B030D-6E8A-4147-A177-3AD203B41FA5}">
                      <a16:colId xmlns:a16="http://schemas.microsoft.com/office/drawing/2014/main" val="228496809"/>
                    </a:ext>
                  </a:extLst>
                </a:gridCol>
                <a:gridCol w="693545">
                  <a:extLst>
                    <a:ext uri="{9D8B030D-6E8A-4147-A177-3AD203B41FA5}">
                      <a16:colId xmlns:a16="http://schemas.microsoft.com/office/drawing/2014/main" val="1597301236"/>
                    </a:ext>
                  </a:extLst>
                </a:gridCol>
                <a:gridCol w="825926">
                  <a:extLst>
                    <a:ext uri="{9D8B030D-6E8A-4147-A177-3AD203B41FA5}">
                      <a16:colId xmlns:a16="http://schemas.microsoft.com/office/drawing/2014/main" val="2935461027"/>
                    </a:ext>
                  </a:extLst>
                </a:gridCol>
                <a:gridCol w="825926">
                  <a:extLst>
                    <a:ext uri="{9D8B030D-6E8A-4147-A177-3AD203B41FA5}">
                      <a16:colId xmlns:a16="http://schemas.microsoft.com/office/drawing/2014/main" val="3015989340"/>
                    </a:ext>
                  </a:extLst>
                </a:gridCol>
                <a:gridCol w="825926">
                  <a:extLst>
                    <a:ext uri="{9D8B030D-6E8A-4147-A177-3AD203B41FA5}">
                      <a16:colId xmlns:a16="http://schemas.microsoft.com/office/drawing/2014/main" val="4077997829"/>
                    </a:ext>
                  </a:extLst>
                </a:gridCol>
                <a:gridCol w="754924">
                  <a:extLst>
                    <a:ext uri="{9D8B030D-6E8A-4147-A177-3AD203B41FA5}">
                      <a16:colId xmlns:a16="http://schemas.microsoft.com/office/drawing/2014/main" val="3437804061"/>
                    </a:ext>
                  </a:extLst>
                </a:gridCol>
                <a:gridCol w="754924">
                  <a:extLst>
                    <a:ext uri="{9D8B030D-6E8A-4147-A177-3AD203B41FA5}">
                      <a16:colId xmlns:a16="http://schemas.microsoft.com/office/drawing/2014/main" val="1996601064"/>
                    </a:ext>
                  </a:extLst>
                </a:gridCol>
                <a:gridCol w="754924">
                  <a:extLst>
                    <a:ext uri="{9D8B030D-6E8A-4147-A177-3AD203B41FA5}">
                      <a16:colId xmlns:a16="http://schemas.microsoft.com/office/drawing/2014/main" val="3932657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" dirty="0" smtClean="0"/>
                        <a:t>2012</a:t>
                      </a:r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2013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2014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2015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2016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2017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2018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2019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170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err="1" smtClean="0"/>
                        <a:t>Irrigation</a:t>
                      </a:r>
                      <a:r>
                        <a:rPr lang="es-ES" sz="2400" b="1" dirty="0" smtClean="0"/>
                        <a:t> </a:t>
                      </a:r>
                      <a:r>
                        <a:rPr lang="es-ES" sz="2400" b="1" dirty="0" err="1" smtClean="0"/>
                        <a:t>regimes</a:t>
                      </a:r>
                      <a:endParaRPr lang="es-ES" sz="2400" b="1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s-ES" sz="2400" b="1" dirty="0" err="1" smtClean="0"/>
                        <a:t>Irrigatio</a:t>
                      </a:r>
                      <a:r>
                        <a:rPr lang="es-ES" sz="2400" b="1" baseline="0" dirty="0" err="1" smtClean="0"/>
                        <a:t>n</a:t>
                      </a:r>
                      <a:r>
                        <a:rPr lang="es-ES" sz="2400" b="1" baseline="0" dirty="0" smtClean="0"/>
                        <a:t> </a:t>
                      </a:r>
                      <a:r>
                        <a:rPr lang="es-ES" sz="2400" b="1" baseline="0" dirty="0" err="1" smtClean="0"/>
                        <a:t>applied</a:t>
                      </a:r>
                      <a:r>
                        <a:rPr lang="es-ES" sz="2400" b="1" baseline="0" dirty="0" smtClean="0"/>
                        <a:t> (mm/</a:t>
                      </a:r>
                      <a:r>
                        <a:rPr lang="es-ES" sz="2400" b="1" baseline="0" dirty="0" err="1" smtClean="0"/>
                        <a:t>year</a:t>
                      </a:r>
                      <a:r>
                        <a:rPr lang="es-ES" sz="2400" b="1" baseline="0" dirty="0" smtClean="0"/>
                        <a:t>)</a:t>
                      </a:r>
                      <a:endParaRPr lang="es-E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Full</a:t>
                      </a:r>
                      <a:r>
                        <a:rPr lang="es-ES" b="1" baseline="0" dirty="0" smtClean="0"/>
                        <a:t> </a:t>
                      </a:r>
                      <a:r>
                        <a:rPr lang="es-ES" b="1" baseline="0" dirty="0" err="1" smtClean="0"/>
                        <a:t>irrigation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271</a:t>
                      </a:r>
                      <a:endParaRPr lang="es-E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201</a:t>
                      </a:r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362</a:t>
                      </a:r>
                      <a:endParaRPr lang="es-E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Data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were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not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taken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309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123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56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853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err="1" smtClean="0"/>
                        <a:t>Regulated</a:t>
                      </a:r>
                      <a:r>
                        <a:rPr lang="es-ES" b="1" dirty="0" smtClean="0"/>
                        <a:t> </a:t>
                      </a:r>
                      <a:r>
                        <a:rPr lang="es-ES" b="1" dirty="0" err="1" smtClean="0"/>
                        <a:t>deficit</a:t>
                      </a:r>
                      <a:r>
                        <a:rPr lang="es-ES" b="1" dirty="0" smtClean="0"/>
                        <a:t> </a:t>
                      </a:r>
                      <a:r>
                        <a:rPr lang="es-ES" b="1" dirty="0" err="1" smtClean="0"/>
                        <a:t>irrigation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90</a:t>
                      </a:r>
                      <a:endParaRPr lang="es-E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63</a:t>
                      </a:r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127</a:t>
                      </a:r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110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96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052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err="1" smtClean="0"/>
                        <a:t>Rainfed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42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Yield</a:t>
                      </a:r>
                      <a:r>
                        <a:rPr lang="es-E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(t/ha)</a:t>
                      </a:r>
                      <a:endParaRPr lang="es-E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73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Full</a:t>
                      </a:r>
                      <a:r>
                        <a:rPr lang="es-ES" b="1" baseline="0" dirty="0" smtClean="0"/>
                        <a:t> </a:t>
                      </a:r>
                      <a:r>
                        <a:rPr lang="es-ES" b="1" baseline="0" dirty="0" err="1" smtClean="0"/>
                        <a:t>irrigation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8,6</a:t>
                      </a:r>
                      <a:endParaRPr lang="es-E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12,2</a:t>
                      </a:r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13,1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</a:t>
                      </a:r>
                      <a:r>
                        <a:rPr lang="es-E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were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taken</a:t>
                      </a:r>
                      <a:endParaRPr lang="es-E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18,4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16,3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12,1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9,1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261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err="1" smtClean="0"/>
                        <a:t>Regulated</a:t>
                      </a:r>
                      <a:r>
                        <a:rPr lang="es-ES" b="1" dirty="0" smtClean="0"/>
                        <a:t> </a:t>
                      </a:r>
                      <a:r>
                        <a:rPr lang="es-ES" b="1" dirty="0" err="1" smtClean="0"/>
                        <a:t>deficit</a:t>
                      </a:r>
                      <a:r>
                        <a:rPr lang="es-ES" b="1" dirty="0" smtClean="0"/>
                        <a:t> </a:t>
                      </a:r>
                      <a:r>
                        <a:rPr lang="es-ES" b="1" dirty="0" err="1" smtClean="0"/>
                        <a:t>irrigation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4,6</a:t>
                      </a:r>
                      <a:endParaRPr lang="es-E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5,3</a:t>
                      </a:r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7,5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11,1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8,9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6,9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9,9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860911"/>
                  </a:ext>
                </a:extLst>
              </a:tr>
              <a:tr h="345648">
                <a:tc>
                  <a:txBody>
                    <a:bodyPr/>
                    <a:lstStyle/>
                    <a:p>
                      <a:r>
                        <a:rPr lang="es-ES" b="1" dirty="0" err="1" smtClean="0"/>
                        <a:t>Rainfed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4,2</a:t>
                      </a:r>
                      <a:endParaRPr lang="es-E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4,9</a:t>
                      </a:r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2,4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5,3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7,4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7,8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5,8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097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  <a:r>
                        <a:rPr lang="es-ES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anthocyanin</a:t>
                      </a:r>
                      <a:r>
                        <a:rPr lang="es-E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(mg/g)</a:t>
                      </a:r>
                      <a:endParaRPr lang="es-E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870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Full</a:t>
                      </a:r>
                      <a:r>
                        <a:rPr lang="es-ES" b="1" baseline="0" dirty="0" smtClean="0"/>
                        <a:t> </a:t>
                      </a:r>
                      <a:r>
                        <a:rPr lang="es-ES" b="1" baseline="0" dirty="0" err="1" smtClean="0"/>
                        <a:t>irrigation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0,52</a:t>
                      </a:r>
                      <a:endParaRPr lang="es-E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" dirty="0" smtClean="0"/>
                        <a:t>0,45</a:t>
                      </a:r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0,39</a:t>
                      </a:r>
                      <a:endParaRPr lang="es-E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Data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were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not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taken</a:t>
                      </a:r>
                      <a:endParaRPr lang="es-E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1,38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O,65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0,81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0,94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504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err="1" smtClean="0"/>
                        <a:t>Regulated</a:t>
                      </a:r>
                      <a:r>
                        <a:rPr lang="es-ES" b="1" dirty="0" smtClean="0"/>
                        <a:t> </a:t>
                      </a:r>
                      <a:r>
                        <a:rPr lang="es-ES" b="1" dirty="0" err="1" smtClean="0"/>
                        <a:t>deficit</a:t>
                      </a:r>
                      <a:r>
                        <a:rPr lang="es-ES" b="1" dirty="0" smtClean="0"/>
                        <a:t> </a:t>
                      </a:r>
                      <a:r>
                        <a:rPr lang="es-ES" b="1" dirty="0" err="1" smtClean="0"/>
                        <a:t>irrigation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0,86</a:t>
                      </a:r>
                      <a:endParaRPr lang="es-E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" dirty="0" smtClean="0"/>
                        <a:t>0,89</a:t>
                      </a:r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0,60</a:t>
                      </a:r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1,60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0,97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1,02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0,85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515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err="1" smtClean="0"/>
                        <a:t>Rainfed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1,03</a:t>
                      </a:r>
                      <a:endParaRPr lang="es-E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" dirty="0" smtClean="0"/>
                        <a:t>0,66</a:t>
                      </a:r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1,04</a:t>
                      </a:r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1,92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0,98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1,21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1,49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545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613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14249"/>
            <a:ext cx="3133481" cy="232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3 Grupo"/>
          <p:cNvGrpSpPr/>
          <p:nvPr/>
        </p:nvGrpSpPr>
        <p:grpSpPr>
          <a:xfrm>
            <a:off x="5568169" y="4138094"/>
            <a:ext cx="3404493" cy="2143234"/>
            <a:chOff x="-3543" y="3140968"/>
            <a:chExt cx="5108430" cy="3040991"/>
          </a:xfrm>
        </p:grpSpPr>
        <p:pic>
          <p:nvPicPr>
            <p:cNvPr id="7" name="Gráfico 1"/>
            <p:cNvPicPr>
              <a:picLocks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9" t="4914" r="7818" b="24822"/>
            <a:stretch/>
          </p:blipFill>
          <p:spPr bwMode="auto">
            <a:xfrm>
              <a:off x="279400" y="3140968"/>
              <a:ext cx="4436533" cy="2667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2 CuadroTexto"/>
            <p:cNvSpPr txBox="1"/>
            <p:nvPr/>
          </p:nvSpPr>
          <p:spPr>
            <a:xfrm>
              <a:off x="2343632" y="5821683"/>
              <a:ext cx="1008112" cy="360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dirty="0"/>
                <a:t>mes</a:t>
              </a:r>
            </a:p>
          </p:txBody>
        </p:sp>
        <p:sp>
          <p:nvSpPr>
            <p:cNvPr id="9" name="7 CuadroTexto"/>
            <p:cNvSpPr txBox="1"/>
            <p:nvPr/>
          </p:nvSpPr>
          <p:spPr>
            <a:xfrm rot="16200000">
              <a:off x="-745594" y="4027036"/>
              <a:ext cx="1830465" cy="346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dirty="0"/>
                <a:t>Temperatura (º C)</a:t>
              </a:r>
            </a:p>
          </p:txBody>
        </p:sp>
        <p:sp>
          <p:nvSpPr>
            <p:cNvPr id="10" name="8 CuadroTexto"/>
            <p:cNvSpPr txBox="1"/>
            <p:nvPr/>
          </p:nvSpPr>
          <p:spPr>
            <a:xfrm rot="5400000">
              <a:off x="3889603" y="4321943"/>
              <a:ext cx="2084206" cy="346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dirty="0"/>
                <a:t>Precipitación (mm)</a:t>
              </a:r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107504" y="4462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/>
            <a:r>
              <a:rPr lang="es-ES" sz="3200" b="1" dirty="0" err="1" smtClean="0">
                <a:solidFill>
                  <a:schemeClr val="tx2">
                    <a:lumMod val="75000"/>
                  </a:schemeClr>
                </a:solidFill>
              </a:rPr>
              <a:t>Grapevine</a:t>
            </a:r>
            <a:r>
              <a:rPr lang="es-ES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3200" b="1" dirty="0" err="1" smtClean="0">
                <a:solidFill>
                  <a:schemeClr val="tx2">
                    <a:lumMod val="75000"/>
                  </a:schemeClr>
                </a:solidFill>
              </a:rPr>
              <a:t>research</a:t>
            </a:r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s-ES" sz="3200" b="1" dirty="0" err="1" smtClean="0">
                <a:solidFill>
                  <a:schemeClr val="tx2">
                    <a:lumMod val="75000"/>
                  </a:schemeClr>
                </a:solidFill>
              </a:rPr>
              <a:t>Irrigation</a:t>
            </a:r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3200" b="1" dirty="0" err="1" smtClean="0">
                <a:solidFill>
                  <a:schemeClr val="tx2">
                    <a:lumMod val="75000"/>
                  </a:schemeClr>
                </a:solidFill>
              </a:rPr>
              <a:t>Quality</a:t>
            </a:r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s-E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47322" y="692696"/>
            <a:ext cx="5380036" cy="21082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en-US" sz="2000" dirty="0">
                <a:solidFill>
                  <a:schemeClr val="dk1"/>
                </a:solidFill>
              </a:rPr>
              <a:t>The experiment was carried out in a commercial vineyard, locates in Fuente-</a:t>
            </a:r>
            <a:r>
              <a:rPr lang="en-US" sz="2000" dirty="0" err="1">
                <a:solidFill>
                  <a:schemeClr val="dk1"/>
                </a:solidFill>
              </a:rPr>
              <a:t>Álamo</a:t>
            </a:r>
            <a:r>
              <a:rPr lang="en-US" sz="2000" dirty="0">
                <a:solidFill>
                  <a:schemeClr val="dk1"/>
                </a:solidFill>
              </a:rPr>
              <a:t> (Albacete, Spain). </a:t>
            </a:r>
          </a:p>
          <a:p>
            <a:pPr algn="just">
              <a:spcBef>
                <a:spcPts val="1800"/>
              </a:spcBef>
            </a:pPr>
            <a:r>
              <a:rPr lang="en-US" sz="2000" b="1" u="sng" dirty="0">
                <a:solidFill>
                  <a:schemeClr val="dk1"/>
                </a:solidFill>
              </a:rPr>
              <a:t>Climate is semiarid Mediterranean. </a:t>
            </a:r>
          </a:p>
          <a:p>
            <a:pPr lvl="1"/>
            <a:r>
              <a:rPr lang="en-US" dirty="0">
                <a:solidFill>
                  <a:schemeClr val="dk1"/>
                </a:solidFill>
              </a:rPr>
              <a:t>Annual rainfall average 291 mm</a:t>
            </a:r>
          </a:p>
          <a:p>
            <a:pPr lvl="1"/>
            <a:r>
              <a:rPr lang="en-US" dirty="0">
                <a:solidFill>
                  <a:schemeClr val="dk1"/>
                </a:solidFill>
              </a:rPr>
              <a:t>Annual average (ET0) is 1280 mm </a:t>
            </a: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543371"/>
              </p:ext>
            </p:extLst>
          </p:nvPr>
        </p:nvGraphicFramePr>
        <p:xfrm>
          <a:off x="263509" y="3157245"/>
          <a:ext cx="5020274" cy="2976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8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1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6542"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>
                          <a:solidFill>
                            <a:schemeClr val="tx1"/>
                          </a:solidFill>
                        </a:rPr>
                        <a:t>Treatments</a:t>
                      </a:r>
                      <a:endParaRPr lang="en-US" sz="1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50335" marR="50335" marT="25177" marB="251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baseline="0" dirty="0" err="1" smtClean="0">
                          <a:solidFill>
                            <a:schemeClr val="tx1"/>
                          </a:solidFill>
                        </a:rPr>
                        <a:t>Salts</a:t>
                      </a:r>
                      <a:r>
                        <a:rPr lang="es-E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800" b="1" baseline="0" dirty="0" err="1" smtClean="0">
                          <a:solidFill>
                            <a:schemeClr val="tx1"/>
                          </a:solidFill>
                        </a:rPr>
                        <a:t>used</a:t>
                      </a:r>
                      <a:endParaRPr lang="es-E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50335" marR="50335" marT="25177" marB="251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CE(</a:t>
                      </a:r>
                      <a:r>
                        <a:rPr lang="es-E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dS</a:t>
                      </a:r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/m)</a:t>
                      </a:r>
                      <a:endParaRPr lang="es-E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50335" marR="50335" marT="25177" marB="251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err="1" smtClean="0">
                          <a:solidFill>
                            <a:schemeClr val="tx1"/>
                          </a:solidFill>
                        </a:rPr>
                        <a:t>Irrigation</a:t>
                      </a:r>
                      <a:r>
                        <a:rPr lang="es-ES" sz="1800" b="1" dirty="0" smtClean="0">
                          <a:solidFill>
                            <a:schemeClr val="tx1"/>
                          </a:solidFill>
                        </a:rPr>
                        <a:t> (mm)</a:t>
                      </a:r>
                      <a:endParaRPr lang="es-E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50335" marR="50335" marT="25177" marB="251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766">
                <a:tc>
                  <a:txBody>
                    <a:bodyPr/>
                    <a:lstStyle/>
                    <a:p>
                      <a:pPr algn="ctr"/>
                      <a:r>
                        <a:rPr lang="es-ES" sz="1800" b="0" dirty="0" err="1" smtClean="0"/>
                        <a:t>Rainfed</a:t>
                      </a:r>
                      <a:endParaRPr lang="es-ES" sz="1800" b="0" dirty="0"/>
                    </a:p>
                  </a:txBody>
                  <a:tcPr marL="50335" marR="50335" marT="25177" marB="251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dirty="0" smtClean="0"/>
                        <a:t>-</a:t>
                      </a:r>
                      <a:endParaRPr lang="es-ES" sz="1800" b="0" dirty="0"/>
                    </a:p>
                  </a:txBody>
                  <a:tcPr marL="50335" marR="50335" marT="25177" marB="251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dirty="0" smtClean="0"/>
                        <a:t>-</a:t>
                      </a:r>
                      <a:endParaRPr lang="es-ES" sz="1800" b="0" dirty="0"/>
                    </a:p>
                  </a:txBody>
                  <a:tcPr marL="50335" marR="50335" marT="25177" marB="251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dirty="0" smtClean="0"/>
                        <a:t>0</a:t>
                      </a:r>
                      <a:endParaRPr lang="es-ES" sz="1800" b="0" dirty="0"/>
                    </a:p>
                  </a:txBody>
                  <a:tcPr marL="50335" marR="50335" marT="25177" marB="251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005">
                <a:tc>
                  <a:txBody>
                    <a:bodyPr/>
                    <a:lstStyle/>
                    <a:p>
                      <a:pPr algn="ctr"/>
                      <a:r>
                        <a:rPr lang="es-ES" sz="1800" b="0" dirty="0" smtClean="0"/>
                        <a:t>Standard </a:t>
                      </a:r>
                      <a:r>
                        <a:rPr lang="es-ES" sz="1800" b="0" dirty="0" err="1" smtClean="0"/>
                        <a:t>water</a:t>
                      </a:r>
                      <a:endParaRPr lang="es-ES" sz="1800" b="0" dirty="0"/>
                    </a:p>
                  </a:txBody>
                  <a:tcPr marL="50335" marR="50335" marT="25177" marB="251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dirty="0" smtClean="0"/>
                        <a:t>-</a:t>
                      </a:r>
                      <a:endParaRPr lang="es-ES" sz="1800" b="0" dirty="0"/>
                    </a:p>
                  </a:txBody>
                  <a:tcPr marL="50335" marR="50335" marT="25177" marB="251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dirty="0" smtClean="0"/>
                        <a:t>1,5-2</a:t>
                      </a:r>
                      <a:endParaRPr lang="es-ES" sz="1800" b="0" dirty="0"/>
                    </a:p>
                  </a:txBody>
                  <a:tcPr marL="50335" marR="50335" marT="25177" marB="251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dirty="0" smtClean="0"/>
                        <a:t>104</a:t>
                      </a:r>
                      <a:endParaRPr lang="es-ES" sz="1800" b="0" dirty="0"/>
                    </a:p>
                  </a:txBody>
                  <a:tcPr marL="50335" marR="50335" marT="25177" marB="251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542"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/>
                        <a:t>Sulfate</a:t>
                      </a:r>
                      <a:r>
                        <a:rPr lang="es-ES" sz="1800" b="0" baseline="0" dirty="0" smtClean="0"/>
                        <a:t> </a:t>
                      </a:r>
                      <a:r>
                        <a:rPr lang="es-ES" sz="1800" b="0" baseline="0" dirty="0" err="1" smtClean="0"/>
                        <a:t>water</a:t>
                      </a:r>
                      <a:endParaRPr lang="es-ES" sz="1800" b="0" dirty="0"/>
                    </a:p>
                  </a:txBody>
                  <a:tcPr marL="50335" marR="50335" marT="25177" marB="251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 err="1" smtClean="0"/>
                        <a:t>Na₂SO</a:t>
                      </a:r>
                      <a:r>
                        <a:rPr lang="es-ES" sz="1800" b="0" dirty="0" smtClean="0"/>
                        <a:t>₄+ MgSO</a:t>
                      </a:r>
                      <a:r>
                        <a:rPr lang="es-ES" sz="1800" b="0" baseline="-25000" dirty="0" smtClean="0"/>
                        <a:t>4</a:t>
                      </a:r>
                    </a:p>
                  </a:txBody>
                  <a:tcPr marL="50335" marR="50335" marT="25177" marB="251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dirty="0" smtClean="0"/>
                        <a:t>4,5-5</a:t>
                      </a:r>
                      <a:endParaRPr lang="es-ES" sz="1800" b="0" dirty="0"/>
                    </a:p>
                  </a:txBody>
                  <a:tcPr marL="50335" marR="50335" marT="25177" marB="251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dirty="0" smtClean="0"/>
                        <a:t>106</a:t>
                      </a:r>
                      <a:endParaRPr lang="es-ES" sz="1800" b="0" dirty="0"/>
                    </a:p>
                  </a:txBody>
                  <a:tcPr marL="50335" marR="50335" marT="25177" marB="251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961"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/>
                        <a:t>Chloride</a:t>
                      </a:r>
                      <a:r>
                        <a:rPr lang="es-ES" sz="1800" b="0" dirty="0" smtClean="0"/>
                        <a:t> </a:t>
                      </a:r>
                      <a:r>
                        <a:rPr lang="es-ES" sz="1800" b="0" dirty="0" err="1" smtClean="0"/>
                        <a:t>water</a:t>
                      </a:r>
                      <a:endParaRPr lang="es-ES" sz="1800" b="0" dirty="0"/>
                    </a:p>
                  </a:txBody>
                  <a:tcPr marL="50335" marR="50335" marT="25177" marB="251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 err="1" smtClean="0"/>
                        <a:t>NaCl</a:t>
                      </a:r>
                      <a:endParaRPr lang="es-ES" sz="1800" b="0" dirty="0" smtClean="0"/>
                    </a:p>
                  </a:txBody>
                  <a:tcPr marL="50335" marR="50335" marT="25177" marB="251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dirty="0" smtClean="0"/>
                        <a:t>4,5-5</a:t>
                      </a:r>
                      <a:endParaRPr lang="es-ES" sz="1800" b="0" dirty="0"/>
                    </a:p>
                  </a:txBody>
                  <a:tcPr marL="50335" marR="50335" marT="25177" marB="251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dirty="0" smtClean="0"/>
                        <a:t>102</a:t>
                      </a:r>
                      <a:endParaRPr lang="es-ES" sz="1800" b="0" dirty="0"/>
                    </a:p>
                  </a:txBody>
                  <a:tcPr marL="50335" marR="50335" marT="25177" marB="251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5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Gráfico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5603943"/>
              </p:ext>
            </p:extLst>
          </p:nvPr>
        </p:nvGraphicFramePr>
        <p:xfrm>
          <a:off x="1763688" y="1124744"/>
          <a:ext cx="5331459" cy="237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Gráfico" r:id="rId3" imgW="11296867" imgH="6956139" progId="Excel.Chart.8">
                  <p:embed/>
                </p:oleObj>
              </mc:Choice>
              <mc:Fallback>
                <p:oleObj name="Gráfico" r:id="rId3" imgW="11296867" imgH="6956139" progId="Excel.Chart.8">
                  <p:embed/>
                  <p:pic>
                    <p:nvPicPr>
                      <p:cNvPr id="2100" name="Gráfico 6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124744"/>
                        <a:ext cx="5331459" cy="23762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 Box 11"/>
          <p:cNvSpPr txBox="1">
            <a:spLocks noChangeArrowheads="1"/>
          </p:cNvSpPr>
          <p:nvPr/>
        </p:nvSpPr>
        <p:spPr bwMode="auto">
          <a:xfrm>
            <a:off x="539552" y="31685"/>
            <a:ext cx="533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14350" indent="-514350" algn="just" fontAlgn="base">
              <a:spcBef>
                <a:spcPts val="1440"/>
              </a:spcBef>
            </a:pPr>
            <a:r>
              <a:rPr lang="es-ES" altLang="es-ES" sz="3200" b="1" dirty="0" err="1" smtClean="0">
                <a:solidFill>
                  <a:schemeClr val="tx2">
                    <a:lumMod val="75000"/>
                  </a:schemeClr>
                </a:solidFill>
              </a:rPr>
              <a:t>Results</a:t>
            </a:r>
            <a:endParaRPr lang="es-ES" altLang="es-E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9" name="Tabla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350884"/>
              </p:ext>
            </p:extLst>
          </p:nvPr>
        </p:nvGraphicFramePr>
        <p:xfrm>
          <a:off x="251520" y="3645024"/>
          <a:ext cx="8712968" cy="26396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5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9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2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25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72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33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33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88034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 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 smtClean="0">
                          <a:effectLst/>
                        </a:rPr>
                        <a:t>STT(</a:t>
                      </a:r>
                      <a:r>
                        <a:rPr lang="es-ES" sz="1800" b="1" u="none" strike="noStrike" dirty="0" err="1" smtClean="0">
                          <a:effectLst/>
                        </a:rPr>
                        <a:t>ºBrix</a:t>
                      </a:r>
                      <a:r>
                        <a:rPr lang="es-ES" sz="1800" b="1" u="none" strike="noStrike" dirty="0" smtClean="0">
                          <a:effectLst/>
                        </a:rPr>
                        <a:t>)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Total </a:t>
                      </a:r>
                      <a:r>
                        <a:rPr lang="es-ES" sz="1800" b="1" u="none" strike="noStrike" dirty="0" err="1" smtClean="0">
                          <a:effectLst/>
                        </a:rPr>
                        <a:t>acidity</a:t>
                      </a:r>
                      <a:r>
                        <a:rPr lang="es-ES" sz="1800" b="1" u="none" strike="noStrike" dirty="0" smtClean="0">
                          <a:effectLst/>
                        </a:rPr>
                        <a:t> (mg/L)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u="none" strike="noStrike" dirty="0" err="1">
                          <a:effectLst/>
                        </a:rPr>
                        <a:t>Tartaric</a:t>
                      </a:r>
                      <a:r>
                        <a:rPr lang="es-ES" sz="1800" b="1" u="none" strike="noStrike" dirty="0">
                          <a:effectLst/>
                        </a:rPr>
                        <a:t> </a:t>
                      </a:r>
                      <a:r>
                        <a:rPr lang="es-ES" sz="1800" b="1" u="none" strike="noStrike" dirty="0" err="1" smtClean="0">
                          <a:effectLst/>
                        </a:rPr>
                        <a:t>acid</a:t>
                      </a:r>
                      <a:r>
                        <a:rPr lang="es-ES" sz="1800" b="1" u="none" strike="noStrike" dirty="0" smtClean="0">
                          <a:effectLst/>
                        </a:rPr>
                        <a:t> (mg/L)</a:t>
                      </a:r>
                      <a:endParaRPr lang="es-E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u="none" strike="noStrike" dirty="0" err="1">
                          <a:effectLst/>
                        </a:rPr>
                        <a:t>Malic</a:t>
                      </a:r>
                      <a:r>
                        <a:rPr lang="es-ES" sz="1800" b="1" u="none" strike="noStrike" dirty="0">
                          <a:effectLst/>
                        </a:rPr>
                        <a:t> </a:t>
                      </a:r>
                      <a:r>
                        <a:rPr lang="es-ES" sz="1800" b="1" u="none" strike="noStrike" dirty="0" err="1" smtClean="0">
                          <a:effectLst/>
                        </a:rPr>
                        <a:t>acid</a:t>
                      </a:r>
                      <a:r>
                        <a:rPr lang="es-ES" sz="1800" b="1" u="none" strike="noStrike" dirty="0" smtClean="0">
                          <a:effectLst/>
                        </a:rPr>
                        <a:t> (mg/L)</a:t>
                      </a:r>
                      <a:endParaRPr lang="es-E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5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 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2016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2017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2016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2017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2016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2017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2016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2017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5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 err="1">
                          <a:effectLst/>
                        </a:rPr>
                        <a:t>Rinfed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25.6 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 smtClean="0">
                          <a:effectLst/>
                        </a:rPr>
                        <a:t>23.6a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4.3 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 smtClean="0">
                          <a:effectLst/>
                        </a:rPr>
                        <a:t>5.1a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4.4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5.0 b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1.5 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2.7 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85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Standard </a:t>
                      </a:r>
                      <a:r>
                        <a:rPr lang="es-ES" sz="1800" u="none" strike="noStrike" dirty="0" err="1">
                          <a:effectLst/>
                        </a:rPr>
                        <a:t>Water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27.1 ab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 smtClean="0">
                          <a:effectLst/>
                        </a:rPr>
                        <a:t>23.3ab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6.6 b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 smtClean="0">
                          <a:effectLst/>
                        </a:rPr>
                        <a:t>5.7b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4.3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4.9 ab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2.1 b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3.8 c 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85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Sulfate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28.2 </a:t>
                      </a:r>
                      <a:r>
                        <a:rPr lang="es-ES" sz="1800" u="none" strike="noStrike" dirty="0" err="1">
                          <a:effectLst/>
                        </a:rPr>
                        <a:t>bc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 smtClean="0">
                          <a:effectLst/>
                        </a:rPr>
                        <a:t>23.1ab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5.6 ab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 smtClean="0">
                          <a:effectLst/>
                        </a:rPr>
                        <a:t>5.6b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4.3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4.7 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2.0 b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3.5 bc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595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 err="1">
                          <a:effectLst/>
                        </a:rPr>
                        <a:t>Chloride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28.9 c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 smtClean="0">
                          <a:effectLst/>
                        </a:rPr>
                        <a:t>22.4b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6.7 b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 smtClean="0">
                          <a:effectLst/>
                        </a:rPr>
                        <a:t>5.0b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4.2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5.0 b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2.3 b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3.4 b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76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323528" y="76200"/>
            <a:ext cx="61926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14350" indent="-514350" algn="just" fontAlgn="base">
              <a:spcBef>
                <a:spcPts val="1440"/>
              </a:spcBef>
            </a:pPr>
            <a:r>
              <a:rPr lang="es-ES" altLang="es-ES" sz="3200" b="1" dirty="0" smtClean="0">
                <a:solidFill>
                  <a:schemeClr val="tx2">
                    <a:lumMod val="75000"/>
                  </a:schemeClr>
                </a:solidFill>
              </a:rPr>
              <a:t>Citrus </a:t>
            </a:r>
            <a:r>
              <a:rPr lang="es-ES" altLang="es-ES" sz="3200" b="1" dirty="0" err="1" smtClean="0">
                <a:solidFill>
                  <a:schemeClr val="tx2">
                    <a:lumMod val="75000"/>
                  </a:schemeClr>
                </a:solidFill>
              </a:rPr>
              <a:t>Research</a:t>
            </a:r>
            <a:r>
              <a:rPr lang="es-ES" altLang="es-ES" sz="3200" b="1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s-ES" altLang="es-ES" sz="3200" b="1" dirty="0" err="1" smtClean="0">
                <a:solidFill>
                  <a:schemeClr val="tx2">
                    <a:lumMod val="75000"/>
                  </a:schemeClr>
                </a:solidFill>
              </a:rPr>
              <a:t>Wastewater</a:t>
            </a:r>
            <a:r>
              <a:rPr lang="es-ES" altLang="es-E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altLang="es-ES" sz="3200" b="1" dirty="0" err="1" smtClean="0">
                <a:solidFill>
                  <a:schemeClr val="tx2">
                    <a:lumMod val="75000"/>
                  </a:schemeClr>
                </a:solidFill>
              </a:rPr>
              <a:t>reuse</a:t>
            </a:r>
            <a:r>
              <a:rPr lang="es-ES" altLang="es-ES" sz="32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s-ES" altLang="es-E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t="10564"/>
          <a:stretch>
            <a:fillRect/>
          </a:stretch>
        </p:blipFill>
        <p:spPr bwMode="auto">
          <a:xfrm>
            <a:off x="-9525" y="1412776"/>
            <a:ext cx="916305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553"/>
          <a:stretch>
            <a:fillRect/>
          </a:stretch>
        </p:blipFill>
        <p:spPr bwMode="auto">
          <a:xfrm>
            <a:off x="4644208" y="1412776"/>
            <a:ext cx="18000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36" y="2802754"/>
            <a:ext cx="3348000" cy="204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0"/>
          <p:cNvSpPr/>
          <p:nvPr/>
        </p:nvSpPr>
        <p:spPr>
          <a:xfrm>
            <a:off x="0" y="1412776"/>
            <a:ext cx="9144000" cy="396044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553"/>
          <a:stretch>
            <a:fillRect/>
          </a:stretch>
        </p:blipFill>
        <p:spPr bwMode="auto">
          <a:xfrm>
            <a:off x="4644208" y="1412776"/>
            <a:ext cx="18000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55"/>
          <p:cNvGrpSpPr/>
          <p:nvPr/>
        </p:nvGrpSpPr>
        <p:grpSpPr>
          <a:xfrm>
            <a:off x="2044898" y="2114520"/>
            <a:ext cx="6699034" cy="3647373"/>
            <a:chOff x="2044898" y="1538456"/>
            <a:chExt cx="6699034" cy="3647373"/>
          </a:xfrm>
        </p:grpSpPr>
        <p:grpSp>
          <p:nvGrpSpPr>
            <p:cNvPr id="9" name="Group 44"/>
            <p:cNvGrpSpPr/>
            <p:nvPr/>
          </p:nvGrpSpPr>
          <p:grpSpPr>
            <a:xfrm>
              <a:off x="2044898" y="1538456"/>
              <a:ext cx="6699034" cy="3647373"/>
              <a:chOff x="2123728" y="1459626"/>
              <a:chExt cx="6699034" cy="3647373"/>
            </a:xfrm>
          </p:grpSpPr>
          <p:sp>
            <p:nvSpPr>
              <p:cNvPr id="18" name="Can 35"/>
              <p:cNvSpPr/>
              <p:nvPr/>
            </p:nvSpPr>
            <p:spPr>
              <a:xfrm>
                <a:off x="8748464" y="1459626"/>
                <a:ext cx="72000" cy="3474720"/>
              </a:xfrm>
              <a:prstGeom prst="can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" name="Rectangle 43"/>
              <p:cNvSpPr/>
              <p:nvPr/>
            </p:nvSpPr>
            <p:spPr>
              <a:xfrm>
                <a:off x="2123728" y="5024482"/>
                <a:ext cx="6300000" cy="72000"/>
              </a:xfrm>
              <a:prstGeom prst="rect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" name="Bent Arrow 42"/>
              <p:cNvSpPr/>
              <p:nvPr/>
            </p:nvSpPr>
            <p:spPr>
              <a:xfrm rot="10800000">
                <a:off x="8354762" y="4818999"/>
                <a:ext cx="468000" cy="288000"/>
              </a:xfrm>
              <a:prstGeom prst="bentArrow">
                <a:avLst>
                  <a:gd name="adj1" fmla="val 29670"/>
                  <a:gd name="adj2" fmla="val 14835"/>
                  <a:gd name="adj3" fmla="val 0"/>
                  <a:gd name="adj4" fmla="val 4555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oup 53"/>
            <p:cNvGrpSpPr/>
            <p:nvPr/>
          </p:nvGrpSpPr>
          <p:grpSpPr>
            <a:xfrm>
              <a:off x="2268064" y="4149080"/>
              <a:ext cx="4128846" cy="829669"/>
              <a:chOff x="2268064" y="3973532"/>
              <a:chExt cx="4128846" cy="829669"/>
            </a:xfrm>
          </p:grpSpPr>
          <p:sp>
            <p:nvSpPr>
              <p:cNvPr id="15" name="Can 46"/>
              <p:cNvSpPr/>
              <p:nvPr/>
            </p:nvSpPr>
            <p:spPr>
              <a:xfrm>
                <a:off x="6315958" y="3973532"/>
                <a:ext cx="72000" cy="576000"/>
              </a:xfrm>
              <a:prstGeom prst="can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" name="Rectangle 48"/>
              <p:cNvSpPr/>
              <p:nvPr/>
            </p:nvSpPr>
            <p:spPr>
              <a:xfrm>
                <a:off x="2268064" y="4720684"/>
                <a:ext cx="3780000" cy="72000"/>
              </a:xfrm>
              <a:prstGeom prst="rect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" name="Bent Arrow 47"/>
              <p:cNvSpPr/>
              <p:nvPr/>
            </p:nvSpPr>
            <p:spPr>
              <a:xfrm rot="10800000">
                <a:off x="6000910" y="4515201"/>
                <a:ext cx="396000" cy="288000"/>
              </a:xfrm>
              <a:prstGeom prst="bentArrow">
                <a:avLst>
                  <a:gd name="adj1" fmla="val 29670"/>
                  <a:gd name="adj2" fmla="val 14835"/>
                  <a:gd name="adj3" fmla="val 0"/>
                  <a:gd name="adj4" fmla="val 4555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54"/>
            <p:cNvGrpSpPr/>
            <p:nvPr/>
          </p:nvGrpSpPr>
          <p:grpSpPr>
            <a:xfrm>
              <a:off x="2283550" y="2492896"/>
              <a:ext cx="873000" cy="2288458"/>
              <a:chOff x="2195776" y="2285816"/>
              <a:chExt cx="873000" cy="2288458"/>
            </a:xfrm>
          </p:grpSpPr>
          <p:sp>
            <p:nvSpPr>
              <p:cNvPr id="12" name="Can 50"/>
              <p:cNvSpPr/>
              <p:nvPr/>
            </p:nvSpPr>
            <p:spPr>
              <a:xfrm>
                <a:off x="2987824" y="2285816"/>
                <a:ext cx="72000" cy="2011680"/>
              </a:xfrm>
              <a:prstGeom prst="can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" name="Rectangle 52"/>
              <p:cNvSpPr/>
              <p:nvPr/>
            </p:nvSpPr>
            <p:spPr>
              <a:xfrm>
                <a:off x="2195776" y="4488894"/>
                <a:ext cx="504000" cy="72000"/>
              </a:xfrm>
              <a:prstGeom prst="rect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4" name="Bent Arrow 51"/>
              <p:cNvSpPr/>
              <p:nvPr/>
            </p:nvSpPr>
            <p:spPr>
              <a:xfrm rot="10800000">
                <a:off x="2636776" y="4286274"/>
                <a:ext cx="432000" cy="288000"/>
              </a:xfrm>
              <a:prstGeom prst="bentArrow">
                <a:avLst>
                  <a:gd name="adj1" fmla="val 29670"/>
                  <a:gd name="adj2" fmla="val 14835"/>
                  <a:gd name="adj3" fmla="val 0"/>
                  <a:gd name="adj4" fmla="val 4555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1" name="Group 88"/>
          <p:cNvGrpSpPr/>
          <p:nvPr/>
        </p:nvGrpSpPr>
        <p:grpSpPr>
          <a:xfrm>
            <a:off x="0" y="5053680"/>
            <a:ext cx="2915816" cy="1804320"/>
            <a:chOff x="0" y="5053680"/>
            <a:chExt cx="2915816" cy="1804320"/>
          </a:xfrm>
        </p:grpSpPr>
        <p:pic>
          <p:nvPicPr>
            <p:cNvPr id="22" name="Picture 32" descr="J:\Projects\Consolider\Photos\PhotosDeTrabajo2008\IMG_0186.JPG"/>
            <p:cNvPicPr>
              <a:picLocks noChangeAspect="1" noChangeArrowheads="1"/>
            </p:cNvPicPr>
            <p:nvPr/>
          </p:nvPicPr>
          <p:blipFill>
            <a:blip r:embed="rId5" cstate="print"/>
            <a:srcRect t="66394"/>
            <a:stretch>
              <a:fillRect/>
            </a:stretch>
          </p:blipFill>
          <p:spPr bwMode="auto">
            <a:xfrm>
              <a:off x="0" y="6021288"/>
              <a:ext cx="2915816" cy="83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8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2955"/>
            <a:stretch>
              <a:fillRect/>
            </a:stretch>
          </p:blipFill>
          <p:spPr bwMode="auto">
            <a:xfrm>
              <a:off x="467544" y="5053680"/>
              <a:ext cx="1872208" cy="967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" name="Plo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550" t="17257" r="46495" b="30970"/>
          <a:stretch>
            <a:fillRect/>
          </a:stretch>
        </p:blipFill>
        <p:spPr bwMode="auto">
          <a:xfrm>
            <a:off x="6516216" y="1898104"/>
            <a:ext cx="43204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erico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488" y="1528386"/>
            <a:ext cx="3096000" cy="125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Plot-Frame"/>
          <p:cNvSpPr/>
          <p:nvPr/>
        </p:nvSpPr>
        <p:spPr>
          <a:xfrm>
            <a:off x="6516216" y="2042120"/>
            <a:ext cx="524150" cy="457200"/>
          </a:xfrm>
          <a:custGeom>
            <a:avLst/>
            <a:gdLst>
              <a:gd name="connsiteX0" fmla="*/ 0 w 567558"/>
              <a:gd name="connsiteY0" fmla="*/ 47296 h 457200"/>
              <a:gd name="connsiteX1" fmla="*/ 189186 w 567558"/>
              <a:gd name="connsiteY1" fmla="*/ 457200 h 457200"/>
              <a:gd name="connsiteX2" fmla="*/ 567558 w 567558"/>
              <a:gd name="connsiteY2" fmla="*/ 331076 h 457200"/>
              <a:gd name="connsiteX3" fmla="*/ 425668 w 567558"/>
              <a:gd name="connsiteY3" fmla="*/ 0 h 457200"/>
              <a:gd name="connsiteX4" fmla="*/ 31531 w 567558"/>
              <a:gd name="connsiteY4" fmla="*/ 110358 h 457200"/>
              <a:gd name="connsiteX0" fmla="*/ 11877 w 536027"/>
              <a:gd name="connsiteY0" fmla="*/ 124698 h 457200"/>
              <a:gd name="connsiteX1" fmla="*/ 157655 w 536027"/>
              <a:gd name="connsiteY1" fmla="*/ 457200 h 457200"/>
              <a:gd name="connsiteX2" fmla="*/ 536027 w 536027"/>
              <a:gd name="connsiteY2" fmla="*/ 331076 h 457200"/>
              <a:gd name="connsiteX3" fmla="*/ 394137 w 536027"/>
              <a:gd name="connsiteY3" fmla="*/ 0 h 457200"/>
              <a:gd name="connsiteX4" fmla="*/ 0 w 536027"/>
              <a:gd name="connsiteY4" fmla="*/ 110358 h 457200"/>
              <a:gd name="connsiteX0" fmla="*/ 0 w 524150"/>
              <a:gd name="connsiteY0" fmla="*/ 124698 h 457200"/>
              <a:gd name="connsiteX1" fmla="*/ 145778 w 524150"/>
              <a:gd name="connsiteY1" fmla="*/ 457200 h 457200"/>
              <a:gd name="connsiteX2" fmla="*/ 524150 w 524150"/>
              <a:gd name="connsiteY2" fmla="*/ 331076 h 457200"/>
              <a:gd name="connsiteX3" fmla="*/ 382260 w 524150"/>
              <a:gd name="connsiteY3" fmla="*/ 0 h 457200"/>
              <a:gd name="connsiteX4" fmla="*/ 0 w 524150"/>
              <a:gd name="connsiteY4" fmla="*/ 124698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150" h="457200">
                <a:moveTo>
                  <a:pt x="0" y="124698"/>
                </a:moveTo>
                <a:lnTo>
                  <a:pt x="145778" y="457200"/>
                </a:lnTo>
                <a:lnTo>
                  <a:pt x="524150" y="331076"/>
                </a:lnTo>
                <a:lnTo>
                  <a:pt x="382260" y="0"/>
                </a:lnTo>
                <a:lnTo>
                  <a:pt x="0" y="124698"/>
                </a:lnTo>
              </a:path>
            </a:pathLst>
          </a:custGeom>
          <a:solidFill>
            <a:srgbClr val="FFFF00">
              <a:alpha val="42000"/>
            </a:srgbClr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96694"/>
            <a:ext cx="3348000" cy="204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45"/>
          <p:cNvSpPr/>
          <p:nvPr/>
        </p:nvSpPr>
        <p:spPr>
          <a:xfrm>
            <a:off x="53752" y="68200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cs typeface="Arial" charset="0"/>
              </a:rPr>
              <a:t>Orchard</a:t>
            </a:r>
            <a:r>
              <a:rPr lang="en-US" dirty="0" smtClean="0">
                <a:cs typeface="Arial" charset="0"/>
              </a:rPr>
              <a:t>	     	: Lo Montero</a:t>
            </a:r>
          </a:p>
          <a:p>
            <a:r>
              <a:rPr lang="en-US" b="1" dirty="0" smtClean="0">
                <a:cs typeface="Arial" charset="0"/>
              </a:rPr>
              <a:t>Province </a:t>
            </a:r>
            <a:r>
              <a:rPr lang="en-US" dirty="0" smtClean="0">
                <a:cs typeface="Arial" charset="0"/>
              </a:rPr>
              <a:t>  	: Campotejar-Murcia</a:t>
            </a:r>
            <a:endParaRPr lang="en-US" dirty="0">
              <a:cs typeface="Arial" charset="0"/>
            </a:endParaRPr>
          </a:p>
        </p:txBody>
      </p:sp>
      <p:sp>
        <p:nvSpPr>
          <p:cNvPr id="29" name="Rectangle 49"/>
          <p:cNvSpPr/>
          <p:nvPr/>
        </p:nvSpPr>
        <p:spPr>
          <a:xfrm>
            <a:off x="6229200" y="2692658"/>
            <a:ext cx="251926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 smtClean="0">
                <a:cs typeface="Arial" charset="0"/>
              </a:rPr>
              <a:t>Variety</a:t>
            </a:r>
            <a:r>
              <a:rPr lang="en-US" sz="1400" dirty="0" smtClean="0">
                <a:cs typeface="Arial" charset="0"/>
              </a:rPr>
              <a:t>	: “</a:t>
            </a:r>
            <a:r>
              <a:rPr lang="en-US" sz="1400" dirty="0" err="1" smtClean="0">
                <a:cs typeface="Arial" charset="0"/>
              </a:rPr>
              <a:t>Orogrande</a:t>
            </a:r>
            <a:r>
              <a:rPr lang="en-US" sz="1400" dirty="0" smtClean="0">
                <a:cs typeface="Arial" charset="0"/>
              </a:rPr>
              <a:t>”</a:t>
            </a:r>
          </a:p>
          <a:p>
            <a:r>
              <a:rPr lang="en-US" sz="1400" b="1" dirty="0" smtClean="0">
                <a:cs typeface="Arial" charset="0"/>
              </a:rPr>
              <a:t>Rootstock </a:t>
            </a:r>
            <a:r>
              <a:rPr lang="en-US" sz="1400" dirty="0" smtClean="0">
                <a:cs typeface="Arial" charset="0"/>
              </a:rPr>
              <a:t>	: Carrizo</a:t>
            </a:r>
          </a:p>
          <a:p>
            <a:r>
              <a:rPr lang="en-US" sz="1400" b="1" dirty="0" smtClean="0">
                <a:cs typeface="Arial" charset="0"/>
              </a:rPr>
              <a:t>Age</a:t>
            </a:r>
            <a:r>
              <a:rPr lang="en-US" sz="1400" dirty="0" smtClean="0">
                <a:cs typeface="Arial" charset="0"/>
              </a:rPr>
              <a:t>            	: 8 year-old</a:t>
            </a:r>
          </a:p>
          <a:p>
            <a:r>
              <a:rPr lang="en-US" sz="1400" b="1" dirty="0" smtClean="0">
                <a:cs typeface="Arial" charset="0"/>
              </a:rPr>
              <a:t>Soil</a:t>
            </a:r>
            <a:r>
              <a:rPr lang="en-US" sz="1400" dirty="0" smtClean="0">
                <a:cs typeface="Arial" charset="0"/>
              </a:rPr>
              <a:t>	: Clay-Loam</a:t>
            </a:r>
          </a:p>
          <a:p>
            <a:r>
              <a:rPr lang="en-US" sz="1400" b="1" dirty="0" smtClean="0">
                <a:cs typeface="Arial" charset="0"/>
              </a:rPr>
              <a:t>Plant Spacing  </a:t>
            </a:r>
            <a:r>
              <a:rPr lang="en-US" sz="1400" dirty="0" smtClean="0">
                <a:cs typeface="Arial" charset="0"/>
              </a:rPr>
              <a:t>: 3.5 x 5 m</a:t>
            </a:r>
          </a:p>
          <a:p>
            <a:r>
              <a:rPr lang="en-US" sz="1400" b="1" dirty="0" smtClean="0">
                <a:cs typeface="Arial" charset="0"/>
              </a:rPr>
              <a:t>Irrigation system</a:t>
            </a:r>
            <a:r>
              <a:rPr lang="en-US" sz="1400" dirty="0" smtClean="0">
                <a:cs typeface="Arial" charset="0"/>
              </a:rPr>
              <a:t>:  3 emitters.t</a:t>
            </a:r>
            <a:r>
              <a:rPr lang="en-US" sz="1400" baseline="30000" dirty="0" smtClean="0">
                <a:cs typeface="Arial" charset="0"/>
              </a:rPr>
              <a:t>-1</a:t>
            </a:r>
            <a:r>
              <a:rPr lang="en-US" sz="1400" dirty="0" smtClean="0">
                <a:cs typeface="Arial" charset="0"/>
              </a:rPr>
              <a:t> </a:t>
            </a:r>
          </a:p>
          <a:p>
            <a:r>
              <a:rPr lang="en-US" sz="1400" dirty="0" smtClean="0">
                <a:cs typeface="Arial" charset="0"/>
              </a:rPr>
              <a:t>	            x 4 l.h</a:t>
            </a:r>
            <a:r>
              <a:rPr lang="en-US" sz="1400" baseline="30000" dirty="0" smtClean="0">
                <a:cs typeface="Arial" charset="0"/>
              </a:rPr>
              <a:t>-1</a:t>
            </a:r>
            <a:endParaRPr lang="en-US" sz="1400" baseline="30000" dirty="0">
              <a:cs typeface="Arial" charset="0"/>
            </a:endParaRPr>
          </a:p>
        </p:txBody>
      </p:sp>
      <p:grpSp>
        <p:nvGrpSpPr>
          <p:cNvPr id="30" name="Group 81"/>
          <p:cNvGrpSpPr/>
          <p:nvPr/>
        </p:nvGrpSpPr>
        <p:grpSpPr>
          <a:xfrm>
            <a:off x="467544" y="1751048"/>
            <a:ext cx="2088232" cy="1299184"/>
            <a:chOff x="467544" y="1751048"/>
            <a:chExt cx="2088232" cy="1299184"/>
          </a:xfrm>
        </p:grpSpPr>
        <p:grpSp>
          <p:nvGrpSpPr>
            <p:cNvPr id="31" name="Group 57"/>
            <p:cNvGrpSpPr/>
            <p:nvPr/>
          </p:nvGrpSpPr>
          <p:grpSpPr>
            <a:xfrm>
              <a:off x="467544" y="1988840"/>
              <a:ext cx="2088232" cy="1061392"/>
              <a:chOff x="467544" y="999456"/>
              <a:chExt cx="2088232" cy="1061392"/>
            </a:xfrm>
          </p:grpSpPr>
          <p:pic>
            <p:nvPicPr>
              <p:cNvPr id="33" name="Picture 9" descr="depuradora molina"/>
              <p:cNvPicPr>
                <a:picLocks noChangeAspect="1" noChangeArrowheads="1"/>
              </p:cNvPicPr>
              <p:nvPr/>
            </p:nvPicPr>
            <p:blipFill>
              <a:blip r:embed="rId8" cstate="print">
                <a:lum bright="30000"/>
              </a:blip>
              <a:srcRect t="30950" r="13201" b="12185"/>
              <a:stretch>
                <a:fillRect/>
              </a:stretch>
            </p:blipFill>
            <p:spPr bwMode="auto">
              <a:xfrm>
                <a:off x="467544" y="1052736"/>
                <a:ext cx="2051720" cy="1008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TextBox 56"/>
              <p:cNvSpPr txBox="1"/>
              <p:nvPr/>
            </p:nvSpPr>
            <p:spPr>
              <a:xfrm>
                <a:off x="1516710" y="999456"/>
                <a:ext cx="10390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_tradnl" sz="1400" b="1" dirty="0" smtClean="0">
                    <a:latin typeface="Arial" pitchFamily="34" charset="0"/>
                    <a:cs typeface="Arial" pitchFamily="34" charset="0"/>
                  </a:rPr>
                  <a:t>3-4 dS.m</a:t>
                </a:r>
                <a:r>
                  <a:rPr lang="es-ES_tradnl" sz="1400" b="1" baseline="30000" dirty="0" smtClean="0">
                    <a:latin typeface="Arial" pitchFamily="34" charset="0"/>
                    <a:cs typeface="Arial" pitchFamily="34" charset="0"/>
                  </a:rPr>
                  <a:t>-1</a:t>
                </a:r>
                <a:endParaRPr lang="es-ES_tradnl" sz="1400" b="1" baseline="30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2" name="Flowchart: Delay 80"/>
            <p:cNvSpPr/>
            <p:nvPr/>
          </p:nvSpPr>
          <p:spPr>
            <a:xfrm rot="16200000">
              <a:off x="755576" y="1463016"/>
              <a:ext cx="288032" cy="864096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WWTP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Group 83"/>
          <p:cNvGrpSpPr/>
          <p:nvPr/>
        </p:nvGrpSpPr>
        <p:grpSpPr>
          <a:xfrm>
            <a:off x="5580112" y="3989992"/>
            <a:ext cx="1872208" cy="1211016"/>
            <a:chOff x="5580112" y="3989992"/>
            <a:chExt cx="1872208" cy="1211016"/>
          </a:xfrm>
        </p:grpSpPr>
        <p:grpSp>
          <p:nvGrpSpPr>
            <p:cNvPr id="36" name="Group 59"/>
            <p:cNvGrpSpPr/>
            <p:nvPr/>
          </p:nvGrpSpPr>
          <p:grpSpPr>
            <a:xfrm>
              <a:off x="5580112" y="4273351"/>
              <a:ext cx="1872208" cy="927657"/>
              <a:chOff x="5580112" y="3283967"/>
              <a:chExt cx="1872208" cy="927657"/>
            </a:xfrm>
          </p:grpSpPr>
          <p:pic>
            <p:nvPicPr>
              <p:cNvPr id="38" name="Picture 27" descr="trasvas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t="17203" r="2403" b="18285"/>
              <a:stretch>
                <a:fillRect/>
              </a:stretch>
            </p:blipFill>
            <p:spPr bwMode="auto">
              <a:xfrm>
                <a:off x="5580112" y="3284984"/>
                <a:ext cx="1872000" cy="926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" name="Rectangle 58"/>
              <p:cNvSpPr/>
              <p:nvPr/>
            </p:nvSpPr>
            <p:spPr>
              <a:xfrm>
                <a:off x="6571951" y="3283967"/>
                <a:ext cx="88036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_tradnl" sz="1400" b="1" dirty="0" smtClean="0">
                    <a:latin typeface="Arial" pitchFamily="34" charset="0"/>
                    <a:cs typeface="Arial" pitchFamily="34" charset="0"/>
                  </a:rPr>
                  <a:t>1 </a:t>
                </a:r>
                <a:r>
                  <a:rPr lang="es-ES_tradnl" sz="1400" b="1" dirty="0" err="1" smtClean="0">
                    <a:latin typeface="Arial" pitchFamily="34" charset="0"/>
                    <a:cs typeface="Arial" pitchFamily="34" charset="0"/>
                  </a:rPr>
                  <a:t>dS</a:t>
                </a:r>
                <a:r>
                  <a:rPr lang="es-ES_tradnl" sz="1400" b="1" dirty="0" smtClean="0">
                    <a:latin typeface="Arial" pitchFamily="34" charset="0"/>
                    <a:cs typeface="Arial" pitchFamily="34" charset="0"/>
                  </a:rPr>
                  <a:t>/m</a:t>
                </a:r>
                <a:r>
                  <a:rPr lang="es-ES_tradnl" sz="1400" b="1" baseline="30000" dirty="0" smtClean="0">
                    <a:latin typeface="Arial" pitchFamily="34" charset="0"/>
                    <a:cs typeface="Arial" pitchFamily="34" charset="0"/>
                  </a:rPr>
                  <a:t>-1</a:t>
                </a:r>
                <a:endParaRPr lang="es-ES_tradnl" sz="1400" b="1" baseline="30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7" name="Flowchart: Delay 82"/>
            <p:cNvSpPr/>
            <p:nvPr/>
          </p:nvSpPr>
          <p:spPr>
            <a:xfrm rot="16200000">
              <a:off x="6048164" y="3521940"/>
              <a:ext cx="288032" cy="1224136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rtlCol="0" anchor="ctr"/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Tajo-Segura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Group 85"/>
          <p:cNvGrpSpPr/>
          <p:nvPr/>
        </p:nvGrpSpPr>
        <p:grpSpPr>
          <a:xfrm>
            <a:off x="8021688" y="1067808"/>
            <a:ext cx="1192648" cy="1497096"/>
            <a:chOff x="8021688" y="1067808"/>
            <a:chExt cx="1192648" cy="1497096"/>
          </a:xfrm>
        </p:grpSpPr>
        <p:grpSp>
          <p:nvGrpSpPr>
            <p:cNvPr id="41" name="Group 63"/>
            <p:cNvGrpSpPr/>
            <p:nvPr/>
          </p:nvGrpSpPr>
          <p:grpSpPr>
            <a:xfrm>
              <a:off x="8028384" y="1863552"/>
              <a:ext cx="1135918" cy="701352"/>
              <a:chOff x="8028384" y="682232"/>
              <a:chExt cx="1135918" cy="701352"/>
            </a:xfrm>
          </p:grpSpPr>
          <p:pic>
            <p:nvPicPr>
              <p:cNvPr id="43" name="Picture 11" descr="http://t0.gstatic.com/images?q=tbn:ANd9GcQLNTZY_s7VCKQrLzjdiPVp12pp-UUMkQzWXVtLPlIavYf6yopc"/>
              <p:cNvPicPr>
                <a:picLocks noChangeAspect="1" noChangeArrowheads="1"/>
              </p:cNvPicPr>
              <p:nvPr/>
            </p:nvPicPr>
            <p:blipFill>
              <a:blip r:embed="rId10" cstate="print">
                <a:lum bright="20000"/>
              </a:blip>
              <a:srcRect l="32639" t="32053"/>
              <a:stretch>
                <a:fillRect/>
              </a:stretch>
            </p:blipFill>
            <p:spPr bwMode="auto">
              <a:xfrm>
                <a:off x="8028384" y="682232"/>
                <a:ext cx="1115616" cy="701352"/>
              </a:xfrm>
              <a:prstGeom prst="rect">
                <a:avLst/>
              </a:prstGeom>
              <a:noFill/>
            </p:spPr>
          </p:pic>
          <p:sp>
            <p:nvSpPr>
              <p:cNvPr id="44" name="Rectangle 60"/>
              <p:cNvSpPr/>
              <p:nvPr/>
            </p:nvSpPr>
            <p:spPr>
              <a:xfrm>
                <a:off x="8078748" y="901014"/>
                <a:ext cx="108555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_tradnl" sz="1400" b="1" dirty="0" smtClean="0">
                    <a:latin typeface="Arial" pitchFamily="34" charset="0"/>
                    <a:cs typeface="Arial" pitchFamily="34" charset="0"/>
                  </a:rPr>
                  <a:t>1-4 </a:t>
                </a:r>
                <a:r>
                  <a:rPr lang="es-ES_tradnl" sz="1400" b="1" dirty="0" err="1" smtClean="0">
                    <a:latin typeface="Arial" pitchFamily="34" charset="0"/>
                    <a:cs typeface="Arial" pitchFamily="34" charset="0"/>
                  </a:rPr>
                  <a:t>dS</a:t>
                </a:r>
                <a:r>
                  <a:rPr lang="es-ES_tradnl" sz="1400" b="1" dirty="0" smtClean="0">
                    <a:latin typeface="Arial" pitchFamily="34" charset="0"/>
                    <a:cs typeface="Arial" pitchFamily="34" charset="0"/>
                  </a:rPr>
                  <a:t>/m</a:t>
                </a:r>
                <a:r>
                  <a:rPr lang="es-ES_tradnl" sz="1400" b="1" baseline="30000" dirty="0" smtClean="0">
                    <a:latin typeface="Arial" pitchFamily="34" charset="0"/>
                    <a:cs typeface="Arial" pitchFamily="34" charset="0"/>
                  </a:rPr>
                  <a:t>-1</a:t>
                </a:r>
                <a:r>
                  <a:rPr lang="en-GB" sz="1600" b="1" dirty="0" smtClean="0"/>
                  <a:t> </a:t>
                </a:r>
                <a:endParaRPr lang="en-GB" sz="1600" b="1" dirty="0"/>
              </a:p>
            </p:txBody>
          </p:sp>
        </p:grpSp>
        <p:sp>
          <p:nvSpPr>
            <p:cNvPr id="42" name="Flowchart: Delay 84"/>
            <p:cNvSpPr/>
            <p:nvPr/>
          </p:nvSpPr>
          <p:spPr>
            <a:xfrm rot="16200000">
              <a:off x="8401988" y="687508"/>
              <a:ext cx="432048" cy="119264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rtlCol="0" anchor="ctr"/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Irrigators association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Group 93"/>
          <p:cNvGrpSpPr/>
          <p:nvPr/>
        </p:nvGrpSpPr>
        <p:grpSpPr>
          <a:xfrm>
            <a:off x="4283968" y="5832649"/>
            <a:ext cx="4186273" cy="1196751"/>
            <a:chOff x="4283968" y="5832649"/>
            <a:chExt cx="4186273" cy="1196751"/>
          </a:xfrm>
        </p:grpSpPr>
        <p:grpSp>
          <p:nvGrpSpPr>
            <p:cNvPr id="46" name="Group 89"/>
            <p:cNvGrpSpPr/>
            <p:nvPr/>
          </p:nvGrpSpPr>
          <p:grpSpPr>
            <a:xfrm>
              <a:off x="4283968" y="5832649"/>
              <a:ext cx="720080" cy="1196751"/>
              <a:chOff x="4427984" y="4272222"/>
              <a:chExt cx="1080120" cy="1795129"/>
            </a:xfrm>
          </p:grpSpPr>
          <p:pic>
            <p:nvPicPr>
              <p:cNvPr id="48" name="Picture 4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427984" y="4536504"/>
                <a:ext cx="1080120" cy="1530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" name="Picture 7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680520" y="4272222"/>
                <a:ext cx="216024" cy="3039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7" name="TextBox 92"/>
            <p:cNvSpPr txBox="1"/>
            <p:nvPr/>
          </p:nvSpPr>
          <p:spPr>
            <a:xfrm>
              <a:off x="5022951" y="6026632"/>
              <a:ext cx="3447290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/>
                <a:t>Physico</a:t>
              </a:r>
              <a:r>
                <a:rPr lang="en-US" sz="1400" b="1" dirty="0" smtClean="0"/>
                <a:t>-chemical &amp; Microbiological analysis</a:t>
              </a:r>
            </a:p>
            <a:p>
              <a:pPr>
                <a:buFont typeface="Wingdings" pitchFamily="2" charset="2"/>
                <a:buChar char="q"/>
              </a:pPr>
              <a:r>
                <a:rPr lang="en-US" sz="1400" dirty="0" smtClean="0"/>
                <a:t> 3 samples per source every month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625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3409</TotalTime>
  <Words>1075</Words>
  <Application>Microsoft Office PowerPoint</Application>
  <PresentationFormat>Presentación en pantalla (4:3)</PresentationFormat>
  <Paragraphs>346</Paragraphs>
  <Slides>14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Tema de Office</vt:lpstr>
      <vt:lpstr>Gráfico de Microsoft Excel</vt:lpstr>
      <vt:lpstr>Deficit irrigation and the reuse of reclaimed water as strategies to cope with water scarcity in perennial crops.  A summary of long-term trials within the H2020 SHUI project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asus</dc:creator>
  <cp:lastModifiedBy>Diego Intrigliolo</cp:lastModifiedBy>
  <cp:revision>116</cp:revision>
  <dcterms:created xsi:type="dcterms:W3CDTF">2015-06-01T16:36:26Z</dcterms:created>
  <dcterms:modified xsi:type="dcterms:W3CDTF">2020-05-01T12:36:06Z</dcterms:modified>
</cp:coreProperties>
</file>