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745" r:id="rId2"/>
    <p:sldMasterId id="2147483757" r:id="rId3"/>
  </p:sldMasterIdLst>
  <p:notesMasterIdLst>
    <p:notesMasterId r:id="rId13"/>
  </p:notesMasterIdLst>
  <p:handoutMasterIdLst>
    <p:handoutMasterId r:id="rId14"/>
  </p:handoutMasterIdLst>
  <p:sldIdLst>
    <p:sldId id="329" r:id="rId4"/>
    <p:sldId id="330" r:id="rId5"/>
    <p:sldId id="331" r:id="rId6"/>
    <p:sldId id="332" r:id="rId7"/>
    <p:sldId id="333" r:id="rId8"/>
    <p:sldId id="361" r:id="rId9"/>
    <p:sldId id="259" r:id="rId10"/>
    <p:sldId id="365" r:id="rId11"/>
    <p:sldId id="366" r:id="rId12"/>
  </p:sldIdLst>
  <p:sldSz cx="9144000" cy="5145088"/>
  <p:notesSz cx="6858000" cy="9144000"/>
  <p:defaultTextStyle>
    <a:defPPr>
      <a:defRPr lang="en-GB"/>
    </a:defPPr>
    <a:lvl1pPr algn="l" defTabSz="457200" rtl="0" eaLnBrk="0" fontAlgn="base" hangingPunct="0">
      <a:spcBef>
        <a:spcPct val="0"/>
      </a:spcBef>
      <a:spcAft>
        <a:spcPct val="0"/>
      </a:spcAft>
      <a:defRPr kern="1200">
        <a:solidFill>
          <a:schemeClr val="bg1"/>
        </a:solidFill>
        <a:latin typeface="Arial" charset="0"/>
        <a:ea typeface="Arial" charset="0"/>
        <a:cs typeface="Arial" charset="0"/>
      </a:defRPr>
    </a:lvl1pPr>
    <a:lvl2pPr marL="742950" indent="-285750" algn="l" defTabSz="457200" rtl="0" eaLnBrk="0" fontAlgn="base" hangingPunct="0">
      <a:spcBef>
        <a:spcPct val="0"/>
      </a:spcBef>
      <a:spcAft>
        <a:spcPct val="0"/>
      </a:spcAft>
      <a:defRPr kern="1200">
        <a:solidFill>
          <a:schemeClr val="bg1"/>
        </a:solidFill>
        <a:latin typeface="Arial" charset="0"/>
        <a:ea typeface="Arial" charset="0"/>
        <a:cs typeface="Arial" charset="0"/>
      </a:defRPr>
    </a:lvl2pPr>
    <a:lvl3pPr marL="1143000" indent="-228600" algn="l" defTabSz="457200" rtl="0" eaLnBrk="0" fontAlgn="base" hangingPunct="0">
      <a:spcBef>
        <a:spcPct val="0"/>
      </a:spcBef>
      <a:spcAft>
        <a:spcPct val="0"/>
      </a:spcAft>
      <a:defRPr kern="1200">
        <a:solidFill>
          <a:schemeClr val="bg1"/>
        </a:solidFill>
        <a:latin typeface="Arial" charset="0"/>
        <a:ea typeface="Arial" charset="0"/>
        <a:cs typeface="Arial" charset="0"/>
      </a:defRPr>
    </a:lvl3pPr>
    <a:lvl4pPr marL="1600200" indent="-228600" algn="l" defTabSz="457200" rtl="0" eaLnBrk="0" fontAlgn="base" hangingPunct="0">
      <a:spcBef>
        <a:spcPct val="0"/>
      </a:spcBef>
      <a:spcAft>
        <a:spcPct val="0"/>
      </a:spcAft>
      <a:defRPr kern="1200">
        <a:solidFill>
          <a:schemeClr val="bg1"/>
        </a:solidFill>
        <a:latin typeface="Arial" charset="0"/>
        <a:ea typeface="Arial" charset="0"/>
        <a:cs typeface="Arial" charset="0"/>
      </a:defRPr>
    </a:lvl4pPr>
    <a:lvl5pPr marL="2057400" indent="-228600" algn="l" defTabSz="457200" rtl="0" eaLnBrk="0" fontAlgn="base" hangingPunct="0">
      <a:spcBef>
        <a:spcPct val="0"/>
      </a:spcBef>
      <a:spcAft>
        <a:spcPct val="0"/>
      </a:spcAft>
      <a:defRPr kern="1200">
        <a:solidFill>
          <a:schemeClr val="bg1"/>
        </a:solidFill>
        <a:latin typeface="Arial" charset="0"/>
        <a:ea typeface="Arial" charset="0"/>
        <a:cs typeface="Arial" charset="0"/>
      </a:defRPr>
    </a:lvl5pPr>
    <a:lvl6pPr marL="2286000" algn="l" defTabSz="914400" rtl="0" eaLnBrk="1" latinLnBrk="0" hangingPunct="1">
      <a:defRPr kern="1200">
        <a:solidFill>
          <a:schemeClr val="bg1"/>
        </a:solidFill>
        <a:latin typeface="Arial" charset="0"/>
        <a:ea typeface="Arial" charset="0"/>
        <a:cs typeface="Arial" charset="0"/>
      </a:defRPr>
    </a:lvl6pPr>
    <a:lvl7pPr marL="2743200" algn="l" defTabSz="914400" rtl="0" eaLnBrk="1" latinLnBrk="0" hangingPunct="1">
      <a:defRPr kern="1200">
        <a:solidFill>
          <a:schemeClr val="bg1"/>
        </a:solidFill>
        <a:latin typeface="Arial" charset="0"/>
        <a:ea typeface="Arial" charset="0"/>
        <a:cs typeface="Arial" charset="0"/>
      </a:defRPr>
    </a:lvl7pPr>
    <a:lvl8pPr marL="3200400" algn="l" defTabSz="914400" rtl="0" eaLnBrk="1" latinLnBrk="0" hangingPunct="1">
      <a:defRPr kern="1200">
        <a:solidFill>
          <a:schemeClr val="bg1"/>
        </a:solidFill>
        <a:latin typeface="Arial" charset="0"/>
        <a:ea typeface="Arial" charset="0"/>
        <a:cs typeface="Arial" charset="0"/>
      </a:defRPr>
    </a:lvl8pPr>
    <a:lvl9pPr marL="3657600" algn="l" defTabSz="914400" rtl="0" eaLnBrk="1" latinLnBrk="0" hangingPunct="1">
      <a:defRPr kern="1200">
        <a:solidFill>
          <a:schemeClr val="bg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5"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34"/>
    <p:restoredTop sz="95701"/>
  </p:normalViewPr>
  <p:slideViewPr>
    <p:cSldViewPr showGuides="1">
      <p:cViewPr>
        <p:scale>
          <a:sx n="90" d="100"/>
          <a:sy n="90" d="100"/>
        </p:scale>
        <p:origin x="1136" y="864"/>
      </p:cViewPr>
      <p:guideLst>
        <p:guide orient="horz" pos="2165"/>
        <p:guide pos="2880"/>
      </p:guideLst>
    </p:cSldViewPr>
  </p:slideViewPr>
  <p:outlineViewPr>
    <p:cViewPr varScale="1">
      <p:scale>
        <a:sx n="170" d="200"/>
        <a:sy n="170" d="200"/>
      </p:scale>
      <p:origin x="0" y="-14384"/>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2" d="100"/>
          <a:sy n="82" d="100"/>
        </p:scale>
        <p:origin x="148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62FA8D-D798-1146-B26B-65F53AD93BFE}" type="datetimeFigureOut">
              <a:rPr kumimoji="1" lang="zh-CN" altLang="en-US" smtClean="0"/>
              <a:t>20/5/2</a:t>
            </a:fld>
            <a:endParaRPr kumimoji="1" lang="zh-CN" altLang="en-US"/>
          </a:p>
        </p:txBody>
      </p:sp>
      <p:sp>
        <p:nvSpPr>
          <p:cNvPr id="4" name="页脚占位符 3"/>
          <p:cNvSpPr>
            <a:spLocks noGrp="1"/>
          </p:cNvSpPr>
          <p:nvPr>
            <p:ph type="ftr" sz="quarter" idx="2"/>
          </p:nvPr>
        </p:nvSpPr>
        <p:spPr>
          <a:xfrm>
            <a:off x="0" y="8685213"/>
            <a:ext cx="836712" cy="458787"/>
          </a:xfrm>
          <a:prstGeom prst="rect">
            <a:avLst/>
          </a:prstGeom>
        </p:spPr>
        <p:txBody>
          <a:bodyPr vert="horz" lIns="91440" tIns="45720" rIns="91440" bIns="45720" rtlCol="0" anchor="b"/>
          <a:lstStyle>
            <a:lvl1pPr algn="l">
              <a:defRPr sz="1200"/>
            </a:lvl1pPr>
          </a:lstStyle>
          <a:p>
            <a:endParaRPr kumimoji="1" lang="zh-CN" altLang="en-US" dirty="0"/>
          </a:p>
        </p:txBody>
      </p:sp>
      <p:sp>
        <p:nvSpPr>
          <p:cNvPr id="5" name="幻灯片编号占位符 4"/>
          <p:cNvSpPr>
            <a:spLocks noGrp="1"/>
          </p:cNvSpPr>
          <p:nvPr>
            <p:ph type="sldNum" sz="quarter" idx="3"/>
          </p:nvPr>
        </p:nvSpPr>
        <p:spPr>
          <a:xfrm>
            <a:off x="6237311" y="8685213"/>
            <a:ext cx="619101" cy="458787"/>
          </a:xfrm>
          <a:prstGeom prst="rect">
            <a:avLst/>
          </a:prstGeom>
        </p:spPr>
        <p:txBody>
          <a:bodyPr vert="horz" lIns="91440" tIns="45720" rIns="91440" bIns="45720" rtlCol="0" anchor="b"/>
          <a:lstStyle>
            <a:lvl1pPr algn="r">
              <a:defRPr sz="1200"/>
            </a:lvl1pPr>
          </a:lstStyle>
          <a:p>
            <a:fld id="{09BC3E13-3F75-5149-9A78-A77817D46C69}" type="slidenum">
              <a:rPr kumimoji="1" lang="zh-CN" altLang="en-US" smtClean="0"/>
              <a:t>‹#›</a:t>
            </a:fld>
            <a:endParaRPr kumimoji="1" lang="zh-CN" altLang="en-US"/>
          </a:p>
        </p:txBody>
      </p:sp>
    </p:spTree>
    <p:extLst>
      <p:ext uri="{BB962C8B-B14F-4D97-AF65-F5344CB8AC3E}">
        <p14:creationId xmlns:p14="http://schemas.microsoft.com/office/powerpoint/2010/main" val="1806300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zh-CN" altLang="en-US">
              <a:ea typeface="+mn-ea"/>
              <a:cs typeface="+mn-cs"/>
            </a:endParaRPr>
          </a:p>
        </p:txBody>
      </p:sp>
      <p:sp>
        <p:nvSpPr>
          <p:cNvPr id="819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zh-CN" altLang="en-US">
              <a:ea typeface="+mn-ea"/>
              <a:cs typeface="+mn-cs"/>
            </a:endParaRPr>
          </a:p>
        </p:txBody>
      </p:sp>
      <p:sp>
        <p:nvSpPr>
          <p:cNvPr id="819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zh-CN" altLang="en-US">
              <a:ea typeface="+mn-ea"/>
              <a:cs typeface="+mn-cs"/>
            </a:endParaRPr>
          </a:p>
        </p:txBody>
      </p:sp>
      <p:sp>
        <p:nvSpPr>
          <p:cNvPr id="819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zh-CN" altLang="en-US">
              <a:ea typeface="+mn-ea"/>
              <a:cs typeface="+mn-cs"/>
            </a:endParaRPr>
          </a:p>
        </p:txBody>
      </p:sp>
      <p:sp>
        <p:nvSpPr>
          <p:cNvPr id="819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zh-CN" altLang="en-US">
              <a:ea typeface="+mn-ea"/>
              <a:cs typeface="+mn-cs"/>
            </a:endParaRPr>
          </a:p>
        </p:txBody>
      </p:sp>
      <p:sp>
        <p:nvSpPr>
          <p:cNvPr id="8198"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zh-CN" altLang="en-US">
              <a:ea typeface="+mn-ea"/>
              <a:cs typeface="+mn-cs"/>
            </a:endParaRPr>
          </a:p>
        </p:txBody>
      </p:sp>
      <p:sp>
        <p:nvSpPr>
          <p:cNvPr id="8199" name="AutoShape 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zh-CN" altLang="en-US">
              <a:ea typeface="+mn-ea"/>
              <a:cs typeface="+mn-cs"/>
            </a:endParaRPr>
          </a:p>
        </p:txBody>
      </p:sp>
      <p:sp>
        <p:nvSpPr>
          <p:cNvPr id="8200" name="Rectangle 8"/>
          <p:cNvSpPr>
            <a:spLocks noGrp="1" noRot="1" noChangeAspect="1" noChangeArrowheads="1"/>
          </p:cNvSpPr>
          <p:nvPr>
            <p:ph type="sldImg"/>
          </p:nvPr>
        </p:nvSpPr>
        <p:spPr bwMode="auto">
          <a:xfrm>
            <a:off x="215900" y="812800"/>
            <a:ext cx="7115175" cy="399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8201" name="Rectangle 9"/>
          <p:cNvSpPr>
            <a:spLocks noGrp="1" noChangeArrowheads="1"/>
          </p:cNvSpPr>
          <p:nvPr>
            <p:ph type="body"/>
          </p:nvPr>
        </p:nvSpPr>
        <p:spPr bwMode="auto">
          <a:xfrm>
            <a:off x="548680" y="4344988"/>
            <a:ext cx="6035675" cy="479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endParaRPr lang="zh-CN" altLang="zh-CN" noProof="0" smtClean="0"/>
          </a:p>
        </p:txBody>
      </p:sp>
      <p:sp>
        <p:nvSpPr>
          <p:cNvPr id="8202" name="Text Box 10"/>
          <p:cNvSpPr txBox="1">
            <a:spLocks noChangeArrowheads="1"/>
          </p:cNvSpPr>
          <p:nvPr/>
        </p:nvSpPr>
        <p:spPr bwMode="auto">
          <a:xfrm>
            <a:off x="0" y="0"/>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zh-CN" altLang="en-US">
              <a:ea typeface="+mn-ea"/>
              <a:cs typeface="+mn-cs"/>
            </a:endParaRPr>
          </a:p>
        </p:txBody>
      </p:sp>
      <p:sp>
        <p:nvSpPr>
          <p:cNvPr id="8203" name="Text Box 11"/>
          <p:cNvSpPr txBox="1">
            <a:spLocks noChangeArrowheads="1"/>
          </p:cNvSpPr>
          <p:nvPr/>
        </p:nvSpPr>
        <p:spPr bwMode="auto">
          <a:xfrm>
            <a:off x="4278313" y="0"/>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zh-CN" altLang="en-US">
              <a:ea typeface="+mn-ea"/>
              <a:cs typeface="+mn-cs"/>
            </a:endParaRPr>
          </a:p>
        </p:txBody>
      </p:sp>
      <p:sp>
        <p:nvSpPr>
          <p:cNvPr id="8204" name="Text Box 12"/>
          <p:cNvSpPr txBox="1">
            <a:spLocks noChangeArrowheads="1"/>
          </p:cNvSpPr>
          <p:nvPr/>
        </p:nvSpPr>
        <p:spPr bwMode="auto">
          <a:xfrm>
            <a:off x="0" y="10156825"/>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zh-CN" altLang="en-US">
              <a:ea typeface="+mn-ea"/>
              <a:cs typeface="+mn-cs"/>
            </a:endParaRPr>
          </a:p>
        </p:txBody>
      </p:sp>
      <p:sp>
        <p:nvSpPr>
          <p:cNvPr id="8205" name="Rectangle 13"/>
          <p:cNvSpPr>
            <a:spLocks noGrp="1" noChangeArrowheads="1"/>
          </p:cNvSpPr>
          <p:nvPr>
            <p:ph type="sldNum"/>
          </p:nvPr>
        </p:nvSpPr>
        <p:spPr bwMode="auto">
          <a:xfrm>
            <a:off x="4278313" y="10156825"/>
            <a:ext cx="326866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eaLnBrk="1">
              <a:lnSpc>
                <a:spcPct val="93000"/>
              </a:lnSpc>
              <a:buSzPct val="100000"/>
              <a:tabLst>
                <a:tab pos="457200" algn="l"/>
                <a:tab pos="914400" algn="l"/>
                <a:tab pos="1371600" algn="l"/>
                <a:tab pos="1828800" algn="l"/>
                <a:tab pos="2286000" algn="l"/>
                <a:tab pos="2743200" algn="l"/>
                <a:tab pos="3200400" algn="l"/>
              </a:tabLst>
              <a:defRPr sz="1400">
                <a:solidFill>
                  <a:srgbClr val="000000"/>
                </a:solidFill>
                <a:latin typeface="Times New Roman" charset="0"/>
                <a:ea typeface="DejaVu Sans" charset="0"/>
                <a:cs typeface="DejaVu Sans" charset="0"/>
              </a:defRPr>
            </a:lvl1pPr>
          </a:lstStyle>
          <a:p>
            <a:fld id="{7AA817D4-95ED-DD4F-8E0D-783E7C076E61}" type="slidenum">
              <a:rPr lang="en-US" altLang="zh-CN"/>
              <a:pPr/>
              <a:t>‹#›</a:t>
            </a:fld>
            <a:endParaRPr lang="en-US" altLang="zh-CN"/>
          </a:p>
        </p:txBody>
      </p:sp>
    </p:spTree>
    <p:extLst>
      <p:ext uri="{BB962C8B-B14F-4D97-AF65-F5344CB8AC3E}">
        <p14:creationId xmlns:p14="http://schemas.microsoft.com/office/powerpoint/2010/main" val="10179995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812800"/>
            <a:ext cx="7102475" cy="3995738"/>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idx="10"/>
          </p:nvPr>
        </p:nvSpPr>
        <p:spPr/>
        <p:txBody>
          <a:bodyPr/>
          <a:lstStyle/>
          <a:p>
            <a:fld id="{7AA817D4-95ED-DD4F-8E0D-783E7C076E61}" type="slidenum">
              <a:rPr lang="en-US" altLang="zh-CN" smtClean="0"/>
              <a:pPr/>
              <a:t>1</a:t>
            </a:fld>
            <a:endParaRPr lang="en-US" altLang="zh-CN"/>
          </a:p>
        </p:txBody>
      </p:sp>
    </p:spTree>
    <p:extLst>
      <p:ext uri="{BB962C8B-B14F-4D97-AF65-F5344CB8AC3E}">
        <p14:creationId xmlns:p14="http://schemas.microsoft.com/office/powerpoint/2010/main" val="116841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812800"/>
            <a:ext cx="7102475" cy="3995738"/>
          </a:xfrm>
        </p:spPr>
      </p:sp>
      <p:sp>
        <p:nvSpPr>
          <p:cNvPr id="3" name="备注占位符 2"/>
          <p:cNvSpPr>
            <a:spLocks noGrp="1"/>
          </p:cNvSpPr>
          <p:nvPr>
            <p:ph type="body" idx="1"/>
          </p:nvPr>
        </p:nvSpPr>
        <p:spPr/>
        <p:txBody>
          <a:bodyPr/>
          <a:lstStyle/>
          <a:p>
            <a:r>
              <a:rPr kumimoji="1" lang="en-US" altLang="zh-CN" dirty="0" smtClean="0"/>
              <a:t>High cadence data product</a:t>
            </a:r>
            <a:endParaRPr kumimoji="1" lang="zh-CN" altLang="en-US" dirty="0"/>
          </a:p>
        </p:txBody>
      </p:sp>
      <p:sp>
        <p:nvSpPr>
          <p:cNvPr id="4" name="幻灯片编号占位符 3"/>
          <p:cNvSpPr>
            <a:spLocks noGrp="1"/>
          </p:cNvSpPr>
          <p:nvPr>
            <p:ph type="sldNum" idx="10"/>
          </p:nvPr>
        </p:nvSpPr>
        <p:spPr/>
        <p:txBody>
          <a:bodyPr/>
          <a:lstStyle/>
          <a:p>
            <a:fld id="{7AA817D4-95ED-DD4F-8E0D-783E7C076E61}" type="slidenum">
              <a:rPr lang="en-US" altLang="zh-CN" smtClean="0"/>
              <a:pPr/>
              <a:t>5</a:t>
            </a:fld>
            <a:endParaRPr lang="en-US" altLang="zh-CN"/>
          </a:p>
        </p:txBody>
      </p:sp>
    </p:spTree>
    <p:extLst>
      <p:ext uri="{BB962C8B-B14F-4D97-AF65-F5344CB8AC3E}">
        <p14:creationId xmlns:p14="http://schemas.microsoft.com/office/powerpoint/2010/main" val="8879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812800"/>
            <a:ext cx="7102475" cy="3995738"/>
          </a:xfrm>
        </p:spPr>
      </p:sp>
      <p:sp>
        <p:nvSpPr>
          <p:cNvPr id="3" name="备注占位符 2"/>
          <p:cNvSpPr>
            <a:spLocks noGrp="1"/>
          </p:cNvSpPr>
          <p:nvPr>
            <p:ph type="body" idx="1"/>
          </p:nvPr>
        </p:nvSpPr>
        <p:spPr/>
        <p:txBody>
          <a:bodyPr/>
          <a:lstStyle/>
          <a:p>
            <a:r>
              <a:rPr kumimoji="1" lang="en-US" altLang="zh-CN" dirty="0" smtClean="0"/>
              <a:t>Lunar lander Neutron and dosimetry</a:t>
            </a:r>
            <a:r>
              <a:rPr kumimoji="1" lang="zh-CN" altLang="en-US" dirty="0" smtClean="0"/>
              <a:t> </a:t>
            </a:r>
            <a:r>
              <a:rPr kumimoji="1" lang="en-US" altLang="zh-CN" dirty="0" smtClean="0"/>
              <a:t>Experiment</a:t>
            </a:r>
            <a:r>
              <a:rPr kumimoji="1" lang="zh-CN" altLang="en-US" dirty="0" smtClean="0"/>
              <a:t> </a:t>
            </a:r>
            <a:r>
              <a:rPr kumimoji="1" lang="en-US" altLang="zh-CN" dirty="0" smtClean="0"/>
              <a:t>on-board</a:t>
            </a:r>
            <a:r>
              <a:rPr kumimoji="1" lang="zh-CN" altLang="en-US" dirty="0" smtClean="0"/>
              <a:t> </a:t>
            </a:r>
            <a:r>
              <a:rPr kumimoji="1" lang="en-US" altLang="zh-CN" dirty="0" smtClean="0"/>
              <a:t>the</a:t>
            </a:r>
            <a:r>
              <a:rPr kumimoji="1" lang="zh-CN" altLang="en-US" dirty="0" smtClean="0"/>
              <a:t> </a:t>
            </a:r>
            <a:r>
              <a:rPr kumimoji="1" lang="en-US" altLang="zh-CN" dirty="0" err="1" smtClean="0"/>
              <a:t>Chang’E</a:t>
            </a:r>
            <a:r>
              <a:rPr kumimoji="1" lang="zh-CN" altLang="en-US" dirty="0" smtClean="0"/>
              <a:t> </a:t>
            </a:r>
            <a:r>
              <a:rPr kumimoji="1" lang="en-US" altLang="zh-CN" dirty="0" smtClean="0"/>
              <a:t>has</a:t>
            </a:r>
            <a:r>
              <a:rPr kumimoji="1" lang="zh-CN" altLang="en-US" dirty="0" smtClean="0"/>
              <a:t> </a:t>
            </a:r>
            <a:r>
              <a:rPr kumimoji="1" lang="en-US" altLang="zh-CN" dirty="0" smtClean="0"/>
              <a:t>been</a:t>
            </a:r>
            <a:r>
              <a:rPr kumimoji="1" lang="zh-CN" altLang="en-US" dirty="0" smtClean="0"/>
              <a:t> </a:t>
            </a:r>
            <a:r>
              <a:rPr kumimoji="1" lang="en-US" altLang="zh-CN" dirty="0" smtClean="0"/>
              <a:t>working</a:t>
            </a:r>
            <a:r>
              <a:rPr kumimoji="1" lang="zh-CN" altLang="en-US" dirty="0" smtClean="0"/>
              <a:t> </a:t>
            </a:r>
            <a:r>
              <a:rPr kumimoji="1" lang="en-US" altLang="zh-CN" dirty="0" smtClean="0"/>
              <a:t>for</a:t>
            </a:r>
            <a:r>
              <a:rPr kumimoji="1" lang="zh-CN" altLang="en-US" dirty="0" smtClean="0"/>
              <a:t> </a:t>
            </a:r>
            <a:r>
              <a:rPr kumimoji="1" lang="en-US" altLang="zh-CN" dirty="0" smtClean="0"/>
              <a:t>16</a:t>
            </a:r>
            <a:r>
              <a:rPr kumimoji="1" lang="en-US" altLang="zh-CN" baseline="30000" dirty="0" smtClean="0"/>
              <a:t>th</a:t>
            </a:r>
            <a:r>
              <a:rPr kumimoji="1" lang="zh-CN" altLang="en-US" dirty="0" smtClean="0"/>
              <a:t> </a:t>
            </a:r>
            <a:r>
              <a:rPr kumimoji="1" lang="en-US" altLang="zh-CN" dirty="0" smtClean="0"/>
              <a:t>months</a:t>
            </a:r>
            <a:r>
              <a:rPr kumimoji="1" lang="zh-CN" altLang="en-US" dirty="0" smtClean="0"/>
              <a:t> </a:t>
            </a:r>
            <a:r>
              <a:rPr kumimoji="1" lang="en-US" altLang="zh-CN" dirty="0" smtClean="0"/>
              <a:t>to</a:t>
            </a:r>
            <a:r>
              <a:rPr kumimoji="1" lang="zh-CN" altLang="en-US" dirty="0" smtClean="0"/>
              <a:t> </a:t>
            </a:r>
            <a:r>
              <a:rPr kumimoji="1" lang="en-US" altLang="zh-CN" dirty="0" smtClean="0"/>
              <a:t>now.</a:t>
            </a:r>
            <a:endParaRPr kumimoji="1" lang="zh-CN" altLang="en-US" dirty="0" smtClean="0"/>
          </a:p>
          <a:p>
            <a:r>
              <a:rPr kumimoji="1" lang="en-US" altLang="zh-CN" dirty="0" smtClean="0"/>
              <a:t>Though the primary object is to measure the radiation level on the lunar far-side preparing for astronaut,</a:t>
            </a:r>
            <a:r>
              <a:rPr kumimoji="1" lang="zh-CN" altLang="en-US" dirty="0" smtClean="0"/>
              <a:t> </a:t>
            </a:r>
            <a:r>
              <a:rPr kumimoji="1" lang="en-US" altLang="zh-CN" dirty="0" smtClean="0"/>
              <a:t>the</a:t>
            </a:r>
            <a:r>
              <a:rPr kumimoji="1" lang="zh-CN" altLang="en-US" dirty="0" smtClean="0"/>
              <a:t> </a:t>
            </a:r>
            <a:r>
              <a:rPr kumimoji="1" lang="en-US" altLang="zh-CN" dirty="0" smtClean="0"/>
              <a:t>charged</a:t>
            </a:r>
            <a:r>
              <a:rPr kumimoji="1" lang="zh-CN" altLang="en-US" dirty="0" smtClean="0"/>
              <a:t> </a:t>
            </a:r>
            <a:r>
              <a:rPr kumimoji="1" lang="en-US" altLang="zh-CN" dirty="0" smtClean="0"/>
              <a:t>particle</a:t>
            </a:r>
            <a:r>
              <a:rPr kumimoji="1" lang="zh-CN" altLang="en-US" dirty="0" smtClean="0"/>
              <a:t> </a:t>
            </a:r>
            <a:r>
              <a:rPr kumimoji="1" lang="en-US" altLang="zh-CN" dirty="0" smtClean="0"/>
              <a:t>telescope</a:t>
            </a:r>
            <a:r>
              <a:rPr kumimoji="1" lang="zh-CN" altLang="en-US" dirty="0" smtClean="0"/>
              <a:t> </a:t>
            </a:r>
            <a:r>
              <a:rPr kumimoji="1" lang="en-US" altLang="zh-CN" dirty="0" smtClean="0"/>
              <a:t>could</a:t>
            </a:r>
            <a:r>
              <a:rPr kumimoji="1" lang="zh-CN" altLang="en-US" dirty="0" smtClean="0"/>
              <a:t> </a:t>
            </a:r>
            <a:r>
              <a:rPr kumimoji="1" lang="en-US" altLang="zh-CN" dirty="0" smtClean="0"/>
              <a:t>also</a:t>
            </a:r>
            <a:r>
              <a:rPr kumimoji="1" lang="zh-CN" altLang="en-US" dirty="0" smtClean="0"/>
              <a:t> </a:t>
            </a:r>
            <a:r>
              <a:rPr kumimoji="1" lang="en-US" altLang="zh-CN" dirty="0" smtClean="0"/>
              <a:t>provide</a:t>
            </a:r>
            <a:r>
              <a:rPr kumimoji="1" lang="zh-CN" altLang="en-US" dirty="0" smtClean="0"/>
              <a:t> </a:t>
            </a:r>
            <a:r>
              <a:rPr kumimoji="1" lang="en-US" altLang="zh-CN" dirty="0" smtClean="0"/>
              <a:t>high</a:t>
            </a:r>
            <a:r>
              <a:rPr kumimoji="1" lang="zh-CN" altLang="en-US" dirty="0" smtClean="0"/>
              <a:t> </a:t>
            </a:r>
            <a:r>
              <a:rPr kumimoji="1" lang="en-US" altLang="zh-CN" dirty="0" smtClean="0"/>
              <a:t>quality</a:t>
            </a:r>
            <a:r>
              <a:rPr kumimoji="1" lang="zh-CN" altLang="en-US" dirty="0" smtClean="0"/>
              <a:t> </a:t>
            </a:r>
            <a:r>
              <a:rPr kumimoji="1" lang="en-US" altLang="zh-CN" dirty="0" smtClean="0"/>
              <a:t>data</a:t>
            </a:r>
            <a:r>
              <a:rPr kumimoji="1" lang="zh-CN" altLang="en-US" dirty="0" smtClean="0"/>
              <a:t> </a:t>
            </a:r>
            <a:r>
              <a:rPr kumimoji="1" lang="en-US" altLang="zh-CN" dirty="0" smtClean="0"/>
              <a:t>monitoring</a:t>
            </a:r>
            <a:r>
              <a:rPr kumimoji="1" lang="zh-CN" altLang="en-US" dirty="0" smtClean="0"/>
              <a:t> </a:t>
            </a:r>
            <a:r>
              <a:rPr kumimoji="1" lang="en-US" altLang="zh-CN" dirty="0" smtClean="0"/>
              <a:t>the</a:t>
            </a:r>
            <a:r>
              <a:rPr kumimoji="1" lang="zh-CN" altLang="en-US" dirty="0" smtClean="0"/>
              <a:t> </a:t>
            </a:r>
            <a:r>
              <a:rPr kumimoji="1" lang="en-US" altLang="zh-CN" dirty="0" smtClean="0"/>
              <a:t>solar</a:t>
            </a:r>
            <a:r>
              <a:rPr kumimoji="1" lang="zh-CN" altLang="en-US" dirty="0" smtClean="0"/>
              <a:t> </a:t>
            </a:r>
            <a:r>
              <a:rPr kumimoji="1" lang="en-US" altLang="zh-CN" dirty="0" smtClean="0"/>
              <a:t>activities.</a:t>
            </a:r>
            <a:r>
              <a:rPr kumimoji="1" lang="zh-CN" altLang="en-US" dirty="0" smtClean="0"/>
              <a:t> </a:t>
            </a:r>
            <a:r>
              <a:rPr kumimoji="1" lang="en-US" altLang="zh-CN" dirty="0" smtClean="0"/>
              <a:t>However,</a:t>
            </a:r>
            <a:r>
              <a:rPr kumimoji="1" lang="zh-CN" altLang="en-US" dirty="0" smtClean="0"/>
              <a:t> </a:t>
            </a:r>
            <a:r>
              <a:rPr kumimoji="1" lang="en-US" altLang="zh-CN" dirty="0" smtClean="0"/>
              <a:t>the</a:t>
            </a:r>
            <a:r>
              <a:rPr kumimoji="1" lang="zh-CN" altLang="en-US" dirty="0" smtClean="0"/>
              <a:t> </a:t>
            </a:r>
            <a:r>
              <a:rPr kumimoji="1" lang="en-US" altLang="zh-CN" dirty="0" smtClean="0"/>
              <a:t>last</a:t>
            </a:r>
            <a:r>
              <a:rPr kumimoji="1" lang="zh-CN" altLang="en-US" dirty="0" smtClean="0"/>
              <a:t> </a:t>
            </a:r>
            <a:r>
              <a:rPr kumimoji="1" lang="en-US" altLang="zh-CN" dirty="0" smtClean="0"/>
              <a:t>year(2019)</a:t>
            </a:r>
            <a:r>
              <a:rPr kumimoji="1" lang="zh-CN" altLang="en-US" dirty="0" smtClean="0"/>
              <a:t> </a:t>
            </a:r>
            <a:r>
              <a:rPr kumimoji="1" lang="en-US" altLang="zh-CN" dirty="0" smtClean="0"/>
              <a:t>is</a:t>
            </a:r>
            <a:r>
              <a:rPr kumimoji="1" lang="zh-CN" altLang="en-US" dirty="0" smtClean="0"/>
              <a:t> </a:t>
            </a:r>
            <a:r>
              <a:rPr kumimoji="1" lang="en-US" altLang="zh-CN" dirty="0" smtClean="0"/>
              <a:t>the</a:t>
            </a:r>
            <a:r>
              <a:rPr kumimoji="1" lang="zh-CN" altLang="en-US" dirty="0" smtClean="0"/>
              <a:t> </a:t>
            </a:r>
            <a:r>
              <a:rPr kumimoji="1" lang="en-US" altLang="zh-CN" dirty="0" smtClean="0"/>
              <a:t>valley</a:t>
            </a:r>
            <a:r>
              <a:rPr kumimoji="1" lang="zh-CN" altLang="en-US" dirty="0" smtClean="0"/>
              <a:t> </a:t>
            </a:r>
            <a:r>
              <a:rPr kumimoji="1" lang="en-US" altLang="zh-CN" dirty="0" smtClean="0"/>
              <a:t>between</a:t>
            </a:r>
            <a:r>
              <a:rPr kumimoji="1" lang="zh-CN" altLang="en-US" dirty="0" smtClean="0"/>
              <a:t> </a:t>
            </a:r>
            <a:r>
              <a:rPr kumimoji="1" lang="en-US" altLang="zh-CN" dirty="0" smtClean="0"/>
              <a:t>cycle</a:t>
            </a:r>
            <a:r>
              <a:rPr kumimoji="1" lang="zh-CN" altLang="en-US" dirty="0" smtClean="0"/>
              <a:t> </a:t>
            </a:r>
            <a:r>
              <a:rPr kumimoji="1" lang="en-US" altLang="zh-CN" dirty="0" smtClean="0"/>
              <a:t>24</a:t>
            </a:r>
            <a:r>
              <a:rPr kumimoji="1" lang="zh-CN" altLang="en-US" dirty="0" smtClean="0"/>
              <a:t> </a:t>
            </a:r>
            <a:r>
              <a:rPr kumimoji="1" lang="en-US" altLang="zh-CN" dirty="0" smtClean="0"/>
              <a:t>and</a:t>
            </a:r>
            <a:r>
              <a:rPr kumimoji="1" lang="zh-CN" altLang="en-US" dirty="0" smtClean="0"/>
              <a:t> </a:t>
            </a:r>
            <a:r>
              <a:rPr kumimoji="1" lang="en-US" altLang="zh-CN" dirty="0" smtClean="0"/>
              <a:t>25</a:t>
            </a:r>
            <a:r>
              <a:rPr kumimoji="1" lang="zh-CN" altLang="en-US" dirty="0" smtClean="0"/>
              <a:t> </a:t>
            </a:r>
            <a:r>
              <a:rPr kumimoji="1" lang="en-US" altLang="zh-CN" dirty="0" smtClean="0"/>
              <a:t>and</a:t>
            </a:r>
            <a:r>
              <a:rPr kumimoji="1" lang="zh-CN" altLang="en-US" dirty="0" smtClean="0"/>
              <a:t> </a:t>
            </a:r>
            <a:r>
              <a:rPr kumimoji="1" lang="en-US" altLang="zh-CN" dirty="0" smtClean="0"/>
              <a:t>the</a:t>
            </a:r>
            <a:r>
              <a:rPr kumimoji="1" lang="zh-CN" altLang="en-US" dirty="0" smtClean="0"/>
              <a:t> </a:t>
            </a:r>
            <a:r>
              <a:rPr kumimoji="1" lang="en-US" altLang="zh-CN" dirty="0" smtClean="0"/>
              <a:t>boring</a:t>
            </a:r>
            <a:r>
              <a:rPr kumimoji="1" lang="zh-CN" altLang="en-US" dirty="0" smtClean="0"/>
              <a:t> </a:t>
            </a:r>
            <a:r>
              <a:rPr kumimoji="1" lang="en-US" altLang="zh-CN" dirty="0" smtClean="0"/>
              <a:t>sun</a:t>
            </a:r>
            <a:r>
              <a:rPr kumimoji="1" lang="zh-CN" altLang="en-US" dirty="0" smtClean="0"/>
              <a:t> </a:t>
            </a:r>
            <a:r>
              <a:rPr kumimoji="1" lang="en-US" altLang="zh-CN" dirty="0" smtClean="0"/>
              <a:t>did</a:t>
            </a:r>
            <a:r>
              <a:rPr kumimoji="1" lang="zh-CN" altLang="en-US" dirty="0" smtClean="0"/>
              <a:t> </a:t>
            </a:r>
            <a:r>
              <a:rPr kumimoji="1" lang="en-US" altLang="zh-CN" dirty="0" smtClean="0"/>
              <a:t>present</a:t>
            </a:r>
            <a:r>
              <a:rPr kumimoji="1" lang="zh-CN" altLang="en-US" dirty="0" smtClean="0"/>
              <a:t> </a:t>
            </a:r>
            <a:r>
              <a:rPr kumimoji="1" lang="en-US" altLang="zh-CN" dirty="0" smtClean="0"/>
              <a:t>us</a:t>
            </a:r>
            <a:r>
              <a:rPr kumimoji="1" lang="zh-CN" altLang="en-US" dirty="0" smtClean="0"/>
              <a:t> </a:t>
            </a:r>
            <a:r>
              <a:rPr kumimoji="1" lang="en-US" altLang="zh-CN" dirty="0" smtClean="0"/>
              <a:t>many</a:t>
            </a:r>
            <a:r>
              <a:rPr kumimoji="1" lang="zh-CN" altLang="en-US" dirty="0" smtClean="0"/>
              <a:t> </a:t>
            </a:r>
            <a:r>
              <a:rPr kumimoji="1" lang="en-US" altLang="zh-CN" dirty="0" smtClean="0"/>
              <a:t>large</a:t>
            </a:r>
            <a:r>
              <a:rPr kumimoji="1" lang="zh-CN" altLang="en-US" dirty="0" smtClean="0"/>
              <a:t> </a:t>
            </a:r>
            <a:r>
              <a:rPr kumimoji="1" lang="en-US" altLang="zh-CN" dirty="0" smtClean="0"/>
              <a:t>eruption</a:t>
            </a:r>
            <a:r>
              <a:rPr kumimoji="1" lang="zh-CN" altLang="en-US" dirty="0" smtClean="0"/>
              <a:t> </a:t>
            </a:r>
            <a:r>
              <a:rPr kumimoji="1" lang="en-US" altLang="zh-CN" dirty="0" smtClean="0"/>
              <a:t>except</a:t>
            </a:r>
            <a:r>
              <a:rPr kumimoji="1" lang="zh-CN" altLang="en-US" dirty="0" smtClean="0"/>
              <a:t> </a:t>
            </a:r>
            <a:r>
              <a:rPr kumimoji="1" lang="en-US" altLang="zh-CN" dirty="0" smtClean="0"/>
              <a:t>a</a:t>
            </a:r>
            <a:r>
              <a:rPr kumimoji="1" lang="zh-CN" altLang="en-US" dirty="0" smtClean="0"/>
              <a:t> </a:t>
            </a:r>
            <a:r>
              <a:rPr kumimoji="1" lang="en-US" altLang="zh-CN" dirty="0" smtClean="0"/>
              <a:t>small</a:t>
            </a:r>
            <a:r>
              <a:rPr kumimoji="1" lang="zh-CN" altLang="en-US" dirty="0" smtClean="0"/>
              <a:t> </a:t>
            </a:r>
            <a:r>
              <a:rPr kumimoji="1" lang="en-US" altLang="zh-CN" dirty="0" smtClean="0"/>
              <a:t>SEPs</a:t>
            </a:r>
            <a:r>
              <a:rPr kumimoji="1" lang="zh-CN" altLang="en-US" dirty="0" smtClean="0"/>
              <a:t> </a:t>
            </a:r>
            <a:r>
              <a:rPr kumimoji="1" lang="en-US" altLang="zh-CN" dirty="0" smtClean="0"/>
              <a:t>event</a:t>
            </a:r>
            <a:r>
              <a:rPr kumimoji="1" lang="zh-CN" altLang="en-US" dirty="0" smtClean="0"/>
              <a:t> </a:t>
            </a:r>
            <a:r>
              <a:rPr kumimoji="1" lang="en-US" altLang="zh-CN" dirty="0" smtClean="0"/>
              <a:t>captured</a:t>
            </a:r>
            <a:r>
              <a:rPr kumimoji="1" lang="zh-CN" altLang="en-US" dirty="0" smtClean="0"/>
              <a:t> </a:t>
            </a:r>
            <a:r>
              <a:rPr kumimoji="1" lang="en-US" altLang="zh-CN" dirty="0" smtClean="0"/>
              <a:t>by</a:t>
            </a:r>
            <a:r>
              <a:rPr kumimoji="1" lang="zh-CN" altLang="en-US" dirty="0" smtClean="0"/>
              <a:t> </a:t>
            </a:r>
            <a:r>
              <a:rPr kumimoji="1" lang="en-US" altLang="zh-CN" dirty="0" smtClean="0"/>
              <a:t>LND</a:t>
            </a:r>
            <a:r>
              <a:rPr kumimoji="1" lang="zh-CN" altLang="en-US" dirty="0" smtClean="0"/>
              <a:t> </a:t>
            </a:r>
            <a:r>
              <a:rPr kumimoji="1" lang="en-US" altLang="zh-CN" dirty="0" smtClean="0"/>
              <a:t>in</a:t>
            </a:r>
            <a:r>
              <a:rPr kumimoji="1" lang="zh-CN" altLang="en-US" dirty="0" smtClean="0"/>
              <a:t> </a:t>
            </a:r>
            <a:r>
              <a:rPr kumimoji="1" lang="en-US" altLang="zh-CN" dirty="0" smtClean="0"/>
              <a:t>the</a:t>
            </a:r>
            <a:r>
              <a:rPr kumimoji="1" lang="zh-CN" altLang="en-US" dirty="0" smtClean="0"/>
              <a:t> </a:t>
            </a:r>
            <a:r>
              <a:rPr kumimoji="1" lang="en-US" altLang="zh-CN" dirty="0" smtClean="0"/>
              <a:t>May. That is the </a:t>
            </a:r>
            <a:r>
              <a:rPr kumimoji="1" lang="en-US" altLang="zh-CN" b="1" dirty="0" smtClean="0"/>
              <a:t>only </a:t>
            </a:r>
            <a:r>
              <a:rPr kumimoji="1" lang="en-US" altLang="zh-CN" dirty="0" smtClean="0"/>
              <a:t>SEPs we saw and that is why we are interested in.</a:t>
            </a:r>
            <a:endParaRPr kumimoji="1" lang="zh-CN" altLang="en-US" dirty="0" smtClean="0"/>
          </a:p>
          <a:p>
            <a:r>
              <a:rPr kumimoji="1" lang="en-US" altLang="zh-CN" dirty="0" smtClean="0"/>
              <a:t>This</a:t>
            </a:r>
            <a:r>
              <a:rPr kumimoji="1" lang="zh-CN" altLang="en-US" dirty="0" smtClean="0"/>
              <a:t> </a:t>
            </a:r>
            <a:r>
              <a:rPr kumimoji="1" lang="en-US" altLang="zh-CN" dirty="0" smtClean="0"/>
              <a:t>events</a:t>
            </a:r>
            <a:r>
              <a:rPr kumimoji="1" lang="zh-CN" altLang="en-US" dirty="0" smtClean="0"/>
              <a:t> </a:t>
            </a:r>
            <a:r>
              <a:rPr kumimoji="1" lang="en-US" altLang="zh-CN" dirty="0" smtClean="0"/>
              <a:t>was</a:t>
            </a:r>
            <a:r>
              <a:rPr kumimoji="1" lang="zh-CN" altLang="en-US" dirty="0" smtClean="0"/>
              <a:t> </a:t>
            </a:r>
            <a:r>
              <a:rPr kumimoji="1" lang="en-US" altLang="zh-CN" dirty="0" smtClean="0"/>
              <a:t>relative</a:t>
            </a:r>
            <a:r>
              <a:rPr kumimoji="1" lang="zh-CN" altLang="en-US" dirty="0" smtClean="0"/>
              <a:t> </a:t>
            </a:r>
            <a:r>
              <a:rPr kumimoji="1" lang="en-US" altLang="zh-CN" dirty="0" smtClean="0"/>
              <a:t>to</a:t>
            </a:r>
            <a:r>
              <a:rPr kumimoji="1" lang="zh-CN" altLang="en-US" dirty="0" smtClean="0"/>
              <a:t> </a:t>
            </a:r>
            <a:r>
              <a:rPr kumimoji="1" lang="en-US" altLang="zh-CN" dirty="0" smtClean="0"/>
              <a:t>a</a:t>
            </a:r>
            <a:r>
              <a:rPr kumimoji="1" lang="zh-CN" altLang="en-US" dirty="0" smtClean="0"/>
              <a:t> </a:t>
            </a:r>
            <a:r>
              <a:rPr kumimoji="1" lang="en-US" altLang="zh-CN" dirty="0" smtClean="0"/>
              <a:t>active</a:t>
            </a:r>
            <a:r>
              <a:rPr kumimoji="1" lang="zh-CN" altLang="en-US" dirty="0" smtClean="0"/>
              <a:t> </a:t>
            </a:r>
            <a:r>
              <a:rPr kumimoji="1" lang="en-US" altLang="zh-CN" dirty="0" smtClean="0"/>
              <a:t>region</a:t>
            </a:r>
            <a:r>
              <a:rPr kumimoji="1" lang="zh-CN" altLang="en-US" dirty="0" smtClean="0"/>
              <a:t> </a:t>
            </a:r>
            <a:r>
              <a:rPr kumimoji="1" lang="en-US" altLang="zh-CN" dirty="0" smtClean="0"/>
              <a:t>located</a:t>
            </a:r>
            <a:r>
              <a:rPr kumimoji="1" lang="zh-CN" altLang="en-US" dirty="0" smtClean="0"/>
              <a:t> </a:t>
            </a:r>
            <a:r>
              <a:rPr kumimoji="1" lang="en-US" altLang="zh-CN" dirty="0" smtClean="0"/>
              <a:t>at</a:t>
            </a:r>
            <a:r>
              <a:rPr kumimoji="1" lang="zh-CN" altLang="en-US" dirty="0" smtClean="0"/>
              <a:t> </a:t>
            </a:r>
            <a:r>
              <a:rPr kumimoji="1" lang="en-US" altLang="zh-CN" dirty="0" smtClean="0"/>
              <a:t>E50, where</a:t>
            </a:r>
            <a:r>
              <a:rPr kumimoji="1" lang="zh-CN" altLang="en-US" dirty="0" smtClean="0"/>
              <a:t> </a:t>
            </a:r>
            <a:r>
              <a:rPr kumimoji="1" lang="en-US" altLang="zh-CN" dirty="0" smtClean="0"/>
              <a:t>a</a:t>
            </a:r>
            <a:r>
              <a:rPr kumimoji="1" lang="zh-CN" altLang="en-US" dirty="0" smtClean="0"/>
              <a:t> </a:t>
            </a:r>
            <a:r>
              <a:rPr kumimoji="1" lang="en-US" altLang="zh-CN" dirty="0" smtClean="0"/>
              <a:t>M1.0 class flare erupted before the SEPs and is also accompanied with a narrow and slow CME. By a comprehensive analysis of the in-situ measurement and remote-sensing, the real source and the propagation of the energetic electrons and protons is puzzling us. We give our speculation</a:t>
            </a:r>
            <a:r>
              <a:rPr kumimoji="1" lang="zh-CN" altLang="en-US" dirty="0" smtClean="0"/>
              <a:t> </a:t>
            </a:r>
            <a:r>
              <a:rPr kumimoji="1" lang="en-US" altLang="zh-CN" dirty="0" smtClean="0"/>
              <a:t>and</a:t>
            </a:r>
            <a:r>
              <a:rPr kumimoji="1" lang="zh-CN" altLang="en-US" dirty="0" smtClean="0"/>
              <a:t> </a:t>
            </a:r>
            <a:r>
              <a:rPr kumimoji="1" lang="en-US" altLang="zh-CN" dirty="0" smtClean="0"/>
              <a:t>the</a:t>
            </a:r>
            <a:r>
              <a:rPr kumimoji="1" lang="zh-CN" altLang="en-US" dirty="0" smtClean="0"/>
              <a:t> </a:t>
            </a:r>
            <a:r>
              <a:rPr kumimoji="1" lang="en-US" altLang="zh-CN" dirty="0" smtClean="0"/>
              <a:t>possible</a:t>
            </a:r>
            <a:r>
              <a:rPr kumimoji="1" lang="zh-CN" altLang="en-US" dirty="0" smtClean="0"/>
              <a:t> </a:t>
            </a:r>
            <a:r>
              <a:rPr kumimoji="1" lang="en-US" altLang="zh-CN" dirty="0" smtClean="0"/>
              <a:t>explanation</a:t>
            </a:r>
            <a:r>
              <a:rPr kumimoji="1" lang="zh-CN" altLang="en-US" dirty="0" smtClean="0"/>
              <a:t> </a:t>
            </a:r>
            <a:r>
              <a:rPr kumimoji="1" lang="en-US" altLang="zh-CN" dirty="0" smtClean="0"/>
              <a:t>about</a:t>
            </a:r>
            <a:r>
              <a:rPr kumimoji="1" lang="zh-CN" altLang="en-US" dirty="0" smtClean="0"/>
              <a:t> </a:t>
            </a:r>
            <a:r>
              <a:rPr kumimoji="1" lang="en-US" altLang="zh-CN" dirty="0" smtClean="0"/>
              <a:t>this</a:t>
            </a:r>
            <a:r>
              <a:rPr kumimoji="1" lang="zh-CN" altLang="en-US" dirty="0" smtClean="0"/>
              <a:t> </a:t>
            </a:r>
            <a:r>
              <a:rPr kumimoji="1" lang="en-US" altLang="zh-CN" dirty="0" smtClean="0"/>
              <a:t>large distance SEP event.</a:t>
            </a:r>
          </a:p>
          <a:p>
            <a:endParaRPr kumimoji="1" lang="zh-CN" altLang="en-US" dirty="0" smtClean="0"/>
          </a:p>
          <a:p>
            <a:endParaRPr kumimoji="1" lang="zh-CN" altLang="en-US" dirty="0"/>
          </a:p>
        </p:txBody>
      </p:sp>
      <p:sp>
        <p:nvSpPr>
          <p:cNvPr id="4" name="幻灯片编号占位符 3"/>
          <p:cNvSpPr>
            <a:spLocks noGrp="1"/>
          </p:cNvSpPr>
          <p:nvPr>
            <p:ph type="sldNum" idx="10"/>
          </p:nvPr>
        </p:nvSpPr>
        <p:spPr/>
        <p:txBody>
          <a:bodyPr/>
          <a:lstStyle/>
          <a:p>
            <a:fld id="{7AA817D4-95ED-DD4F-8E0D-783E7C076E61}" type="slidenum">
              <a:rPr lang="en-US" altLang="zh-CN" smtClean="0"/>
              <a:pPr/>
              <a:t>6</a:t>
            </a:fld>
            <a:endParaRPr lang="en-US" altLang="zh-CN"/>
          </a:p>
        </p:txBody>
      </p:sp>
    </p:spTree>
    <p:extLst>
      <p:ext uri="{BB962C8B-B14F-4D97-AF65-F5344CB8AC3E}">
        <p14:creationId xmlns:p14="http://schemas.microsoft.com/office/powerpoint/2010/main" val="1368254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3"/>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Lst>
              <a:defRPr sz="1200">
                <a:solidFill>
                  <a:srgbClr val="000000"/>
                </a:solidFill>
                <a:latin typeface="Times New Roman" charset="0"/>
              </a:defRPr>
            </a:lvl9pPr>
          </a:lstStyle>
          <a:p>
            <a:pPr>
              <a:spcBef>
                <a:spcPct val="0"/>
              </a:spcBef>
              <a:buClrTx/>
              <a:buFontTx/>
              <a:buNone/>
            </a:pPr>
            <a:fld id="{43EA47D1-D070-1143-8795-36ED661F4F39}" type="slidenum">
              <a:rPr lang="en-US" altLang="zh-CN" sz="1400"/>
              <a:pPr>
                <a:spcBef>
                  <a:spcPct val="0"/>
                </a:spcBef>
                <a:buClrTx/>
                <a:buFontTx/>
                <a:buNone/>
              </a:pPr>
              <a:t>7</a:t>
            </a:fld>
            <a:endParaRPr lang="en-US" altLang="zh-CN" sz="1400"/>
          </a:p>
        </p:txBody>
      </p:sp>
      <p:sp>
        <p:nvSpPr>
          <p:cNvPr id="50177" name="Text Box 1"/>
          <p:cNvSpPr txBox="1">
            <a:spLocks noGrp="1" noRot="1" noChangeAspect="1" noChangeArrowheads="1"/>
          </p:cNvSpPr>
          <p:nvPr>
            <p:ph type="sldImg"/>
          </p:nvPr>
        </p:nvSpPr>
        <p:spPr>
          <a:xfrm>
            <a:off x="222250" y="812800"/>
            <a:ext cx="7104063" cy="3997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755650" y="5078413"/>
            <a:ext cx="6037263" cy="48006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285750" indent="-285750">
              <a:buFont typeface="Arial" charset="0"/>
              <a:buChar char="•"/>
            </a:pPr>
            <a:r>
              <a:rPr kumimoji="1" lang="en-US" altLang="zh-CN" dirty="0" smtClean="0">
                <a:solidFill>
                  <a:schemeClr val="tx1"/>
                </a:solidFill>
              </a:rPr>
              <a:t>LND measurement in 30 minute cadence.</a:t>
            </a:r>
          </a:p>
          <a:p>
            <a:pPr marL="285750" indent="-285750">
              <a:buFont typeface="Arial" charset="0"/>
              <a:buChar char="•"/>
            </a:pPr>
            <a:r>
              <a:rPr kumimoji="1" lang="en-US" altLang="zh-CN" dirty="0" smtClean="0">
                <a:solidFill>
                  <a:schemeClr val="tx1"/>
                </a:solidFill>
              </a:rPr>
              <a:t>Very poor statistic in separate channels.</a:t>
            </a:r>
          </a:p>
          <a:p>
            <a:pPr marL="285750" indent="-285750">
              <a:buFont typeface="Arial" charset="0"/>
              <a:buChar char="•"/>
            </a:pPr>
            <a:r>
              <a:rPr kumimoji="1" lang="en-US" altLang="zh-CN" dirty="0" smtClean="0">
                <a:solidFill>
                  <a:schemeClr val="tx1"/>
                </a:solidFill>
              </a:rPr>
              <a:t>Using </a:t>
            </a:r>
            <a:r>
              <a:rPr kumimoji="1" lang="en-US" altLang="zh-CN" dirty="0" err="1" smtClean="0">
                <a:solidFill>
                  <a:schemeClr val="tx1"/>
                </a:solidFill>
              </a:rPr>
              <a:t>Possion</a:t>
            </a:r>
            <a:r>
              <a:rPr kumimoji="1" lang="en-US" altLang="zh-CN" dirty="0" smtClean="0">
                <a:solidFill>
                  <a:schemeClr val="tx1"/>
                </a:solidFill>
              </a:rPr>
              <a:t>-CUSUM method to determined the onset time.</a:t>
            </a:r>
          </a:p>
          <a:p>
            <a:pPr marL="285750" indent="-285750">
              <a:buFont typeface="Arial" charset="0"/>
              <a:buChar char="•"/>
            </a:pPr>
            <a:r>
              <a:rPr kumimoji="1" lang="en-US" altLang="zh-CN" dirty="0" smtClean="0">
                <a:solidFill>
                  <a:schemeClr val="tx1"/>
                </a:solidFill>
              </a:rPr>
              <a:t>Large error bar even it is based on 1 minute data </a:t>
            </a:r>
            <a:endParaRPr lang="en-US" altLang="zh-CN" sz="1200" dirty="0" smtClean="0">
              <a:solidFill>
                <a:srgbClr val="000000"/>
              </a:solidFill>
            </a:endParaRPr>
          </a:p>
          <a:p>
            <a:pPr>
              <a:buClr>
                <a:srgbClr val="000000"/>
              </a:buClr>
              <a:buSzPct val="100000"/>
              <a:buFont typeface="Times New Roman" charset="0"/>
              <a:buNone/>
              <a:defRPr/>
            </a:pPr>
            <a:r>
              <a:rPr lang="en-US" altLang="zh-CN" sz="1200" dirty="0" smtClean="0">
                <a:solidFill>
                  <a:srgbClr val="000000"/>
                </a:solidFill>
              </a:rPr>
              <a:t>-LND measurement in the energy range 9.0-15.7 MeV, the sum up of the lowest three energy channels, shown in Counts/half hours. The red line and the green line indicate that eruption time of the closest flare(AR 12470). </a:t>
            </a:r>
            <a:r>
              <a:rPr lang="en-US" altLang="zh-CN" sz="1050" dirty="0" smtClean="0">
                <a:solidFill>
                  <a:srgbClr val="000000"/>
                </a:solidFill>
              </a:rPr>
              <a:t>One is located in 80E, the second one is 50E, as shown in two coordinate system plots, green point is STA, and blue point is Earth. Black line is the location of flare.</a:t>
            </a:r>
          </a:p>
          <a:p>
            <a:pPr>
              <a:buClr>
                <a:srgbClr val="000000"/>
              </a:buClr>
              <a:buSzPct val="100000"/>
              <a:buFont typeface="Times New Roman" charset="0"/>
              <a:buNone/>
              <a:defRPr/>
            </a:pPr>
            <a:r>
              <a:rPr lang="en-US" altLang="zh-CN" sz="1200" dirty="0" smtClean="0">
                <a:solidFill>
                  <a:srgbClr val="000000"/>
                </a:solidFill>
              </a:rPr>
              <a:t>-Bottom three: counts every half hour in those three channels and their Poisson-CUSUM.</a:t>
            </a:r>
          </a:p>
          <a:p>
            <a:pPr>
              <a:buClr>
                <a:srgbClr val="000000"/>
              </a:buClr>
              <a:buSzPct val="100000"/>
              <a:buFont typeface="Times New Roman" charset="0"/>
              <a:buNone/>
              <a:defRPr/>
            </a:pPr>
            <a:r>
              <a:rPr lang="en-US" altLang="zh-CN" sz="1200" dirty="0" smtClean="0">
                <a:solidFill>
                  <a:srgbClr val="000000"/>
                </a:solidFill>
              </a:rPr>
              <a:t>When</a:t>
            </a:r>
            <a:r>
              <a:rPr lang="en-US" altLang="zh-CN" sz="1200" baseline="0" dirty="0" smtClean="0">
                <a:solidFill>
                  <a:srgbClr val="000000"/>
                </a:solidFill>
              </a:rPr>
              <a:t> the variable is a </a:t>
            </a:r>
            <a:r>
              <a:rPr lang="en-US" altLang="zh-CN" sz="1200" baseline="0" dirty="0" err="1" smtClean="0">
                <a:solidFill>
                  <a:srgbClr val="000000"/>
                </a:solidFill>
              </a:rPr>
              <a:t>poisson</a:t>
            </a:r>
            <a:r>
              <a:rPr lang="en-US" altLang="zh-CN" sz="1200" baseline="0" dirty="0" smtClean="0">
                <a:solidFill>
                  <a:srgbClr val="000000"/>
                </a:solidFill>
              </a:rPr>
              <a:t> distribution; Cumulative sum quality control schemes , to monitor the small change in industry.</a:t>
            </a:r>
            <a:endParaRPr lang="en-US" altLang="zh-CN" sz="1200" dirty="0" smtClean="0">
              <a:solidFill>
                <a:srgbClr val="000000"/>
              </a:solidFill>
            </a:endParaRPr>
          </a:p>
          <a:p>
            <a:pPr>
              <a:buClr>
                <a:srgbClr val="000000"/>
              </a:buClr>
              <a:buSzPct val="100000"/>
              <a:buFont typeface="Times New Roman" charset="0"/>
              <a:buNone/>
              <a:defRPr/>
            </a:pPr>
            <a:r>
              <a:rPr lang="en-US" altLang="zh-CN" sz="1200" dirty="0" smtClean="0">
                <a:solidFill>
                  <a:srgbClr val="000000"/>
                </a:solidFill>
              </a:rPr>
              <a:t>- The onset time of 10.7-12.7MeV particle is 07:32 calculated from </a:t>
            </a:r>
            <a:r>
              <a:rPr lang="en-US" altLang="zh-CN" sz="1200" dirty="0" err="1" smtClean="0">
                <a:solidFill>
                  <a:srgbClr val="000000"/>
                </a:solidFill>
              </a:rPr>
              <a:t>possion-cusum</a:t>
            </a:r>
            <a:r>
              <a:rPr lang="en-US" altLang="zh-CN" sz="1200" dirty="0" smtClean="0">
                <a:solidFill>
                  <a:srgbClr val="000000"/>
                </a:solidFill>
              </a:rPr>
              <a:t> method based on 1 minute data. 08:00 for 9.0-10.6MeV. Obviously, due to the poor statistic, a large error bar is needed for the onset time</a:t>
            </a:r>
          </a:p>
          <a:p>
            <a:pPr>
              <a:defRPr/>
            </a:pPr>
            <a:endParaRPr lang="zh-CN" altLang="zh-CN" dirty="0" smtClean="0"/>
          </a:p>
        </p:txBody>
      </p:sp>
    </p:spTree>
    <p:extLst>
      <p:ext uri="{BB962C8B-B14F-4D97-AF65-F5344CB8AC3E}">
        <p14:creationId xmlns:p14="http://schemas.microsoft.com/office/powerpoint/2010/main" val="1766006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2288"/>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7"/>
          <p:cNvSpPr>
            <a:spLocks noGrp="1" noChangeArrowheads="1"/>
          </p:cNvSpPr>
          <p:nvPr>
            <p:ph type="sldNum" idx="10"/>
          </p:nvPr>
        </p:nvSpPr>
        <p:spPr>
          <a:ln/>
        </p:spPr>
        <p:txBody>
          <a:bodyPr/>
          <a:lstStyle>
            <a:lvl1pPr>
              <a:defRPr/>
            </a:lvl1pPr>
          </a:lstStyle>
          <a:p>
            <a:fld id="{7DB76736-90A2-9342-B7EB-957C22B7939B}" type="slidenum">
              <a:rPr lang="en-US" altLang="zh-CN"/>
              <a:pPr/>
              <a:t>‹#›</a:t>
            </a:fld>
            <a:endParaRPr lang="en-US" altLang="zh-CN"/>
          </a:p>
        </p:txBody>
      </p:sp>
      <p:sp>
        <p:nvSpPr>
          <p:cNvPr id="5" name="文本框 4"/>
          <p:cNvSpPr txBox="1"/>
          <p:nvPr userDrawn="1"/>
        </p:nvSpPr>
        <p:spPr>
          <a:xfrm>
            <a:off x="2879812" y="4823023"/>
            <a:ext cx="3384376" cy="307777"/>
          </a:xfrm>
          <a:prstGeom prst="rect">
            <a:avLst/>
          </a:prstGeom>
          <a:noFill/>
        </p:spPr>
        <p:txBody>
          <a:bodyPr wrap="square" rtlCol="0">
            <a:spAutoFit/>
          </a:bodyPr>
          <a:lstStyle/>
          <a:p>
            <a:r>
              <a:rPr lang="en-US" altLang="zh-CN" sz="1400" b="0" dirty="0" smtClean="0">
                <a:solidFill>
                  <a:schemeClr val="tx1">
                    <a:lumMod val="50000"/>
                    <a:lumOff val="50000"/>
                  </a:schemeClr>
                </a:solidFill>
              </a:rPr>
              <a:t>Wednesday seminar- </a:t>
            </a:r>
            <a:r>
              <a:rPr lang="en-US" altLang="zh-CN" sz="1400" b="0" dirty="0" err="1" smtClean="0">
                <a:solidFill>
                  <a:schemeClr val="tx1">
                    <a:lumMod val="50000"/>
                    <a:lumOff val="50000"/>
                  </a:schemeClr>
                </a:solidFill>
              </a:rPr>
              <a:t>kiel</a:t>
            </a:r>
            <a:r>
              <a:rPr lang="en-US" altLang="zh-CN" sz="1400" b="0" dirty="0" smtClean="0">
                <a:solidFill>
                  <a:schemeClr val="tx1">
                    <a:lumMod val="50000"/>
                    <a:lumOff val="50000"/>
                  </a:schemeClr>
                </a:solidFill>
              </a:rPr>
              <a:t>- 2020.04.29</a:t>
            </a:r>
            <a:endParaRPr lang="en-US" altLang="zh-CN" sz="1400" b="0" dirty="0">
              <a:solidFill>
                <a:schemeClr val="tx1">
                  <a:lumMod val="50000"/>
                  <a:lumOff val="50000"/>
                </a:schemeClr>
              </a:solidFill>
            </a:endParaRPr>
          </a:p>
        </p:txBody>
      </p:sp>
    </p:spTree>
    <p:extLst>
      <p:ext uri="{BB962C8B-B14F-4D97-AF65-F5344CB8AC3E}">
        <p14:creationId xmlns:p14="http://schemas.microsoft.com/office/powerpoint/2010/main" val="5104006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Rectangle 7"/>
          <p:cNvSpPr>
            <a:spLocks noGrp="1" noChangeArrowheads="1"/>
          </p:cNvSpPr>
          <p:nvPr>
            <p:ph type="sldNum" idx="10"/>
          </p:nvPr>
        </p:nvSpPr>
        <p:spPr>
          <a:ln/>
        </p:spPr>
        <p:txBody>
          <a:bodyPr/>
          <a:lstStyle>
            <a:lvl1pPr>
              <a:defRPr/>
            </a:lvl1pPr>
          </a:lstStyle>
          <a:p>
            <a:fld id="{D461F68F-3452-5649-89DC-4D0B60D566AC}" type="slidenum">
              <a:rPr lang="en-US" altLang="zh-CN"/>
              <a:pPr/>
              <a:t>‹#›</a:t>
            </a:fld>
            <a:endParaRPr lang="en-US" altLang="zh-CN"/>
          </a:p>
        </p:txBody>
      </p:sp>
    </p:spTree>
    <p:extLst>
      <p:ext uri="{BB962C8B-B14F-4D97-AF65-F5344CB8AC3E}">
        <p14:creationId xmlns:p14="http://schemas.microsoft.com/office/powerpoint/2010/main" val="53862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194050" y="1319213"/>
            <a:ext cx="823913" cy="3046412"/>
          </a:xfrm>
        </p:spPr>
        <p:txBody>
          <a:bodyPr vert="eaVert"/>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a:xfrm>
            <a:off x="720725" y="1319213"/>
            <a:ext cx="2320925" cy="3046412"/>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Rectangle 7"/>
          <p:cNvSpPr>
            <a:spLocks noGrp="1" noChangeArrowheads="1"/>
          </p:cNvSpPr>
          <p:nvPr>
            <p:ph type="sldNum" idx="10"/>
          </p:nvPr>
        </p:nvSpPr>
        <p:spPr>
          <a:ln/>
        </p:spPr>
        <p:txBody>
          <a:bodyPr/>
          <a:lstStyle>
            <a:lvl1pPr>
              <a:defRPr/>
            </a:lvl1pPr>
          </a:lstStyle>
          <a:p>
            <a:fld id="{628545BA-7747-CD49-90F4-67F0D30399DC}" type="slidenum">
              <a:rPr lang="en-US" altLang="zh-CN"/>
              <a:pPr/>
              <a:t>‹#›</a:t>
            </a:fld>
            <a:endParaRPr lang="en-US" altLang="zh-CN"/>
          </a:p>
        </p:txBody>
      </p:sp>
    </p:spTree>
    <p:extLst>
      <p:ext uri="{BB962C8B-B14F-4D97-AF65-F5344CB8AC3E}">
        <p14:creationId xmlns:p14="http://schemas.microsoft.com/office/powerpoint/2010/main" val="1047055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B26124D-7E32-A146-91F7-47185E3FA8AB}" type="datetime1">
              <a:rPr lang="zh-CN" altLang="en-US" smtClean="0"/>
              <a:t>20/5/2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125D3-0B9D-5946-A182-E3BD6C08FB0F}" type="slidenum">
              <a:rPr lang="en-US" altLang="zh-CN" smtClean="0"/>
              <a:pPr/>
              <a:t>‹#›</a:t>
            </a:fld>
            <a:endParaRPr lang="en-US" altLang="zh-CN"/>
          </a:p>
        </p:txBody>
      </p:sp>
    </p:spTree>
    <p:extLst>
      <p:ext uri="{BB962C8B-B14F-4D97-AF65-F5344CB8AC3E}">
        <p14:creationId xmlns:p14="http://schemas.microsoft.com/office/powerpoint/2010/main" val="161203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AC794940-9EF1-9942-B73F-38F9E222D8B4}" type="datetime1">
              <a:rPr lang="zh-CN" altLang="en-US" smtClean="0"/>
              <a:t>20/5/2</a:t>
            </a:fld>
            <a:endParaRPr lang="en-US" dirty="0"/>
          </a:p>
        </p:txBody>
      </p:sp>
      <p:sp>
        <p:nvSpPr>
          <p:cNvPr id="6" name="Slide Number Placeholder 5"/>
          <p:cNvSpPr>
            <a:spLocks noGrp="1"/>
          </p:cNvSpPr>
          <p:nvPr>
            <p:ph type="sldNum" sz="quarter" idx="12"/>
          </p:nvPr>
        </p:nvSpPr>
        <p:spPr/>
        <p:txBody>
          <a:bodyPr/>
          <a:lstStyle/>
          <a:p>
            <a:fld id="{D8690F18-4AD1-3A40-A4B0-8E1598122486}" type="slidenum">
              <a:rPr lang="en-US" altLang="zh-CN" smtClean="0"/>
              <a:pPr/>
              <a:t>‹#›</a:t>
            </a:fld>
            <a:endParaRPr lang="en-US" altLang="zh-CN"/>
          </a:p>
        </p:txBody>
      </p:sp>
      <p:sp>
        <p:nvSpPr>
          <p:cNvPr id="7" name="文本框 6"/>
          <p:cNvSpPr txBox="1"/>
          <p:nvPr userDrawn="1"/>
        </p:nvSpPr>
        <p:spPr>
          <a:xfrm>
            <a:off x="2824969" y="4768735"/>
            <a:ext cx="3494062" cy="276999"/>
          </a:xfrm>
          <a:prstGeom prst="rect">
            <a:avLst/>
          </a:prstGeom>
          <a:noFill/>
        </p:spPr>
        <p:txBody>
          <a:bodyPr wrap="square" rtlCol="0">
            <a:spAutoFit/>
          </a:bodyPr>
          <a:lstStyle/>
          <a:p>
            <a:pPr algn="l"/>
            <a:r>
              <a:rPr lang="en-US" altLang="zh-CN" sz="1200" b="0" dirty="0" smtClean="0">
                <a:solidFill>
                  <a:schemeClr val="tx1">
                    <a:lumMod val="50000"/>
                    <a:lumOff val="50000"/>
                  </a:schemeClr>
                </a:solidFill>
              </a:rPr>
              <a:t>Wednesday seminar- </a:t>
            </a:r>
            <a:r>
              <a:rPr lang="en-US" altLang="zh-CN" sz="1200" b="0" dirty="0" err="1" smtClean="0">
                <a:solidFill>
                  <a:schemeClr val="tx1">
                    <a:lumMod val="50000"/>
                    <a:lumOff val="50000"/>
                  </a:schemeClr>
                </a:solidFill>
              </a:rPr>
              <a:t>kiel</a:t>
            </a:r>
            <a:r>
              <a:rPr lang="en-US" altLang="zh-CN" sz="1200" b="0" dirty="0" smtClean="0">
                <a:solidFill>
                  <a:schemeClr val="tx1">
                    <a:lumMod val="50000"/>
                    <a:lumOff val="50000"/>
                  </a:schemeClr>
                </a:solidFill>
              </a:rPr>
              <a:t>- 2020.04.29</a:t>
            </a:r>
            <a:endParaRPr lang="en-US" altLang="zh-CN" sz="1200" b="0" dirty="0">
              <a:solidFill>
                <a:schemeClr val="tx1">
                  <a:lumMod val="50000"/>
                  <a:lumOff val="50000"/>
                </a:schemeClr>
              </a:solidFill>
            </a:endParaRPr>
          </a:p>
        </p:txBody>
      </p:sp>
    </p:spTree>
    <p:extLst>
      <p:ext uri="{BB962C8B-B14F-4D97-AF65-F5344CB8AC3E}">
        <p14:creationId xmlns:p14="http://schemas.microsoft.com/office/powerpoint/2010/main" val="13737070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1AFDFB8-D0A8-3843-A24F-A030F6ACD609}" type="datetime1">
              <a:rPr lang="zh-CN" altLang="en-US" smtClean="0"/>
              <a:t>20/5/2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56EF4-2023-E549-812E-AF13E106AA54}" type="slidenum">
              <a:rPr lang="en-US" altLang="zh-CN" smtClean="0"/>
              <a:pPr/>
              <a:t>‹#›</a:t>
            </a:fld>
            <a:endParaRPr lang="en-US" altLang="zh-CN"/>
          </a:p>
        </p:txBody>
      </p:sp>
    </p:spTree>
    <p:extLst>
      <p:ext uri="{BB962C8B-B14F-4D97-AF65-F5344CB8AC3E}">
        <p14:creationId xmlns:p14="http://schemas.microsoft.com/office/powerpoint/2010/main" val="297414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9DBFDBE8-D678-B648-81B2-9238A9F5420C}" type="datetime1">
              <a:rPr lang="zh-CN" altLang="en-US" smtClean="0"/>
              <a:t>20/5/2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30CC93-3A06-1E47-95CB-F138CC7C9514}" type="slidenum">
              <a:rPr lang="en-US" altLang="zh-CN" smtClean="0"/>
              <a:pPr/>
              <a:t>‹#›</a:t>
            </a:fld>
            <a:endParaRPr lang="en-US" altLang="zh-CN"/>
          </a:p>
        </p:txBody>
      </p:sp>
    </p:spTree>
    <p:extLst>
      <p:ext uri="{BB962C8B-B14F-4D97-AF65-F5344CB8AC3E}">
        <p14:creationId xmlns:p14="http://schemas.microsoft.com/office/powerpoint/2010/main" val="14549877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4CF3B30B-6DA2-5642-9C88-5D5F74054745}" type="datetime1">
              <a:rPr lang="zh-CN" altLang="en-US" smtClean="0"/>
              <a:t>20/5/2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0856D9-F5BA-2547-A59F-389224A7D136}" type="slidenum">
              <a:rPr lang="en-US" altLang="zh-CN" smtClean="0"/>
              <a:pPr/>
              <a:t>‹#›</a:t>
            </a:fld>
            <a:endParaRPr lang="en-US" altLang="zh-CN"/>
          </a:p>
        </p:txBody>
      </p:sp>
    </p:spTree>
    <p:extLst>
      <p:ext uri="{BB962C8B-B14F-4D97-AF65-F5344CB8AC3E}">
        <p14:creationId xmlns:p14="http://schemas.microsoft.com/office/powerpoint/2010/main" val="5831451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18BCAC6-E5F1-6543-AA4B-50D5D666EEA5}" type="datetime1">
              <a:rPr lang="zh-CN" altLang="en-US" smtClean="0"/>
              <a:t>20/5/2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7B08B5-2FE5-7242-A6A8-D08A0292FDA5}" type="slidenum">
              <a:rPr lang="en-US" altLang="zh-CN" smtClean="0"/>
              <a:pPr/>
              <a:t>‹#›</a:t>
            </a:fld>
            <a:endParaRPr lang="en-US" altLang="zh-CN"/>
          </a:p>
        </p:txBody>
      </p:sp>
    </p:spTree>
    <p:extLst>
      <p:ext uri="{BB962C8B-B14F-4D97-AF65-F5344CB8AC3E}">
        <p14:creationId xmlns:p14="http://schemas.microsoft.com/office/powerpoint/2010/main" val="4270381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Date Placeholder 2"/>
          <p:cNvSpPr>
            <a:spLocks noGrp="1"/>
          </p:cNvSpPr>
          <p:nvPr>
            <p:ph type="dt" sz="half" idx="10"/>
          </p:nvPr>
        </p:nvSpPr>
        <p:spPr/>
        <p:txBody>
          <a:bodyPr/>
          <a:lstStyle/>
          <a:p>
            <a:fld id="{68E3EB69-354F-C14D-8E11-A26E1BFA4A2C}" type="datetime1">
              <a:rPr lang="zh-CN" altLang="en-US" smtClean="0"/>
              <a:t>20/5/2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22A8F9-FC01-F04B-9D28-636E615624CD}" type="slidenum">
              <a:rPr lang="en-US" altLang="zh-CN" smtClean="0"/>
              <a:pPr/>
              <a:t>‹#›</a:t>
            </a:fld>
            <a:endParaRPr lang="en-US" altLang="zh-CN"/>
          </a:p>
        </p:txBody>
      </p:sp>
    </p:spTree>
    <p:extLst>
      <p:ext uri="{BB962C8B-B14F-4D97-AF65-F5344CB8AC3E}">
        <p14:creationId xmlns:p14="http://schemas.microsoft.com/office/powerpoint/2010/main" val="19533942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57806-EF43-F643-8599-39A15DC2392F}" type="datetime1">
              <a:rPr lang="zh-CN" altLang="en-US" smtClean="0"/>
              <a:t>20/5/2</a:t>
            </a:fld>
            <a:endParaRPr lang="en-US" dirty="0"/>
          </a:p>
        </p:txBody>
      </p:sp>
      <p:sp>
        <p:nvSpPr>
          <p:cNvPr id="3" name="Footer Placeholder 2"/>
          <p:cNvSpPr>
            <a:spLocks noGrp="1"/>
          </p:cNvSpPr>
          <p:nvPr>
            <p:ph type="ftr" sz="quarter" idx="11"/>
          </p:nvPr>
        </p:nvSpPr>
        <p:spPr/>
        <p:txBody>
          <a:bodyPr/>
          <a:lstStyle/>
          <a:p>
            <a:r>
              <a:rPr lang="en-US" altLang="zh-CN" dirty="0" smtClean="0">
                <a:solidFill>
                  <a:schemeClr val="tx1">
                    <a:lumMod val="50000"/>
                    <a:lumOff val="50000"/>
                  </a:schemeClr>
                </a:solidFill>
              </a:rPr>
              <a:t>Wednesday seminar- </a:t>
            </a:r>
            <a:r>
              <a:rPr lang="en-US" altLang="zh-CN" dirty="0" err="1" smtClean="0">
                <a:solidFill>
                  <a:schemeClr val="tx1">
                    <a:lumMod val="50000"/>
                    <a:lumOff val="50000"/>
                  </a:schemeClr>
                </a:solidFill>
              </a:rPr>
              <a:t>kiel</a:t>
            </a:r>
            <a:r>
              <a:rPr lang="en-US" altLang="zh-CN" dirty="0" smtClean="0">
                <a:solidFill>
                  <a:schemeClr val="tx1">
                    <a:lumMod val="50000"/>
                    <a:lumOff val="50000"/>
                  </a:schemeClr>
                </a:solidFill>
              </a:rPr>
              <a:t>- 2020.04.29</a:t>
            </a:r>
          </a:p>
        </p:txBody>
      </p:sp>
      <p:sp>
        <p:nvSpPr>
          <p:cNvPr id="4" name="Slide Number Placeholder 3"/>
          <p:cNvSpPr>
            <a:spLocks noGrp="1"/>
          </p:cNvSpPr>
          <p:nvPr>
            <p:ph type="sldNum" sz="quarter" idx="12"/>
          </p:nvPr>
        </p:nvSpPr>
        <p:spPr/>
        <p:txBody>
          <a:bodyPr/>
          <a:lstStyle/>
          <a:p>
            <a:fld id="{776C928E-A492-7B4E-A069-1385DC413E0D}" type="slidenum">
              <a:rPr lang="en-US" altLang="zh-CN" smtClean="0"/>
              <a:pPr/>
              <a:t>‹#›</a:t>
            </a:fld>
            <a:endParaRPr lang="en-US" altLang="zh-CN"/>
          </a:p>
        </p:txBody>
      </p:sp>
    </p:spTree>
    <p:extLst>
      <p:ext uri="{BB962C8B-B14F-4D97-AF65-F5344CB8AC3E}">
        <p14:creationId xmlns:p14="http://schemas.microsoft.com/office/powerpoint/2010/main" val="21154379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Rectangle 7"/>
          <p:cNvSpPr>
            <a:spLocks noGrp="1" noChangeArrowheads="1"/>
          </p:cNvSpPr>
          <p:nvPr>
            <p:ph type="sldNum" idx="10"/>
          </p:nvPr>
        </p:nvSpPr>
        <p:spPr>
          <a:ln/>
        </p:spPr>
        <p:txBody>
          <a:bodyPr/>
          <a:lstStyle>
            <a:lvl1pPr>
              <a:defRPr/>
            </a:lvl1pPr>
          </a:lstStyle>
          <a:p>
            <a:fld id="{B603DA12-C875-9F46-8B1D-7979EC6BCB8B}" type="slidenum">
              <a:rPr lang="en-US" altLang="zh-CN"/>
              <a:pPr/>
              <a:t>‹#›</a:t>
            </a:fld>
            <a:endParaRPr lang="en-US" altLang="zh-CN"/>
          </a:p>
        </p:txBody>
      </p:sp>
    </p:spTree>
    <p:extLst>
      <p:ext uri="{BB962C8B-B14F-4D97-AF65-F5344CB8AC3E}">
        <p14:creationId xmlns:p14="http://schemas.microsoft.com/office/powerpoint/2010/main" val="12538199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F999FE7-8ACD-8948-A721-A2A439832B58}" type="datetime1">
              <a:rPr lang="zh-CN" altLang="en-US" smtClean="0"/>
              <a:t>20/5/2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2E15FC-ED0E-DD43-9730-4BA16CA3953B}" type="slidenum">
              <a:rPr lang="en-US" altLang="zh-CN" smtClean="0"/>
              <a:pPr/>
              <a:t>‹#›</a:t>
            </a:fld>
            <a:endParaRPr lang="en-US" altLang="zh-CN"/>
          </a:p>
        </p:txBody>
      </p:sp>
    </p:spTree>
    <p:extLst>
      <p:ext uri="{BB962C8B-B14F-4D97-AF65-F5344CB8AC3E}">
        <p14:creationId xmlns:p14="http://schemas.microsoft.com/office/powerpoint/2010/main" val="3406455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18183B1D-FD6A-4B44-A62A-F0DC0B2BF2FE}" type="datetime1">
              <a:rPr lang="zh-CN" altLang="en-US" smtClean="0"/>
              <a:t>20/5/2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6F5764-298E-D745-A364-B879102EB04F}" type="slidenum">
              <a:rPr lang="en-US" altLang="zh-CN" smtClean="0"/>
              <a:pPr/>
              <a:t>‹#›</a:t>
            </a:fld>
            <a:endParaRPr lang="en-US" altLang="zh-CN"/>
          </a:p>
        </p:txBody>
      </p:sp>
    </p:spTree>
    <p:extLst>
      <p:ext uri="{BB962C8B-B14F-4D97-AF65-F5344CB8AC3E}">
        <p14:creationId xmlns:p14="http://schemas.microsoft.com/office/powerpoint/2010/main" val="377172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A27E02BF-3E7D-2E4C-951F-695ADA0AE366}" type="datetime1">
              <a:rPr lang="zh-CN" altLang="en-US" smtClean="0"/>
              <a:t>20/5/2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3D95FC-02F6-FE4B-A5F3-8EC4CD6214BC}" type="slidenum">
              <a:rPr lang="en-US" altLang="zh-CN" smtClean="0"/>
              <a:pPr/>
              <a:t>‹#›</a:t>
            </a:fld>
            <a:endParaRPr lang="en-US" altLang="zh-CN"/>
          </a:p>
        </p:txBody>
      </p:sp>
    </p:spTree>
    <p:extLst>
      <p:ext uri="{BB962C8B-B14F-4D97-AF65-F5344CB8AC3E}">
        <p14:creationId xmlns:p14="http://schemas.microsoft.com/office/powerpoint/2010/main" val="4066827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2288"/>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AF8FCBD3-8DE8-FB4B-9F8D-8EF0632023DB}" type="datetime1">
              <a:rPr kumimoji="1" lang="zh-CN" altLang="en-US" smtClean="0"/>
              <a:t>20/5/2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5CC9CBB3-8EFD-8C40-8B20-F92B6AF63711}" type="slidenum">
              <a:rPr kumimoji="1" lang="zh-CN" altLang="en-US" smtClean="0"/>
              <a:t>‹#›</a:t>
            </a:fld>
            <a:endParaRPr kumimoji="1" lang="zh-CN" altLang="en-US"/>
          </a:p>
        </p:txBody>
      </p:sp>
    </p:spTree>
    <p:extLst>
      <p:ext uri="{BB962C8B-B14F-4D97-AF65-F5344CB8AC3E}">
        <p14:creationId xmlns:p14="http://schemas.microsoft.com/office/powerpoint/2010/main" val="10188392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96D297F5-F771-5144-8A75-F140FD5E7A68}" type="datetime1">
              <a:rPr kumimoji="1" lang="zh-CN" altLang="en-US" smtClean="0"/>
              <a:t>20/5/2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5CC9CBB3-8EFD-8C40-8B20-F92B6AF63711}" type="slidenum">
              <a:rPr kumimoji="1" lang="zh-CN" altLang="en-US" smtClean="0"/>
              <a:t>‹#›</a:t>
            </a:fld>
            <a:endParaRPr kumimoji="1" lang="zh-CN" altLang="en-US"/>
          </a:p>
        </p:txBody>
      </p:sp>
    </p:spTree>
    <p:extLst>
      <p:ext uri="{BB962C8B-B14F-4D97-AF65-F5344CB8AC3E}">
        <p14:creationId xmlns:p14="http://schemas.microsoft.com/office/powerpoint/2010/main" val="1744224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23888" y="3443288"/>
            <a:ext cx="7886700" cy="1125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40105A31-2A35-1D49-8AE3-C3253730E4C6}" type="datetime1">
              <a:rPr kumimoji="1" lang="zh-CN" altLang="en-US" smtClean="0"/>
              <a:t>20/5/2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5CC9CBB3-8EFD-8C40-8B20-F92B6AF63711}" type="slidenum">
              <a:rPr kumimoji="1" lang="zh-CN" altLang="en-US" smtClean="0"/>
              <a:t>‹#›</a:t>
            </a:fld>
            <a:endParaRPr kumimoji="1" lang="zh-CN" altLang="en-US"/>
          </a:p>
        </p:txBody>
      </p:sp>
    </p:spTree>
    <p:extLst>
      <p:ext uri="{BB962C8B-B14F-4D97-AF65-F5344CB8AC3E}">
        <p14:creationId xmlns:p14="http://schemas.microsoft.com/office/powerpoint/2010/main" val="2028499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628650" y="1370013"/>
            <a:ext cx="3867150" cy="3263900"/>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370013"/>
            <a:ext cx="3867150" cy="3263900"/>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8C88303D-FC02-D245-9F8A-C2C0DBAAE922}" type="datetime1">
              <a:rPr kumimoji="1" lang="zh-CN" altLang="en-US" smtClean="0"/>
              <a:t>20/5/2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5CC9CBB3-8EFD-8C40-8B20-F92B6AF63711}" type="slidenum">
              <a:rPr kumimoji="1" lang="zh-CN" altLang="en-US" smtClean="0"/>
              <a:t>‹#›</a:t>
            </a:fld>
            <a:endParaRPr kumimoji="1" lang="zh-CN" altLang="en-US"/>
          </a:p>
        </p:txBody>
      </p:sp>
    </p:spTree>
    <p:extLst>
      <p:ext uri="{BB962C8B-B14F-4D97-AF65-F5344CB8AC3E}">
        <p14:creationId xmlns:p14="http://schemas.microsoft.com/office/powerpoint/2010/main" val="1682805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630238" y="1879600"/>
            <a:ext cx="3868737" cy="27638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29150" y="1879600"/>
            <a:ext cx="3887788" cy="27638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729C3C6F-97AC-634C-926C-B88B0AB04F92}" type="datetime1">
              <a:rPr kumimoji="1" lang="zh-CN" altLang="en-US" smtClean="0"/>
              <a:t>20/5/2</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5CC9CBB3-8EFD-8C40-8B20-F92B6AF63711}" type="slidenum">
              <a:rPr kumimoji="1" lang="zh-CN" altLang="en-US" smtClean="0"/>
              <a:t>‹#›</a:t>
            </a:fld>
            <a:endParaRPr kumimoji="1" lang="zh-CN" altLang="en-US"/>
          </a:p>
        </p:txBody>
      </p:sp>
    </p:spTree>
    <p:extLst>
      <p:ext uri="{BB962C8B-B14F-4D97-AF65-F5344CB8AC3E}">
        <p14:creationId xmlns:p14="http://schemas.microsoft.com/office/powerpoint/2010/main" val="5495167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630238" y="1879600"/>
            <a:ext cx="3868737" cy="27638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29150" y="1879600"/>
            <a:ext cx="3887788" cy="27638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57427E37-9B29-354D-9E83-298C6CBDEDE8}" type="datetime1">
              <a:rPr kumimoji="1" lang="zh-CN" altLang="en-US" smtClean="0"/>
              <a:t>20/5/2</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5CC9CBB3-8EFD-8C40-8B20-F92B6AF63711}" type="slidenum">
              <a:rPr kumimoji="1" lang="zh-CN" altLang="en-US" smtClean="0"/>
              <a:t>‹#›</a:t>
            </a:fld>
            <a:endParaRPr kumimoji="1" lang="zh-CN" altLang="en-US"/>
          </a:p>
        </p:txBody>
      </p:sp>
    </p:spTree>
    <p:extLst>
      <p:ext uri="{BB962C8B-B14F-4D97-AF65-F5344CB8AC3E}">
        <p14:creationId xmlns:p14="http://schemas.microsoft.com/office/powerpoint/2010/main" val="133113815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38D71F3B-E024-A04C-9DC1-61C7B00EF64B}" type="datetime1">
              <a:rPr kumimoji="1" lang="zh-CN" altLang="en-US" smtClean="0"/>
              <a:t>20/5/2</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5CC9CBB3-8EFD-8C40-8B20-F92B6AF63711}" type="slidenum">
              <a:rPr kumimoji="1" lang="zh-CN" altLang="en-US" smtClean="0"/>
              <a:t>‹#›</a:t>
            </a:fld>
            <a:endParaRPr kumimoji="1" lang="zh-CN" altLang="en-US"/>
          </a:p>
        </p:txBody>
      </p:sp>
    </p:spTree>
    <p:extLst>
      <p:ext uri="{BB962C8B-B14F-4D97-AF65-F5344CB8AC3E}">
        <p14:creationId xmlns:p14="http://schemas.microsoft.com/office/powerpoint/2010/main" val="15475956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3288"/>
            <a:ext cx="7886700" cy="112553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7"/>
          <p:cNvSpPr>
            <a:spLocks noGrp="1" noChangeArrowheads="1"/>
          </p:cNvSpPr>
          <p:nvPr>
            <p:ph type="sldNum" idx="10"/>
          </p:nvPr>
        </p:nvSpPr>
        <p:spPr>
          <a:ln/>
        </p:spPr>
        <p:txBody>
          <a:bodyPr/>
          <a:lstStyle>
            <a:lvl1pPr>
              <a:defRPr/>
            </a:lvl1pPr>
          </a:lstStyle>
          <a:p>
            <a:fld id="{FB3161F2-FC72-1444-B1FD-766F31482525}" type="slidenum">
              <a:rPr lang="en-US" altLang="zh-CN"/>
              <a:pPr/>
              <a:t>‹#›</a:t>
            </a:fld>
            <a:endParaRPr lang="en-US" altLang="zh-CN"/>
          </a:p>
        </p:txBody>
      </p:sp>
    </p:spTree>
    <p:extLst>
      <p:ext uri="{BB962C8B-B14F-4D97-AF65-F5344CB8AC3E}">
        <p14:creationId xmlns:p14="http://schemas.microsoft.com/office/powerpoint/2010/main" val="18422040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14CBBF0-F560-ED42-B3D5-D07447822801}" type="datetime1">
              <a:rPr kumimoji="1" lang="zh-CN" altLang="en-US" smtClean="0"/>
              <a:t>20/5/2</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5CC9CBB3-8EFD-8C40-8B20-F92B6AF63711}" type="slidenum">
              <a:rPr kumimoji="1" lang="zh-CN" altLang="en-US" smtClean="0"/>
              <a:t>‹#›</a:t>
            </a:fld>
            <a:endParaRPr kumimoji="1" lang="zh-CN" altLang="en-US"/>
          </a:p>
        </p:txBody>
      </p:sp>
    </p:spTree>
    <p:extLst>
      <p:ext uri="{BB962C8B-B14F-4D97-AF65-F5344CB8AC3E}">
        <p14:creationId xmlns:p14="http://schemas.microsoft.com/office/powerpoint/2010/main" val="1180226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887788" y="741363"/>
            <a:ext cx="4629150" cy="3656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48CED9E-B16A-374D-8B2B-E88808F95891}" type="datetime1">
              <a:rPr kumimoji="1" lang="zh-CN" altLang="en-US" smtClean="0"/>
              <a:t>20/5/2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5CC9CBB3-8EFD-8C40-8B20-F92B6AF63711}" type="slidenum">
              <a:rPr kumimoji="1" lang="zh-CN" altLang="en-US" smtClean="0"/>
              <a:t>‹#›</a:t>
            </a:fld>
            <a:endParaRPr kumimoji="1" lang="zh-CN" altLang="en-US"/>
          </a:p>
        </p:txBody>
      </p:sp>
    </p:spTree>
    <p:extLst>
      <p:ext uri="{BB962C8B-B14F-4D97-AF65-F5344CB8AC3E}">
        <p14:creationId xmlns:p14="http://schemas.microsoft.com/office/powerpoint/2010/main" val="1478936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3887788" y="741363"/>
            <a:ext cx="4629150" cy="3656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5041E38C-5925-AF49-B4FE-3DFC8ADCF803}" type="datetime1">
              <a:rPr kumimoji="1" lang="zh-CN" altLang="en-US" smtClean="0"/>
              <a:t>20/5/2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5CC9CBB3-8EFD-8C40-8B20-F92B6AF63711}" type="slidenum">
              <a:rPr kumimoji="1" lang="zh-CN" altLang="en-US" smtClean="0"/>
              <a:t>‹#›</a:t>
            </a:fld>
            <a:endParaRPr kumimoji="1" lang="zh-CN" altLang="en-US"/>
          </a:p>
        </p:txBody>
      </p:sp>
    </p:spTree>
    <p:extLst>
      <p:ext uri="{BB962C8B-B14F-4D97-AF65-F5344CB8AC3E}">
        <p14:creationId xmlns:p14="http://schemas.microsoft.com/office/powerpoint/2010/main" val="15054704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86536816-AA9B-2747-B8BC-CD0FC649C543}" type="datetime1">
              <a:rPr kumimoji="1" lang="zh-CN" altLang="en-US" smtClean="0"/>
              <a:t>20/5/2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5CC9CBB3-8EFD-8C40-8B20-F92B6AF63711}" type="slidenum">
              <a:rPr kumimoji="1" lang="zh-CN" altLang="en-US" smtClean="0"/>
              <a:t>‹#›</a:t>
            </a:fld>
            <a:endParaRPr kumimoji="1" lang="zh-CN" altLang="en-US"/>
          </a:p>
        </p:txBody>
      </p:sp>
    </p:spTree>
    <p:extLst>
      <p:ext uri="{BB962C8B-B14F-4D97-AF65-F5344CB8AC3E}">
        <p14:creationId xmlns:p14="http://schemas.microsoft.com/office/powerpoint/2010/main" val="789104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927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628650" y="274638"/>
            <a:ext cx="5762625" cy="435927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E50289EC-815B-5C48-8CD2-D4F56879F176}" type="datetime1">
              <a:rPr kumimoji="1" lang="zh-CN" altLang="en-US" smtClean="0"/>
              <a:t>20/5/2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5CC9CBB3-8EFD-8C40-8B20-F92B6AF63711}" type="slidenum">
              <a:rPr kumimoji="1" lang="zh-CN" altLang="en-US" smtClean="0"/>
              <a:t>‹#›</a:t>
            </a:fld>
            <a:endParaRPr kumimoji="1" lang="zh-CN" altLang="en-US"/>
          </a:p>
        </p:txBody>
      </p:sp>
    </p:spTree>
    <p:extLst>
      <p:ext uri="{BB962C8B-B14F-4D97-AF65-F5344CB8AC3E}">
        <p14:creationId xmlns:p14="http://schemas.microsoft.com/office/powerpoint/2010/main" val="175976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20725" y="2781300"/>
            <a:ext cx="1566863" cy="1584325"/>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2439988" y="2781300"/>
            <a:ext cx="1568450" cy="1584325"/>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Rectangle 7"/>
          <p:cNvSpPr>
            <a:spLocks noGrp="1" noChangeArrowheads="1"/>
          </p:cNvSpPr>
          <p:nvPr>
            <p:ph type="sldNum" idx="10"/>
          </p:nvPr>
        </p:nvSpPr>
        <p:spPr>
          <a:ln/>
        </p:spPr>
        <p:txBody>
          <a:bodyPr/>
          <a:lstStyle>
            <a:lvl1pPr>
              <a:defRPr/>
            </a:lvl1pPr>
          </a:lstStyle>
          <a:p>
            <a:fld id="{FD01E6D0-7642-3D48-AB05-1C42A83CFF78}" type="slidenum">
              <a:rPr lang="en-US" altLang="zh-CN"/>
              <a:pPr/>
              <a:t>‹#›</a:t>
            </a:fld>
            <a:endParaRPr lang="en-US" altLang="zh-CN"/>
          </a:p>
        </p:txBody>
      </p:sp>
    </p:spTree>
    <p:extLst>
      <p:ext uri="{BB962C8B-B14F-4D97-AF65-F5344CB8AC3E}">
        <p14:creationId xmlns:p14="http://schemas.microsoft.com/office/powerpoint/2010/main" val="16512757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38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38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Rectangle 7"/>
          <p:cNvSpPr>
            <a:spLocks noGrp="1" noChangeArrowheads="1"/>
          </p:cNvSpPr>
          <p:nvPr>
            <p:ph type="sldNum" idx="10"/>
          </p:nvPr>
        </p:nvSpPr>
        <p:spPr>
          <a:ln/>
        </p:spPr>
        <p:txBody>
          <a:bodyPr/>
          <a:lstStyle>
            <a:lvl1pPr>
              <a:defRPr/>
            </a:lvl1pPr>
          </a:lstStyle>
          <a:p>
            <a:fld id="{94FCC104-87D9-004D-92F8-9820F2D6BE9C}" type="slidenum">
              <a:rPr lang="en-US" altLang="zh-CN"/>
              <a:pPr/>
              <a:t>‹#›</a:t>
            </a:fld>
            <a:endParaRPr lang="en-US" altLang="zh-CN"/>
          </a:p>
        </p:txBody>
      </p:sp>
    </p:spTree>
    <p:extLst>
      <p:ext uri="{BB962C8B-B14F-4D97-AF65-F5344CB8AC3E}">
        <p14:creationId xmlns:p14="http://schemas.microsoft.com/office/powerpoint/2010/main" val="10605617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7"/>
          <p:cNvSpPr>
            <a:spLocks noGrp="1" noChangeArrowheads="1"/>
          </p:cNvSpPr>
          <p:nvPr>
            <p:ph type="sldNum" idx="10"/>
          </p:nvPr>
        </p:nvSpPr>
        <p:spPr>
          <a:ln/>
        </p:spPr>
        <p:txBody>
          <a:bodyPr/>
          <a:lstStyle>
            <a:lvl1pPr>
              <a:defRPr/>
            </a:lvl1pPr>
          </a:lstStyle>
          <a:p>
            <a:fld id="{A7AE257B-CCAF-584D-AFAE-19B1D1E8ED1E}" type="slidenum">
              <a:rPr lang="en-US" altLang="zh-CN"/>
              <a:pPr/>
              <a:t>‹#›</a:t>
            </a:fld>
            <a:endParaRPr lang="en-US" altLang="zh-CN"/>
          </a:p>
        </p:txBody>
      </p:sp>
    </p:spTree>
    <p:extLst>
      <p:ext uri="{BB962C8B-B14F-4D97-AF65-F5344CB8AC3E}">
        <p14:creationId xmlns:p14="http://schemas.microsoft.com/office/powerpoint/2010/main" val="7471125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fld id="{B3A4E742-6A9D-CC4B-A656-719753A7C61E}" type="slidenum">
              <a:rPr lang="en-US" altLang="zh-CN"/>
              <a:pPr/>
              <a:t>‹#›</a:t>
            </a:fld>
            <a:endParaRPr lang="en-US" altLang="zh-CN"/>
          </a:p>
        </p:txBody>
      </p:sp>
    </p:spTree>
    <p:extLst>
      <p:ext uri="{BB962C8B-B14F-4D97-AF65-F5344CB8AC3E}">
        <p14:creationId xmlns:p14="http://schemas.microsoft.com/office/powerpoint/2010/main" val="38409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6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7"/>
          <p:cNvSpPr>
            <a:spLocks noGrp="1" noChangeArrowheads="1"/>
          </p:cNvSpPr>
          <p:nvPr>
            <p:ph type="sldNum" idx="10"/>
          </p:nvPr>
        </p:nvSpPr>
        <p:spPr>
          <a:ln/>
        </p:spPr>
        <p:txBody>
          <a:bodyPr/>
          <a:lstStyle>
            <a:lvl1pPr>
              <a:defRPr/>
            </a:lvl1pPr>
          </a:lstStyle>
          <a:p>
            <a:fld id="{B98E9E67-E155-634A-9D67-6060EE18E1AD}" type="slidenum">
              <a:rPr lang="en-US" altLang="zh-CN"/>
              <a:pPr/>
              <a:t>‹#›</a:t>
            </a:fld>
            <a:endParaRPr lang="en-US" altLang="zh-CN"/>
          </a:p>
        </p:txBody>
      </p:sp>
    </p:spTree>
    <p:extLst>
      <p:ext uri="{BB962C8B-B14F-4D97-AF65-F5344CB8AC3E}">
        <p14:creationId xmlns:p14="http://schemas.microsoft.com/office/powerpoint/2010/main" val="1788730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6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7"/>
          <p:cNvSpPr>
            <a:spLocks noGrp="1" noChangeArrowheads="1"/>
          </p:cNvSpPr>
          <p:nvPr>
            <p:ph type="sldNum" idx="10"/>
          </p:nvPr>
        </p:nvSpPr>
        <p:spPr>
          <a:ln/>
        </p:spPr>
        <p:txBody>
          <a:bodyPr/>
          <a:lstStyle>
            <a:lvl1pPr>
              <a:defRPr/>
            </a:lvl1pPr>
          </a:lstStyle>
          <a:p>
            <a:fld id="{BC6F94A0-3430-284E-91B6-F30E8BFF4375}" type="slidenum">
              <a:rPr lang="en-US" altLang="zh-CN"/>
              <a:pPr/>
              <a:t>‹#›</a:t>
            </a:fld>
            <a:endParaRPr lang="en-US" altLang="zh-CN"/>
          </a:p>
        </p:txBody>
      </p:sp>
    </p:spTree>
    <p:extLst>
      <p:ext uri="{BB962C8B-B14F-4D97-AF65-F5344CB8AC3E}">
        <p14:creationId xmlns:p14="http://schemas.microsoft.com/office/powerpoint/2010/main" val="19894602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9144000" cy="487363"/>
          </a:xfrm>
          <a:prstGeom prst="rect">
            <a:avLst/>
          </a:prstGeom>
          <a:solidFill>
            <a:srgbClr val="E9EDE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zh-CN" altLang="en-US"/>
          </a:p>
        </p:txBody>
      </p:sp>
      <p:grpSp>
        <p:nvGrpSpPr>
          <p:cNvPr id="26627" name="Group 2"/>
          <p:cNvGrpSpPr>
            <a:grpSpLocks/>
          </p:cNvGrpSpPr>
          <p:nvPr/>
        </p:nvGrpSpPr>
        <p:grpSpPr bwMode="auto">
          <a:xfrm>
            <a:off x="830263" y="1192213"/>
            <a:ext cx="731837" cy="33337"/>
            <a:chOff x="523" y="751"/>
            <a:chExt cx="461" cy="21"/>
          </a:xfrm>
        </p:grpSpPr>
        <p:sp>
          <p:nvSpPr>
            <p:cNvPr id="2" name="Rectangle 3"/>
            <p:cNvSpPr>
              <a:spLocks noChangeArrowheads="1"/>
            </p:cNvSpPr>
            <p:nvPr/>
          </p:nvSpPr>
          <p:spPr bwMode="auto">
            <a:xfrm rot="16200000">
              <a:off x="860" y="648"/>
              <a:ext cx="21" cy="227"/>
            </a:xfrm>
            <a:prstGeom prst="rect">
              <a:avLst/>
            </a:prstGeom>
            <a:solidFill>
              <a:srgbClr val="EB56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zh-CN" altLang="en-US"/>
            </a:p>
          </p:txBody>
        </p:sp>
        <p:sp>
          <p:nvSpPr>
            <p:cNvPr id="3076" name="Rectangle 4"/>
            <p:cNvSpPr>
              <a:spLocks noChangeArrowheads="1"/>
            </p:cNvSpPr>
            <p:nvPr/>
          </p:nvSpPr>
          <p:spPr bwMode="auto">
            <a:xfrm rot="16200000">
              <a:off x="627" y="647"/>
              <a:ext cx="21" cy="229"/>
            </a:xfrm>
            <a:prstGeom prst="rect">
              <a:avLst/>
            </a:prstGeom>
            <a:solidFill>
              <a:srgbClr val="1A998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zh-CN" altLang="en-US"/>
            </a:p>
          </p:txBody>
        </p:sp>
      </p:grpSp>
      <p:sp>
        <p:nvSpPr>
          <p:cNvPr id="3077" name="Rectangle 5"/>
          <p:cNvSpPr>
            <a:spLocks noGrp="1" noChangeArrowheads="1"/>
          </p:cNvSpPr>
          <p:nvPr>
            <p:ph type="title"/>
          </p:nvPr>
        </p:nvSpPr>
        <p:spPr bwMode="auto">
          <a:xfrm>
            <a:off x="730250" y="1319213"/>
            <a:ext cx="3287713"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91440" rIns="90000" bIns="91440" numCol="1" anchor="t" anchorCtr="0" compatLnSpc="1">
            <a:prstTxWarp prst="textNoShape">
              <a:avLst/>
            </a:prstTxWarp>
          </a:bodyPr>
          <a:lstStyle/>
          <a:p>
            <a:pPr lvl="0"/>
            <a:r>
              <a:rPr lang="en-GB" altLang="zh-CN"/>
              <a:t>Click to edit the title text format</a:t>
            </a:r>
          </a:p>
        </p:txBody>
      </p:sp>
      <p:sp>
        <p:nvSpPr>
          <p:cNvPr id="3078" name="Rectangle 6"/>
          <p:cNvSpPr>
            <a:spLocks noGrp="1" noChangeArrowheads="1"/>
          </p:cNvSpPr>
          <p:nvPr>
            <p:ph type="body" idx="1"/>
          </p:nvPr>
        </p:nvSpPr>
        <p:spPr bwMode="auto">
          <a:xfrm>
            <a:off x="720725" y="2781300"/>
            <a:ext cx="3287713"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91440" rIns="90000" bIns="9144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p:txBody>
      </p:sp>
      <p:sp>
        <p:nvSpPr>
          <p:cNvPr id="3079" name="Rectangle 7"/>
          <p:cNvSpPr>
            <a:spLocks noGrp="1" noChangeArrowheads="1"/>
          </p:cNvSpPr>
          <p:nvPr>
            <p:ph type="sldNum"/>
          </p:nvPr>
        </p:nvSpPr>
        <p:spPr bwMode="auto">
          <a:xfrm>
            <a:off x="8535988" y="4749800"/>
            <a:ext cx="534987"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91440" rIns="90000" bIns="91440" numCol="1" anchor="ctr" anchorCtr="0" compatLnSpc="1">
            <a:prstTxWarp prst="textNoShape">
              <a:avLst/>
            </a:prstTxWarp>
          </a:bodyPr>
          <a:lstStyle>
            <a:lvl1pPr algn="r" eaLnBrk="1">
              <a:buSzPct val="100000"/>
              <a:tabLst>
                <a:tab pos="457200" algn="l"/>
              </a:tabLst>
              <a:defRPr sz="1000">
                <a:solidFill>
                  <a:srgbClr val="595959"/>
                </a:solidFill>
                <a:latin typeface="Lato" charset="0"/>
                <a:ea typeface="Lato" charset="0"/>
                <a:cs typeface="Lato" charset="0"/>
              </a:defRPr>
            </a:lvl1pPr>
          </a:lstStyle>
          <a:p>
            <a:fld id="{A7236A77-6114-CA46-91D1-259CCD8BD0F3}"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457200" rtl="0" eaLnBrk="0" fontAlgn="base" hangingPunct="0">
        <a:lnSpc>
          <a:spcPct val="93000"/>
        </a:lnSpc>
        <a:spcBef>
          <a:spcPct val="0"/>
        </a:spcBef>
        <a:spcAft>
          <a:spcPct val="0"/>
        </a:spcAft>
        <a:buClr>
          <a:srgbClr val="000000"/>
        </a:buClr>
        <a:buSzPct val="100000"/>
        <a:buFont typeface="Times New Roman" charset="0"/>
        <a:defRPr sz="1400" kern="12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charset="0"/>
        <a:defRPr sz="1400">
          <a:solidFill>
            <a:srgbClr val="000000"/>
          </a:solidFill>
          <a:latin typeface="Arial" charset="0"/>
          <a:ea typeface="Arial" charset="0"/>
          <a:cs typeface="Arial" charset="0"/>
        </a:defRPr>
      </a:lvl2pPr>
      <a:lvl3pPr algn="l" defTabSz="457200" rtl="0" eaLnBrk="0" fontAlgn="base" hangingPunct="0">
        <a:lnSpc>
          <a:spcPct val="93000"/>
        </a:lnSpc>
        <a:spcBef>
          <a:spcPct val="0"/>
        </a:spcBef>
        <a:spcAft>
          <a:spcPct val="0"/>
        </a:spcAft>
        <a:buClr>
          <a:srgbClr val="000000"/>
        </a:buClr>
        <a:buSzPct val="100000"/>
        <a:buFont typeface="Times New Roman" charset="0"/>
        <a:defRPr sz="1400">
          <a:solidFill>
            <a:srgbClr val="000000"/>
          </a:solidFill>
          <a:latin typeface="Arial" charset="0"/>
          <a:ea typeface="Arial" charset="0"/>
          <a:cs typeface="Arial" charset="0"/>
        </a:defRPr>
      </a:lvl3pPr>
      <a:lvl4pPr algn="l" defTabSz="457200" rtl="0" eaLnBrk="0" fontAlgn="base" hangingPunct="0">
        <a:lnSpc>
          <a:spcPct val="93000"/>
        </a:lnSpc>
        <a:spcBef>
          <a:spcPct val="0"/>
        </a:spcBef>
        <a:spcAft>
          <a:spcPct val="0"/>
        </a:spcAft>
        <a:buClr>
          <a:srgbClr val="000000"/>
        </a:buClr>
        <a:buSzPct val="100000"/>
        <a:buFont typeface="Times New Roman" charset="0"/>
        <a:defRPr sz="1400">
          <a:solidFill>
            <a:srgbClr val="000000"/>
          </a:solidFill>
          <a:latin typeface="Arial" charset="0"/>
          <a:ea typeface="Arial" charset="0"/>
          <a:cs typeface="Arial" charset="0"/>
        </a:defRPr>
      </a:lvl4pPr>
      <a:lvl5pPr algn="l" defTabSz="457200" rtl="0" eaLnBrk="0" fontAlgn="base" hangingPunct="0">
        <a:lnSpc>
          <a:spcPct val="93000"/>
        </a:lnSpc>
        <a:spcBef>
          <a:spcPct val="0"/>
        </a:spcBef>
        <a:spcAft>
          <a:spcPct val="0"/>
        </a:spcAft>
        <a:buClr>
          <a:srgbClr val="000000"/>
        </a:buClr>
        <a:buSzPct val="100000"/>
        <a:buFont typeface="Times New Roman" charset="0"/>
        <a:defRPr sz="1400">
          <a:solidFill>
            <a:srgbClr val="000000"/>
          </a:solidFill>
          <a:latin typeface="Arial" charset="0"/>
          <a:ea typeface="Arial" charset="0"/>
          <a:cs typeface="Arial"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charset="0"/>
        <a:defRPr sz="1400">
          <a:solidFill>
            <a:srgbClr val="000000"/>
          </a:solidFill>
          <a:latin typeface="Arial" charset="0"/>
          <a:ea typeface="Arial" charset="0"/>
          <a:cs typeface="Arial"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charset="0"/>
        <a:defRPr sz="1400">
          <a:solidFill>
            <a:srgbClr val="000000"/>
          </a:solidFill>
          <a:latin typeface="Arial" charset="0"/>
          <a:ea typeface="Arial" charset="0"/>
          <a:cs typeface="Arial"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charset="0"/>
        <a:defRPr sz="1400">
          <a:solidFill>
            <a:srgbClr val="000000"/>
          </a:solidFill>
          <a:latin typeface="Arial" charset="0"/>
          <a:ea typeface="Arial" charset="0"/>
          <a:cs typeface="Arial"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charset="0"/>
        <a:defRPr sz="1400">
          <a:solidFill>
            <a:srgbClr val="000000"/>
          </a:solidFill>
          <a:latin typeface="Arial" charset="0"/>
          <a:ea typeface="Arial" charset="0"/>
          <a:cs typeface="Arial"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charset="0"/>
        <a:defRPr sz="1400" kern="1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charset="0"/>
        <a:defRPr sz="1400" kern="12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charset="0"/>
        <a:defRPr sz="1400" kern="12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charset="0"/>
        <a:defRPr sz="1400" kern="12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1178691E-BCD2-AA46-ABEA-94919008F5F5}" type="datetime1">
              <a:rPr lang="zh-CN" altLang="en-US" smtClean="0"/>
              <a:t>20/5/2</a:t>
            </a:fld>
            <a:endParaRPr lang="en-US" dirty="0"/>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CA07F897-1398-DD45-99F4-20F5427C5FED}" type="slidenum">
              <a:rPr lang="en-US" altLang="zh-CN" smtClean="0"/>
              <a:pPr/>
              <a:t>‹#›</a:t>
            </a:fld>
            <a:endParaRPr lang="en-US" altLang="zh-CN"/>
          </a:p>
        </p:txBody>
      </p:sp>
    </p:spTree>
    <p:extLst>
      <p:ext uri="{BB962C8B-B14F-4D97-AF65-F5344CB8AC3E}">
        <p14:creationId xmlns:p14="http://schemas.microsoft.com/office/powerpoint/2010/main" val="139976465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3" r:id="rId6"/>
    <p:sldLayoutId id="2147483751" r:id="rId7"/>
    <p:sldLayoutId id="2147483752" r:id="rId8"/>
    <p:sldLayoutId id="2147483754" r:id="rId9"/>
    <p:sldLayoutId id="2147483755" r:id="rId10"/>
    <p:sldLayoutId id="214748375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28650" y="1370013"/>
            <a:ext cx="7886700" cy="3263900"/>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9367D365-6A6C-B141-AD5B-C0AAB75848DF}" type="datetime1">
              <a:rPr kumimoji="1" lang="zh-CN" altLang="en-US" smtClean="0"/>
              <a:t>20/5/2</a:t>
            </a:fld>
            <a:endParaRPr kumimoji="1" lang="zh-CN" altLang="en-US"/>
          </a:p>
        </p:txBody>
      </p:sp>
      <p:sp>
        <p:nvSpPr>
          <p:cNvPr id="5"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CC9CBB3-8EFD-8C40-8B20-F92B6AF63711}" type="slidenum">
              <a:rPr kumimoji="1" lang="zh-CN" altLang="en-US" smtClean="0"/>
              <a:t>‹#›</a:t>
            </a:fld>
            <a:endParaRPr kumimoji="1" lang="zh-CN" altLang="en-US"/>
          </a:p>
        </p:txBody>
      </p:sp>
    </p:spTree>
    <p:extLst>
      <p:ext uri="{BB962C8B-B14F-4D97-AF65-F5344CB8AC3E}">
        <p14:creationId xmlns:p14="http://schemas.microsoft.com/office/powerpoint/2010/main" val="27119528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9" r:id="rId6"/>
    <p:sldLayoutId id="2147483763" r:id="rId7"/>
    <p:sldLayoutId id="2147483764" r:id="rId8"/>
    <p:sldLayoutId id="2147483765" r:id="rId9"/>
    <p:sldLayoutId id="2147483766" r:id="rId10"/>
    <p:sldLayoutId id="2147483767" r:id="rId11"/>
    <p:sldLayoutId id="2147483768"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png"/><Relationship Id="rId3" Type="http://schemas.openxmlformats.org/officeDocument/2006/relationships/hyperlink" Target="https://arxiv.org/abs/2001.1102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幻灯片编号占位符 6"/>
          <p:cNvSpPr>
            <a:spLocks noGrp="1"/>
          </p:cNvSpPr>
          <p:nvPr>
            <p:ph type="sldNum" idx="10"/>
          </p:nvPr>
        </p:nvSpPr>
        <p:spPr/>
        <p:txBody>
          <a:bodyPr/>
          <a:lstStyle/>
          <a:p>
            <a:fld id="{7DB76736-90A2-9342-B7EB-957C22B7939B}" type="slidenum">
              <a:rPr lang="en-US" altLang="zh-CN" smtClean="0"/>
              <a:pPr/>
              <a:t>1</a:t>
            </a:fld>
            <a:endParaRPr lang="en-US" altLang="zh-CN"/>
          </a:p>
        </p:txBody>
      </p:sp>
      <p:sp>
        <p:nvSpPr>
          <p:cNvPr id="3" name="标题 2"/>
          <p:cNvSpPr>
            <a:spLocks noGrp="1"/>
          </p:cNvSpPr>
          <p:nvPr>
            <p:ph type="ctrTitle" idx="4294967295"/>
          </p:nvPr>
        </p:nvSpPr>
        <p:spPr>
          <a:xfrm>
            <a:off x="0" y="1276350"/>
            <a:ext cx="9070975" cy="1647825"/>
          </a:xfrm>
        </p:spPr>
        <p:txBody>
          <a:bodyPr/>
          <a:lstStyle/>
          <a:p>
            <a:r>
              <a:rPr lang="en-US" altLang="zh-CN" sz="3600" b="1" dirty="0"/>
              <a:t>Energetic particles measurements on the lunar far-side by Lunar Lander Neutron and Dosimetry(LND) experiment</a:t>
            </a:r>
            <a:endParaRPr lang="zh-CN" altLang="zh-CN" sz="3600" dirty="0"/>
          </a:p>
        </p:txBody>
      </p:sp>
      <p:sp>
        <p:nvSpPr>
          <p:cNvPr id="4" name="副标题 3"/>
          <p:cNvSpPr>
            <a:spLocks noGrp="1"/>
          </p:cNvSpPr>
          <p:nvPr>
            <p:ph type="subTitle" idx="4294967295"/>
          </p:nvPr>
        </p:nvSpPr>
        <p:spPr>
          <a:xfrm>
            <a:off x="24011" y="3086894"/>
            <a:ext cx="8244408" cy="700087"/>
          </a:xfrm>
        </p:spPr>
        <p:txBody>
          <a:bodyPr/>
          <a:lstStyle/>
          <a:p>
            <a:r>
              <a:rPr lang="en-US" altLang="zh-CN" b="1" dirty="0"/>
              <a:t>Zigong Xu</a:t>
            </a:r>
            <a:r>
              <a:rPr lang="en-US" altLang="zh-CN" b="1" baseline="30000" dirty="0"/>
              <a:t>1</a:t>
            </a:r>
            <a:r>
              <a:rPr lang="en-US" altLang="zh-CN" dirty="0"/>
              <a:t>, Robert F Wimmer-Schweingruber</a:t>
            </a:r>
            <a:r>
              <a:rPr lang="en-US" altLang="zh-CN" baseline="30000" dirty="0"/>
              <a:t>1,2</a:t>
            </a:r>
            <a:r>
              <a:rPr lang="en-US" altLang="zh-CN" dirty="0"/>
              <a:t>, </a:t>
            </a:r>
            <a:r>
              <a:rPr lang="en-US" altLang="zh-CN" dirty="0" err="1"/>
              <a:t>Jingnan</a:t>
            </a:r>
            <a:r>
              <a:rPr lang="en-US" altLang="zh-CN" dirty="0"/>
              <a:t> Guo</a:t>
            </a:r>
            <a:r>
              <a:rPr lang="en-US" altLang="zh-CN" baseline="30000" dirty="0"/>
              <a:t>1,3</a:t>
            </a:r>
            <a:r>
              <a:rPr lang="en-US" altLang="zh-CN" dirty="0"/>
              <a:t>, </a:t>
            </a:r>
            <a:r>
              <a:rPr lang="en-US" altLang="zh-CN" dirty="0" err="1"/>
              <a:t>Jia</a:t>
            </a:r>
            <a:r>
              <a:rPr lang="en-US" altLang="zh-CN" dirty="0"/>
              <a:t> Yu</a:t>
            </a:r>
            <a:r>
              <a:rPr lang="en-US" altLang="zh-CN" baseline="30000" dirty="0"/>
              <a:t>1</a:t>
            </a:r>
            <a:r>
              <a:rPr lang="en-US" altLang="zh-CN" dirty="0"/>
              <a:t>, </a:t>
            </a:r>
            <a:r>
              <a:rPr lang="en-US" altLang="zh-CN" dirty="0" err="1"/>
              <a:t>Shenyi</a:t>
            </a:r>
            <a:r>
              <a:rPr lang="en-US" altLang="zh-CN" dirty="0"/>
              <a:t> Zhang</a:t>
            </a:r>
            <a:r>
              <a:rPr lang="en-US" altLang="zh-CN" baseline="30000" dirty="0"/>
              <a:t>2</a:t>
            </a:r>
            <a:r>
              <a:rPr lang="en-US" altLang="zh-CN" dirty="0"/>
              <a:t>, T. Berger</a:t>
            </a:r>
            <a:r>
              <a:rPr lang="en-US" altLang="zh-CN" baseline="30000" dirty="0"/>
              <a:t>4</a:t>
            </a:r>
            <a:r>
              <a:rPr lang="en-US" altLang="zh-CN" dirty="0"/>
              <a:t>, D. Matthiä</a:t>
            </a:r>
            <a:r>
              <a:rPr lang="en-US" altLang="zh-CN" baseline="30000" dirty="0"/>
              <a:t>4</a:t>
            </a:r>
            <a:r>
              <a:rPr lang="en-US" altLang="zh-CN" dirty="0"/>
              <a:t>, S. Burmeister</a:t>
            </a:r>
            <a:r>
              <a:rPr lang="en-US" altLang="zh-CN" baseline="30000" dirty="0"/>
              <a:t>1</a:t>
            </a:r>
            <a:r>
              <a:rPr lang="en-US" altLang="zh-CN" dirty="0"/>
              <a:t>, S. I. Böttcher</a:t>
            </a:r>
            <a:r>
              <a:rPr lang="en-US" altLang="zh-CN" baseline="30000" dirty="0"/>
              <a:t>1</a:t>
            </a:r>
            <a:r>
              <a:rPr lang="en-US" altLang="zh-CN" dirty="0"/>
              <a:t>, B. Heber</a:t>
            </a:r>
            <a:r>
              <a:rPr lang="en-US" altLang="zh-CN" baseline="30000" dirty="0"/>
              <a:t>1</a:t>
            </a:r>
            <a:endParaRPr lang="zh-CN" altLang="zh-CN" dirty="0"/>
          </a:p>
          <a:p>
            <a:r>
              <a:rPr lang="en-US" altLang="zh-CN" dirty="0"/>
              <a:t>[1].University of Kiel</a:t>
            </a:r>
            <a:endParaRPr lang="zh-CN" altLang="zh-CN" dirty="0"/>
          </a:p>
          <a:p>
            <a:r>
              <a:rPr lang="en-US" altLang="zh-CN" dirty="0"/>
              <a:t>[2]. NSSC, Peking, China</a:t>
            </a:r>
            <a:endParaRPr lang="zh-CN" altLang="zh-CN" dirty="0"/>
          </a:p>
          <a:p>
            <a:r>
              <a:rPr lang="en-US" altLang="zh-CN" dirty="0"/>
              <a:t>[3].University of Science and Technology of China</a:t>
            </a:r>
            <a:endParaRPr lang="zh-CN" altLang="zh-CN" dirty="0"/>
          </a:p>
          <a:p>
            <a:r>
              <a:rPr lang="en-US" altLang="zh-CN" dirty="0"/>
              <a:t>[4]. Institute of Aerospace Medicine, DLR, Cologne</a:t>
            </a:r>
            <a:endParaRPr lang="zh-CN" altLang="zh-CN" dirty="0"/>
          </a:p>
          <a:p>
            <a:endParaRPr kumimoji="1" lang="zh-CN" altLang="en-US"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5780" y="0"/>
            <a:ext cx="1378220" cy="482377"/>
          </a:xfrm>
          <a:prstGeom prst="rect">
            <a:avLst/>
          </a:prstGeom>
        </p:spPr>
      </p:pic>
    </p:spTree>
    <p:extLst>
      <p:ext uri="{BB962C8B-B14F-4D97-AF65-F5344CB8AC3E}">
        <p14:creationId xmlns:p14="http://schemas.microsoft.com/office/powerpoint/2010/main" val="583212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920" y="323983"/>
            <a:ext cx="6547216" cy="4444752"/>
          </a:xfrm>
          <a:prstGeom prst="rect">
            <a:avLst/>
          </a:prstGeom>
        </p:spPr>
      </p:pic>
      <p:sp>
        <p:nvSpPr>
          <p:cNvPr id="4" name="幻灯片编号占位符 3"/>
          <p:cNvSpPr>
            <a:spLocks noGrp="1"/>
          </p:cNvSpPr>
          <p:nvPr>
            <p:ph type="sldNum" sz="quarter" idx="12"/>
          </p:nvPr>
        </p:nvSpPr>
        <p:spPr/>
        <p:txBody>
          <a:bodyPr/>
          <a:lstStyle/>
          <a:p>
            <a:fld id="{D8690F18-4AD1-3A40-A4B0-8E1598122486}" type="slidenum">
              <a:rPr lang="en-US" altLang="zh-CN" smtClean="0"/>
              <a:pPr/>
              <a:t>2</a:t>
            </a:fld>
            <a:endParaRPr lang="en-US" altLang="zh-CN"/>
          </a:p>
        </p:txBody>
      </p:sp>
      <p:sp>
        <p:nvSpPr>
          <p:cNvPr id="2" name="标题 1"/>
          <p:cNvSpPr>
            <a:spLocks noGrp="1"/>
          </p:cNvSpPr>
          <p:nvPr>
            <p:ph type="title" idx="4294967295"/>
          </p:nvPr>
        </p:nvSpPr>
        <p:spPr>
          <a:xfrm>
            <a:off x="0" y="274638"/>
            <a:ext cx="7886700" cy="993775"/>
          </a:xfrm>
        </p:spPr>
        <p:txBody>
          <a:bodyPr/>
          <a:lstStyle/>
          <a:p>
            <a:r>
              <a:rPr kumimoji="1" lang="en-US" altLang="zh-CN" dirty="0" smtClean="0"/>
              <a:t>Outline</a:t>
            </a:r>
            <a:endParaRPr kumimoji="1" lang="zh-CN" altLang="en-US" dirty="0"/>
          </a:p>
        </p:txBody>
      </p:sp>
      <p:sp>
        <p:nvSpPr>
          <p:cNvPr id="3" name="内容占位符 2"/>
          <p:cNvSpPr>
            <a:spLocks noGrp="1"/>
          </p:cNvSpPr>
          <p:nvPr>
            <p:ph idx="4294967295"/>
          </p:nvPr>
        </p:nvSpPr>
        <p:spPr>
          <a:xfrm>
            <a:off x="0" y="1370013"/>
            <a:ext cx="7886700" cy="3263900"/>
          </a:xfrm>
        </p:spPr>
        <p:txBody>
          <a:bodyPr/>
          <a:lstStyle/>
          <a:p>
            <a:r>
              <a:rPr kumimoji="1" lang="en-US" altLang="zh-CN" dirty="0" smtClean="0"/>
              <a:t>Part 1:</a:t>
            </a:r>
          </a:p>
          <a:p>
            <a:pPr lvl="1"/>
            <a:r>
              <a:rPr kumimoji="1" lang="en-US" altLang="zh-CN" dirty="0" smtClean="0"/>
              <a:t>Overview of LND </a:t>
            </a:r>
          </a:p>
          <a:p>
            <a:pPr lvl="1"/>
            <a:r>
              <a:rPr kumimoji="1" lang="en-US" altLang="zh-CN" dirty="0" smtClean="0"/>
              <a:t>GCR background</a:t>
            </a:r>
            <a:endParaRPr kumimoji="1" lang="en-US" altLang="zh-CN" dirty="0"/>
          </a:p>
          <a:p>
            <a:r>
              <a:rPr kumimoji="1" lang="en-US" altLang="zh-CN" dirty="0" smtClean="0"/>
              <a:t>Part 2:</a:t>
            </a:r>
          </a:p>
          <a:p>
            <a:pPr lvl="1"/>
            <a:r>
              <a:rPr kumimoji="1" lang="en-US" altLang="zh-CN" dirty="0" smtClean="0"/>
              <a:t>SEP event</a:t>
            </a:r>
          </a:p>
        </p:txBody>
      </p:sp>
    </p:spTree>
    <p:extLst>
      <p:ext uri="{BB962C8B-B14F-4D97-AF65-F5344CB8AC3E}">
        <p14:creationId xmlns:p14="http://schemas.microsoft.com/office/powerpoint/2010/main" val="1538014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9617" y="925878"/>
            <a:ext cx="3284383" cy="3775446"/>
          </a:xfrm>
          <a:prstGeom prst="rect">
            <a:avLst/>
          </a:prstGeom>
        </p:spPr>
      </p:pic>
      <p:sp>
        <p:nvSpPr>
          <p:cNvPr id="4" name="幻灯片编号占位符 3"/>
          <p:cNvSpPr>
            <a:spLocks noGrp="1"/>
          </p:cNvSpPr>
          <p:nvPr>
            <p:ph type="sldNum" sz="quarter" idx="12"/>
          </p:nvPr>
        </p:nvSpPr>
        <p:spPr/>
        <p:txBody>
          <a:bodyPr/>
          <a:lstStyle/>
          <a:p>
            <a:fld id="{D8690F18-4AD1-3A40-A4B0-8E1598122486}" type="slidenum">
              <a:rPr lang="en-US" altLang="zh-CN" smtClean="0"/>
              <a:pPr/>
              <a:t>3</a:t>
            </a:fld>
            <a:endParaRPr lang="en-US" altLang="zh-CN"/>
          </a:p>
        </p:txBody>
      </p:sp>
      <p:sp>
        <p:nvSpPr>
          <p:cNvPr id="2" name="标题 1"/>
          <p:cNvSpPr>
            <a:spLocks noGrp="1"/>
          </p:cNvSpPr>
          <p:nvPr>
            <p:ph type="title" idx="4294967295"/>
          </p:nvPr>
        </p:nvSpPr>
        <p:spPr>
          <a:xfrm>
            <a:off x="0" y="274638"/>
            <a:ext cx="7886700" cy="993775"/>
          </a:xfrm>
        </p:spPr>
        <p:txBody>
          <a:bodyPr/>
          <a:lstStyle/>
          <a:p>
            <a:r>
              <a:rPr kumimoji="1" lang="en-US" altLang="zh-CN" dirty="0" smtClean="0"/>
              <a:t>Overview of LND mission</a:t>
            </a:r>
            <a:endParaRPr kumimoji="1" lang="zh-CN" altLang="en-US" dirty="0"/>
          </a:p>
        </p:txBody>
      </p:sp>
      <p:sp>
        <p:nvSpPr>
          <p:cNvPr id="3" name="内容占位符 2"/>
          <p:cNvSpPr>
            <a:spLocks noGrp="1"/>
          </p:cNvSpPr>
          <p:nvPr>
            <p:ph idx="4294967295"/>
          </p:nvPr>
        </p:nvSpPr>
        <p:spPr>
          <a:xfrm>
            <a:off x="0" y="1370013"/>
            <a:ext cx="7886700" cy="3263900"/>
          </a:xfrm>
        </p:spPr>
        <p:txBody>
          <a:bodyPr>
            <a:normAutofit/>
          </a:bodyPr>
          <a:lstStyle/>
          <a:p>
            <a:r>
              <a:rPr kumimoji="1" lang="en-US" altLang="zh-CN" dirty="0" smtClean="0"/>
              <a:t>Chang’e-4: launched- </a:t>
            </a:r>
            <a:r>
              <a:rPr lang="en-US" altLang="zh-CN" dirty="0"/>
              <a:t>7 December </a:t>
            </a:r>
            <a:r>
              <a:rPr lang="en-US" altLang="zh-CN" dirty="0" smtClean="0"/>
              <a:t>2018</a:t>
            </a:r>
            <a:r>
              <a:rPr lang="en-US" altLang="zh-CN" dirty="0"/>
              <a:t>;  landed on the far side of Moon- 3 January </a:t>
            </a:r>
            <a:r>
              <a:rPr lang="en-US" altLang="zh-CN" dirty="0" smtClean="0"/>
              <a:t>2019</a:t>
            </a:r>
          </a:p>
          <a:p>
            <a:r>
              <a:rPr kumimoji="1" lang="en-US" altLang="zh-CN" dirty="0" smtClean="0"/>
              <a:t>LND – started working soon after landed.</a:t>
            </a:r>
          </a:p>
          <a:p>
            <a:r>
              <a:rPr kumimoji="1" lang="en-US" altLang="zh-CN" dirty="0" smtClean="0"/>
              <a:t>Up to now: 17</a:t>
            </a:r>
            <a:r>
              <a:rPr kumimoji="1" lang="en-US" altLang="zh-CN" baseline="30000" dirty="0" smtClean="0"/>
              <a:t>th</a:t>
            </a:r>
            <a:r>
              <a:rPr kumimoji="1" lang="en-US" altLang="zh-CN" dirty="0" smtClean="0"/>
              <a:t> lunar day data and more after.</a:t>
            </a:r>
          </a:p>
          <a:p>
            <a:r>
              <a:rPr kumimoji="1" lang="en-US" altLang="zh-CN" dirty="0"/>
              <a:t>Ten silicon detectors. A-J</a:t>
            </a:r>
          </a:p>
          <a:p>
            <a:r>
              <a:rPr kumimoji="1" lang="en-US" altLang="zh-CN" dirty="0"/>
              <a:t>Method: </a:t>
            </a:r>
            <a:r>
              <a:rPr kumimoji="1" lang="en-US" altLang="zh-CN" dirty="0" err="1"/>
              <a:t>dE</a:t>
            </a:r>
            <a:r>
              <a:rPr kumimoji="1" lang="en-US" altLang="zh-CN" dirty="0"/>
              <a:t>/</a:t>
            </a:r>
            <a:r>
              <a:rPr kumimoji="1" lang="en-US" altLang="zh-CN" dirty="0" err="1"/>
              <a:t>dX</a:t>
            </a:r>
            <a:r>
              <a:rPr kumimoji="1" lang="en-US" altLang="zh-CN" dirty="0"/>
              <a:t>. Tell apart the particle </a:t>
            </a:r>
            <a:r>
              <a:rPr kumimoji="1" lang="en-US" altLang="zh-CN" dirty="0" smtClean="0"/>
              <a:t>species.</a:t>
            </a:r>
          </a:p>
          <a:p>
            <a:r>
              <a:rPr kumimoji="1" lang="en-US" altLang="zh-CN" dirty="0" smtClean="0"/>
              <a:t>Data products: total ionizing dose, LET spectra, charged particles</a:t>
            </a:r>
          </a:p>
          <a:p>
            <a:r>
              <a:rPr kumimoji="1" lang="en-US" altLang="zh-CN" dirty="0" smtClean="0"/>
              <a:t>Instrument paper: </a:t>
            </a:r>
            <a:r>
              <a:rPr kumimoji="1" lang="en-US" altLang="zh-CN" dirty="0" smtClean="0">
                <a:hlinkClick r:id="rId3"/>
              </a:rPr>
              <a:t>arXiv:2001.11028</a:t>
            </a:r>
            <a:endParaRPr kumimoji="1" lang="en-US" altLang="zh-CN" dirty="0"/>
          </a:p>
          <a:p>
            <a:endParaRPr kumimoji="1" lang="zh-CN" altLang="en-US" dirty="0"/>
          </a:p>
        </p:txBody>
      </p:sp>
      <p:sp>
        <p:nvSpPr>
          <p:cNvPr id="5" name="文本框 4"/>
          <p:cNvSpPr txBox="1"/>
          <p:nvPr/>
        </p:nvSpPr>
        <p:spPr>
          <a:xfrm>
            <a:off x="0" y="0"/>
            <a:ext cx="1763688" cy="369332"/>
          </a:xfrm>
          <a:prstGeom prst="rect">
            <a:avLst/>
          </a:prstGeom>
          <a:noFill/>
        </p:spPr>
        <p:txBody>
          <a:bodyPr wrap="square" rtlCol="0">
            <a:spAutoFit/>
          </a:bodyPr>
          <a:lstStyle/>
          <a:p>
            <a:r>
              <a:rPr kumimoji="1" lang="en-US" altLang="zh-CN" smtClean="0">
                <a:solidFill>
                  <a:schemeClr val="tx1"/>
                </a:solidFill>
              </a:rPr>
              <a:t>Part1</a:t>
            </a:r>
            <a:endParaRPr kumimoji="1" lang="zh-CN" altLang="en-US" dirty="0">
              <a:solidFill>
                <a:schemeClr val="tx1"/>
              </a:solidFill>
            </a:endParaRPr>
          </a:p>
        </p:txBody>
      </p:sp>
    </p:spTree>
    <p:extLst>
      <p:ext uri="{BB962C8B-B14F-4D97-AF65-F5344CB8AC3E}">
        <p14:creationId xmlns:p14="http://schemas.microsoft.com/office/powerpoint/2010/main" val="1408745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D8690F18-4AD1-3A40-A4B0-8E1598122486}" type="slidenum">
              <a:rPr lang="en-US" altLang="zh-CN" smtClean="0"/>
              <a:pPr/>
              <a:t>4</a:t>
            </a:fld>
            <a:endParaRPr lang="en-US" altLang="zh-CN"/>
          </a:p>
        </p:txBody>
      </p:sp>
      <p:sp>
        <p:nvSpPr>
          <p:cNvPr id="2" name="标题 1"/>
          <p:cNvSpPr>
            <a:spLocks noGrp="1"/>
          </p:cNvSpPr>
          <p:nvPr>
            <p:ph type="title" idx="4294967295"/>
          </p:nvPr>
        </p:nvSpPr>
        <p:spPr>
          <a:xfrm>
            <a:off x="0" y="82550"/>
            <a:ext cx="7886700" cy="995363"/>
          </a:xfrm>
        </p:spPr>
        <p:txBody>
          <a:bodyPr/>
          <a:lstStyle/>
          <a:p>
            <a:r>
              <a:rPr kumimoji="1" lang="en-US" altLang="zh-CN" dirty="0" smtClean="0"/>
              <a:t>Overview of LND mission – X-mas plot</a:t>
            </a:r>
            <a:endParaRPr kumimoji="1" lang="zh-CN" altLang="en-US" dirty="0"/>
          </a:p>
        </p:txBody>
      </p:sp>
      <p:sp>
        <p:nvSpPr>
          <p:cNvPr id="5" name="文本框 4"/>
          <p:cNvSpPr txBox="1"/>
          <p:nvPr/>
        </p:nvSpPr>
        <p:spPr>
          <a:xfrm>
            <a:off x="0" y="0"/>
            <a:ext cx="1763688" cy="369332"/>
          </a:xfrm>
          <a:prstGeom prst="rect">
            <a:avLst/>
          </a:prstGeom>
          <a:noFill/>
        </p:spPr>
        <p:txBody>
          <a:bodyPr wrap="square" rtlCol="0">
            <a:spAutoFit/>
          </a:bodyPr>
          <a:lstStyle/>
          <a:p>
            <a:r>
              <a:rPr kumimoji="1" lang="en-US" altLang="zh-CN" smtClean="0">
                <a:solidFill>
                  <a:schemeClr val="tx1"/>
                </a:solidFill>
              </a:rPr>
              <a:t>Part1</a:t>
            </a:r>
            <a:endParaRPr kumimoji="1" lang="zh-CN" altLang="en-US" dirty="0">
              <a:solidFill>
                <a:schemeClr val="tx1"/>
              </a:solidFill>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5" y="916360"/>
            <a:ext cx="8736157" cy="2348957"/>
          </a:xfrm>
          <a:prstGeom prst="rect">
            <a:avLst/>
          </a:prstGeom>
        </p:spPr>
      </p:pic>
    </p:spTree>
    <p:extLst>
      <p:ext uri="{BB962C8B-B14F-4D97-AF65-F5344CB8AC3E}">
        <p14:creationId xmlns:p14="http://schemas.microsoft.com/office/powerpoint/2010/main" val="681962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7886700" cy="993775"/>
          </a:xfrm>
        </p:spPr>
        <p:txBody>
          <a:bodyPr/>
          <a:lstStyle/>
          <a:p>
            <a:r>
              <a:rPr kumimoji="1" lang="en-US" altLang="zh-CN" dirty="0" smtClean="0"/>
              <a:t>GCR background</a:t>
            </a:r>
            <a:endParaRPr kumimoji="1" lang="zh-CN" altLang="en-US" dirty="0"/>
          </a:p>
        </p:txBody>
      </p:sp>
      <p:pic>
        <p:nvPicPr>
          <p:cNvPr id="8" name="内容占位符 7"/>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767138" y="-595313"/>
            <a:ext cx="5376862" cy="5375276"/>
          </a:xfrm>
        </p:spPr>
      </p:pic>
      <p:sp>
        <p:nvSpPr>
          <p:cNvPr id="6" name="文本框 5"/>
          <p:cNvSpPr txBox="1"/>
          <p:nvPr/>
        </p:nvSpPr>
        <p:spPr>
          <a:xfrm>
            <a:off x="5922819" y="78430"/>
            <a:ext cx="1704109" cy="415498"/>
          </a:xfrm>
          <a:prstGeom prst="rect">
            <a:avLst/>
          </a:prstGeom>
          <a:noFill/>
        </p:spPr>
        <p:txBody>
          <a:bodyPr wrap="square" rtlCol="0">
            <a:spAutoFit/>
          </a:bodyPr>
          <a:lstStyle/>
          <a:p>
            <a:r>
              <a:rPr kumimoji="1" lang="en-US" altLang="zh-CN" sz="2100" b="1" dirty="0"/>
              <a:t>before</a:t>
            </a:r>
            <a:endParaRPr kumimoji="1" lang="zh-CN" altLang="en-US" sz="2100" b="1" dirty="0"/>
          </a:p>
        </p:txBody>
      </p:sp>
      <p:sp>
        <p:nvSpPr>
          <p:cNvPr id="7" name="文本框 6"/>
          <p:cNvSpPr txBox="1"/>
          <p:nvPr/>
        </p:nvSpPr>
        <p:spPr>
          <a:xfrm>
            <a:off x="6392358" y="2572544"/>
            <a:ext cx="1704109" cy="461665"/>
          </a:xfrm>
          <a:prstGeom prst="rect">
            <a:avLst/>
          </a:prstGeom>
          <a:noFill/>
        </p:spPr>
        <p:txBody>
          <a:bodyPr wrap="square" rtlCol="0">
            <a:spAutoFit/>
          </a:bodyPr>
          <a:lstStyle/>
          <a:p>
            <a:r>
              <a:rPr kumimoji="1" lang="en-US" altLang="zh-CN" sz="2400" b="1" dirty="0"/>
              <a:t>After</a:t>
            </a:r>
            <a:endParaRPr kumimoji="1" lang="zh-CN" altLang="en-US" sz="2400" b="1" dirty="0"/>
          </a:p>
        </p:txBody>
      </p:sp>
      <p:sp>
        <p:nvSpPr>
          <p:cNvPr id="11" name="文本框 10"/>
          <p:cNvSpPr txBox="1"/>
          <p:nvPr/>
        </p:nvSpPr>
        <p:spPr>
          <a:xfrm>
            <a:off x="0" y="0"/>
            <a:ext cx="1763688" cy="369332"/>
          </a:xfrm>
          <a:prstGeom prst="rect">
            <a:avLst/>
          </a:prstGeom>
          <a:noFill/>
        </p:spPr>
        <p:txBody>
          <a:bodyPr wrap="square" rtlCol="0">
            <a:spAutoFit/>
          </a:bodyPr>
          <a:lstStyle/>
          <a:p>
            <a:r>
              <a:rPr kumimoji="1" lang="en-US" altLang="zh-CN" smtClean="0">
                <a:solidFill>
                  <a:schemeClr val="tx1"/>
                </a:solidFill>
              </a:rPr>
              <a:t>Part1</a:t>
            </a:r>
            <a:endParaRPr kumimoji="1" lang="zh-CN" altLang="en-US" dirty="0">
              <a:solidFill>
                <a:schemeClr val="tx1"/>
              </a:solidFill>
            </a:endParaRPr>
          </a:p>
        </p:txBody>
      </p:sp>
      <p:sp>
        <p:nvSpPr>
          <p:cNvPr id="9" name="文本框 8"/>
          <p:cNvSpPr txBox="1"/>
          <p:nvPr/>
        </p:nvSpPr>
        <p:spPr>
          <a:xfrm>
            <a:off x="0" y="1187549"/>
            <a:ext cx="3704175" cy="2585323"/>
          </a:xfrm>
          <a:prstGeom prst="rect">
            <a:avLst/>
          </a:prstGeom>
          <a:noFill/>
        </p:spPr>
        <p:txBody>
          <a:bodyPr wrap="square" rtlCol="0">
            <a:spAutoFit/>
          </a:bodyPr>
          <a:lstStyle/>
          <a:p>
            <a:pPr marL="285750" indent="-285750">
              <a:buFontTx/>
              <a:buChar char="-"/>
            </a:pPr>
            <a:r>
              <a:rPr kumimoji="1" lang="en-US" altLang="zh-CN" dirty="0" smtClean="0">
                <a:solidFill>
                  <a:schemeClr val="tx1"/>
                </a:solidFill>
              </a:rPr>
              <a:t>Spectra over 2019, LND covers 8-35 MeV</a:t>
            </a:r>
          </a:p>
          <a:p>
            <a:pPr marL="285750" indent="-285750">
              <a:buFontTx/>
              <a:buChar char="-"/>
            </a:pPr>
            <a:endParaRPr kumimoji="1" lang="en-US" altLang="zh-CN" dirty="0" smtClean="0">
              <a:solidFill>
                <a:schemeClr val="tx1"/>
              </a:solidFill>
            </a:endParaRPr>
          </a:p>
          <a:p>
            <a:pPr marL="285750" indent="-285750">
              <a:buFontTx/>
              <a:buChar char="-"/>
            </a:pPr>
            <a:r>
              <a:rPr kumimoji="1" lang="en-US" altLang="zh-CN" dirty="0" smtClean="0">
                <a:solidFill>
                  <a:schemeClr val="tx1"/>
                </a:solidFill>
              </a:rPr>
              <a:t>K-S test ; LND Agrees well with SOHO/EPHIN.</a:t>
            </a:r>
          </a:p>
          <a:p>
            <a:pPr marL="285750" indent="-285750">
              <a:buFontTx/>
              <a:buChar char="-"/>
            </a:pPr>
            <a:endParaRPr kumimoji="1" lang="en-US" altLang="zh-CN" dirty="0">
              <a:solidFill>
                <a:schemeClr val="tx1"/>
              </a:solidFill>
            </a:endParaRPr>
          </a:p>
          <a:p>
            <a:pPr marL="285750" indent="-285750">
              <a:buFontTx/>
              <a:buChar char="-"/>
            </a:pPr>
            <a:r>
              <a:rPr kumimoji="1" lang="en-US" altLang="zh-CN" dirty="0" smtClean="0">
                <a:solidFill>
                  <a:schemeClr val="tx1"/>
                </a:solidFill>
              </a:rPr>
              <a:t>Model and Observation, not fit well. The uncertainty of model need to be considered.</a:t>
            </a:r>
          </a:p>
        </p:txBody>
      </p:sp>
    </p:spTree>
    <p:extLst>
      <p:ext uri="{BB962C8B-B14F-4D97-AF65-F5344CB8AC3E}">
        <p14:creationId xmlns:p14="http://schemas.microsoft.com/office/powerpoint/2010/main" val="394622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D8690F18-4AD1-3A40-A4B0-8E1598122486}" type="slidenum">
              <a:rPr lang="en-US" altLang="zh-CN" smtClean="0"/>
              <a:pPr/>
              <a:t>6</a:t>
            </a:fld>
            <a:endParaRPr lang="en-US" altLang="zh-CN"/>
          </a:p>
        </p:txBody>
      </p:sp>
      <p:sp>
        <p:nvSpPr>
          <p:cNvPr id="2" name="标题 1"/>
          <p:cNvSpPr>
            <a:spLocks noGrp="1"/>
          </p:cNvSpPr>
          <p:nvPr>
            <p:ph type="title" idx="4294967295"/>
          </p:nvPr>
        </p:nvSpPr>
        <p:spPr>
          <a:xfrm>
            <a:off x="0" y="274638"/>
            <a:ext cx="7886700" cy="993775"/>
          </a:xfrm>
        </p:spPr>
        <p:txBody>
          <a:bodyPr/>
          <a:lstStyle/>
          <a:p>
            <a:r>
              <a:rPr kumimoji="1" lang="en-US" altLang="zh-CN" dirty="0" smtClean="0"/>
              <a:t>Introduction</a:t>
            </a:r>
            <a:endParaRPr kumimoji="1" lang="zh-CN" altLang="en-US" dirty="0"/>
          </a:p>
        </p:txBody>
      </p:sp>
      <p:sp>
        <p:nvSpPr>
          <p:cNvPr id="3" name="内容占位符 2"/>
          <p:cNvSpPr>
            <a:spLocks noGrp="1"/>
          </p:cNvSpPr>
          <p:nvPr>
            <p:ph idx="4294967295"/>
          </p:nvPr>
        </p:nvSpPr>
        <p:spPr>
          <a:xfrm>
            <a:off x="0" y="1543050"/>
            <a:ext cx="2519363" cy="3263900"/>
          </a:xfrm>
        </p:spPr>
        <p:txBody>
          <a:bodyPr>
            <a:normAutofit/>
          </a:bodyPr>
          <a:lstStyle/>
          <a:p>
            <a:r>
              <a:rPr kumimoji="1" lang="en-US" altLang="zh-CN" smtClean="0"/>
              <a:t>LND protons</a:t>
            </a:r>
            <a:endParaRPr kumimoji="1" lang="en-US" altLang="zh-CN" dirty="0" smtClean="0"/>
          </a:p>
          <a:p>
            <a:r>
              <a:rPr kumimoji="1" lang="en-US" altLang="zh-CN" dirty="0" smtClean="0"/>
              <a:t>Quiet sun and only one SEPs detected by LND</a:t>
            </a:r>
            <a:endParaRPr kumimoji="1" lang="en-US" altLang="zh-CN" dirty="0"/>
          </a:p>
          <a:p>
            <a:r>
              <a:rPr kumimoji="1" lang="en-US" altLang="zh-CN" dirty="0" smtClean="0"/>
              <a:t>E50, M1.0 class flare ,a narrow and slow CME</a:t>
            </a:r>
            <a:endParaRPr kumimoji="1" lang="zh-CN" altLang="en-US" dirty="0" smtClean="0"/>
          </a:p>
        </p:txBody>
      </p:sp>
      <p:sp>
        <p:nvSpPr>
          <p:cNvPr id="5" name="文本框 4"/>
          <p:cNvSpPr txBox="1"/>
          <p:nvPr/>
        </p:nvSpPr>
        <p:spPr>
          <a:xfrm>
            <a:off x="0" y="0"/>
            <a:ext cx="1763688" cy="369332"/>
          </a:xfrm>
          <a:prstGeom prst="rect">
            <a:avLst/>
          </a:prstGeom>
          <a:noFill/>
        </p:spPr>
        <p:txBody>
          <a:bodyPr wrap="square" rtlCol="0">
            <a:spAutoFit/>
          </a:bodyPr>
          <a:lstStyle/>
          <a:p>
            <a:r>
              <a:rPr kumimoji="1" lang="en-US" altLang="zh-CN" dirty="0" smtClean="0">
                <a:solidFill>
                  <a:schemeClr val="tx1"/>
                </a:solidFill>
              </a:rPr>
              <a:t>Part 2 - SEP</a:t>
            </a:r>
            <a:endParaRPr kumimoji="1" lang="zh-CN" altLang="en-US" dirty="0">
              <a:solidFill>
                <a:schemeClr val="tx1"/>
              </a:solidFill>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694" y="989390"/>
            <a:ext cx="5329373" cy="2990463"/>
          </a:xfrm>
          <a:prstGeom prst="rect">
            <a:avLst/>
          </a:prstGeom>
        </p:spPr>
      </p:pic>
      <p:sp>
        <p:nvSpPr>
          <p:cNvPr id="9" name="同心圆 8"/>
          <p:cNvSpPr/>
          <p:nvPr/>
        </p:nvSpPr>
        <p:spPr>
          <a:xfrm>
            <a:off x="5400780" y="989390"/>
            <a:ext cx="648072" cy="2928490"/>
          </a:xfrm>
          <a:prstGeom prst="donut">
            <a:avLst>
              <a:gd name="adj" fmla="val 614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312758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4573016" y="4768735"/>
            <a:ext cx="3840163" cy="91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Arial"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Arial"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Arial"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Arial"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Arial" charset="0"/>
                <a:cs typeface="Arial" charset="0"/>
              </a:defRPr>
            </a:lvl9pPr>
          </a:lstStyle>
          <a:p>
            <a:pPr>
              <a:buClr>
                <a:srgbClr val="000000"/>
              </a:buClr>
              <a:buSzPct val="100000"/>
              <a:buFont typeface="Times New Roman" charset="0"/>
              <a:buNone/>
              <a:defRPr/>
            </a:pPr>
            <a:r>
              <a:rPr lang="en-US" altLang="zh-CN" b="1" dirty="0" smtClean="0">
                <a:solidFill>
                  <a:srgbClr val="000000"/>
                </a:solidFill>
              </a:rPr>
              <a:t>by LND</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0" y="107125"/>
            <a:ext cx="4318000" cy="4935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幻灯片编号占位符 1"/>
          <p:cNvSpPr>
            <a:spLocks noGrp="1"/>
          </p:cNvSpPr>
          <p:nvPr>
            <p:ph type="sldNum" sz="quarter" idx="12"/>
          </p:nvPr>
        </p:nvSpPr>
        <p:spPr/>
        <p:txBody>
          <a:bodyPr/>
          <a:lstStyle/>
          <a:p>
            <a:fld id="{776C928E-A492-7B4E-A069-1385DC413E0D}" type="slidenum">
              <a:rPr lang="en-US" altLang="zh-CN" smtClean="0"/>
              <a:pPr/>
              <a:t>7</a:t>
            </a:fld>
            <a:endParaRPr lang="en-US" altLang="zh-CN"/>
          </a:p>
        </p:txBody>
      </p:sp>
      <p:sp>
        <p:nvSpPr>
          <p:cNvPr id="9" name="文本框 8"/>
          <p:cNvSpPr txBox="1"/>
          <p:nvPr/>
        </p:nvSpPr>
        <p:spPr>
          <a:xfrm>
            <a:off x="0" y="0"/>
            <a:ext cx="5796136" cy="369332"/>
          </a:xfrm>
          <a:prstGeom prst="rect">
            <a:avLst/>
          </a:prstGeom>
          <a:noFill/>
        </p:spPr>
        <p:txBody>
          <a:bodyPr wrap="square" rtlCol="0">
            <a:spAutoFit/>
          </a:bodyPr>
          <a:lstStyle/>
          <a:p>
            <a:r>
              <a:rPr kumimoji="1" lang="en-US" altLang="zh-CN" dirty="0" smtClean="0">
                <a:solidFill>
                  <a:schemeClr val="tx1"/>
                </a:solidFill>
              </a:rPr>
              <a:t>Part 2 – SEP – observation</a:t>
            </a:r>
            <a:endParaRPr kumimoji="1" lang="zh-CN" altLang="en-US" dirty="0">
              <a:solidFill>
                <a:schemeClr val="tx1"/>
              </a:solidFill>
            </a:endParaRPr>
          </a:p>
        </p:txBody>
      </p:sp>
      <p:pic>
        <p:nvPicPr>
          <p:cNvPr id="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66" y="369332"/>
            <a:ext cx="1463675" cy="146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3531" y="369332"/>
            <a:ext cx="1646238" cy="1646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5" name="直线箭头连接符 4"/>
          <p:cNvCxnSpPr/>
          <p:nvPr/>
        </p:nvCxnSpPr>
        <p:spPr>
          <a:xfrm flipH="1" flipV="1">
            <a:off x="6012160" y="3429000"/>
            <a:ext cx="1440160" cy="1516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548022" y="3581679"/>
            <a:ext cx="761747" cy="369332"/>
          </a:xfrm>
          <a:prstGeom prst="rect">
            <a:avLst/>
          </a:prstGeom>
          <a:noFill/>
        </p:spPr>
        <p:txBody>
          <a:bodyPr wrap="none" rtlCol="0">
            <a:spAutoFit/>
          </a:bodyPr>
          <a:lstStyle/>
          <a:p>
            <a:r>
              <a:rPr kumimoji="1" lang="en-US" altLang="zh-CN" smtClean="0">
                <a:solidFill>
                  <a:schemeClr val="tx1"/>
                </a:solidFill>
              </a:rPr>
              <a:t>07:32</a:t>
            </a:r>
            <a:endParaRPr kumimoji="1" lang="zh-CN" altLang="en-US" dirty="0">
              <a:solidFill>
                <a:schemeClr val="tx1"/>
              </a:solidFill>
            </a:endParaRPr>
          </a:p>
        </p:txBody>
      </p:sp>
      <p:sp>
        <p:nvSpPr>
          <p:cNvPr id="7" name="文本框 6"/>
          <p:cNvSpPr txBox="1"/>
          <p:nvPr/>
        </p:nvSpPr>
        <p:spPr>
          <a:xfrm>
            <a:off x="173205" y="4156720"/>
            <a:ext cx="2066591" cy="461665"/>
          </a:xfrm>
          <a:prstGeom prst="rect">
            <a:avLst/>
          </a:prstGeom>
          <a:noFill/>
        </p:spPr>
        <p:txBody>
          <a:bodyPr wrap="none" rtlCol="0">
            <a:spAutoFit/>
          </a:bodyPr>
          <a:lstStyle/>
          <a:p>
            <a:r>
              <a:rPr kumimoji="1" lang="en-US" altLang="zh-CN" sz="1200" dirty="0" smtClean="0">
                <a:solidFill>
                  <a:schemeClr val="tx1"/>
                </a:solidFill>
              </a:rPr>
              <a:t>Poisson - CUSUM method</a:t>
            </a:r>
          </a:p>
          <a:p>
            <a:r>
              <a:rPr kumimoji="1" lang="en-US" altLang="zh-CN" sz="1200" dirty="0" smtClean="0">
                <a:solidFill>
                  <a:schemeClr val="tx1"/>
                </a:solidFill>
              </a:rPr>
              <a:t>(</a:t>
            </a:r>
            <a:r>
              <a:rPr kumimoji="1" lang="en-US" altLang="zh-CN" sz="1200" dirty="0" err="1" smtClean="0">
                <a:solidFill>
                  <a:schemeClr val="tx1"/>
                </a:solidFill>
              </a:rPr>
              <a:t>Huttunen-Heikinmaa</a:t>
            </a:r>
            <a:r>
              <a:rPr kumimoji="1" lang="en-US" altLang="zh-CN" sz="1200" dirty="0" smtClean="0">
                <a:solidFill>
                  <a:schemeClr val="tx1"/>
                </a:solidFill>
              </a:rPr>
              <a:t> 2004)</a:t>
            </a:r>
            <a:endParaRPr kumimoji="1" lang="zh-CN" altLang="en-US" sz="1200" dirty="0">
              <a:solidFill>
                <a:schemeClr val="tx1"/>
              </a:solidFill>
            </a:endParaRPr>
          </a:p>
        </p:txBody>
      </p:sp>
      <p:sp>
        <p:nvSpPr>
          <p:cNvPr id="3" name="矩形 2"/>
          <p:cNvSpPr/>
          <p:nvPr/>
        </p:nvSpPr>
        <p:spPr>
          <a:xfrm>
            <a:off x="3028520" y="199458"/>
            <a:ext cx="3049233" cy="276999"/>
          </a:xfrm>
          <a:prstGeom prst="rect">
            <a:avLst/>
          </a:prstGeom>
        </p:spPr>
        <p:txBody>
          <a:bodyPr wrap="none">
            <a:spAutoFit/>
          </a:bodyPr>
          <a:lstStyle/>
          <a:p>
            <a:r>
              <a:rPr kumimoji="1" lang="en-US" altLang="zh-CN" sz="1200" dirty="0">
                <a:solidFill>
                  <a:schemeClr val="tx1"/>
                </a:solidFill>
              </a:rPr>
              <a:t>LND measurement in 30 </a:t>
            </a:r>
            <a:r>
              <a:rPr kumimoji="1" lang="en-US" altLang="zh-CN" sz="1200" dirty="0" smtClean="0">
                <a:solidFill>
                  <a:schemeClr val="tx1"/>
                </a:solidFill>
              </a:rPr>
              <a:t>minutes </a:t>
            </a:r>
            <a:r>
              <a:rPr kumimoji="1" lang="en-US" altLang="zh-CN" sz="1200" dirty="0">
                <a:solidFill>
                  <a:schemeClr val="tx1"/>
                </a:solidFill>
              </a:rPr>
              <a:t>cadence</a:t>
            </a:r>
            <a:endParaRPr lang="zh-CN" altLang="en-US" sz="1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p:txBody>
          <a:bodyPr/>
          <a:lstStyle/>
          <a:p>
            <a:fld id="{776C928E-A492-7B4E-A069-1385DC413E0D}" type="slidenum">
              <a:rPr lang="en-US" altLang="zh-CN" smtClean="0"/>
              <a:pPr/>
              <a:t>8</a:t>
            </a:fld>
            <a:endParaRPr lang="en-US" altLang="zh-CN"/>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939" y="387291"/>
            <a:ext cx="4809976" cy="3847981"/>
          </a:xfrm>
          <a:prstGeom prst="rect">
            <a:avLst/>
          </a:prstGeom>
        </p:spPr>
      </p:pic>
      <p:sp>
        <p:nvSpPr>
          <p:cNvPr id="4" name="矩形 3"/>
          <p:cNvSpPr/>
          <p:nvPr/>
        </p:nvSpPr>
        <p:spPr>
          <a:xfrm>
            <a:off x="34875" y="0"/>
            <a:ext cx="2963312" cy="369332"/>
          </a:xfrm>
          <a:prstGeom prst="rect">
            <a:avLst/>
          </a:prstGeom>
        </p:spPr>
        <p:txBody>
          <a:bodyPr wrap="none">
            <a:spAutoFit/>
          </a:bodyPr>
          <a:lstStyle/>
          <a:p>
            <a:r>
              <a:rPr kumimoji="1" lang="en-US" altLang="zh-CN" dirty="0">
                <a:solidFill>
                  <a:schemeClr val="tx1"/>
                </a:solidFill>
              </a:rPr>
              <a:t>Part 2 – SEP – observation</a:t>
            </a:r>
            <a:endParaRPr kumimoji="1" lang="zh-CN" altLang="en-US" dirty="0">
              <a:solidFill>
                <a:schemeClr val="tx1"/>
              </a:solidFill>
            </a:endParaRPr>
          </a:p>
        </p:txBody>
      </p:sp>
      <p:sp>
        <p:nvSpPr>
          <p:cNvPr id="5" name="文本框 4"/>
          <p:cNvSpPr txBox="1"/>
          <p:nvPr/>
        </p:nvSpPr>
        <p:spPr>
          <a:xfrm>
            <a:off x="1516531" y="4316480"/>
            <a:ext cx="4304383" cy="830997"/>
          </a:xfrm>
          <a:prstGeom prst="rect">
            <a:avLst/>
          </a:prstGeom>
          <a:noFill/>
        </p:spPr>
        <p:txBody>
          <a:bodyPr wrap="none" rtlCol="0">
            <a:spAutoFit/>
          </a:bodyPr>
          <a:lstStyle/>
          <a:p>
            <a:r>
              <a:rPr kumimoji="1" lang="en-US" altLang="zh-CN" sz="1600" dirty="0" smtClean="0">
                <a:solidFill>
                  <a:schemeClr val="accent6"/>
                </a:solidFill>
              </a:rPr>
              <a:t>Event 1: integrated spectra 0504-0505</a:t>
            </a:r>
          </a:p>
          <a:p>
            <a:r>
              <a:rPr kumimoji="1" lang="en-US" altLang="zh-CN" sz="1600" dirty="0" smtClean="0">
                <a:solidFill>
                  <a:srgbClr val="FF0000"/>
                </a:solidFill>
              </a:rPr>
              <a:t>Event 2: integrated spectra 0506 06:00-17:00</a:t>
            </a:r>
          </a:p>
          <a:p>
            <a:r>
              <a:rPr kumimoji="1" lang="en-US" altLang="zh-CN" sz="1600" dirty="0" smtClean="0">
                <a:solidFill>
                  <a:schemeClr val="accent1">
                    <a:lumMod val="75000"/>
                  </a:schemeClr>
                </a:solidFill>
              </a:rPr>
              <a:t>Background: 0502 - 0503</a:t>
            </a:r>
            <a:endParaRPr kumimoji="1" lang="zh-CN" altLang="en-US" sz="1600" dirty="0">
              <a:solidFill>
                <a:schemeClr val="accent1">
                  <a:lumMod val="75000"/>
                </a:schemeClr>
              </a:solidFill>
            </a:endParaRPr>
          </a:p>
        </p:txBody>
      </p:sp>
    </p:spTree>
    <p:extLst>
      <p:ext uri="{BB962C8B-B14F-4D97-AF65-F5344CB8AC3E}">
        <p14:creationId xmlns:p14="http://schemas.microsoft.com/office/powerpoint/2010/main" val="161621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kumimoji="1" lang="en-US" altLang="zh-CN" dirty="0" smtClean="0"/>
              <a:t>Summary</a:t>
            </a:r>
            <a:endParaRPr kumimoji="1" lang="zh-CN" altLang="en-US" dirty="0"/>
          </a:p>
        </p:txBody>
      </p:sp>
      <p:sp>
        <p:nvSpPr>
          <p:cNvPr id="2" name="幻灯片编号占位符 1"/>
          <p:cNvSpPr>
            <a:spLocks noGrp="1"/>
          </p:cNvSpPr>
          <p:nvPr>
            <p:ph type="sldNum" sz="quarter" idx="12"/>
          </p:nvPr>
        </p:nvSpPr>
        <p:spPr/>
        <p:txBody>
          <a:bodyPr/>
          <a:lstStyle/>
          <a:p>
            <a:fld id="{776C928E-A492-7B4E-A069-1385DC413E0D}" type="slidenum">
              <a:rPr lang="en-US" altLang="zh-CN" smtClean="0"/>
              <a:pPr/>
              <a:t>9</a:t>
            </a:fld>
            <a:endParaRPr lang="en-US" altLang="zh-CN"/>
          </a:p>
        </p:txBody>
      </p:sp>
      <p:sp>
        <p:nvSpPr>
          <p:cNvPr id="10" name="文本框 9"/>
          <p:cNvSpPr txBox="1"/>
          <p:nvPr/>
        </p:nvSpPr>
        <p:spPr>
          <a:xfrm>
            <a:off x="899592" y="1348408"/>
            <a:ext cx="7344816" cy="3139321"/>
          </a:xfrm>
          <a:prstGeom prst="rect">
            <a:avLst/>
          </a:prstGeom>
          <a:noFill/>
        </p:spPr>
        <p:txBody>
          <a:bodyPr wrap="square" rtlCol="0">
            <a:spAutoFit/>
          </a:bodyPr>
          <a:lstStyle/>
          <a:p>
            <a:pPr marL="285750" indent="-285750">
              <a:buFont typeface="Arial" charset="0"/>
              <a:buChar char="•"/>
            </a:pPr>
            <a:r>
              <a:rPr kumimoji="1" lang="en-US" altLang="zh-CN" dirty="0" smtClean="0">
                <a:solidFill>
                  <a:schemeClr val="tx1"/>
                </a:solidFill>
              </a:rPr>
              <a:t>This new instrument has worked on the lunar-far side for 17 months so far and will continue to observe in the future.</a:t>
            </a:r>
          </a:p>
          <a:p>
            <a:pPr marL="285750" indent="-285750">
              <a:buFont typeface="Arial" charset="0"/>
              <a:buChar char="•"/>
            </a:pPr>
            <a:r>
              <a:rPr kumimoji="1" lang="en-US" altLang="zh-CN" dirty="0" smtClean="0">
                <a:solidFill>
                  <a:schemeClr val="tx1"/>
                </a:solidFill>
              </a:rPr>
              <a:t>Apart from the TID and LET measurement which is the main objective of LND, the charged particle telescope also function well. The </a:t>
            </a:r>
            <a:r>
              <a:rPr kumimoji="1" lang="en-US" altLang="zh-CN" dirty="0">
                <a:solidFill>
                  <a:schemeClr val="tx1"/>
                </a:solidFill>
              </a:rPr>
              <a:t>quite time spectra agree well with the SOHO/EPHIN.</a:t>
            </a:r>
          </a:p>
          <a:p>
            <a:pPr marL="285750" indent="-285750">
              <a:buFont typeface="Arial" charset="0"/>
              <a:buChar char="•"/>
            </a:pPr>
            <a:r>
              <a:rPr kumimoji="1" lang="en-US" altLang="zh-CN" dirty="0">
                <a:solidFill>
                  <a:schemeClr val="tx1"/>
                </a:solidFill>
              </a:rPr>
              <a:t>The SEPs on 6 May 2019 is the only </a:t>
            </a:r>
            <a:r>
              <a:rPr kumimoji="1" lang="en-US" altLang="zh-CN" dirty="0" smtClean="0">
                <a:solidFill>
                  <a:schemeClr val="tx1"/>
                </a:solidFill>
              </a:rPr>
              <a:t>clear one </a:t>
            </a:r>
            <a:r>
              <a:rPr kumimoji="1" lang="en-US" altLang="zh-CN" dirty="0">
                <a:solidFill>
                  <a:schemeClr val="tx1"/>
                </a:solidFill>
              </a:rPr>
              <a:t>observed by LND </a:t>
            </a:r>
            <a:r>
              <a:rPr kumimoji="1" lang="en-US" altLang="zh-CN" dirty="0" smtClean="0">
                <a:solidFill>
                  <a:schemeClr val="tx1"/>
                </a:solidFill>
              </a:rPr>
              <a:t>during the last </a:t>
            </a:r>
            <a:r>
              <a:rPr kumimoji="1" lang="en-US" altLang="zh-CN" dirty="0">
                <a:solidFill>
                  <a:schemeClr val="tx1"/>
                </a:solidFill>
              </a:rPr>
              <a:t>year, the </a:t>
            </a:r>
            <a:r>
              <a:rPr kumimoji="1" lang="en-US" altLang="zh-CN" dirty="0" smtClean="0">
                <a:solidFill>
                  <a:schemeClr val="tx1"/>
                </a:solidFill>
              </a:rPr>
              <a:t>spectra are </a:t>
            </a:r>
            <a:r>
              <a:rPr kumimoji="1" lang="en-US" altLang="zh-CN" dirty="0">
                <a:solidFill>
                  <a:schemeClr val="tx1"/>
                </a:solidFill>
              </a:rPr>
              <a:t>well above the background. </a:t>
            </a:r>
          </a:p>
          <a:p>
            <a:pPr marL="285750" indent="-285750">
              <a:buFont typeface="Arial" charset="0"/>
              <a:buChar char="•"/>
            </a:pPr>
            <a:r>
              <a:rPr kumimoji="1" lang="en-US" altLang="zh-CN" dirty="0">
                <a:solidFill>
                  <a:schemeClr val="tx1"/>
                </a:solidFill>
              </a:rPr>
              <a:t>There is a lot of space between the Sun and Earth/Moon in which </a:t>
            </a:r>
            <a:r>
              <a:rPr kumimoji="1" lang="en-US" altLang="zh-CN" dirty="0" smtClean="0">
                <a:solidFill>
                  <a:schemeClr val="tx1"/>
                </a:solidFill>
              </a:rPr>
              <a:t>”such things </a:t>
            </a:r>
            <a:r>
              <a:rPr kumimoji="1" lang="en-US" altLang="zh-CN" dirty="0">
                <a:solidFill>
                  <a:schemeClr val="tx1"/>
                </a:solidFill>
              </a:rPr>
              <a:t>can happen</a:t>
            </a:r>
            <a:r>
              <a:rPr kumimoji="1" lang="en-US" altLang="zh-CN" dirty="0" smtClean="0">
                <a:solidFill>
                  <a:schemeClr val="tx1"/>
                </a:solidFill>
              </a:rPr>
              <a:t>". Combining with Solar </a:t>
            </a:r>
            <a:r>
              <a:rPr kumimoji="1" lang="en-US" altLang="zh-CN" dirty="0">
                <a:solidFill>
                  <a:schemeClr val="tx1"/>
                </a:solidFill>
              </a:rPr>
              <a:t>Orbiter and Parker solar </a:t>
            </a:r>
            <a:r>
              <a:rPr kumimoji="1" lang="en-US" altLang="zh-CN" dirty="0" smtClean="0">
                <a:solidFill>
                  <a:schemeClr val="tx1"/>
                </a:solidFill>
              </a:rPr>
              <a:t>Probe, LND would be very helpful to improve our understanding of </a:t>
            </a:r>
            <a:r>
              <a:rPr kumimoji="1" lang="en-US" altLang="zh-CN" dirty="0" err="1" smtClean="0">
                <a:solidFill>
                  <a:schemeClr val="tx1"/>
                </a:solidFill>
              </a:rPr>
              <a:t>heliosphere</a:t>
            </a:r>
            <a:r>
              <a:rPr kumimoji="1" lang="en-US" altLang="zh-CN" dirty="0" smtClean="0">
                <a:solidFill>
                  <a:schemeClr val="tx1"/>
                </a:solidFill>
              </a:rPr>
              <a:t>.</a:t>
            </a:r>
            <a:endParaRPr kumimoji="1" lang="zh-CN" altLang="en-US" dirty="0">
              <a:solidFill>
                <a:schemeClr val="tx1"/>
              </a:solidFill>
            </a:endParaRPr>
          </a:p>
        </p:txBody>
      </p:sp>
    </p:spTree>
    <p:extLst>
      <p:ext uri="{BB962C8B-B14F-4D97-AF65-F5344CB8AC3E}">
        <p14:creationId xmlns:p14="http://schemas.microsoft.com/office/powerpoint/2010/main" val="1808352263"/>
      </p:ext>
    </p:extLst>
  </p:cSld>
  <p:clrMapOvr>
    <a:masterClrMapping/>
  </p:clrMapOvr>
</p:sld>
</file>

<file path=ppt/theme/theme1.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altLang="zh-CN"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altLang="zh-CN" sz="1800" b="0" i="0" u="none" strike="noStrike" cap="none" normalizeH="0" baseline="0">
            <a:ln>
              <a:noFill/>
            </a:ln>
            <a:solidFill>
              <a:schemeClr val="bg1"/>
            </a:solidFill>
            <a:effectLst/>
            <a:latin typeface="Arial" charset="0"/>
          </a:defRPr>
        </a:defPPr>
      </a:lstStyle>
    </a:lnDef>
  </a:objectDefaults>
  <a:extraClrSchemeLst>
    <a:extraClrScheme>
      <a:clrScheme name="Office 主题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24396</TotalTime>
  <Words>806</Words>
  <Application>Microsoft Macintosh PowerPoint</Application>
  <PresentationFormat>自定义</PresentationFormat>
  <Paragraphs>76</Paragraphs>
  <Slides>9</Slides>
  <Notes>4</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9</vt:i4>
      </vt:variant>
    </vt:vector>
  </HeadingPairs>
  <TitlesOfParts>
    <vt:vector size="19" baseType="lpstr">
      <vt:lpstr>Calibri</vt:lpstr>
      <vt:lpstr>Calibri Light</vt:lpstr>
      <vt:lpstr>DejaVu Sans</vt:lpstr>
      <vt:lpstr>Lato</vt:lpstr>
      <vt:lpstr>Times New Roman</vt:lpstr>
      <vt:lpstr>宋体</vt:lpstr>
      <vt:lpstr>Arial</vt:lpstr>
      <vt:lpstr>Office 主题</vt:lpstr>
      <vt:lpstr>Office Theme</vt:lpstr>
      <vt:lpstr>自定义设计方案</vt:lpstr>
      <vt:lpstr>Energetic particles measurements on the lunar far-side by Lunar Lander Neutron and Dosimetry(LND) experiment</vt:lpstr>
      <vt:lpstr>Outline</vt:lpstr>
      <vt:lpstr>Overview of LND mission</vt:lpstr>
      <vt:lpstr>Overview of LND mission – X-mas plot</vt:lpstr>
      <vt:lpstr>GCR background</vt:lpstr>
      <vt:lpstr>Introduction</vt:lpstr>
      <vt:lpstr>PowerPoint 演示文稿</vt:lpstr>
      <vt:lpstr>PowerPoint 演示文稿</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xu zigong</dc:creator>
  <cp:lastModifiedBy>xu zigong</cp:lastModifiedBy>
  <cp:revision>151</cp:revision>
  <cp:lastPrinted>2020-04-28T21:19:09Z</cp:lastPrinted>
  <dcterms:created xsi:type="dcterms:W3CDTF">2020-04-01T13:38:14Z</dcterms:created>
  <dcterms:modified xsi:type="dcterms:W3CDTF">2020-05-02T19:37:57Z</dcterms:modified>
</cp:coreProperties>
</file>