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822" r:id="rId2"/>
    <p:sldId id="607" r:id="rId3"/>
    <p:sldId id="813" r:id="rId4"/>
    <p:sldId id="593" r:id="rId5"/>
    <p:sldId id="82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9F23B290-B2E9-B14B-AFFF-B70058EE7F9F}">
          <p14:sldIdLst>
            <p14:sldId id="822"/>
          </p14:sldIdLst>
        </p14:section>
        <p14:section name="Motivation" id="{94BA6CCC-1153-794A-BB42-623C00FF0897}">
          <p14:sldIdLst>
            <p14:sldId id="607"/>
          </p14:sldIdLst>
        </p14:section>
        <p14:section name="Goal" id="{0B3966BF-DF77-7742-9444-9F23F1BB1713}">
          <p14:sldIdLst>
            <p14:sldId id="813"/>
          </p14:sldIdLst>
        </p14:section>
        <p14:section name="System" id="{988A6F9B-8ABF-0642-85E9-C43B157F3F61}">
          <p14:sldIdLst>
            <p14:sldId id="593"/>
          </p14:sldIdLst>
        </p14:section>
        <p14:section name="Outlook" id="{FF8963AE-E0DA-204E-AF23-C40CC9C846C6}">
          <p14:sldIdLst>
            <p14:sldId id="8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9" autoAdjust="0"/>
    <p:restoredTop sz="94737" autoAdjust="0"/>
  </p:normalViewPr>
  <p:slideViewPr>
    <p:cSldViewPr snapToGrid="0">
      <p:cViewPr varScale="1">
        <p:scale>
          <a:sx n="155" d="100"/>
          <a:sy n="155" d="100"/>
        </p:scale>
        <p:origin x="2292" y="144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23" d="100"/>
        <a:sy n="223" d="100"/>
      </p:scale>
      <p:origin x="0" y="9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DBF92-04F0-4397-A7D8-8907B31F26D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E90B5-DE26-4473-B3C4-5D5DF261CE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0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8DE9-7FFB-FC48-BB60-CEED275DF55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74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C5646-99C6-410D-8C49-C5A90020B37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64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E90B5-DE26-4473-B3C4-5D5DF261CE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3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C5646-99C6-410D-8C49-C5A90020B37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438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E90B5-DE26-4473-B3C4-5D5DF261CE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DC5-FB58-470D-A919-32F7FCC6986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ECA2-15F8-449C-A44A-F509B5BA11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1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DC5-FB58-470D-A919-32F7FCC6986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ECA2-15F8-449C-A44A-F509B5BA11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1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DC5-FB58-470D-A919-32F7FCC6986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ECA2-15F8-449C-A44A-F509B5BA11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2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DC5-FB58-470D-A919-32F7FCC6986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ECA2-15F8-449C-A44A-F509B5BA11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9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DC5-FB58-470D-A919-32F7FCC6986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ECA2-15F8-449C-A44A-F509B5BA11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6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DC5-FB58-470D-A919-32F7FCC6986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ECA2-15F8-449C-A44A-F509B5BA11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DC5-FB58-470D-A919-32F7FCC6986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ECA2-15F8-449C-A44A-F509B5BA11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1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DC5-FB58-470D-A919-32F7FCC6986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ECA2-15F8-449C-A44A-F509B5BA11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DC5-FB58-470D-A919-32F7FCC6986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ECA2-15F8-449C-A44A-F509B5BA11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5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DC5-FB58-470D-A919-32F7FCC6986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ECA2-15F8-449C-A44A-F509B5BA11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3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DC5-FB58-470D-A919-32F7FCC6986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ECA2-15F8-449C-A44A-F509B5BA11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2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FDC5-FB58-470D-A919-32F7FCC6986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DECA2-15F8-449C-A44A-F509B5BA11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9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bf-client.de/projekte/informris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3_Medellín_2-H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" b="4003"/>
          <a:stretch/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417157" y="4543960"/>
            <a:ext cx="2069757" cy="2000548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Moritz </a:t>
            </a:r>
            <a:r>
              <a:rPr lang="en-US" b="1" dirty="0" err="1">
                <a:solidFill>
                  <a:srgbClr val="FFFFFF"/>
                </a:solidFill>
              </a:rPr>
              <a:t>Gamperl</a:t>
            </a:r>
            <a:endParaRPr lang="en-US" b="1" dirty="0">
              <a:solidFill>
                <a:srgbClr val="FFFFFF"/>
              </a:solidFill>
            </a:endParaRPr>
          </a:p>
          <a:p>
            <a:r>
              <a:rPr lang="en-US" sz="1000" dirty="0">
                <a:solidFill>
                  <a:srgbClr val="FFFFFF"/>
                </a:solidFill>
              </a:rPr>
              <a:t>Chair of Engineering Geology</a:t>
            </a:r>
          </a:p>
          <a:p>
            <a:r>
              <a:rPr lang="en-US" sz="1000" dirty="0">
                <a:solidFill>
                  <a:srgbClr val="FFFFFF"/>
                </a:solidFill>
              </a:rPr>
              <a:t>Technical University of Munich</a:t>
            </a:r>
          </a:p>
          <a:p>
            <a:endParaRPr lang="en-US" sz="1000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John Singer</a:t>
            </a:r>
          </a:p>
          <a:p>
            <a:r>
              <a:rPr lang="en-US" sz="1000" dirty="0" err="1">
                <a:solidFill>
                  <a:srgbClr val="FFFFFF"/>
                </a:solidFill>
              </a:rPr>
              <a:t>AlpGeorisk</a:t>
            </a:r>
            <a:r>
              <a:rPr lang="en-US" sz="1000" dirty="0">
                <a:solidFill>
                  <a:srgbClr val="FFFFFF"/>
                </a:solidFill>
              </a:rPr>
              <a:t>, </a:t>
            </a:r>
            <a:r>
              <a:rPr lang="en-US" sz="1000" dirty="0" err="1">
                <a:solidFill>
                  <a:srgbClr val="FFFFFF"/>
                </a:solidFill>
              </a:rPr>
              <a:t>Unterschleißheim</a:t>
            </a:r>
            <a:endParaRPr lang="en-US" sz="1000" dirty="0">
              <a:solidFill>
                <a:srgbClr val="FFFFFF"/>
              </a:solidFill>
            </a:endParaRPr>
          </a:p>
          <a:p>
            <a:endParaRPr lang="en-US" sz="1000" dirty="0">
              <a:solidFill>
                <a:srgbClr val="FFFFFF"/>
              </a:solidFill>
            </a:endParaRPr>
          </a:p>
          <a:p>
            <a:r>
              <a:rPr lang="en-US" b="1" dirty="0" err="1">
                <a:solidFill>
                  <a:srgbClr val="FFFFFF"/>
                </a:solidFill>
              </a:rPr>
              <a:t>Kurosch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Thuro</a:t>
            </a:r>
            <a:endParaRPr lang="en-US" b="1" dirty="0">
              <a:solidFill>
                <a:srgbClr val="FFFFFF"/>
              </a:solidFill>
            </a:endParaRPr>
          </a:p>
          <a:p>
            <a:r>
              <a:rPr lang="en-US" sz="1000" dirty="0">
                <a:solidFill>
                  <a:srgbClr val="FFFFFF"/>
                </a:solidFill>
              </a:rPr>
              <a:t>Chair of Engineering Geology</a:t>
            </a:r>
          </a:p>
          <a:p>
            <a:r>
              <a:rPr lang="en-US" sz="1000" dirty="0">
                <a:solidFill>
                  <a:srgbClr val="FFFFFF"/>
                </a:solidFill>
              </a:rPr>
              <a:t>Technical University of Munich</a:t>
            </a:r>
          </a:p>
        </p:txBody>
      </p:sp>
      <p:sp>
        <p:nvSpPr>
          <p:cNvPr id="5" name="Rechteck 4"/>
          <p:cNvSpPr/>
          <p:nvPr/>
        </p:nvSpPr>
        <p:spPr>
          <a:xfrm>
            <a:off x="1143000" y="2667000"/>
            <a:ext cx="7795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Design of a low-cost Early Warning System (EWS) in informal settlements in Medellín, Colombia (Project </a:t>
            </a:r>
            <a:r>
              <a:rPr lang="en-US" sz="2000" b="1" dirty="0" err="1"/>
              <a:t>Inform@Risk</a:t>
            </a:r>
            <a:r>
              <a:rPr lang="en-US" sz="2000" b="1" dirty="0"/>
              <a:t>)</a:t>
            </a:r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2904070" y="5867400"/>
            <a:ext cx="3218703" cy="677108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FFFF"/>
                </a:solidFill>
              </a:rPr>
              <a:t>EGU General </a:t>
            </a:r>
            <a:r>
              <a:rPr lang="de-DE" b="1" dirty="0" err="1">
                <a:solidFill>
                  <a:srgbClr val="FFFFFF"/>
                </a:solidFill>
              </a:rPr>
              <a:t>Assembly</a:t>
            </a:r>
            <a:r>
              <a:rPr lang="de-DE" baseline="30000" dirty="0" err="1">
                <a:solidFill>
                  <a:srgbClr val="FFFFFF"/>
                </a:solidFill>
              </a:rPr>
              <a:t>May</a:t>
            </a:r>
            <a:r>
              <a:rPr lang="de-DE" baseline="30000" dirty="0">
                <a:solidFill>
                  <a:srgbClr val="FFFFFF"/>
                </a:solidFill>
              </a:rPr>
              <a:t> 5, 2020</a:t>
            </a:r>
          </a:p>
          <a:p>
            <a:r>
              <a:rPr lang="en-US" sz="1000" dirty="0">
                <a:solidFill>
                  <a:srgbClr val="FFFFFF"/>
                </a:solidFill>
              </a:rPr>
              <a:t>NH3.11</a:t>
            </a:r>
          </a:p>
          <a:p>
            <a:r>
              <a:rPr lang="en-US" sz="1000" dirty="0">
                <a:solidFill>
                  <a:srgbClr val="FFFFFF"/>
                </a:solidFill>
              </a:rPr>
              <a:t>Towards reliable Landslide Early Warning Systems</a:t>
            </a:r>
          </a:p>
        </p:txBody>
      </p:sp>
      <p:pic>
        <p:nvPicPr>
          <p:cNvPr id="7" name="Bild 6" descr="Macintosh HD:Users:schaefer:Dropbox:UNI_Inform@risk 2019_Projekt:12_Public material:01_BMBF Logos:BMBF_ LOGO 2017_rgb english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r="7090" b="10601"/>
          <a:stretch/>
        </p:blipFill>
        <p:spPr bwMode="auto">
          <a:xfrm>
            <a:off x="7653980" y="5638800"/>
            <a:ext cx="1566219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8" descr="Logo Inform@Risk_black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1945320" cy="1608912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7620000" y="6611779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Funding code</a:t>
            </a:r>
            <a:r>
              <a:rPr lang="en-US" sz="1000" dirty="0">
                <a:solidFill>
                  <a:srgbClr val="FFFFFF"/>
                </a:solidFill>
              </a:rPr>
              <a:t>: 03G0883A-F</a:t>
            </a:r>
          </a:p>
        </p:txBody>
      </p:sp>
    </p:spTree>
    <p:extLst>
      <p:ext uri="{BB962C8B-B14F-4D97-AF65-F5344CB8AC3E}">
        <p14:creationId xmlns:p14="http://schemas.microsoft.com/office/powerpoint/2010/main" val="362592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99B8DE1-2CC3-40C1-8076-A8D03F623C22}"/>
              </a:ext>
            </a:extLst>
          </p:cNvPr>
          <p:cNvSpPr/>
          <p:nvPr/>
        </p:nvSpPr>
        <p:spPr>
          <a:xfrm>
            <a:off x="-1" y="941585"/>
            <a:ext cx="9144001" cy="5916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39F2403-9D82-411B-8318-772F5B881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4E052-A773-4976-AD28-B4E3CA88107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9E04D0A3-9243-40E9-9083-7FF1D816E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" r="312" b="2616"/>
          <a:stretch/>
        </p:blipFill>
        <p:spPr>
          <a:xfrm>
            <a:off x="-1" y="1376704"/>
            <a:ext cx="9144001" cy="5184576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A6204BBF-1F04-4AEE-BD60-E500261DEDE8}"/>
              </a:ext>
            </a:extLst>
          </p:cNvPr>
          <p:cNvSpPr txBox="1">
            <a:spLocks/>
          </p:cNvSpPr>
          <p:nvPr/>
        </p:nvSpPr>
        <p:spPr bwMode="auto">
          <a:xfrm>
            <a:off x="0" y="941585"/>
            <a:ext cx="8508999" cy="37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24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kern="0" dirty="0"/>
              <a:t>Fatalities due to slope movements in the </a:t>
            </a:r>
            <a:r>
              <a:rPr lang="en-US" sz="1600" kern="0" dirty="0" err="1"/>
              <a:t>Aburrá</a:t>
            </a:r>
            <a:r>
              <a:rPr lang="en-US" sz="1600" kern="0" dirty="0"/>
              <a:t> Valley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1885554-F05B-40FD-A663-C4B3E3F4D8F8}"/>
              </a:ext>
            </a:extLst>
          </p:cNvPr>
          <p:cNvSpPr txBox="1"/>
          <p:nvPr/>
        </p:nvSpPr>
        <p:spPr>
          <a:xfrm>
            <a:off x="6396064" y="1035846"/>
            <a:ext cx="2664296" cy="5048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4000"/>
              </a:lnSpc>
            </a:pPr>
            <a:r>
              <a:rPr lang="en-US" sz="1400" b="1" dirty="0">
                <a:latin typeface="+mn-lt"/>
              </a:rPr>
              <a:t>Very high risk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latin typeface="+mn-lt"/>
              </a:rPr>
              <a:t>Slopes &gt; 27° in weathered </a:t>
            </a:r>
            <a:r>
              <a:rPr lang="en-US" sz="1400" dirty="0" err="1"/>
              <a:t>d</a:t>
            </a:r>
            <a:r>
              <a:rPr lang="en-US" sz="1400" dirty="0" err="1">
                <a:latin typeface="+mn-lt"/>
              </a:rPr>
              <a:t>unites</a:t>
            </a:r>
            <a:endParaRPr lang="en-US" sz="1400" dirty="0">
              <a:latin typeface="+mn-lt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F77E4CC-E23A-4C5F-86E7-67630E4DFD80}"/>
              </a:ext>
            </a:extLst>
          </p:cNvPr>
          <p:cNvSpPr/>
          <p:nvPr/>
        </p:nvSpPr>
        <p:spPr>
          <a:xfrm>
            <a:off x="5640846" y="1144915"/>
            <a:ext cx="689956" cy="288000"/>
          </a:xfrm>
          <a:prstGeom prst="rect">
            <a:avLst/>
          </a:prstGeom>
          <a:solidFill>
            <a:srgbClr val="C02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05E7AC7-0BFD-4A90-9C0B-E93C56BB7666}"/>
              </a:ext>
            </a:extLst>
          </p:cNvPr>
          <p:cNvSpPr/>
          <p:nvPr/>
        </p:nvSpPr>
        <p:spPr>
          <a:xfrm>
            <a:off x="7308304" y="3429000"/>
            <a:ext cx="1752056" cy="123412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A25D653-AC88-4437-B479-FBD2890FAED6}"/>
              </a:ext>
            </a:extLst>
          </p:cNvPr>
          <p:cNvSpPr/>
          <p:nvPr/>
        </p:nvSpPr>
        <p:spPr>
          <a:xfrm>
            <a:off x="5436096" y="6334243"/>
            <a:ext cx="1752056" cy="47368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0E8C84DF-E520-4C94-B889-BD61A292C4A7}"/>
              </a:ext>
            </a:extLst>
          </p:cNvPr>
          <p:cNvSpPr/>
          <p:nvPr/>
        </p:nvSpPr>
        <p:spPr>
          <a:xfrm>
            <a:off x="6183615" y="4499150"/>
            <a:ext cx="2932945" cy="213189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251999">
            <a:spAutoFit/>
          </a:bodyPr>
          <a:lstStyle/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&gt; 2000 Landslides</a:t>
            </a:r>
            <a:r>
              <a:rPr lang="en-US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en-US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30 years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deadliest occurred in the </a:t>
            </a:r>
            <a:r>
              <a:rPr lang="en-US"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western slopes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Deeply weathered </a:t>
            </a:r>
            <a:r>
              <a:rPr lang="en-US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</a:t>
            </a:r>
            <a:r>
              <a:rPr lang="en-US" sz="16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serpentinized</a:t>
            </a:r>
            <a:r>
              <a:rPr lang="en-US"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Dunite</a:t>
            </a:r>
            <a:r>
              <a:rPr lang="en-US" sz="1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crops out</a:t>
            </a: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9E14C433-CB89-444A-975E-73400FDF3060}"/>
              </a:ext>
            </a:extLst>
          </p:cNvPr>
          <p:cNvSpPr/>
          <p:nvPr/>
        </p:nvSpPr>
        <p:spPr>
          <a:xfrm>
            <a:off x="5220072" y="6582682"/>
            <a:ext cx="3581017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URBAM Report: </a:t>
            </a:r>
            <a:r>
              <a:rPr lang="en-US" sz="1050" i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Rehabitar</a:t>
            </a:r>
            <a:r>
              <a:rPr lang="en-US" sz="1050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la </a:t>
            </a:r>
            <a:r>
              <a:rPr lang="en-US" sz="1050" i="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ladera</a:t>
            </a:r>
            <a:r>
              <a:rPr lang="en-US" sz="1050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2012</a:t>
            </a:r>
            <a:endParaRPr lang="en-US" sz="105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6DCDC50-3FDC-45F0-9618-3188B4889CC4}"/>
              </a:ext>
            </a:extLst>
          </p:cNvPr>
          <p:cNvGrpSpPr/>
          <p:nvPr/>
        </p:nvGrpSpPr>
        <p:grpSpPr>
          <a:xfrm>
            <a:off x="441990" y="1439638"/>
            <a:ext cx="248129" cy="4800985"/>
            <a:chOff x="440771" y="1511646"/>
            <a:chExt cx="248129" cy="4800985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5EEB82A0-4CCA-4FB2-AF65-A320E9D2BB5E}"/>
                </a:ext>
              </a:extLst>
            </p:cNvPr>
            <p:cNvSpPr txBox="1"/>
            <p:nvPr/>
          </p:nvSpPr>
          <p:spPr>
            <a:xfrm rot="16200000">
              <a:off x="-103872" y="5417251"/>
              <a:ext cx="1314348" cy="2250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dirty="0">
                  <a:solidFill>
                    <a:srgbClr val="0065B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 m Prec. / Year</a:t>
              </a:r>
            </a:p>
          </p:txBody>
        </p:sp>
        <p:cxnSp>
          <p:nvCxnSpPr>
            <p:cNvPr id="21" name="Gerade Verbindung 12">
              <a:extLst>
                <a:ext uri="{FF2B5EF4-FFF2-40B4-BE49-F238E27FC236}">
                  <a16:creationId xmlns:a16="http://schemas.microsoft.com/office/drawing/2014/main" id="{6A035EA5-257E-4958-8D1F-32B5FA9E80C9}"/>
                </a:ext>
              </a:extLst>
            </p:cNvPr>
            <p:cNvCxnSpPr>
              <a:cxnSpLocks/>
            </p:cNvCxnSpPr>
            <p:nvPr/>
          </p:nvCxnSpPr>
          <p:spPr>
            <a:xfrm>
              <a:off x="688900" y="1511646"/>
              <a:ext cx="0" cy="4800985"/>
            </a:xfrm>
            <a:prstGeom prst="line">
              <a:avLst/>
            </a:prstGeom>
            <a:ln w="19050">
              <a:solidFill>
                <a:srgbClr val="0065B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C3AF5B25-15FF-415F-8A29-48AA88F1BE27}"/>
              </a:ext>
            </a:extLst>
          </p:cNvPr>
          <p:cNvGrpSpPr/>
          <p:nvPr/>
        </p:nvGrpSpPr>
        <p:grpSpPr>
          <a:xfrm>
            <a:off x="125969" y="1432915"/>
            <a:ext cx="1291174" cy="4807708"/>
            <a:chOff x="125969" y="1432915"/>
            <a:chExt cx="1291174" cy="4807708"/>
          </a:xfrm>
        </p:grpSpPr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8523AB6F-1D61-4D48-938F-4BAA7FB0F69A}"/>
                </a:ext>
              </a:extLst>
            </p:cNvPr>
            <p:cNvCxnSpPr>
              <a:cxnSpLocks/>
            </p:cNvCxnSpPr>
            <p:nvPr/>
          </p:nvCxnSpPr>
          <p:spPr>
            <a:xfrm>
              <a:off x="374996" y="1432915"/>
              <a:ext cx="0" cy="4800985"/>
            </a:xfrm>
            <a:prstGeom prst="line">
              <a:avLst/>
            </a:prstGeom>
            <a:ln w="19050">
              <a:solidFill>
                <a:srgbClr val="DEA98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2">
              <a:extLst>
                <a:ext uri="{FF2B5EF4-FFF2-40B4-BE49-F238E27FC236}">
                  <a16:creationId xmlns:a16="http://schemas.microsoft.com/office/drawing/2014/main" id="{4C645A8D-BFA2-4952-A68F-886CB63B2584}"/>
                </a:ext>
              </a:extLst>
            </p:cNvPr>
            <p:cNvCxnSpPr>
              <a:cxnSpLocks/>
            </p:cNvCxnSpPr>
            <p:nvPr/>
          </p:nvCxnSpPr>
          <p:spPr>
            <a:xfrm>
              <a:off x="1417143" y="1439638"/>
              <a:ext cx="0" cy="4800985"/>
            </a:xfrm>
            <a:prstGeom prst="line">
              <a:avLst/>
            </a:prstGeom>
            <a:ln w="19050">
              <a:solidFill>
                <a:srgbClr val="DEA98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02F9A6E-628F-48BA-81B9-2103EED373AB}"/>
                </a:ext>
              </a:extLst>
            </p:cNvPr>
            <p:cNvSpPr txBox="1"/>
            <p:nvPr/>
          </p:nvSpPr>
          <p:spPr>
            <a:xfrm rot="16200000">
              <a:off x="429964" y="5222770"/>
              <a:ext cx="1675764" cy="228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dirty="0">
                  <a:solidFill>
                    <a:srgbClr val="D4926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 Events / Year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062BF7C-6958-4E1F-BF25-5F3BE19D2292}"/>
                </a:ext>
              </a:extLst>
            </p:cNvPr>
            <p:cNvSpPr txBox="1"/>
            <p:nvPr/>
          </p:nvSpPr>
          <p:spPr>
            <a:xfrm rot="16200000">
              <a:off x="-597651" y="5216334"/>
              <a:ext cx="1675764" cy="2285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dirty="0">
                  <a:solidFill>
                    <a:srgbClr val="D4926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20 Events / Year</a:t>
              </a:r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0068F1E0-1BA9-473A-8EA0-4D87A6A34F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29600" cy="86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dirty="0"/>
              <a:t>Motivation</a:t>
            </a:r>
          </a:p>
        </p:txBody>
      </p:sp>
      <p:pic>
        <p:nvPicPr>
          <p:cNvPr id="24" name="Grafik 2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24C0333-1333-4AEA-AA10-21DEE379AF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05" y="0"/>
            <a:ext cx="682895" cy="239013"/>
          </a:xfrm>
          <a:prstGeom prst="rect">
            <a:avLst/>
          </a:prstGeom>
        </p:spPr>
      </p:pic>
      <p:pic>
        <p:nvPicPr>
          <p:cNvPr id="29" name="Grafik 2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1C5B219-FC79-462E-9D51-14EBBF3493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75" y="6499654"/>
            <a:ext cx="682895" cy="2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8582" y="101562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/>
              </a:rPr>
              <a:t>Integrated Early Warning System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8582" y="1814965"/>
            <a:ext cx="5029200" cy="408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b="1" dirty="0">
                <a:cs typeface="Arial"/>
              </a:rPr>
              <a:t>Social </a:t>
            </a:r>
            <a:r>
              <a:rPr lang="en-US" dirty="0">
                <a:cs typeface="Arial"/>
              </a:rPr>
              <a:t>integration in informal neighborhood 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b="1" dirty="0">
                <a:cs typeface="Arial"/>
              </a:rPr>
              <a:t>Spatial</a:t>
            </a:r>
            <a:r>
              <a:rPr lang="en-US" dirty="0">
                <a:cs typeface="Arial"/>
              </a:rPr>
              <a:t> integration</a:t>
            </a:r>
            <a:r>
              <a:rPr lang="en-US" b="1" dirty="0">
                <a:cs typeface="Arial"/>
              </a:rPr>
              <a:t> </a:t>
            </a:r>
            <a:r>
              <a:rPr lang="en-US" dirty="0">
                <a:cs typeface="Arial"/>
              </a:rPr>
              <a:t>in public spaces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b="1" dirty="0">
                <a:cs typeface="Arial"/>
              </a:rPr>
              <a:t>Multi-scalar </a:t>
            </a:r>
            <a:r>
              <a:rPr lang="en-US" dirty="0">
                <a:cs typeface="Arial"/>
              </a:rPr>
              <a:t>application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b="1" dirty="0">
                <a:cs typeface="Arial"/>
              </a:rPr>
              <a:t>Multi-</a:t>
            </a:r>
            <a:r>
              <a:rPr lang="en-US" b="1" dirty="0" err="1">
                <a:cs typeface="Arial"/>
              </a:rPr>
              <a:t>sectoral</a:t>
            </a:r>
            <a:r>
              <a:rPr lang="en-US" b="1" dirty="0">
                <a:cs typeface="Arial"/>
              </a:rPr>
              <a:t> </a:t>
            </a:r>
            <a:r>
              <a:rPr lang="en-US" dirty="0">
                <a:cs typeface="Arial"/>
              </a:rPr>
              <a:t>participation of actors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b="1" dirty="0">
                <a:cs typeface="Arial"/>
              </a:rPr>
              <a:t>Accurate</a:t>
            </a:r>
            <a:r>
              <a:rPr lang="en-US" dirty="0">
                <a:cs typeface="Arial"/>
              </a:rPr>
              <a:t> and site-specific data basis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b="1" dirty="0">
                <a:cs typeface="Arial"/>
              </a:rPr>
              <a:t>Low-cost </a:t>
            </a:r>
            <a:r>
              <a:rPr lang="en-US" dirty="0">
                <a:cs typeface="Arial"/>
              </a:rPr>
              <a:t>technical equipment and maintenance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b="1" dirty="0">
                <a:cs typeface="Arial"/>
              </a:rPr>
              <a:t>Multi-scalar </a:t>
            </a:r>
            <a:r>
              <a:rPr lang="en-US" dirty="0">
                <a:cs typeface="Arial"/>
              </a:rPr>
              <a:t>application and transferability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b="1" dirty="0">
                <a:cs typeface="Arial"/>
              </a:rPr>
              <a:t>Replicable</a:t>
            </a:r>
            <a:r>
              <a:rPr lang="en-US" dirty="0">
                <a:cs typeface="Arial"/>
              </a:rPr>
              <a:t> technology and adaptable guidelines</a:t>
            </a: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810AFEA-0753-403D-BDEF-690D1CD228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29600" cy="86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dirty="0"/>
              <a:t>Goals</a:t>
            </a:r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5A36BFD-D4EE-4B9D-A500-C836B468D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05" y="0"/>
            <a:ext cx="682895" cy="239013"/>
          </a:xfrm>
          <a:prstGeom prst="rect">
            <a:avLst/>
          </a:prstGeom>
        </p:spPr>
      </p:pic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959AC62-65E1-4799-B7A1-623DED51A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75" y="6499654"/>
            <a:ext cx="682895" cy="2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0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A4E4F-2155-4928-8047-646CE1C7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7899"/>
          </a:xfrm>
        </p:spPr>
        <p:txBody>
          <a:bodyPr>
            <a:normAutofit/>
          </a:bodyPr>
          <a:lstStyle/>
          <a:p>
            <a:pPr algn="l"/>
            <a:r>
              <a:rPr lang="de-DE" sz="4000" dirty="0"/>
              <a:t>Technical </a:t>
            </a:r>
            <a:r>
              <a:rPr lang="de-DE" sz="4000" dirty="0" err="1"/>
              <a:t>concept</a:t>
            </a:r>
            <a:r>
              <a:rPr lang="de-DE" sz="4000" dirty="0"/>
              <a:t> </a:t>
            </a:r>
            <a:r>
              <a:rPr lang="de-DE" sz="4000" dirty="0" err="1"/>
              <a:t>of</a:t>
            </a:r>
            <a:r>
              <a:rPr lang="de-DE" sz="4000" dirty="0"/>
              <a:t> </a:t>
            </a:r>
            <a:r>
              <a:rPr lang="de-DE" sz="4000" dirty="0" err="1"/>
              <a:t>the</a:t>
            </a:r>
            <a:r>
              <a:rPr lang="de-DE" sz="4000" dirty="0"/>
              <a:t> LEWS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6713225-E971-4210-9F9F-98A13737EF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4E052-A773-4976-AD28-B4E3CA88107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11A82B34-2509-42B8-929A-0C535805C0D3}"/>
              </a:ext>
            </a:extLst>
          </p:cNvPr>
          <p:cNvSpPr txBox="1">
            <a:spLocks/>
          </p:cNvSpPr>
          <p:nvPr/>
        </p:nvSpPr>
        <p:spPr>
          <a:xfrm>
            <a:off x="4721192" y="867899"/>
            <a:ext cx="4393059" cy="5902040"/>
          </a:xfrm>
          <a:prstGeom prst="rect">
            <a:avLst/>
          </a:prstGeom>
        </p:spPr>
        <p:txBody>
          <a:bodyPr/>
          <a:lstStyle>
            <a:lvl1pPr marL="271463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5BD"/>
              </a:buClr>
              <a:buChar char="•"/>
              <a:defRPr sz="2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1913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5BD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0779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5BD"/>
              </a:buClr>
              <a:buChar char="-"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524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5BD"/>
              </a:buClr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827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5BD"/>
              </a:buClr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339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5BD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797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5BD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2543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5BD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7115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5BD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000" b="1" kern="0" dirty="0" err="1"/>
              <a:t>Continuous</a:t>
            </a:r>
            <a:r>
              <a:rPr lang="de-DE" sz="2000" b="1" kern="0" dirty="0"/>
              <a:t> </a:t>
            </a:r>
            <a:r>
              <a:rPr lang="de-DE" sz="2000" b="1" kern="0" dirty="0" err="1"/>
              <a:t>Shear</a:t>
            </a:r>
            <a:r>
              <a:rPr lang="de-DE" sz="2000" b="1" kern="0" dirty="0"/>
              <a:t> Monitor &amp; </a:t>
            </a:r>
            <a:br>
              <a:rPr lang="de-DE" sz="2000" b="1" kern="0" dirty="0"/>
            </a:br>
            <a:r>
              <a:rPr lang="de-DE" sz="2000" b="1" kern="0" dirty="0"/>
              <a:t>Extensometer (horizontal)</a:t>
            </a:r>
          </a:p>
          <a:p>
            <a:pPr marL="554037" lvl="1" indent="-285750">
              <a:buClrTx/>
              <a:buFont typeface="Arial" panose="020B0604020202020204" pitchFamily="34" charset="0"/>
              <a:buChar char="•"/>
            </a:pPr>
            <a:r>
              <a:rPr lang="de-DE" sz="1600" kern="0" dirty="0"/>
              <a:t>CSM: </a:t>
            </a:r>
            <a:r>
              <a:rPr lang="de-DE" sz="1600" kern="0" dirty="0" err="1"/>
              <a:t>Localization</a:t>
            </a:r>
            <a:r>
              <a:rPr lang="de-DE" sz="1600" kern="0" dirty="0"/>
              <a:t> and </a:t>
            </a:r>
            <a:r>
              <a:rPr lang="de-DE" sz="1600" kern="0" dirty="0" err="1"/>
              <a:t>quantification</a:t>
            </a:r>
            <a:endParaRPr lang="de-DE" sz="1600" kern="0" dirty="0"/>
          </a:p>
          <a:p>
            <a:pPr marL="554037" lvl="1" indent="-285750">
              <a:buClrTx/>
              <a:buFont typeface="Arial" panose="020B0604020202020204" pitchFamily="34" charset="0"/>
              <a:buChar char="•"/>
            </a:pPr>
            <a:r>
              <a:rPr lang="de-DE" sz="1600" kern="0" dirty="0"/>
              <a:t>EXT: </a:t>
            </a:r>
            <a:r>
              <a:rPr lang="de-DE" sz="1600" kern="0" dirty="0" err="1"/>
              <a:t>For</a:t>
            </a:r>
            <a:r>
              <a:rPr lang="de-DE" sz="1600" kern="0" dirty="0"/>
              <a:t> high </a:t>
            </a:r>
            <a:r>
              <a:rPr lang="de-DE" sz="1600" kern="0" dirty="0" err="1"/>
              <a:t>deformation</a:t>
            </a:r>
            <a:endParaRPr lang="de-DE" sz="800" b="1" kern="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000" b="1" kern="0" dirty="0" err="1"/>
              <a:t>LoRa</a:t>
            </a:r>
            <a:r>
              <a:rPr lang="de-DE" sz="2000" b="1" kern="0" dirty="0"/>
              <a:t> </a:t>
            </a:r>
            <a:r>
              <a:rPr lang="de-DE" sz="2000" b="1" kern="0" dirty="0" err="1"/>
              <a:t>wireless</a:t>
            </a:r>
            <a:r>
              <a:rPr lang="de-DE" sz="2000" b="1" kern="0" dirty="0"/>
              <a:t> </a:t>
            </a:r>
            <a:r>
              <a:rPr lang="de-DE" sz="2000" b="1" kern="0" dirty="0" err="1"/>
              <a:t>geosensor</a:t>
            </a:r>
            <a:r>
              <a:rPr lang="de-DE" sz="2000" b="1" kern="0" dirty="0"/>
              <a:t> network</a:t>
            </a:r>
          </a:p>
          <a:p>
            <a:pPr marL="554037" lvl="1" indent="-285750">
              <a:buClrTx/>
              <a:buFont typeface="Arial" panose="020B0604020202020204" pitchFamily="34" charset="0"/>
              <a:buChar char="•"/>
            </a:pPr>
            <a:r>
              <a:rPr lang="de-DE" sz="1600" kern="0" dirty="0"/>
              <a:t>Wireless </a:t>
            </a:r>
            <a:r>
              <a:rPr lang="de-DE" sz="1600" kern="0" dirty="0" err="1"/>
              <a:t>communication</a:t>
            </a:r>
            <a:r>
              <a:rPr lang="de-DE" sz="1600" kern="0" dirty="0"/>
              <a:t> via </a:t>
            </a:r>
            <a:r>
              <a:rPr lang="de-DE" sz="1600" kern="0" dirty="0" err="1"/>
              <a:t>LoRa</a:t>
            </a:r>
            <a:endParaRPr lang="de-DE" sz="1600" kern="0" dirty="0"/>
          </a:p>
          <a:p>
            <a:pPr marL="554037" lvl="1" indent="-285750">
              <a:buClrTx/>
              <a:buFont typeface="Arial" panose="020B0604020202020204" pitchFamily="34" charset="0"/>
              <a:buChar char="•"/>
            </a:pPr>
            <a:r>
              <a:rPr lang="de-DE" sz="1600" kern="0" dirty="0" err="1"/>
              <a:t>Extremely</a:t>
            </a:r>
            <a:r>
              <a:rPr lang="de-DE" sz="1600" kern="0" dirty="0"/>
              <a:t> </a:t>
            </a:r>
            <a:r>
              <a:rPr lang="de-DE" sz="1600" kern="0" dirty="0" err="1"/>
              <a:t>low</a:t>
            </a:r>
            <a:r>
              <a:rPr lang="de-DE" sz="1600" kern="0" dirty="0"/>
              <a:t> power </a:t>
            </a:r>
            <a:r>
              <a:rPr lang="de-DE" sz="1600" kern="0" dirty="0" err="1"/>
              <a:t>consumption</a:t>
            </a:r>
            <a:r>
              <a:rPr lang="de-DE" sz="1600" kern="0" dirty="0"/>
              <a:t>, </a:t>
            </a:r>
            <a:r>
              <a:rPr lang="en-US" sz="1600" kern="0" dirty="0"/>
              <a:t>long running time, low costs</a:t>
            </a:r>
            <a:endParaRPr lang="de-DE" sz="1600" kern="0" dirty="0"/>
          </a:p>
          <a:p>
            <a:pPr marL="554037" lvl="1" indent="-285750">
              <a:buClrTx/>
              <a:buFont typeface="Arial" panose="020B0604020202020204" pitchFamily="34" charset="0"/>
              <a:buChar char="•"/>
            </a:pPr>
            <a:r>
              <a:rPr lang="en-US" sz="1600" kern="0" dirty="0"/>
              <a:t>Connection of almost any </a:t>
            </a:r>
            <a:r>
              <a:rPr lang="en-US" sz="1600" kern="0" dirty="0" err="1"/>
              <a:t>geotech</a:t>
            </a:r>
            <a:r>
              <a:rPr lang="en-US" sz="1600" kern="0" dirty="0"/>
              <a:t>. sensors possible</a:t>
            </a:r>
            <a:endParaRPr lang="de-DE" sz="800" kern="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000" b="1" kern="0" dirty="0" err="1"/>
              <a:t>Instrumented</a:t>
            </a:r>
            <a:r>
              <a:rPr lang="de-DE" sz="2000" b="1" kern="0" dirty="0"/>
              <a:t> </a:t>
            </a:r>
            <a:r>
              <a:rPr lang="de-DE" sz="2000" b="1" kern="0" dirty="0" err="1"/>
              <a:t>boreholes</a:t>
            </a:r>
            <a:endParaRPr lang="de-DE" sz="2000" b="1" kern="0" dirty="0"/>
          </a:p>
          <a:p>
            <a:pPr marL="554037" lvl="1" indent="-285750">
              <a:buClrTx/>
              <a:buFont typeface="Arial" panose="020B0604020202020204" pitchFamily="34" charset="0"/>
              <a:buChar char="•"/>
            </a:pPr>
            <a:r>
              <a:rPr lang="de-DE" sz="1600" kern="0" dirty="0"/>
              <a:t>Piezometer, CSM, EXT</a:t>
            </a:r>
          </a:p>
          <a:p>
            <a:pPr marL="554037" lvl="1" indent="-285750">
              <a:buClrTx/>
              <a:buFont typeface="Arial" panose="020B0604020202020204" pitchFamily="34" charset="0"/>
              <a:buChar char="•"/>
            </a:pPr>
            <a:r>
              <a:rPr lang="en-US" sz="1600" kern="0" dirty="0"/>
              <a:t>Selective in high risk areas</a:t>
            </a:r>
            <a:endParaRPr lang="de-DE" sz="800" kern="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000" b="1" kern="0" dirty="0" err="1"/>
              <a:t>Weather</a:t>
            </a:r>
            <a:r>
              <a:rPr lang="de-DE" sz="2000" b="1" kern="0" dirty="0"/>
              <a:t> Station</a:t>
            </a:r>
            <a:endParaRPr lang="de-DE" sz="800" b="1" kern="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000" b="1" kern="0" dirty="0" err="1"/>
              <a:t>Existing</a:t>
            </a:r>
            <a:r>
              <a:rPr lang="de-DE" sz="2000" b="1" kern="0" dirty="0"/>
              <a:t> Data (SIATA)</a:t>
            </a:r>
          </a:p>
          <a:p>
            <a:pPr marL="554037" lvl="1" indent="-285750">
              <a:buClrTx/>
              <a:buFont typeface="Arial" panose="020B0604020202020204" pitchFamily="34" charset="0"/>
              <a:buChar char="•"/>
            </a:pPr>
            <a:r>
              <a:rPr lang="en-US" sz="1600" kern="0" dirty="0"/>
              <a:t>Rain radar, weather stations, seismometer</a:t>
            </a:r>
            <a:endParaRPr lang="de-DE" sz="2000" kern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F0C1956-777B-4045-A180-4CDB03C13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" y="2214524"/>
            <a:ext cx="4320000" cy="328365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2FD394F-9015-4F8E-8612-74F627CF57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" y="2214524"/>
            <a:ext cx="4320000" cy="458034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0AB747D-2D4E-4F88-8DF5-D7B584C0C9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" y="869888"/>
            <a:ext cx="4320000" cy="592498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37DA9E5-2595-419B-96CB-40D87DEA83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" y="869887"/>
            <a:ext cx="4320000" cy="592498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5C54292-B4D3-40D3-9E3F-938B49AAFE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" y="868893"/>
            <a:ext cx="4320000" cy="5924981"/>
          </a:xfrm>
          <a:prstGeom prst="rect">
            <a:avLst/>
          </a:prstGeom>
        </p:spPr>
      </p:pic>
      <p:pic>
        <p:nvPicPr>
          <p:cNvPr id="13" name="Grafik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5CB2E00-8A43-410E-9FC0-546173036B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75" y="6499654"/>
            <a:ext cx="682895" cy="2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447116" y="1221841"/>
            <a:ext cx="7875159" cy="307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Drillings, test installation of system in Medellín planned for May 2020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cs typeface="Arial"/>
                <a:sym typeface="Wingdings" panose="05000000000000000000" pitchFamily="2" charset="2"/>
              </a:rPr>
              <a:t> Delayed due to travel restrictions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  <a:sym typeface="Wingdings" panose="05000000000000000000" pitchFamily="2" charset="2"/>
              </a:rPr>
              <a:t>Backup plan: installation of sensors on a similar landslide area in Bavaria (test of hardware + software, social aspects can not be simulated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  <a:sym typeface="Wingdings" panose="05000000000000000000" pitchFamily="2" charset="2"/>
              </a:rPr>
              <a:t>Complete installation in Colombia until March 2021 (hopefully..)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  <a:sym typeface="Wingdings" panose="05000000000000000000" pitchFamily="2" charset="2"/>
              </a:rPr>
              <a:t>Read more at: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  <a:hlinkClick r:id="rId3"/>
              </a:rPr>
              <a:t>https://www.bmbf-client.de/projekte/informrisk</a:t>
            </a:r>
            <a:endParaRPr lang="en-US" dirty="0">
              <a:cs typeface="Arial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cs typeface="Arial"/>
              </a:rPr>
              <a:t>Thuro</a:t>
            </a:r>
            <a:r>
              <a:rPr lang="en-US" sz="1200" dirty="0">
                <a:cs typeface="Arial"/>
              </a:rPr>
              <a:t> K, Singer J, </a:t>
            </a:r>
            <a:r>
              <a:rPr lang="en-US" sz="1200" dirty="0" err="1">
                <a:cs typeface="Arial"/>
              </a:rPr>
              <a:t>Menschik</a:t>
            </a:r>
            <a:r>
              <a:rPr lang="en-US" sz="1200" dirty="0">
                <a:cs typeface="Arial"/>
              </a:rPr>
              <a:t> B, </a:t>
            </a:r>
            <a:r>
              <a:rPr lang="en-US" sz="1200" dirty="0" err="1">
                <a:cs typeface="Arial"/>
              </a:rPr>
              <a:t>Breuninger</a:t>
            </a:r>
            <a:r>
              <a:rPr lang="en-US" sz="1200" dirty="0">
                <a:cs typeface="Arial"/>
              </a:rPr>
              <a:t> T, </a:t>
            </a:r>
            <a:r>
              <a:rPr lang="en-US" sz="1200" dirty="0" err="1">
                <a:cs typeface="Arial"/>
              </a:rPr>
              <a:t>Gamperl</a:t>
            </a:r>
            <a:r>
              <a:rPr lang="en-US" sz="1200" dirty="0">
                <a:cs typeface="Arial"/>
              </a:rPr>
              <a:t> M (2020) </a:t>
            </a:r>
            <a:r>
              <a:rPr lang="en-US" sz="1200" dirty="0"/>
              <a:t>Development of an early warning system for shallow landslides in the tropical Andes (Medellín; Colombia).</a:t>
            </a:r>
            <a:r>
              <a:rPr lang="en-US" sz="1200" dirty="0">
                <a:cs typeface="Arial"/>
              </a:rPr>
              <a:t> </a:t>
            </a:r>
            <a:r>
              <a:rPr lang="de-DE" sz="1200" dirty="0" err="1"/>
              <a:t>Geomechanics</a:t>
            </a:r>
            <a:r>
              <a:rPr lang="de-DE" sz="1200" dirty="0"/>
              <a:t> and </a:t>
            </a:r>
            <a:r>
              <a:rPr lang="de-DE" sz="1200" dirty="0" err="1"/>
              <a:t>Tunnelling</a:t>
            </a:r>
            <a:r>
              <a:rPr lang="en-US" sz="1200" dirty="0">
                <a:cs typeface="Arial"/>
              </a:rPr>
              <a:t>.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810AFEA-0753-403D-BDEF-690D1CD228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29600" cy="86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dirty="0"/>
              <a:t>Outlook	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FF717E8-6CF4-44C8-BAFB-87777F7603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75" y="6499654"/>
            <a:ext cx="682895" cy="2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17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Bildschirmpräsentation (4:3)</PresentationFormat>
  <Paragraphs>67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Roboto</vt:lpstr>
      <vt:lpstr>Office Theme</vt:lpstr>
      <vt:lpstr>PowerPoint-Präsentation</vt:lpstr>
      <vt:lpstr>PowerPoint-Präsentation</vt:lpstr>
      <vt:lpstr>PowerPoint-Präsentation</vt:lpstr>
      <vt:lpstr>Technical concept of the LEWS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Gamperl, Moritz</dc:creator>
  <cp:lastModifiedBy>ga82peh</cp:lastModifiedBy>
  <cp:revision>15</cp:revision>
  <dcterms:created xsi:type="dcterms:W3CDTF">2020-04-24T08:04:54Z</dcterms:created>
  <dcterms:modified xsi:type="dcterms:W3CDTF">2020-05-04T13:06:54Z</dcterms:modified>
</cp:coreProperties>
</file>