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57" r:id="rId4"/>
    <p:sldId id="260" r:id="rId5"/>
    <p:sldId id="258" r:id="rId6"/>
    <p:sldId id="263" r:id="rId7"/>
    <p:sldId id="266" r:id="rId8"/>
    <p:sldId id="280" r:id="rId9"/>
    <p:sldId id="277" r:id="rId10"/>
    <p:sldId id="270" r:id="rId11"/>
    <p:sldId id="271" r:id="rId12"/>
    <p:sldId id="273" r:id="rId13"/>
    <p:sldId id="274" r:id="rId14"/>
    <p:sldId id="278" r:id="rId15"/>
    <p:sldId id="259" r:id="rId16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Nascimento" initials="FN" lastIdx="1" clrIdx="0">
    <p:extLst>
      <p:ext uri="{19B8F6BF-5375-455C-9EA6-DF929625EA0E}">
        <p15:presenceInfo xmlns:p15="http://schemas.microsoft.com/office/powerpoint/2012/main" userId="d63bd2f9f433ea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242" autoAdjust="0"/>
  </p:normalViewPr>
  <p:slideViewPr>
    <p:cSldViewPr snapToGrid="0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C3A1-1884-48E7-84BB-1711B223ECB1}" type="datetimeFigureOut">
              <a:rPr lang="aa-ET" smtClean="0"/>
              <a:t>04/30/2020</a:t>
            </a:fld>
            <a:endParaRPr lang="aa-E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aa-E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FD3D-1990-450A-91E3-2FF3C4270684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3446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I</a:t>
            </a:r>
            <a:r>
              <a:rPr lang="de-DE" dirty="0"/>
              <a:t>m</a:t>
            </a:r>
            <a:r>
              <a:rPr lang="en-DE" dirty="0"/>
              <a:t>a</a:t>
            </a:r>
            <a:r>
              <a:rPr lang="de-DE" dirty="0"/>
              <a:t>g</a:t>
            </a:r>
            <a:r>
              <a:rPr lang="en-DE" dirty="0"/>
              <a:t>e </a:t>
            </a:r>
            <a:r>
              <a:rPr lang="de-DE" dirty="0"/>
              <a:t>s</a:t>
            </a:r>
            <a:r>
              <a:rPr lang="en-DE" dirty="0"/>
              <a:t>o</a:t>
            </a:r>
            <a:r>
              <a:rPr lang="de-DE" dirty="0"/>
              <a:t>u</a:t>
            </a:r>
            <a:r>
              <a:rPr lang="en-DE" dirty="0"/>
              <a:t>r</a:t>
            </a:r>
            <a:r>
              <a:rPr lang="de-DE" dirty="0"/>
              <a:t>c</a:t>
            </a:r>
            <a:r>
              <a:rPr lang="en-DE" dirty="0"/>
              <a:t>e: </a:t>
            </a:r>
            <a:r>
              <a:rPr lang="de-DE"/>
              <a:t>https://oms.entegral.net/uploads/o393/Namibia%20Skeleton%20Coast.jpg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5107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2861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133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5441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3386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Here, we see</a:t>
            </a:r>
            <a:r>
              <a:rPr lang="en-DE" noProof="0" dirty="0"/>
              <a:t> </a:t>
            </a:r>
            <a:r>
              <a:rPr lang="de-DE" noProof="0" dirty="0"/>
              <a:t>m</a:t>
            </a:r>
            <a:r>
              <a:rPr lang="en-DE" noProof="0" dirty="0"/>
              <a:t>o</a:t>
            </a:r>
            <a:r>
              <a:rPr lang="de-DE" noProof="0" dirty="0"/>
              <a:t>n</a:t>
            </a:r>
            <a:r>
              <a:rPr lang="en-DE" noProof="0" dirty="0" err="1"/>
              <a:t>thly</a:t>
            </a:r>
            <a:r>
              <a:rPr lang="en-DE" noProof="0" dirty="0"/>
              <a:t> </a:t>
            </a:r>
            <a:r>
              <a:rPr lang="en-US" noProof="0" dirty="0" err="1"/>
              <a:t>sst</a:t>
            </a:r>
            <a:r>
              <a:rPr lang="en-US" noProof="0" dirty="0"/>
              <a:t> </a:t>
            </a:r>
            <a:r>
              <a:rPr lang="en-DE" noProof="0" dirty="0"/>
              <a:t>a</a:t>
            </a:r>
            <a:r>
              <a:rPr lang="de-DE" noProof="0" dirty="0"/>
              <a:t>n</a:t>
            </a:r>
            <a:r>
              <a:rPr lang="en-DE" noProof="0" dirty="0"/>
              <a:t>o</a:t>
            </a:r>
            <a:r>
              <a:rPr lang="de-DE" noProof="0" dirty="0"/>
              <a:t>m</a:t>
            </a:r>
            <a:r>
              <a:rPr lang="en-DE" noProof="0" dirty="0"/>
              <a:t>a</a:t>
            </a:r>
            <a:r>
              <a:rPr lang="de-DE" noProof="0" dirty="0"/>
              <a:t>l</a:t>
            </a:r>
            <a:r>
              <a:rPr lang="en-DE" noProof="0" dirty="0"/>
              <a:t>y </a:t>
            </a:r>
            <a:r>
              <a:rPr lang="de-DE" noProof="0" dirty="0"/>
              <a:t>m</a:t>
            </a:r>
            <a:r>
              <a:rPr lang="en-DE" noProof="0" dirty="0" err="1"/>
              <a:t>i</a:t>
            </a:r>
            <a:r>
              <a:rPr lang="de-DE" noProof="0" dirty="0"/>
              <a:t>n</a:t>
            </a:r>
            <a:r>
              <a:rPr lang="en-DE" noProof="0" dirty="0"/>
              <a:t>u</a:t>
            </a:r>
            <a:r>
              <a:rPr lang="de-DE" noProof="0" dirty="0"/>
              <a:t>s</a:t>
            </a:r>
            <a:r>
              <a:rPr lang="en-DE" noProof="0" dirty="0"/>
              <a:t> 2 </a:t>
            </a:r>
            <a:r>
              <a:rPr lang="de-DE" noProof="0" dirty="0"/>
              <a:t>t</a:t>
            </a:r>
            <a:r>
              <a:rPr lang="en-DE" noProof="0" dirty="0" err="1"/>
              <a:t>i</a:t>
            </a:r>
            <a:r>
              <a:rPr lang="de-DE" noProof="0" dirty="0"/>
              <a:t>m</a:t>
            </a:r>
            <a:r>
              <a:rPr lang="en-DE" noProof="0" dirty="0"/>
              <a:t>e</a:t>
            </a:r>
            <a:r>
              <a:rPr lang="de-DE" noProof="0" dirty="0"/>
              <a:t>s</a:t>
            </a:r>
            <a:r>
              <a:rPr lang="en-DE" noProof="0" dirty="0"/>
              <a:t> </a:t>
            </a:r>
            <a:r>
              <a:rPr lang="de-DE" noProof="0" dirty="0"/>
              <a:t>t</a:t>
            </a:r>
            <a:r>
              <a:rPr lang="en-DE" noProof="0" dirty="0"/>
              <a:t>h</a:t>
            </a:r>
            <a:r>
              <a:rPr lang="de-DE" noProof="0" dirty="0"/>
              <a:t>e</a:t>
            </a:r>
            <a:r>
              <a:rPr lang="en-DE" noProof="0" dirty="0"/>
              <a:t> </a:t>
            </a:r>
            <a:r>
              <a:rPr lang="de-DE" noProof="0" dirty="0"/>
              <a:t>l</a:t>
            </a:r>
            <a:r>
              <a:rPr lang="en-DE" noProof="0" dirty="0"/>
              <a:t>a</a:t>
            </a:r>
            <a:r>
              <a:rPr lang="de-DE" noProof="0" dirty="0"/>
              <a:t>t</a:t>
            </a:r>
            <a:r>
              <a:rPr lang="en-DE" noProof="0" dirty="0" err="1"/>
              <a:t>i</a:t>
            </a:r>
            <a:r>
              <a:rPr lang="de-DE" noProof="0" dirty="0"/>
              <a:t>t</a:t>
            </a:r>
            <a:r>
              <a:rPr lang="en-DE" noProof="0" dirty="0"/>
              <a:t>u</a:t>
            </a:r>
            <a:r>
              <a:rPr lang="de-DE" noProof="0" dirty="0"/>
              <a:t>d</a:t>
            </a:r>
            <a:r>
              <a:rPr lang="en-DE" noProof="0" dirty="0" err="1"/>
              <a:t>i</a:t>
            </a:r>
            <a:r>
              <a:rPr lang="de-DE" noProof="0" dirty="0"/>
              <a:t>n</a:t>
            </a:r>
            <a:r>
              <a:rPr lang="en-DE" noProof="0" dirty="0"/>
              <a:t>a</a:t>
            </a:r>
            <a:r>
              <a:rPr lang="de-DE" noProof="0" dirty="0"/>
              <a:t>l</a:t>
            </a:r>
            <a:r>
              <a:rPr lang="en-DE" noProof="0" dirty="0"/>
              <a:t> </a:t>
            </a:r>
            <a:r>
              <a:rPr lang="de-DE" noProof="0" dirty="0"/>
              <a:t>s</a:t>
            </a:r>
            <a:r>
              <a:rPr lang="en-DE" noProof="0" dirty="0"/>
              <a:t>t</a:t>
            </a:r>
            <a:r>
              <a:rPr lang="de-DE" noProof="0" dirty="0"/>
              <a:t>a</a:t>
            </a:r>
            <a:r>
              <a:rPr lang="en-DE" noProof="0" dirty="0"/>
              <a:t>n</a:t>
            </a:r>
            <a:r>
              <a:rPr lang="de-DE" noProof="0" dirty="0"/>
              <a:t>d</a:t>
            </a:r>
            <a:r>
              <a:rPr lang="en-DE" noProof="0" dirty="0"/>
              <a:t>a</a:t>
            </a:r>
            <a:r>
              <a:rPr lang="de-DE" noProof="0" dirty="0"/>
              <a:t>r</a:t>
            </a:r>
            <a:r>
              <a:rPr lang="en-DE" noProof="0" dirty="0"/>
              <a:t>d deviation</a:t>
            </a:r>
            <a:r>
              <a:rPr lang="en-US" noProof="0" dirty="0"/>
              <a:t>. We can see higher warming and cooling anomalies, all in years known to be </a:t>
            </a:r>
            <a:r>
              <a:rPr lang="en-US" noProof="0" dirty="0" err="1"/>
              <a:t>niño</a:t>
            </a:r>
            <a:r>
              <a:rPr lang="en-US" noProof="0" dirty="0"/>
              <a:t> years</a:t>
            </a:r>
            <a:r>
              <a:rPr lang="en-DE" noProof="0" dirty="0"/>
              <a:t>:</a:t>
            </a:r>
            <a:r>
              <a:rPr lang="en-US" noProof="0" dirty="0"/>
              <a:t> 95, 99, 2011. </a:t>
            </a:r>
            <a:r>
              <a:rPr lang="en-DE" noProof="0" dirty="0"/>
              <a:t>H</a:t>
            </a:r>
            <a:r>
              <a:rPr lang="de-DE" noProof="0" dirty="0"/>
              <a:t>o</a:t>
            </a:r>
            <a:r>
              <a:rPr lang="en-DE" noProof="0" dirty="0"/>
              <a:t>w</a:t>
            </a:r>
            <a:r>
              <a:rPr lang="de-DE" noProof="0" dirty="0"/>
              <a:t>e</a:t>
            </a:r>
            <a:r>
              <a:rPr lang="en-DE" noProof="0" dirty="0"/>
              <a:t>v</a:t>
            </a:r>
            <a:r>
              <a:rPr lang="de-DE" noProof="0" dirty="0"/>
              <a:t>e</a:t>
            </a:r>
            <a:r>
              <a:rPr lang="en-DE" noProof="0" dirty="0"/>
              <a:t>r, </a:t>
            </a:r>
            <a:r>
              <a:rPr lang="de-DE" noProof="0" dirty="0"/>
              <a:t>t</a:t>
            </a:r>
            <a:r>
              <a:rPr lang="en-DE" noProof="0" dirty="0"/>
              <a:t>h</a:t>
            </a:r>
            <a:r>
              <a:rPr lang="de-DE" noProof="0" dirty="0"/>
              <a:t>e</a:t>
            </a:r>
            <a:r>
              <a:rPr lang="en-DE" noProof="0" dirty="0"/>
              <a:t> 2011 </a:t>
            </a:r>
            <a:r>
              <a:rPr lang="de-DE" noProof="0" dirty="0"/>
              <a:t>N</a:t>
            </a:r>
            <a:r>
              <a:rPr lang="en-DE" noProof="0" dirty="0" err="1"/>
              <a:t>i</a:t>
            </a:r>
            <a:r>
              <a:rPr lang="en-US" noProof="0" dirty="0"/>
              <a:t>ñ</a:t>
            </a:r>
            <a:r>
              <a:rPr lang="en-DE" noProof="0" dirty="0"/>
              <a:t>o </a:t>
            </a:r>
            <a:r>
              <a:rPr lang="de-DE" noProof="0" dirty="0"/>
              <a:t>e</a:t>
            </a:r>
            <a:r>
              <a:rPr lang="en-DE" noProof="0" dirty="0"/>
              <a:t>v</a:t>
            </a:r>
            <a:r>
              <a:rPr lang="de-DE" noProof="0" dirty="0"/>
              <a:t>e</a:t>
            </a:r>
            <a:r>
              <a:rPr lang="en-DE" noProof="0" dirty="0"/>
              <a:t>n</a:t>
            </a:r>
            <a:r>
              <a:rPr lang="de-DE" noProof="0" dirty="0"/>
              <a:t>t</a:t>
            </a:r>
            <a:r>
              <a:rPr lang="en-DE" noProof="0" dirty="0"/>
              <a:t> </a:t>
            </a:r>
            <a:r>
              <a:rPr lang="de-DE" noProof="0" dirty="0"/>
              <a:t>i</a:t>
            </a:r>
            <a:r>
              <a:rPr lang="en-DE" noProof="0" dirty="0"/>
              <a:t>s </a:t>
            </a:r>
            <a:r>
              <a:rPr lang="de-DE" noProof="0" dirty="0"/>
              <a:t>o</a:t>
            </a:r>
            <a:r>
              <a:rPr lang="en-DE" noProof="0" dirty="0"/>
              <a:t>n</a:t>
            </a:r>
            <a:r>
              <a:rPr lang="de-DE" noProof="0" dirty="0"/>
              <a:t>l</a:t>
            </a:r>
            <a:r>
              <a:rPr lang="en-DE" noProof="0" dirty="0"/>
              <a:t>y </a:t>
            </a:r>
            <a:r>
              <a:rPr lang="de-DE" noProof="0" dirty="0"/>
              <a:t>v</a:t>
            </a:r>
            <a:r>
              <a:rPr lang="en-DE" noProof="0" dirty="0" err="1"/>
              <a:t>i</a:t>
            </a:r>
            <a:r>
              <a:rPr lang="de-DE" noProof="0" dirty="0"/>
              <a:t>s</a:t>
            </a:r>
            <a:r>
              <a:rPr lang="en-DE" noProof="0" dirty="0" err="1"/>
              <a:t>i</a:t>
            </a:r>
            <a:r>
              <a:rPr lang="de-DE" noProof="0" dirty="0"/>
              <a:t>b</a:t>
            </a:r>
            <a:r>
              <a:rPr lang="en-DE" noProof="0" dirty="0"/>
              <a:t>l</a:t>
            </a:r>
            <a:r>
              <a:rPr lang="de-DE" noProof="0" dirty="0"/>
              <a:t>a</a:t>
            </a:r>
            <a:r>
              <a:rPr lang="en-DE" noProof="0" dirty="0"/>
              <a:t> </a:t>
            </a:r>
            <a:r>
              <a:rPr lang="de-DE" noProof="0" dirty="0"/>
              <a:t>n</a:t>
            </a:r>
            <a:r>
              <a:rPr lang="en-DE" noProof="0" dirty="0"/>
              <a:t>o </a:t>
            </a:r>
            <a:r>
              <a:rPr lang="de-DE" noProof="0" dirty="0"/>
              <a:t>o</a:t>
            </a:r>
            <a:r>
              <a:rPr lang="en-DE" noProof="0" dirty="0" err="1"/>
              <a:t>bservations</a:t>
            </a:r>
            <a:r>
              <a:rPr lang="en-DE" noProof="0" dirty="0"/>
              <a:t>, </a:t>
            </a:r>
            <a:r>
              <a:rPr lang="de-DE" noProof="0" dirty="0"/>
              <a:t>n</a:t>
            </a:r>
            <a:r>
              <a:rPr lang="en-DE" noProof="0" dirty="0"/>
              <a:t>o</a:t>
            </a:r>
            <a:r>
              <a:rPr lang="de-DE" noProof="0" dirty="0"/>
              <a:t>t</a:t>
            </a:r>
            <a:r>
              <a:rPr lang="en-DE" noProof="0" dirty="0"/>
              <a:t> </a:t>
            </a:r>
            <a:r>
              <a:rPr lang="de-DE" noProof="0" dirty="0"/>
              <a:t>b</a:t>
            </a:r>
            <a:r>
              <a:rPr lang="en-DE" noProof="0" dirty="0"/>
              <a:t>e</a:t>
            </a:r>
            <a:r>
              <a:rPr lang="de-DE" noProof="0" dirty="0"/>
              <a:t>i</a:t>
            </a:r>
            <a:r>
              <a:rPr lang="en-DE" noProof="0" dirty="0"/>
              <a:t>n</a:t>
            </a:r>
            <a:r>
              <a:rPr lang="de-DE" noProof="0" dirty="0"/>
              <a:t>g</a:t>
            </a:r>
            <a:r>
              <a:rPr lang="en-DE" noProof="0" dirty="0"/>
              <a:t> </a:t>
            </a:r>
            <a:r>
              <a:rPr lang="de-DE" noProof="0" dirty="0"/>
              <a:t>r</a:t>
            </a:r>
            <a:r>
              <a:rPr lang="en-DE" noProof="0" dirty="0"/>
              <a:t>e</a:t>
            </a:r>
            <a:r>
              <a:rPr lang="de-DE" noProof="0" dirty="0"/>
              <a:t>p</a:t>
            </a:r>
            <a:r>
              <a:rPr lang="en-DE" noProof="0" dirty="0"/>
              <a:t>r</a:t>
            </a:r>
            <a:r>
              <a:rPr lang="de-DE" noProof="0" dirty="0"/>
              <a:t>o</a:t>
            </a:r>
            <a:r>
              <a:rPr lang="en-DE" noProof="0" dirty="0"/>
              <a:t>d</a:t>
            </a:r>
            <a:r>
              <a:rPr lang="de-DE" noProof="0" dirty="0"/>
              <a:t>u</a:t>
            </a:r>
            <a:r>
              <a:rPr lang="en-DE" noProof="0" dirty="0"/>
              <a:t>c</a:t>
            </a:r>
            <a:r>
              <a:rPr lang="de-DE" noProof="0" dirty="0"/>
              <a:t>e</a:t>
            </a:r>
            <a:r>
              <a:rPr lang="en-DE" noProof="0" dirty="0"/>
              <a:t> </a:t>
            </a:r>
            <a:r>
              <a:rPr lang="de-DE" noProof="0" dirty="0"/>
              <a:t>i</a:t>
            </a:r>
            <a:r>
              <a:rPr lang="en-DE" noProof="0" dirty="0"/>
              <a:t>n </a:t>
            </a:r>
            <a:r>
              <a:rPr lang="de-DE" noProof="0" dirty="0"/>
              <a:t>t</a:t>
            </a:r>
            <a:r>
              <a:rPr lang="en-DE" noProof="0" dirty="0"/>
              <a:t>h</a:t>
            </a:r>
            <a:r>
              <a:rPr lang="de-DE" noProof="0" dirty="0"/>
              <a:t>e</a:t>
            </a:r>
            <a:r>
              <a:rPr lang="en-DE" noProof="0" dirty="0"/>
              <a:t> </a:t>
            </a:r>
            <a:r>
              <a:rPr lang="de-DE" noProof="0" dirty="0"/>
              <a:t>m</a:t>
            </a:r>
            <a:r>
              <a:rPr lang="en-DE" noProof="0" dirty="0"/>
              <a:t>o</a:t>
            </a:r>
            <a:r>
              <a:rPr lang="de-DE" noProof="0" dirty="0"/>
              <a:t>d</a:t>
            </a:r>
            <a:r>
              <a:rPr lang="en-DE" noProof="0" dirty="0"/>
              <a:t>e</a:t>
            </a:r>
            <a:r>
              <a:rPr lang="de-DE" noProof="0" dirty="0"/>
              <a:t>l</a:t>
            </a:r>
            <a:r>
              <a:rPr lang="en-DE" noProof="0" dirty="0"/>
              <a:t>s (</a:t>
            </a:r>
            <a:r>
              <a:rPr lang="de-DE" noProof="0" dirty="0"/>
              <a:t>w</a:t>
            </a:r>
            <a:r>
              <a:rPr lang="en-DE" noProof="0" dirty="0" err="1"/>
              <a:t>i</a:t>
            </a:r>
            <a:r>
              <a:rPr lang="de-DE" noProof="0" dirty="0"/>
              <a:t>t</a:t>
            </a:r>
            <a:r>
              <a:rPr lang="en-DE" noProof="0" dirty="0"/>
              <a:t>h 2 </a:t>
            </a:r>
            <a:r>
              <a:rPr lang="de-DE" noProof="0" dirty="0"/>
              <a:t>s</a:t>
            </a:r>
            <a:r>
              <a:rPr lang="en-DE" noProof="0" dirty="0" err="1"/>
              <a:t>tandard</a:t>
            </a:r>
            <a:r>
              <a:rPr lang="en-DE" noProof="0" dirty="0"/>
              <a:t> deviations, </a:t>
            </a:r>
            <a:r>
              <a:rPr lang="de-DE" noProof="0" dirty="0"/>
              <a:t>w</a:t>
            </a:r>
            <a:r>
              <a:rPr lang="en-DE" noProof="0" dirty="0"/>
              <a:t>h</a:t>
            </a:r>
            <a:r>
              <a:rPr lang="de-DE" noProof="0" dirty="0"/>
              <a:t>e</a:t>
            </a:r>
            <a:r>
              <a:rPr lang="en-DE" noProof="0" dirty="0"/>
              <a:t>n </a:t>
            </a:r>
            <a:r>
              <a:rPr lang="de-DE" noProof="0" dirty="0"/>
              <a:t>u</a:t>
            </a:r>
            <a:r>
              <a:rPr lang="en-DE" noProof="0" dirty="0"/>
              <a:t>s</a:t>
            </a:r>
            <a:r>
              <a:rPr lang="de-DE" noProof="0" dirty="0"/>
              <a:t>i</a:t>
            </a:r>
            <a:r>
              <a:rPr lang="en-DE" noProof="0" dirty="0"/>
              <a:t>n</a:t>
            </a:r>
            <a:r>
              <a:rPr lang="de-DE" noProof="0" dirty="0"/>
              <a:t>g</a:t>
            </a:r>
            <a:r>
              <a:rPr lang="en-DE" noProof="0" dirty="0"/>
              <a:t> </a:t>
            </a:r>
            <a:r>
              <a:rPr lang="de-DE" noProof="0" dirty="0"/>
              <a:t>j</a:t>
            </a:r>
            <a:r>
              <a:rPr lang="en-DE" noProof="0" dirty="0"/>
              <a:t>u</a:t>
            </a:r>
            <a:r>
              <a:rPr lang="de-DE" noProof="0" dirty="0"/>
              <a:t>s</a:t>
            </a:r>
            <a:r>
              <a:rPr lang="en-DE" noProof="0" dirty="0"/>
              <a:t>t </a:t>
            </a:r>
            <a:r>
              <a:rPr lang="de-DE" noProof="0" dirty="0"/>
              <a:t>o</a:t>
            </a:r>
            <a:r>
              <a:rPr lang="en-DE" noProof="0" dirty="0"/>
              <a:t>n</a:t>
            </a:r>
            <a:r>
              <a:rPr lang="de-DE" noProof="0" dirty="0"/>
              <a:t>e</a:t>
            </a:r>
            <a:r>
              <a:rPr lang="en-DE" noProof="0" dirty="0"/>
              <a:t> </a:t>
            </a:r>
            <a:r>
              <a:rPr lang="de-DE" noProof="0" dirty="0"/>
              <a:t>i</a:t>
            </a:r>
            <a:r>
              <a:rPr lang="en-DE" noProof="0" dirty="0"/>
              <a:t>t </a:t>
            </a:r>
            <a:r>
              <a:rPr lang="de-DE" noProof="0" dirty="0"/>
              <a:t>c</a:t>
            </a:r>
            <a:r>
              <a:rPr lang="en-DE" noProof="0" dirty="0"/>
              <a:t>a</a:t>
            </a:r>
            <a:r>
              <a:rPr lang="de-DE" noProof="0" dirty="0"/>
              <a:t>n</a:t>
            </a:r>
            <a:r>
              <a:rPr lang="en-DE" noProof="0" dirty="0"/>
              <a:t> </a:t>
            </a:r>
            <a:r>
              <a:rPr lang="de-DE" noProof="0" dirty="0"/>
              <a:t>b</a:t>
            </a:r>
            <a:r>
              <a:rPr lang="en-DE" noProof="0" dirty="0"/>
              <a:t>e </a:t>
            </a:r>
            <a:r>
              <a:rPr lang="de-DE" noProof="0" dirty="0"/>
              <a:t>s</a:t>
            </a:r>
            <a:r>
              <a:rPr lang="en-DE" noProof="0" dirty="0"/>
              <a:t>e</a:t>
            </a:r>
            <a:r>
              <a:rPr lang="de-DE" noProof="0" dirty="0"/>
              <a:t>e</a:t>
            </a:r>
            <a:r>
              <a:rPr lang="en-DE" noProof="0" dirty="0"/>
              <a:t>n).</a:t>
            </a:r>
          </a:p>
          <a:p>
            <a:r>
              <a:rPr lang="en-US" noProof="0" dirty="0"/>
              <a:t>We also see the </a:t>
            </a:r>
            <a:r>
              <a:rPr lang="en-US" noProof="0" dirty="0" err="1"/>
              <a:t>niña</a:t>
            </a:r>
            <a:r>
              <a:rPr lang="en-US" noProof="0" dirty="0"/>
              <a:t> year, 97. </a:t>
            </a:r>
            <a:r>
              <a:rPr lang="en-DE" noProof="0" dirty="0"/>
              <a:t>A</a:t>
            </a:r>
            <a:r>
              <a:rPr lang="de-DE" noProof="0" dirty="0"/>
              <a:t>s</a:t>
            </a:r>
            <a:r>
              <a:rPr lang="en-DE" noProof="0" dirty="0"/>
              <a:t> </a:t>
            </a:r>
            <a:r>
              <a:rPr lang="de-DE" noProof="0" dirty="0"/>
              <a:t>m</a:t>
            </a:r>
            <a:r>
              <a:rPr lang="en-DE" noProof="0" dirty="0"/>
              <a:t>e</a:t>
            </a:r>
            <a:r>
              <a:rPr lang="de-DE" noProof="0" dirty="0"/>
              <a:t>n</a:t>
            </a:r>
            <a:r>
              <a:rPr lang="en-DE" noProof="0" dirty="0"/>
              <a:t>t</a:t>
            </a:r>
            <a:r>
              <a:rPr lang="de-DE" noProof="0" dirty="0"/>
              <a:t>i</a:t>
            </a:r>
            <a:r>
              <a:rPr lang="en-DE" noProof="0" dirty="0"/>
              <a:t>o</a:t>
            </a:r>
            <a:r>
              <a:rPr lang="de-DE" noProof="0" dirty="0"/>
              <a:t>n</a:t>
            </a:r>
            <a:r>
              <a:rPr lang="en-DE" noProof="0" dirty="0"/>
              <a:t>e</a:t>
            </a:r>
            <a:r>
              <a:rPr lang="de-DE" noProof="0" dirty="0"/>
              <a:t>d</a:t>
            </a:r>
            <a:r>
              <a:rPr lang="en-DE" noProof="0" dirty="0"/>
              <a:t> </a:t>
            </a:r>
            <a:r>
              <a:rPr lang="de-DE" noProof="0" dirty="0"/>
              <a:t>b</a:t>
            </a:r>
            <a:r>
              <a:rPr lang="en-DE" noProof="0" dirty="0"/>
              <a:t>y </a:t>
            </a:r>
            <a:r>
              <a:rPr lang="de-DE" noProof="0" dirty="0"/>
              <a:t>J</a:t>
            </a:r>
            <a:r>
              <a:rPr lang="en-DE" noProof="0" dirty="0"/>
              <a:t>u</a:t>
            </a:r>
            <a:r>
              <a:rPr lang="de-DE" noProof="0" dirty="0"/>
              <a:t>n</a:t>
            </a:r>
            <a:r>
              <a:rPr lang="en-DE" noProof="0" dirty="0"/>
              <a:t>k</a:t>
            </a:r>
            <a:r>
              <a:rPr lang="de-DE" noProof="0" dirty="0"/>
              <a:t>e</a:t>
            </a:r>
            <a:r>
              <a:rPr lang="en-DE" noProof="0" dirty="0"/>
              <a:t>r </a:t>
            </a:r>
            <a:r>
              <a:rPr lang="de-DE" noProof="0" dirty="0"/>
              <a:t>e</a:t>
            </a:r>
            <a:r>
              <a:rPr lang="en-DE" noProof="0" dirty="0"/>
              <a:t>t </a:t>
            </a:r>
            <a:r>
              <a:rPr lang="de-DE" noProof="0" dirty="0"/>
              <a:t>a</a:t>
            </a:r>
            <a:r>
              <a:rPr lang="en-DE" noProof="0" dirty="0"/>
              <a:t>l. (2017)</a:t>
            </a:r>
            <a:r>
              <a:rPr lang="en-US" noProof="0" dirty="0"/>
              <a:t>, 2004 </a:t>
            </a:r>
            <a:r>
              <a:rPr lang="en-DE" noProof="0" dirty="0"/>
              <a:t>a</a:t>
            </a:r>
            <a:r>
              <a:rPr lang="de-DE" noProof="0" dirty="0"/>
              <a:t>l</a:t>
            </a:r>
            <a:r>
              <a:rPr lang="en-DE" noProof="0" dirty="0"/>
              <a:t>o </a:t>
            </a:r>
            <a:r>
              <a:rPr lang="de-DE" noProof="0" dirty="0"/>
              <a:t>p</a:t>
            </a:r>
            <a:r>
              <a:rPr lang="en-DE" noProof="0" dirty="0"/>
              <a:t>r</a:t>
            </a:r>
            <a:r>
              <a:rPr lang="de-DE" noProof="0" dirty="0"/>
              <a:t>e</a:t>
            </a:r>
            <a:r>
              <a:rPr lang="en-DE" noProof="0" dirty="0"/>
              <a:t>s</a:t>
            </a:r>
            <a:r>
              <a:rPr lang="de-DE" noProof="0" dirty="0"/>
              <a:t>e</a:t>
            </a:r>
            <a:r>
              <a:rPr lang="en-DE" noProof="0" dirty="0"/>
              <a:t>n</a:t>
            </a:r>
            <a:r>
              <a:rPr lang="de-DE" noProof="0" dirty="0"/>
              <a:t>t</a:t>
            </a:r>
            <a:r>
              <a:rPr lang="en-DE" noProof="0" dirty="0"/>
              <a:t> </a:t>
            </a:r>
            <a:r>
              <a:rPr lang="de-DE" noProof="0" dirty="0"/>
              <a:t>a</a:t>
            </a:r>
            <a:r>
              <a:rPr lang="en-DE" noProof="0" dirty="0"/>
              <a:t> </a:t>
            </a:r>
            <a:r>
              <a:rPr lang="de-DE" noProof="0" dirty="0"/>
              <a:t>c</a:t>
            </a:r>
            <a:r>
              <a:rPr lang="en-DE" noProof="0" dirty="0"/>
              <a:t>o</a:t>
            </a:r>
            <a:r>
              <a:rPr lang="de-DE" noProof="0" dirty="0"/>
              <a:t>o</a:t>
            </a:r>
            <a:r>
              <a:rPr lang="en-DE" noProof="0" dirty="0"/>
              <a:t>l</a:t>
            </a:r>
            <a:r>
              <a:rPr lang="de-DE" noProof="0" dirty="0"/>
              <a:t>i</a:t>
            </a:r>
            <a:r>
              <a:rPr lang="en-DE" noProof="0" dirty="0"/>
              <a:t>n</a:t>
            </a:r>
            <a:r>
              <a:rPr lang="de-DE" noProof="0" dirty="0"/>
              <a:t>g</a:t>
            </a:r>
            <a:r>
              <a:rPr lang="en-DE" noProof="0" dirty="0"/>
              <a:t> </a:t>
            </a:r>
            <a:r>
              <a:rPr lang="de-DE" noProof="0" dirty="0"/>
              <a:t>y</a:t>
            </a:r>
            <a:r>
              <a:rPr lang="en-DE" noProof="0" dirty="0"/>
              <a:t>e</a:t>
            </a:r>
            <a:r>
              <a:rPr lang="de-DE" noProof="0" dirty="0"/>
              <a:t>a</a:t>
            </a:r>
            <a:r>
              <a:rPr lang="en-DE" noProof="0" dirty="0"/>
              <a:t>r</a:t>
            </a:r>
            <a:r>
              <a:rPr lang="en-US" noProof="0" dirty="0"/>
              <a:t>.</a:t>
            </a:r>
          </a:p>
          <a:p>
            <a:r>
              <a:rPr lang="en-US" noProof="0" dirty="0"/>
              <a:t>98 has a higher warming than even the </a:t>
            </a:r>
            <a:r>
              <a:rPr lang="en-US" noProof="0" dirty="0" err="1"/>
              <a:t>niño</a:t>
            </a:r>
            <a:r>
              <a:rPr lang="en-US" noProof="0" dirty="0"/>
              <a:t> of 99, but this may be a reaction of the models to the previous year unusually colder (the coldest </a:t>
            </a:r>
            <a:r>
              <a:rPr lang="en-US" noProof="0" dirty="0" err="1"/>
              <a:t>niña</a:t>
            </a:r>
            <a:r>
              <a:rPr lang="en-US" noProof="0" dirty="0"/>
              <a:t> in the past 60 years). We can see that in the </a:t>
            </a:r>
            <a:r>
              <a:rPr lang="en-US" noProof="0" dirty="0" err="1"/>
              <a:t>obsrvation</a:t>
            </a:r>
            <a:r>
              <a:rPr lang="en-US" noProof="0" dirty="0"/>
              <a:t> </a:t>
            </a:r>
            <a:r>
              <a:rPr lang="en-US" noProof="0" dirty="0" err="1"/>
              <a:t>ths</a:t>
            </a:r>
            <a:r>
              <a:rPr lang="en-US" noProof="0" dirty="0"/>
              <a:t> </a:t>
            </a:r>
            <a:r>
              <a:rPr lang="en-US" noProof="0" dirty="0" err="1"/>
              <a:t>wwarming</a:t>
            </a:r>
            <a:r>
              <a:rPr lang="en-US" noProof="0" dirty="0"/>
              <a:t> up does not how.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8751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</a:t>
            </a:r>
            <a:r>
              <a:rPr lang="de-DE" dirty="0"/>
              <a:t>o</a:t>
            </a:r>
            <a:r>
              <a:rPr lang="en-DE" dirty="0"/>
              <a:t>r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p</a:t>
            </a:r>
            <a:r>
              <a:rPr lang="en-DE" dirty="0"/>
              <a:t>o</a:t>
            </a:r>
            <a:r>
              <a:rPr lang="de-DE" dirty="0"/>
              <a:t>w</a:t>
            </a:r>
            <a:r>
              <a:rPr lang="en-DE" dirty="0"/>
              <a:t>e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s</a:t>
            </a:r>
            <a:r>
              <a:rPr lang="en-DE" dirty="0"/>
              <a:t>p</a:t>
            </a:r>
            <a:r>
              <a:rPr lang="de-DE" dirty="0"/>
              <a:t>e</a:t>
            </a:r>
            <a:r>
              <a:rPr lang="en-DE" dirty="0"/>
              <a:t>c</a:t>
            </a:r>
            <a:r>
              <a:rPr lang="de-DE" dirty="0"/>
              <a:t>t</a:t>
            </a:r>
            <a:r>
              <a:rPr lang="en-DE" dirty="0"/>
              <a:t>r</a:t>
            </a:r>
            <a:r>
              <a:rPr lang="de-DE" dirty="0"/>
              <a:t>u</a:t>
            </a:r>
            <a:r>
              <a:rPr lang="en-DE" dirty="0"/>
              <a:t>m</a:t>
            </a:r>
            <a:r>
              <a:rPr lang="pt-BR" dirty="0"/>
              <a:t> we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en-DE" dirty="0"/>
              <a:t>a</a:t>
            </a:r>
            <a:r>
              <a:rPr lang="pt-BR" dirty="0" err="1"/>
              <a:t>lways</a:t>
            </a:r>
            <a:r>
              <a:rPr lang="pt-BR" dirty="0"/>
              <a:t> two peaks, one at around 0.35 cpy and another at around 0.7 cpy. A </a:t>
            </a:r>
            <a:r>
              <a:rPr lang="pt-BR" dirty="0" err="1"/>
              <a:t>weaker</a:t>
            </a:r>
            <a:r>
              <a:rPr lang="pt-BR" dirty="0"/>
              <a:t> </a:t>
            </a:r>
            <a:r>
              <a:rPr lang="pt-BR" dirty="0" err="1"/>
              <a:t>peak</a:t>
            </a:r>
            <a:r>
              <a:rPr lang="pt-BR" dirty="0"/>
              <a:t> </a:t>
            </a:r>
            <a:r>
              <a:rPr lang="pt-BR" dirty="0" err="1"/>
              <a:t>also</a:t>
            </a:r>
            <a:r>
              <a:rPr lang="pt-BR" dirty="0"/>
              <a:t> </a:t>
            </a:r>
            <a:r>
              <a:rPr lang="pt-BR" dirty="0" err="1"/>
              <a:t>appears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1 </a:t>
            </a:r>
            <a:r>
              <a:rPr lang="pt-BR" dirty="0" err="1"/>
              <a:t>cpy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 </a:t>
            </a:r>
            <a:r>
              <a:rPr lang="pt-BR" dirty="0" err="1"/>
              <a:t>few</a:t>
            </a:r>
            <a:r>
              <a:rPr lang="pt-BR" dirty="0"/>
              <a:t> </a:t>
            </a:r>
            <a:r>
              <a:rPr lang="pt-BR" dirty="0" err="1"/>
              <a:t>longer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in general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models</a:t>
            </a:r>
            <a:r>
              <a:rPr lang="pt-BR" dirty="0"/>
              <a:t> are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reproduce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</a:t>
            </a:r>
            <a:r>
              <a:rPr lang="pt-BR" dirty="0" err="1"/>
              <a:t>variability</a:t>
            </a:r>
            <a:r>
              <a:rPr lang="pt-BR" dirty="0"/>
              <a:t> as </a:t>
            </a:r>
            <a:r>
              <a:rPr lang="pt-BR" dirty="0" err="1"/>
              <a:t>seen</a:t>
            </a:r>
            <a:r>
              <a:rPr lang="pt-BR" dirty="0"/>
              <a:t> in </a:t>
            </a:r>
            <a:r>
              <a:rPr lang="pt-BR" dirty="0" err="1"/>
              <a:t>theobservations</a:t>
            </a:r>
            <a:r>
              <a:rPr lang="pt-BR" dirty="0"/>
              <a:t>.</a:t>
            </a:r>
            <a:endParaRPr lang="aa-E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8038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Analysing the EOFs, mainly the primary componente, we can see that, as expected, when we have a positive anomoly on it we have the years of Niño and a negativa anomaly imply years of Niña. </a:t>
            </a:r>
          </a:p>
          <a:p>
            <a:r>
              <a:rPr lang="en-DE" dirty="0"/>
              <a:t>I </a:t>
            </a:r>
            <a:r>
              <a:rPr lang="de-DE" dirty="0"/>
              <a:t>a</a:t>
            </a:r>
            <a:r>
              <a:rPr lang="en-DE" dirty="0"/>
              <a:t>l</a:t>
            </a:r>
            <a:r>
              <a:rPr lang="de-DE" dirty="0"/>
              <a:t>s</a:t>
            </a:r>
            <a:r>
              <a:rPr lang="en-DE" dirty="0"/>
              <a:t>o </a:t>
            </a:r>
            <a:r>
              <a:rPr lang="de-DE" dirty="0"/>
              <a:t>c</a:t>
            </a:r>
            <a:r>
              <a:rPr lang="en-DE" dirty="0"/>
              <a:t>a</a:t>
            </a:r>
            <a:r>
              <a:rPr lang="de-DE" dirty="0"/>
              <a:t>l</a:t>
            </a:r>
            <a:r>
              <a:rPr lang="en-DE" dirty="0"/>
              <a:t>c</a:t>
            </a:r>
            <a:r>
              <a:rPr lang="de-DE" dirty="0"/>
              <a:t>u</a:t>
            </a:r>
            <a:r>
              <a:rPr lang="en-DE" dirty="0"/>
              <a:t>l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 </a:t>
            </a:r>
            <a:r>
              <a:rPr lang="de-DE" dirty="0"/>
              <a:t>v</a:t>
            </a:r>
            <a:r>
              <a:rPr lang="en-DE" dirty="0"/>
              <a:t>a</a:t>
            </a:r>
            <a:r>
              <a:rPr lang="de-DE" dirty="0"/>
              <a:t>l</a:t>
            </a:r>
            <a:r>
              <a:rPr lang="en-DE" dirty="0"/>
              <a:t>u</a:t>
            </a:r>
            <a:r>
              <a:rPr lang="de-DE" dirty="0"/>
              <a:t>e</a:t>
            </a:r>
            <a:r>
              <a:rPr lang="en-DE" dirty="0"/>
              <a:t>s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a</a:t>
            </a:r>
            <a:r>
              <a:rPr lang="en-DE" dirty="0"/>
              <a:t>t </a:t>
            </a:r>
            <a:r>
              <a:rPr lang="de-DE" dirty="0"/>
              <a:t>a</a:t>
            </a:r>
            <a:r>
              <a:rPr lang="en-DE" dirty="0"/>
              <a:t>r</a:t>
            </a:r>
            <a:r>
              <a:rPr lang="de-DE" dirty="0"/>
              <a:t>e</a:t>
            </a:r>
            <a:r>
              <a:rPr lang="en-DE" dirty="0"/>
              <a:t> higher </a:t>
            </a:r>
            <a:r>
              <a:rPr lang="en-DE" dirty="0" err="1"/>
              <a:t>th</a:t>
            </a:r>
            <a:r>
              <a:rPr lang="de-DE" dirty="0"/>
              <a:t>a</a:t>
            </a:r>
            <a:r>
              <a:rPr lang="en-DE" dirty="0"/>
              <a:t>n 2 </a:t>
            </a:r>
            <a:r>
              <a:rPr lang="de-DE" dirty="0"/>
              <a:t>s</a:t>
            </a:r>
            <a:r>
              <a:rPr lang="en-DE" dirty="0"/>
              <a:t>t</a:t>
            </a:r>
            <a:r>
              <a:rPr lang="de-DE" dirty="0"/>
              <a:t>a</a:t>
            </a:r>
            <a:r>
              <a:rPr lang="en-DE" dirty="0"/>
              <a:t>n</a:t>
            </a:r>
            <a:r>
              <a:rPr lang="de-DE" dirty="0"/>
              <a:t>d</a:t>
            </a:r>
            <a:r>
              <a:rPr lang="en-DE" dirty="0"/>
              <a:t>a</a:t>
            </a:r>
            <a:r>
              <a:rPr lang="de-DE" dirty="0" err="1"/>
              <a:t>rd</a:t>
            </a:r>
            <a:r>
              <a:rPr lang="en-DE" dirty="0"/>
              <a:t> </a:t>
            </a:r>
            <a:r>
              <a:rPr lang="de-DE" dirty="0"/>
              <a:t>d</a:t>
            </a:r>
            <a:r>
              <a:rPr lang="en-DE" dirty="0"/>
              <a:t>e</a:t>
            </a:r>
            <a:r>
              <a:rPr lang="de-DE" dirty="0"/>
              <a:t>v</a:t>
            </a:r>
            <a:r>
              <a:rPr lang="en-DE" dirty="0" err="1"/>
              <a:t>i</a:t>
            </a:r>
            <a:r>
              <a:rPr lang="de-DE" dirty="0"/>
              <a:t>a</a:t>
            </a:r>
            <a:r>
              <a:rPr lang="en-DE" dirty="0"/>
              <a:t>t</a:t>
            </a:r>
            <a:r>
              <a:rPr lang="de-DE" dirty="0"/>
              <a:t>i</a:t>
            </a:r>
            <a:r>
              <a:rPr lang="en-DE" dirty="0"/>
              <a:t>o</a:t>
            </a:r>
            <a:r>
              <a:rPr lang="de-DE" dirty="0"/>
              <a:t>n</a:t>
            </a:r>
            <a:r>
              <a:rPr lang="en-DE" dirty="0"/>
              <a:t> </a:t>
            </a:r>
            <a:r>
              <a:rPr lang="de-DE" dirty="0"/>
              <a:t>f</a:t>
            </a:r>
            <a:r>
              <a:rPr lang="en-DE" dirty="0"/>
              <a:t>o</a:t>
            </a:r>
            <a:r>
              <a:rPr lang="de-DE" dirty="0"/>
              <a:t>r</a:t>
            </a:r>
            <a:r>
              <a:rPr lang="en-DE" dirty="0"/>
              <a:t> </a:t>
            </a:r>
            <a:r>
              <a:rPr lang="de-DE" dirty="0"/>
              <a:t>t</a:t>
            </a:r>
            <a:r>
              <a:rPr lang="en-DE" dirty="0"/>
              <a:t>h</a:t>
            </a:r>
            <a:r>
              <a:rPr lang="de-DE" dirty="0"/>
              <a:t>e</a:t>
            </a:r>
            <a:r>
              <a:rPr lang="en-DE" dirty="0"/>
              <a:t> primary component. This will be shown in</a:t>
            </a:r>
            <a:r>
              <a:rPr lang="de-DE" dirty="0"/>
              <a:t> </a:t>
            </a:r>
            <a:r>
              <a:rPr lang="en-DE" dirty="0"/>
              <a:t>the next graphic.</a:t>
            </a:r>
            <a:endParaRPr lang="aa-E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0452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9938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FD3D-1990-450A-91E3-2FF3C4270684}" type="slidenum">
              <a:rPr lang="aa-ET" smtClean="0"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0927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0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3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2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1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3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0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fslusos.blogspot.com/2017/07/para-quando-manifestacao-de-preferencia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77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5" y="0"/>
            <a:ext cx="465429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A7767-85BE-4681-A423-47D1812AB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548639"/>
            <a:ext cx="3511233" cy="4095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Temporal and spatial Sea Surface Temperature (SST) variability off the Southwest African coast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AC8E6-4C20-4F38-B33B-A56829730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5210" y="4512623"/>
            <a:ext cx="4484921" cy="21019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Fernanda Nascimento, 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Martin Schmidt, Volker </a:t>
            </a:r>
            <a:r>
              <a:rPr lang="en-US" sz="19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Mohrholz</a:t>
            </a:r>
            <a:endParaRPr lang="en-US" sz="1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Leibniz-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Institut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für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Ostseeforschung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Warnemünde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(IOW)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endParaRPr lang="en-US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AB8FD34-21EF-46A9-9103-E709C06D3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r="9785"/>
          <a:stretch/>
        </p:blipFill>
        <p:spPr>
          <a:xfrm>
            <a:off x="11869" y="10771"/>
            <a:ext cx="7525833" cy="68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DF7E3-6580-4AB8-9704-1429DEC0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245" y="116121"/>
            <a:ext cx="11029617" cy="341696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E</a:t>
            </a:r>
            <a:r>
              <a:rPr lang="aa-ET" dirty="0"/>
              <a:t>O</a:t>
            </a:r>
            <a:r>
              <a:rPr lang="pt-BR" dirty="0"/>
              <a:t>F</a:t>
            </a:r>
            <a:r>
              <a:rPr lang="aa-ET" dirty="0"/>
              <a:t>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4E6840-853F-46DD-BB1E-59C674222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r="3559"/>
          <a:stretch/>
        </p:blipFill>
        <p:spPr>
          <a:xfrm>
            <a:off x="495118" y="598698"/>
            <a:ext cx="11201763" cy="62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478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4E6840-853F-46DD-BB1E-59C674222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2285"/>
          <a:stretch/>
        </p:blipFill>
        <p:spPr>
          <a:xfrm>
            <a:off x="373946" y="548640"/>
            <a:ext cx="11444107" cy="6309360"/>
          </a:xfrm>
          <a:prstGeom prst="rect">
            <a:avLst/>
          </a:prstGeom>
        </p:spPr>
      </p:pic>
      <p:sp>
        <p:nvSpPr>
          <p:cNvPr id="4" name="Titel 9">
            <a:extLst>
              <a:ext uri="{FF2B5EF4-FFF2-40B4-BE49-F238E27FC236}">
                <a16:creationId xmlns:a16="http://schemas.microsoft.com/office/drawing/2014/main" id="{7CF63E0F-96EC-4C8A-B320-E43D0F09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59" y="0"/>
            <a:ext cx="3568661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a-ET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de-DE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aa-ET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</a:t>
            </a:r>
            <a:r>
              <a:rPr lang="de-DE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aa-ET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de-DE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aa-ET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de-DE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aa-ET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aa-ET" sz="2800" b="0" kern="1200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endParaRPr lang="en-US" sz="2800" b="0" kern="1200" cap="all" baseline="30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124605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529CA-297A-42DC-8CF1-E4910015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470" y="-318093"/>
            <a:ext cx="2404979" cy="880067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9840D-BA70-4A3D-B8FD-22FA4B992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723901"/>
            <a:ext cx="5600699" cy="577214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r>
              <a:rPr lang="aa-ET" sz="2800" b="1" dirty="0">
                <a:solidFill>
                  <a:schemeClr val="accent1">
                    <a:lumMod val="75000"/>
                  </a:schemeClr>
                </a:solidFill>
              </a:rPr>
              <a:t>Benguela Ni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ñ</a:t>
            </a:r>
            <a:r>
              <a:rPr lang="aa-ET" sz="2800" b="1" dirty="0" err="1">
                <a:solidFill>
                  <a:schemeClr val="accent1">
                    <a:lumMod val="75000"/>
                  </a:schemeClr>
                </a:solidFill>
              </a:rPr>
              <a:t>os</a:t>
            </a:r>
            <a:r>
              <a:rPr lang="aa-ET" sz="2800" b="1" dirty="0">
                <a:solidFill>
                  <a:schemeClr val="accent1">
                    <a:lumMod val="75000"/>
                  </a:schemeClr>
                </a:solidFill>
              </a:rPr>
              <a:t> and a Ni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ñ</a:t>
            </a:r>
            <a:r>
              <a:rPr lang="aa-ET" sz="2800" b="1" dirty="0">
                <a:solidFill>
                  <a:schemeClr val="accent1">
                    <a:lumMod val="75000"/>
                  </a:schemeClr>
                </a:solidFill>
              </a:rPr>
              <a:t>a were identified in the observations </a:t>
            </a:r>
            <a:r>
              <a:rPr lang="aa-ET" sz="2800" dirty="0"/>
              <a:t>when climatology was extracted:</a:t>
            </a:r>
          </a:p>
          <a:p>
            <a:pPr lvl="1"/>
            <a:r>
              <a:rPr lang="aa-ET" sz="2400" dirty="0"/>
              <a:t>1995, 1999 and 2011 warmer (&gt; SST anomaly) signals;</a:t>
            </a:r>
          </a:p>
          <a:p>
            <a:pPr lvl="1"/>
            <a:r>
              <a:rPr lang="aa-ET" sz="2400" dirty="0"/>
              <a:t>1988 presented a warmer signal in models that did not showed in </a:t>
            </a:r>
            <a:r>
              <a:rPr lang="aa-ET" sz="2400" dirty="0" err="1"/>
              <a:t>obsrevations</a:t>
            </a:r>
            <a:r>
              <a:rPr lang="aa-ET" sz="2400" dirty="0"/>
              <a:t>;</a:t>
            </a:r>
          </a:p>
          <a:p>
            <a:pPr lvl="1"/>
            <a:r>
              <a:rPr lang="aa-ET" sz="2400" dirty="0"/>
              <a:t>1997 cooler signal;</a:t>
            </a:r>
          </a:p>
          <a:p>
            <a:pPr lvl="1"/>
            <a:r>
              <a:rPr lang="aa-ET" sz="2400" dirty="0"/>
              <a:t>2004 also presented a cooler signal (in both data), however no recorded Ni</a:t>
            </a:r>
            <a:r>
              <a:rPr lang="pt-BR" sz="2400" dirty="0" err="1"/>
              <a:t>ña</a:t>
            </a:r>
            <a:r>
              <a:rPr lang="pt-BR" sz="2400" dirty="0"/>
              <a:t> in </a:t>
            </a:r>
            <a:r>
              <a:rPr lang="pt-BR" sz="2400" dirty="0" err="1"/>
              <a:t>this</a:t>
            </a:r>
            <a:r>
              <a:rPr lang="pt-BR" sz="2400" dirty="0"/>
              <a:t> </a:t>
            </a:r>
            <a:r>
              <a:rPr lang="pt-BR" sz="2400" dirty="0" err="1"/>
              <a:t>year</a:t>
            </a:r>
            <a:r>
              <a:rPr lang="pt-BR" sz="2400" dirty="0"/>
              <a:t>.</a:t>
            </a:r>
            <a:endParaRPr lang="aa-ET" sz="2400" dirty="0"/>
          </a:p>
          <a:p>
            <a:pPr lvl="1"/>
            <a:endParaRPr lang="aa-ET" sz="24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8095DB-9BE5-4E24-8731-E7F6D90D2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42" y="723902"/>
            <a:ext cx="5433058" cy="5672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models reproduce SST variability, however there are over and under estimations;</a:t>
            </a:r>
          </a:p>
          <a:p>
            <a:pPr lvl="1"/>
            <a:r>
              <a:rPr lang="en-US" sz="2000" dirty="0"/>
              <a:t>Models underestimates lower temperatures, reaching a minimum of ~13</a:t>
            </a:r>
            <a:r>
              <a:rPr lang="en-US" sz="2000" baseline="30000" dirty="0"/>
              <a:t> o</a:t>
            </a:r>
            <a:r>
              <a:rPr lang="en-US" sz="2000" dirty="0"/>
              <a:t> C, while the observations reach ~11</a:t>
            </a:r>
            <a:r>
              <a:rPr lang="en-US" sz="2000" baseline="30000" dirty="0"/>
              <a:t>o</a:t>
            </a:r>
            <a:r>
              <a:rPr lang="en-US" sz="2000" dirty="0"/>
              <a:t> C.</a:t>
            </a:r>
            <a:endParaRPr lang="aa-ET" sz="2400" dirty="0"/>
          </a:p>
          <a:p>
            <a:r>
              <a:rPr lang="de-DE" sz="2400" dirty="0"/>
              <a:t>F</a:t>
            </a:r>
            <a:r>
              <a:rPr lang="aa-ET" sz="2400" dirty="0"/>
              <a:t>r</a:t>
            </a:r>
            <a:r>
              <a:rPr lang="de-DE" sz="2400" dirty="0"/>
              <a:t>e</a:t>
            </a:r>
            <a:r>
              <a:rPr lang="aa-ET" sz="2400" dirty="0"/>
              <a:t>q</a:t>
            </a:r>
            <a:r>
              <a:rPr lang="de-DE" sz="2400" dirty="0"/>
              <a:t>u</a:t>
            </a:r>
            <a:r>
              <a:rPr lang="aa-ET" sz="2400" dirty="0"/>
              <a:t>e</a:t>
            </a:r>
            <a:r>
              <a:rPr lang="de-DE" sz="2400" dirty="0"/>
              <a:t>n</a:t>
            </a:r>
            <a:r>
              <a:rPr lang="aa-ET" sz="2400" dirty="0"/>
              <a:t>c</a:t>
            </a:r>
            <a:r>
              <a:rPr lang="de-DE" sz="2400" dirty="0"/>
              <a:t>i</a:t>
            </a:r>
            <a:r>
              <a:rPr lang="aa-ET" sz="2400" dirty="0"/>
              <a:t>e</a:t>
            </a:r>
            <a:r>
              <a:rPr lang="de-DE" sz="2400" dirty="0"/>
              <a:t>s</a:t>
            </a:r>
            <a:r>
              <a:rPr lang="aa-ET" sz="2400" dirty="0"/>
              <a:t> </a:t>
            </a:r>
            <a:r>
              <a:rPr lang="en-US" sz="2400" dirty="0"/>
              <a:t>variabilities </a:t>
            </a:r>
            <a:r>
              <a:rPr lang="aa-ET" sz="2400" dirty="0"/>
              <a:t>w</a:t>
            </a:r>
            <a:r>
              <a:rPr lang="de-DE" sz="2400" dirty="0"/>
              <a:t>e</a:t>
            </a:r>
            <a:r>
              <a:rPr lang="aa-ET" sz="2400" dirty="0"/>
              <a:t>r</a:t>
            </a:r>
            <a:r>
              <a:rPr lang="de-DE" sz="2400" dirty="0"/>
              <a:t>e</a:t>
            </a:r>
            <a:r>
              <a:rPr lang="en-US" sz="2400" dirty="0"/>
              <a:t> reproduced by the models</a:t>
            </a:r>
            <a:endParaRPr lang="aa-ET" sz="2400" dirty="0"/>
          </a:p>
          <a:p>
            <a:pPr lvl="1"/>
            <a:r>
              <a:rPr lang="de-DE" sz="2200" dirty="0"/>
              <a:t>O</a:t>
            </a:r>
            <a:r>
              <a:rPr lang="aa-ET" sz="2200" dirty="0"/>
              <a:t>n</a:t>
            </a:r>
            <a:r>
              <a:rPr lang="de-DE" sz="2200" dirty="0"/>
              <a:t>l</a:t>
            </a:r>
            <a:r>
              <a:rPr lang="aa-ET" sz="2200" dirty="0"/>
              <a:t>y </a:t>
            </a:r>
            <a:r>
              <a:rPr lang="de-DE" sz="2200" dirty="0"/>
              <a:t>t</a:t>
            </a:r>
            <a:r>
              <a:rPr lang="aa-ET" sz="2200" dirty="0"/>
              <a:t>h</a:t>
            </a:r>
            <a:r>
              <a:rPr lang="de-DE" sz="2200" dirty="0"/>
              <a:t>e</a:t>
            </a:r>
            <a:r>
              <a:rPr lang="aa-ET" sz="2200" dirty="0"/>
              <a:t> </a:t>
            </a:r>
            <a:r>
              <a:rPr lang="de-DE" sz="2200" dirty="0"/>
              <a:t>latitudinal</a:t>
            </a:r>
            <a:r>
              <a:rPr lang="aa-ET" sz="2200" dirty="0"/>
              <a:t> (seas</a:t>
            </a:r>
            <a:r>
              <a:rPr lang="de-DE" sz="2200" dirty="0"/>
              <a:t>o</a:t>
            </a:r>
            <a:r>
              <a:rPr lang="aa-ET" sz="2200" dirty="0"/>
              <a:t>n</a:t>
            </a:r>
            <a:r>
              <a:rPr lang="de-DE" sz="2200" dirty="0"/>
              <a:t>a</a:t>
            </a:r>
            <a:r>
              <a:rPr lang="aa-ET" sz="2200" dirty="0"/>
              <a:t>l</a:t>
            </a:r>
            <a:r>
              <a:rPr lang="de-DE" sz="2200" dirty="0"/>
              <a:t>)</a:t>
            </a:r>
            <a:r>
              <a:rPr lang="aa-ET" sz="2200" dirty="0"/>
              <a:t> </a:t>
            </a:r>
            <a:r>
              <a:rPr lang="de-DE" sz="2200" dirty="0"/>
              <a:t>v</a:t>
            </a:r>
            <a:r>
              <a:rPr lang="aa-ET" sz="2200" dirty="0"/>
              <a:t>a</a:t>
            </a:r>
            <a:r>
              <a:rPr lang="de-DE" sz="2200" dirty="0"/>
              <a:t>r</a:t>
            </a:r>
            <a:r>
              <a:rPr lang="aa-ET" sz="2200" dirty="0" err="1"/>
              <a:t>i</a:t>
            </a:r>
            <a:r>
              <a:rPr lang="de-DE" sz="2200" dirty="0"/>
              <a:t>a</a:t>
            </a:r>
            <a:r>
              <a:rPr lang="aa-ET" sz="2200" dirty="0"/>
              <a:t>b</a:t>
            </a:r>
            <a:r>
              <a:rPr lang="de-DE" sz="2200" dirty="0" err="1"/>
              <a:t>il</a:t>
            </a:r>
            <a:r>
              <a:rPr lang="aa-ET" sz="2200" dirty="0" err="1"/>
              <a:t>i</a:t>
            </a:r>
            <a:r>
              <a:rPr lang="de-DE" sz="2200" dirty="0"/>
              <a:t>t</a:t>
            </a:r>
            <a:r>
              <a:rPr lang="aa-ET" sz="2200" dirty="0"/>
              <a:t>y </a:t>
            </a:r>
            <a:r>
              <a:rPr lang="de-DE" sz="2200" dirty="0"/>
              <a:t>w</a:t>
            </a:r>
            <a:r>
              <a:rPr lang="aa-ET" sz="2200" dirty="0"/>
              <a:t>a</a:t>
            </a:r>
            <a:r>
              <a:rPr lang="de-DE" sz="2200" dirty="0"/>
              <a:t>s</a:t>
            </a:r>
            <a:r>
              <a:rPr lang="aa-ET" sz="2200" dirty="0"/>
              <a:t> </a:t>
            </a:r>
            <a:r>
              <a:rPr lang="de-DE" sz="2200" dirty="0"/>
              <a:t>h</a:t>
            </a:r>
            <a:r>
              <a:rPr lang="aa-ET" sz="2200" dirty="0" err="1"/>
              <a:t>i</a:t>
            </a:r>
            <a:r>
              <a:rPr lang="de-DE" sz="2200" dirty="0"/>
              <a:t>g</a:t>
            </a:r>
            <a:r>
              <a:rPr lang="aa-ET" sz="2200" dirty="0"/>
              <a:t>h</a:t>
            </a:r>
            <a:r>
              <a:rPr lang="de-DE" sz="2200" dirty="0"/>
              <a:t>l</a:t>
            </a:r>
            <a:r>
              <a:rPr lang="aa-ET" sz="2200" dirty="0"/>
              <a:t>y </a:t>
            </a:r>
            <a:r>
              <a:rPr lang="de-DE" sz="2200" dirty="0"/>
              <a:t>c</a:t>
            </a:r>
            <a:r>
              <a:rPr lang="aa-ET" sz="2200" dirty="0"/>
              <a:t>o</a:t>
            </a:r>
            <a:r>
              <a:rPr lang="de-DE" sz="2200" dirty="0"/>
              <a:t>h</a:t>
            </a:r>
            <a:r>
              <a:rPr lang="aa-ET" sz="2200" dirty="0"/>
              <a:t>e</a:t>
            </a:r>
            <a:r>
              <a:rPr lang="de-DE" sz="2200" dirty="0"/>
              <a:t>r</a:t>
            </a:r>
            <a:r>
              <a:rPr lang="aa-ET" sz="2200" dirty="0"/>
              <a:t>e</a:t>
            </a:r>
            <a:r>
              <a:rPr lang="de-DE" sz="2200" dirty="0"/>
              <a:t>n</a:t>
            </a:r>
            <a:r>
              <a:rPr lang="aa-ET" sz="2200" dirty="0"/>
              <a:t>t </a:t>
            </a:r>
            <a:r>
              <a:rPr lang="de-DE" sz="2200" dirty="0"/>
              <a:t>w</a:t>
            </a:r>
            <a:r>
              <a:rPr lang="aa-ET" sz="2200" dirty="0" err="1"/>
              <a:t>i</a:t>
            </a:r>
            <a:r>
              <a:rPr lang="de-DE" sz="2200" dirty="0"/>
              <a:t>t</a:t>
            </a:r>
            <a:r>
              <a:rPr lang="aa-ET" sz="2200" dirty="0"/>
              <a:t>h </a:t>
            </a:r>
            <a:r>
              <a:rPr lang="de-DE" sz="2200" dirty="0"/>
              <a:t>o</a:t>
            </a:r>
            <a:r>
              <a:rPr lang="aa-ET" sz="2200" dirty="0"/>
              <a:t>b</a:t>
            </a:r>
            <a:r>
              <a:rPr lang="de-DE" sz="2200" dirty="0"/>
              <a:t>s</a:t>
            </a:r>
            <a:r>
              <a:rPr lang="aa-ET" sz="2200" dirty="0"/>
              <a:t>e</a:t>
            </a:r>
            <a:r>
              <a:rPr lang="de-DE" sz="2200" dirty="0"/>
              <a:t>r</a:t>
            </a:r>
            <a:r>
              <a:rPr lang="aa-ET" sz="2200" dirty="0"/>
              <a:t>v</a:t>
            </a:r>
            <a:r>
              <a:rPr lang="de-DE" sz="2200" dirty="0"/>
              <a:t>a</a:t>
            </a:r>
            <a:r>
              <a:rPr lang="aa-ET" sz="2200" dirty="0"/>
              <a:t>t</a:t>
            </a:r>
            <a:r>
              <a:rPr lang="de-DE" sz="2200" dirty="0"/>
              <a:t>i</a:t>
            </a:r>
            <a:r>
              <a:rPr lang="aa-ET" sz="2200" dirty="0"/>
              <a:t>o</a:t>
            </a:r>
            <a:r>
              <a:rPr lang="de-DE" sz="2200" dirty="0"/>
              <a:t>n</a:t>
            </a:r>
            <a:r>
              <a:rPr lang="aa-ET" sz="2200" dirty="0"/>
              <a:t>s</a:t>
            </a:r>
          </a:p>
          <a:p>
            <a:pPr lvl="1"/>
            <a:r>
              <a:rPr lang="aa-ET" sz="2200" dirty="0"/>
              <a:t>C</a:t>
            </a:r>
            <a:r>
              <a:rPr lang="de-DE" sz="2200" dirty="0"/>
              <a:t>l</a:t>
            </a:r>
            <a:r>
              <a:rPr lang="aa-ET" sz="2200" dirty="0" err="1"/>
              <a:t>i</a:t>
            </a:r>
            <a:r>
              <a:rPr lang="de-DE" sz="2200" dirty="0"/>
              <a:t>m</a:t>
            </a:r>
            <a:r>
              <a:rPr lang="aa-ET" sz="2200" dirty="0"/>
              <a:t>a</a:t>
            </a:r>
            <a:r>
              <a:rPr lang="de-DE" sz="2200" dirty="0"/>
              <a:t>t</a:t>
            </a:r>
            <a:r>
              <a:rPr lang="aa-ET" sz="2200" dirty="0"/>
              <a:t>o</a:t>
            </a:r>
            <a:r>
              <a:rPr lang="de-DE" sz="2200" dirty="0"/>
              <a:t>l</a:t>
            </a:r>
            <a:r>
              <a:rPr lang="aa-ET" sz="2200" dirty="0"/>
              <a:t>o</a:t>
            </a:r>
            <a:r>
              <a:rPr lang="de-DE" sz="2200" dirty="0"/>
              <a:t>g</a:t>
            </a:r>
            <a:r>
              <a:rPr lang="aa-ET" sz="2200" dirty="0"/>
              <a:t>y </a:t>
            </a:r>
            <a:r>
              <a:rPr lang="de-DE" sz="2200" dirty="0"/>
              <a:t>v</a:t>
            </a:r>
            <a:r>
              <a:rPr lang="aa-ET" sz="2200" dirty="0"/>
              <a:t>a</a:t>
            </a:r>
            <a:r>
              <a:rPr lang="de-DE" sz="2200" dirty="0"/>
              <a:t>r</a:t>
            </a:r>
            <a:r>
              <a:rPr lang="aa-ET" sz="2200" dirty="0" err="1"/>
              <a:t>i</a:t>
            </a:r>
            <a:r>
              <a:rPr lang="de-DE" sz="2200" dirty="0"/>
              <a:t>a</a:t>
            </a:r>
            <a:r>
              <a:rPr lang="aa-ET" sz="2200" dirty="0"/>
              <a:t>b</a:t>
            </a:r>
            <a:r>
              <a:rPr lang="de-DE" sz="2200" dirty="0"/>
              <a:t>i</a:t>
            </a:r>
            <a:r>
              <a:rPr lang="aa-ET" sz="2200" dirty="0"/>
              <a:t>l</a:t>
            </a:r>
            <a:r>
              <a:rPr lang="de-DE" sz="2200" dirty="0"/>
              <a:t>i</a:t>
            </a:r>
            <a:r>
              <a:rPr lang="aa-ET" sz="2200" dirty="0"/>
              <a:t>t</a:t>
            </a:r>
            <a:r>
              <a:rPr lang="de-DE" sz="2200" dirty="0"/>
              <a:t>y</a:t>
            </a:r>
            <a:r>
              <a:rPr lang="aa-ET" sz="2200" dirty="0"/>
              <a:t>  </a:t>
            </a:r>
            <a:r>
              <a:rPr lang="de-DE" sz="2200" dirty="0"/>
              <a:t>p</a:t>
            </a:r>
            <a:r>
              <a:rPr lang="aa-ET" sz="2200" dirty="0"/>
              <a:t>r</a:t>
            </a:r>
            <a:r>
              <a:rPr lang="de-DE" sz="2200" dirty="0"/>
              <a:t>e</a:t>
            </a:r>
            <a:r>
              <a:rPr lang="aa-ET" sz="2200" dirty="0"/>
              <a:t>s</a:t>
            </a:r>
            <a:r>
              <a:rPr lang="de-DE" sz="2200" dirty="0"/>
              <a:t>e</a:t>
            </a:r>
            <a:r>
              <a:rPr lang="aa-ET" sz="2200" dirty="0"/>
              <a:t>n</a:t>
            </a:r>
            <a:r>
              <a:rPr lang="de-DE" sz="2200" dirty="0"/>
              <a:t>t</a:t>
            </a:r>
            <a:r>
              <a:rPr lang="aa-ET" sz="2200" dirty="0"/>
              <a:t>e</a:t>
            </a:r>
            <a:r>
              <a:rPr lang="de-DE" sz="2200" dirty="0"/>
              <a:t>d</a:t>
            </a:r>
            <a:r>
              <a:rPr lang="aa-ET" sz="2200" dirty="0"/>
              <a:t> </a:t>
            </a:r>
            <a:r>
              <a:rPr lang="de-DE" sz="2200" dirty="0"/>
              <a:t>a</a:t>
            </a:r>
            <a:r>
              <a:rPr lang="aa-ET" sz="2200" dirty="0"/>
              <a:t> </a:t>
            </a:r>
            <a:r>
              <a:rPr lang="de-DE" sz="2200" dirty="0"/>
              <a:t>l</a:t>
            </a:r>
            <a:r>
              <a:rPr lang="aa-ET" sz="2200" dirty="0"/>
              <a:t>o</a:t>
            </a:r>
            <a:r>
              <a:rPr lang="de-DE" sz="2200" dirty="0"/>
              <a:t>w</a:t>
            </a:r>
            <a:r>
              <a:rPr lang="aa-ET" sz="2200" dirty="0"/>
              <a:t>e</a:t>
            </a:r>
            <a:r>
              <a:rPr lang="de-DE" sz="2200" dirty="0"/>
              <a:t>r</a:t>
            </a:r>
            <a:r>
              <a:rPr lang="aa-ET" sz="2200" dirty="0"/>
              <a:t> </a:t>
            </a:r>
            <a:r>
              <a:rPr lang="de-DE" sz="2200" dirty="0"/>
              <a:t>c</a:t>
            </a:r>
            <a:r>
              <a:rPr lang="aa-ET" sz="2200" dirty="0"/>
              <a:t>o</a:t>
            </a:r>
            <a:r>
              <a:rPr lang="de-DE" sz="2200" dirty="0"/>
              <a:t>h</a:t>
            </a:r>
            <a:r>
              <a:rPr lang="aa-ET" sz="2200" dirty="0"/>
              <a:t>e</a:t>
            </a:r>
            <a:r>
              <a:rPr lang="de-DE" sz="2200" dirty="0"/>
              <a:t>r</a:t>
            </a:r>
            <a:r>
              <a:rPr lang="aa-ET" sz="2200" dirty="0"/>
              <a:t>e</a:t>
            </a:r>
            <a:r>
              <a:rPr lang="de-DE" sz="2200" dirty="0"/>
              <a:t>n</a:t>
            </a:r>
            <a:r>
              <a:rPr lang="aa-ET" sz="2200" dirty="0"/>
              <a:t>c</a:t>
            </a:r>
            <a:r>
              <a:rPr lang="de-DE" sz="2200" dirty="0"/>
              <a:t>e</a:t>
            </a:r>
            <a:r>
              <a:rPr lang="aa-ET" sz="2200" dirty="0"/>
              <a:t> </a:t>
            </a:r>
            <a:r>
              <a:rPr lang="de-DE" sz="2200" dirty="0"/>
              <a:t>t</a:t>
            </a:r>
            <a:r>
              <a:rPr lang="aa-ET" sz="2200" dirty="0"/>
              <a:t>h</a:t>
            </a:r>
            <a:r>
              <a:rPr lang="de-DE" sz="2200" dirty="0"/>
              <a:t>e</a:t>
            </a:r>
            <a:r>
              <a:rPr lang="aa-ET" sz="2200" dirty="0"/>
              <a:t>n latitudinal variability;</a:t>
            </a:r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Even so, the variability has been reproduced within the same order of magnitude as in the observations.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066AAB-E59C-419B-B6C1-14C44BC95348}"/>
              </a:ext>
            </a:extLst>
          </p:cNvPr>
          <p:cNvSpPr/>
          <p:nvPr/>
        </p:nvSpPr>
        <p:spPr>
          <a:xfrm>
            <a:off x="571931" y="6422651"/>
            <a:ext cx="5524068" cy="733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FDA2FBF-3D1B-4B4A-8F0A-3B1508F4FDA0}"/>
              </a:ext>
            </a:extLst>
          </p:cNvPr>
          <p:cNvSpPr/>
          <p:nvPr/>
        </p:nvSpPr>
        <p:spPr>
          <a:xfrm>
            <a:off x="6416042" y="6396878"/>
            <a:ext cx="5433058" cy="733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860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Graphic 6">
            <a:extLst>
              <a:ext uri="{FF2B5EF4-FFF2-40B4-BE49-F238E27FC236}">
                <a16:creationId xmlns:a16="http://schemas.microsoft.com/office/drawing/2014/main" id="{625E4D05-259E-4023-A076-B820172E3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31B96-D970-41E3-87C9-D5919A06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855" y="702165"/>
            <a:ext cx="6798608" cy="895350"/>
          </a:xfrm>
        </p:spPr>
        <p:txBody>
          <a:bodyPr vert="horz" lIns="91440" tIns="45720" rIns="91440" bIns="45720" numCol="1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C1A320-8260-469B-9187-03EA55E46D35}"/>
              </a:ext>
            </a:extLst>
          </p:cNvPr>
          <p:cNvSpPr txBox="1"/>
          <p:nvPr/>
        </p:nvSpPr>
        <p:spPr>
          <a:xfrm>
            <a:off x="4457700" y="1857375"/>
            <a:ext cx="6798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aa-ET" sz="3200" dirty="0">
                <a:solidFill>
                  <a:schemeClr val="bg1"/>
                </a:solidFill>
              </a:rPr>
              <a:t>Apply same </a:t>
            </a:r>
            <a:r>
              <a:rPr lang="de-DE" sz="3200" dirty="0">
                <a:solidFill>
                  <a:schemeClr val="bg1"/>
                </a:solidFill>
              </a:rPr>
              <a:t>m</a:t>
            </a:r>
            <a:r>
              <a:rPr lang="aa-ET" sz="3200" dirty="0">
                <a:solidFill>
                  <a:schemeClr val="bg1"/>
                </a:solidFill>
              </a:rPr>
              <a:t>e</a:t>
            </a:r>
            <a:r>
              <a:rPr lang="de-DE" sz="3200" dirty="0">
                <a:solidFill>
                  <a:schemeClr val="bg1"/>
                </a:solidFill>
              </a:rPr>
              <a:t>t</a:t>
            </a:r>
            <a:r>
              <a:rPr lang="aa-ET" sz="3200" dirty="0">
                <a:solidFill>
                  <a:schemeClr val="bg1"/>
                </a:solidFill>
              </a:rPr>
              <a:t>h</a:t>
            </a:r>
            <a:r>
              <a:rPr lang="de-DE" sz="3200" dirty="0">
                <a:solidFill>
                  <a:schemeClr val="bg1"/>
                </a:solidFill>
              </a:rPr>
              <a:t>o</a:t>
            </a:r>
            <a:r>
              <a:rPr lang="aa-ET" sz="3200" dirty="0">
                <a:solidFill>
                  <a:schemeClr val="bg1"/>
                </a:solidFill>
              </a:rPr>
              <a:t>d</a:t>
            </a:r>
            <a:r>
              <a:rPr lang="de-DE" sz="3200" dirty="0">
                <a:solidFill>
                  <a:schemeClr val="bg1"/>
                </a:solidFill>
              </a:rPr>
              <a:t>o</a:t>
            </a:r>
            <a:r>
              <a:rPr lang="aa-ET" sz="3200" dirty="0">
                <a:solidFill>
                  <a:schemeClr val="bg1"/>
                </a:solidFill>
              </a:rPr>
              <a:t>l</a:t>
            </a:r>
            <a:r>
              <a:rPr lang="de-DE" sz="3200" dirty="0">
                <a:solidFill>
                  <a:schemeClr val="bg1"/>
                </a:solidFill>
              </a:rPr>
              <a:t>o</a:t>
            </a:r>
            <a:r>
              <a:rPr lang="aa-ET" sz="3200" dirty="0">
                <a:solidFill>
                  <a:schemeClr val="bg1"/>
                </a:solidFill>
              </a:rPr>
              <a:t>g</a:t>
            </a:r>
            <a:r>
              <a:rPr lang="de-DE" sz="3200" dirty="0">
                <a:solidFill>
                  <a:schemeClr val="bg1"/>
                </a:solidFill>
              </a:rPr>
              <a:t>y</a:t>
            </a:r>
            <a:r>
              <a:rPr lang="aa-ET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t</a:t>
            </a:r>
            <a:r>
              <a:rPr lang="aa-ET" sz="3200" dirty="0">
                <a:solidFill>
                  <a:schemeClr val="bg1"/>
                </a:solidFill>
              </a:rPr>
              <a:t>o </a:t>
            </a:r>
            <a:r>
              <a:rPr lang="de-DE" sz="3200" dirty="0">
                <a:solidFill>
                  <a:schemeClr val="bg1"/>
                </a:solidFill>
              </a:rPr>
              <a:t>S</a:t>
            </a:r>
            <a:r>
              <a:rPr lang="aa-ET" sz="3200" dirty="0">
                <a:solidFill>
                  <a:schemeClr val="bg1"/>
                </a:solidFill>
              </a:rPr>
              <a:t>e</a:t>
            </a:r>
            <a:r>
              <a:rPr lang="de-DE" sz="3200" dirty="0">
                <a:solidFill>
                  <a:schemeClr val="bg1"/>
                </a:solidFill>
              </a:rPr>
              <a:t>a</a:t>
            </a:r>
            <a:r>
              <a:rPr lang="aa-ET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S</a:t>
            </a:r>
            <a:r>
              <a:rPr lang="aa-ET" sz="3200" dirty="0">
                <a:solidFill>
                  <a:schemeClr val="bg1"/>
                </a:solidFill>
              </a:rPr>
              <a:t>u</a:t>
            </a:r>
            <a:r>
              <a:rPr lang="de-DE" sz="3200" dirty="0">
                <a:solidFill>
                  <a:schemeClr val="bg1"/>
                </a:solidFill>
              </a:rPr>
              <a:t>r</a:t>
            </a:r>
            <a:r>
              <a:rPr lang="aa-ET" sz="3200" dirty="0">
                <a:solidFill>
                  <a:schemeClr val="bg1"/>
                </a:solidFill>
              </a:rPr>
              <a:t>f</a:t>
            </a:r>
            <a:r>
              <a:rPr lang="de-DE" sz="3200" dirty="0">
                <a:solidFill>
                  <a:schemeClr val="bg1"/>
                </a:solidFill>
              </a:rPr>
              <a:t>a</a:t>
            </a:r>
            <a:r>
              <a:rPr lang="aa-ET" sz="3200" dirty="0">
                <a:solidFill>
                  <a:schemeClr val="bg1"/>
                </a:solidFill>
              </a:rPr>
              <a:t>c</a:t>
            </a:r>
            <a:r>
              <a:rPr lang="de-DE" sz="3200" dirty="0">
                <a:solidFill>
                  <a:schemeClr val="bg1"/>
                </a:solidFill>
              </a:rPr>
              <a:t>e</a:t>
            </a:r>
            <a:r>
              <a:rPr lang="aa-ET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H</a:t>
            </a:r>
            <a:r>
              <a:rPr lang="aa-ET" sz="3200" dirty="0">
                <a:solidFill>
                  <a:schemeClr val="bg1"/>
                </a:solidFill>
              </a:rPr>
              <a:t>e</a:t>
            </a:r>
            <a:r>
              <a:rPr lang="de-DE" sz="3200" dirty="0">
                <a:solidFill>
                  <a:schemeClr val="bg1"/>
                </a:solidFill>
              </a:rPr>
              <a:t>i</a:t>
            </a:r>
            <a:r>
              <a:rPr lang="aa-ET" sz="3200" dirty="0">
                <a:solidFill>
                  <a:schemeClr val="bg1"/>
                </a:solidFill>
              </a:rPr>
              <a:t>g</a:t>
            </a:r>
            <a:r>
              <a:rPr lang="de-DE" sz="3200" dirty="0">
                <a:solidFill>
                  <a:schemeClr val="bg1"/>
                </a:solidFill>
              </a:rPr>
              <a:t>h</a:t>
            </a:r>
            <a:r>
              <a:rPr lang="aa-ET" sz="3200" dirty="0">
                <a:solidFill>
                  <a:schemeClr val="bg1"/>
                </a:solidFill>
              </a:rPr>
              <a:t>t (</a:t>
            </a:r>
            <a:r>
              <a:rPr lang="de-DE" sz="3200" dirty="0">
                <a:solidFill>
                  <a:schemeClr val="bg1"/>
                </a:solidFill>
              </a:rPr>
              <a:t>S</a:t>
            </a:r>
            <a:r>
              <a:rPr lang="aa-ET" sz="3200" dirty="0">
                <a:solidFill>
                  <a:schemeClr val="bg1"/>
                </a:solidFill>
              </a:rPr>
              <a:t>S</a:t>
            </a:r>
            <a:r>
              <a:rPr lang="de-DE" sz="3200" dirty="0">
                <a:solidFill>
                  <a:schemeClr val="bg1"/>
                </a:solidFill>
              </a:rPr>
              <a:t>H</a:t>
            </a:r>
            <a:r>
              <a:rPr lang="aa-ET" sz="3200" dirty="0">
                <a:solidFill>
                  <a:schemeClr val="bg1"/>
                </a:solidFill>
              </a:rPr>
              <a:t>) </a:t>
            </a:r>
            <a:r>
              <a:rPr lang="de-DE" sz="3200" dirty="0">
                <a:solidFill>
                  <a:schemeClr val="bg1"/>
                </a:solidFill>
              </a:rPr>
              <a:t>a</a:t>
            </a:r>
            <a:r>
              <a:rPr lang="aa-ET" sz="3200" dirty="0">
                <a:solidFill>
                  <a:schemeClr val="bg1"/>
                </a:solidFill>
              </a:rPr>
              <a:t>n</a:t>
            </a:r>
            <a:r>
              <a:rPr lang="de-DE" sz="3200" dirty="0">
                <a:solidFill>
                  <a:schemeClr val="bg1"/>
                </a:solidFill>
              </a:rPr>
              <a:t>d</a:t>
            </a:r>
            <a:r>
              <a:rPr lang="aa-ET" sz="32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S</a:t>
            </a:r>
            <a:r>
              <a:rPr lang="aa-ET" sz="3200" dirty="0">
                <a:solidFill>
                  <a:schemeClr val="bg1"/>
                </a:solidFill>
              </a:rPr>
              <a:t>e</a:t>
            </a:r>
            <a:r>
              <a:rPr lang="de-DE" sz="3200" dirty="0">
                <a:solidFill>
                  <a:schemeClr val="bg1"/>
                </a:solidFill>
              </a:rPr>
              <a:t>a</a:t>
            </a:r>
            <a:r>
              <a:rPr lang="aa-ET" sz="3200" dirty="0">
                <a:solidFill>
                  <a:schemeClr val="bg1"/>
                </a:solidFill>
              </a:rPr>
              <a:t> Surface Salinity (SSS)</a:t>
            </a:r>
          </a:p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endParaRPr lang="aa-ET" sz="3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aa-ET" sz="3200" dirty="0">
                <a:solidFill>
                  <a:schemeClr val="bg1"/>
                </a:solidFill>
              </a:rPr>
              <a:t>Publish the paper.</a:t>
            </a:r>
          </a:p>
        </p:txBody>
      </p:sp>
    </p:spTree>
    <p:extLst>
      <p:ext uri="{BB962C8B-B14F-4D97-AF65-F5344CB8AC3E}">
        <p14:creationId xmlns:p14="http://schemas.microsoft.com/office/powerpoint/2010/main" val="3744210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Sunglasses Face with Solid Fill">
            <a:extLst>
              <a:ext uri="{FF2B5EF4-FFF2-40B4-BE49-F238E27FC236}">
                <a16:creationId xmlns:a16="http://schemas.microsoft.com/office/drawing/2014/main" id="{D04DD088-6BC6-422F-9806-65D32F0E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C60306D-4E52-44F2-9372-D634B17B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F740C-2E15-48D6-81AF-FA87AAD1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8855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0D64-6F40-4A18-B61A-02A2BABA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13" y="702157"/>
            <a:ext cx="11135796" cy="521002"/>
          </a:xfrm>
        </p:spPr>
        <p:txBody>
          <a:bodyPr/>
          <a:lstStyle/>
          <a:p>
            <a:r>
              <a:rPr lang="pt-BR" dirty="0"/>
              <a:t>R</a:t>
            </a:r>
            <a:r>
              <a:rPr lang="aa-ET" dirty="0"/>
              <a:t>e</a:t>
            </a:r>
            <a:r>
              <a:rPr lang="pt-BR" dirty="0"/>
              <a:t>f</a:t>
            </a:r>
            <a:r>
              <a:rPr lang="aa-ET" dirty="0"/>
              <a:t>e</a:t>
            </a:r>
            <a:r>
              <a:rPr lang="pt-BR" dirty="0"/>
              <a:t>r</a:t>
            </a:r>
            <a:r>
              <a:rPr lang="aa-ET" dirty="0"/>
              <a:t>e</a:t>
            </a:r>
            <a:r>
              <a:rPr lang="pt-BR" dirty="0"/>
              <a:t>n</a:t>
            </a:r>
            <a:r>
              <a:rPr lang="aa-ET" dirty="0"/>
              <a:t>c</a:t>
            </a:r>
            <a:r>
              <a:rPr lang="pt-BR" dirty="0"/>
              <a:t>e</a:t>
            </a:r>
            <a:r>
              <a:rPr lang="aa-ET" dirty="0"/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DAEA-AC66-44B7-B85D-A13934FC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84416"/>
            <a:ext cx="11135796" cy="5373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400" dirty="0"/>
              <a:t>Reynolds, R. W., Smith, T. M., Liu, C., </a:t>
            </a:r>
            <a:r>
              <a:rPr lang="en-US" sz="2400" dirty="0" err="1"/>
              <a:t>Chelton</a:t>
            </a:r>
            <a:r>
              <a:rPr lang="en-US" sz="2400" dirty="0"/>
              <a:t>, D. B., Casey, K. S., &amp; </a:t>
            </a:r>
            <a:r>
              <a:rPr lang="en-US" sz="2400" dirty="0" err="1"/>
              <a:t>Schlax</a:t>
            </a:r>
            <a:r>
              <a:rPr lang="en-US" sz="2400" dirty="0"/>
              <a:t>, M. G. (2007). </a:t>
            </a:r>
            <a:r>
              <a:rPr lang="en-US" sz="2400" b="1" dirty="0"/>
              <a:t>Daily high-resolution-blended analyses for sea surface temperature</a:t>
            </a:r>
            <a:r>
              <a:rPr lang="en-US" sz="2400" dirty="0"/>
              <a:t>. Journal of Climate, 20(22), 5473-5496.</a:t>
            </a:r>
            <a:endParaRPr lang="en-DE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endParaRPr lang="aa-ET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t-BR" sz="2400" dirty="0"/>
              <a:t>Greene, C. A., </a:t>
            </a:r>
            <a:r>
              <a:rPr lang="pt-BR" sz="2400" dirty="0" err="1"/>
              <a:t>Thirumalai</a:t>
            </a:r>
            <a:r>
              <a:rPr lang="pt-BR" sz="2400" dirty="0"/>
              <a:t>, K., </a:t>
            </a:r>
            <a:r>
              <a:rPr lang="pt-BR" sz="2400" dirty="0" err="1"/>
              <a:t>Kearney</a:t>
            </a:r>
            <a:r>
              <a:rPr lang="pt-BR" sz="2400" dirty="0"/>
              <a:t>, K. A., Delgado, J. M., </a:t>
            </a:r>
            <a:r>
              <a:rPr lang="pt-BR" sz="2400" dirty="0" err="1"/>
              <a:t>Schwanghart</a:t>
            </a:r>
            <a:r>
              <a:rPr lang="pt-BR" sz="2400" dirty="0"/>
              <a:t>, W., </a:t>
            </a:r>
            <a:r>
              <a:rPr lang="pt-BR" sz="2400" dirty="0" err="1"/>
              <a:t>Wolfenbarger</a:t>
            </a:r>
            <a:r>
              <a:rPr lang="pt-BR" sz="2400" dirty="0"/>
              <a:t>, N. S., ... &amp; </a:t>
            </a:r>
            <a:r>
              <a:rPr lang="pt-BR" sz="2400" dirty="0" err="1"/>
              <a:t>Blankenship</a:t>
            </a:r>
            <a:r>
              <a:rPr lang="pt-BR" sz="2400" dirty="0"/>
              <a:t>, D. D. (2019). </a:t>
            </a:r>
            <a:r>
              <a:rPr lang="pt-BR" sz="2400" b="1" dirty="0"/>
              <a:t>The </a:t>
            </a:r>
            <a:r>
              <a:rPr lang="pt-BR" sz="2400" b="1" dirty="0" err="1"/>
              <a:t>climate</a:t>
            </a:r>
            <a:r>
              <a:rPr lang="pt-BR" sz="2400" b="1" dirty="0"/>
              <a:t> data toolbox for MATLAB</a:t>
            </a:r>
            <a:r>
              <a:rPr lang="pt-BR" sz="2400" dirty="0"/>
              <a:t>. </a:t>
            </a:r>
            <a:r>
              <a:rPr lang="pt-BR" sz="2400" dirty="0" err="1"/>
              <a:t>Geochemistry</a:t>
            </a:r>
            <a:r>
              <a:rPr lang="pt-BR" sz="2400" dirty="0"/>
              <a:t>, </a:t>
            </a:r>
            <a:r>
              <a:rPr lang="pt-BR" sz="2400" dirty="0" err="1"/>
              <a:t>Geophysics</a:t>
            </a:r>
            <a:r>
              <a:rPr lang="pt-BR" sz="2400" dirty="0"/>
              <a:t>, </a:t>
            </a:r>
            <a:r>
              <a:rPr lang="pt-BR" sz="2400" dirty="0" err="1"/>
              <a:t>Geosystems</a:t>
            </a:r>
            <a:r>
              <a:rPr lang="pt-BR" sz="2400" dirty="0"/>
              <a:t>, 20(7), 3774-3781.</a:t>
            </a:r>
            <a:endParaRPr lang="aa-ET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endParaRPr lang="en-DE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de-DE" sz="2400" dirty="0" err="1"/>
              <a:t>Imbol</a:t>
            </a:r>
            <a:r>
              <a:rPr lang="de-DE" sz="2400" dirty="0"/>
              <a:t> </a:t>
            </a:r>
            <a:r>
              <a:rPr lang="de-DE" sz="2400" dirty="0" err="1"/>
              <a:t>Koungue</a:t>
            </a:r>
            <a:r>
              <a:rPr lang="de-DE" sz="2400" dirty="0"/>
              <a:t>, R. A., Rouault, M., Illig, S., Brandt, P., &amp; </a:t>
            </a:r>
            <a:r>
              <a:rPr lang="de-DE" sz="2400" dirty="0" err="1"/>
              <a:t>Jouanno</a:t>
            </a:r>
            <a:r>
              <a:rPr lang="de-DE" sz="2400" dirty="0"/>
              <a:t>, J. (2019). </a:t>
            </a:r>
            <a:r>
              <a:rPr lang="de-DE" sz="2400" b="1" dirty="0"/>
              <a:t>Benguela Niños and Benguela Niñas in </a:t>
            </a:r>
            <a:r>
              <a:rPr lang="de-DE" sz="2400" b="1" dirty="0" err="1"/>
              <a:t>forced</a:t>
            </a:r>
            <a:r>
              <a:rPr lang="de-DE" sz="2400" b="1" dirty="0"/>
              <a:t> </a:t>
            </a:r>
            <a:r>
              <a:rPr lang="de-DE" sz="2400" b="1" dirty="0" err="1"/>
              <a:t>ocean</a:t>
            </a:r>
            <a:r>
              <a:rPr lang="de-DE" sz="2400" b="1" dirty="0"/>
              <a:t> </a:t>
            </a:r>
            <a:r>
              <a:rPr lang="de-DE" sz="2400" b="1" dirty="0" err="1"/>
              <a:t>simulation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1958 </a:t>
            </a:r>
            <a:r>
              <a:rPr lang="de-DE" sz="2400" b="1" dirty="0" err="1"/>
              <a:t>to</a:t>
            </a:r>
            <a:r>
              <a:rPr lang="de-DE" sz="2400" b="1" dirty="0"/>
              <a:t> 2015</a:t>
            </a:r>
            <a:r>
              <a:rPr lang="de-DE" sz="2400" dirty="0"/>
              <a:t>. Journal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Geophysical</a:t>
            </a:r>
            <a:r>
              <a:rPr lang="de-DE" sz="2400" dirty="0"/>
              <a:t> Research: Oceans, 124(8), 5923-5951.</a:t>
            </a:r>
            <a:endParaRPr lang="en-DE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endParaRPr lang="en-DE" sz="2400" dirty="0"/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2400" dirty="0"/>
              <a:t>Junker, T., </a:t>
            </a:r>
            <a:r>
              <a:rPr lang="en-US" sz="2400" dirty="0" err="1"/>
              <a:t>Mohrholz</a:t>
            </a:r>
            <a:r>
              <a:rPr lang="en-US" sz="2400" dirty="0"/>
              <a:t>, V., Siegfried, L., &amp; van der </a:t>
            </a:r>
            <a:r>
              <a:rPr lang="en-US" sz="2400" dirty="0" err="1"/>
              <a:t>Plas</a:t>
            </a:r>
            <a:r>
              <a:rPr lang="en-US" sz="2400" dirty="0"/>
              <a:t>, A. (2017). </a:t>
            </a:r>
            <a:r>
              <a:rPr lang="en-US" sz="2400" b="1" dirty="0"/>
              <a:t>Seasonal to interannual variability of water mass characteristics and currents on the Namibian shelf</a:t>
            </a:r>
            <a:r>
              <a:rPr lang="en-US" sz="2400" dirty="0"/>
              <a:t>. Journal of Marine Systems, 165, 36-46.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26868698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4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45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47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6D88C-D8F7-4282-8404-CE8E2AF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640575" cy="11742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aa-ET" sz="4400">
                <a:solidFill>
                  <a:srgbClr val="FFFFFF"/>
                </a:solidFill>
              </a:rPr>
              <a:t>Benguela Ni</a:t>
            </a:r>
            <a:r>
              <a:rPr lang="pt-BR" sz="4400">
                <a:solidFill>
                  <a:srgbClr val="FFFFFF"/>
                </a:solidFill>
              </a:rPr>
              <a:t>Ñ</a:t>
            </a:r>
            <a:r>
              <a:rPr lang="aa-ET" sz="4400">
                <a:solidFill>
                  <a:srgbClr val="FFFFFF"/>
                </a:solidFill>
              </a:rPr>
              <a:t>os/Ni</a:t>
            </a:r>
            <a:r>
              <a:rPr lang="pt-BR" sz="4400">
                <a:solidFill>
                  <a:srgbClr val="FFFFFF"/>
                </a:solidFill>
              </a:rPr>
              <a:t>ñas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413E7-A313-4C96-A79C-DEF80C59E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224" y="2064117"/>
            <a:ext cx="3409782" cy="397436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Similar events to El Niño (La Niña), but in the Atlantic Ocean</a:t>
            </a:r>
          </a:p>
          <a:p>
            <a:r>
              <a:rPr lang="en-US" sz="2400">
                <a:solidFill>
                  <a:srgbClr val="FFFFFF"/>
                </a:solidFill>
              </a:rPr>
              <a:t>Warmer (cooler) water than climatologic average in Benguela Upwelling region</a:t>
            </a:r>
          </a:p>
          <a:p>
            <a:r>
              <a:rPr lang="en-US" sz="2400">
                <a:solidFill>
                  <a:srgbClr val="FFFFFF"/>
                </a:solidFill>
              </a:rPr>
              <a:t>Changes in local economy, ecosystem and ocean dynamics.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Inhaltsplatzhalter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97C0805-8944-4E23-955D-96596E4BA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01" y="812800"/>
            <a:ext cx="7576624" cy="56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995C-7D94-4A05-B204-097DEE4A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86012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Objetives</a:t>
            </a:r>
            <a:endParaRPr lang="aa-ET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C8DBCC7-3BAC-463C-867C-979E30533ED3}"/>
              </a:ext>
            </a:extLst>
          </p:cNvPr>
          <p:cNvGrpSpPr/>
          <p:nvPr/>
        </p:nvGrpSpPr>
        <p:grpSpPr>
          <a:xfrm>
            <a:off x="4441829" y="1702035"/>
            <a:ext cx="3518088" cy="4774263"/>
            <a:chOff x="4441829" y="1702035"/>
            <a:chExt cx="3518088" cy="4774263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C57963D1-1F4B-4B76-8D35-22C0177A5DA1}"/>
                </a:ext>
              </a:extLst>
            </p:cNvPr>
            <p:cNvGrpSpPr/>
            <p:nvPr/>
          </p:nvGrpSpPr>
          <p:grpSpPr>
            <a:xfrm>
              <a:off x="4441829" y="1702035"/>
              <a:ext cx="3518088" cy="4774130"/>
              <a:chOff x="3869897" y="0"/>
              <a:chExt cx="3518088" cy="4774130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7AB27B53-ACD7-409E-81D5-A7EDCD6953F8}"/>
                  </a:ext>
                </a:extLst>
              </p:cNvPr>
              <p:cNvSpPr/>
              <p:nvPr/>
            </p:nvSpPr>
            <p:spPr>
              <a:xfrm>
                <a:off x="3869897" y="0"/>
                <a:ext cx="3518088" cy="477413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F910F147-E586-4653-8A9B-3F749E18FF7A}"/>
                  </a:ext>
                </a:extLst>
              </p:cNvPr>
              <p:cNvSpPr txBox="1"/>
              <p:nvPr/>
            </p:nvSpPr>
            <p:spPr>
              <a:xfrm>
                <a:off x="3869897" y="1572470"/>
                <a:ext cx="3518088" cy="31061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4284" tIns="330200" rIns="274284" bIns="330200" numCol="1" spcCol="1270" anchor="t" anchorCtr="0">
                <a:noAutofit/>
              </a:bodyPr>
              <a:lstStyle/>
              <a:p>
                <a:pPr lvl="0" algn="ctr"/>
                <a:endParaRPr lang="aa-ET" sz="2600" dirty="0"/>
              </a:p>
              <a:p>
                <a:pPr lvl="0" algn="ctr"/>
                <a:r>
                  <a:rPr lang="en-DE" sz="2600" dirty="0"/>
                  <a:t>H</a:t>
                </a:r>
                <a:r>
                  <a:rPr lang="de-DE" sz="2600" dirty="0"/>
                  <a:t>o</a:t>
                </a:r>
                <a:r>
                  <a:rPr lang="en-DE" sz="2600" dirty="0"/>
                  <a:t>w </a:t>
                </a:r>
                <a:r>
                  <a:rPr lang="de-DE" sz="2600" dirty="0"/>
                  <a:t>c</a:t>
                </a:r>
                <a:r>
                  <a:rPr lang="en-US" sz="2600" dirty="0"/>
                  <a:t>an models reproduce Benguela </a:t>
                </a:r>
                <a:r>
                  <a:rPr lang="en-US" sz="2600" dirty="0" err="1"/>
                  <a:t>Niños</a:t>
                </a:r>
                <a:r>
                  <a:rPr lang="aa-ET" sz="2600" dirty="0"/>
                  <a:t>/</a:t>
                </a:r>
                <a:r>
                  <a:rPr lang="en-US" sz="2600" dirty="0" err="1"/>
                  <a:t>Niñas</a:t>
                </a:r>
                <a:r>
                  <a:rPr lang="en-US" sz="2600" dirty="0"/>
                  <a:t> events</a:t>
                </a:r>
                <a:r>
                  <a:rPr lang="aa-ET" sz="2600" dirty="0"/>
                  <a:t>?</a:t>
                </a:r>
                <a:endParaRPr lang="en-US" sz="260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27174A3A-763D-4D1A-9210-7DC5FD539E88}"/>
                </a:ext>
              </a:extLst>
            </p:cNvPr>
            <p:cNvGrpSpPr/>
            <p:nvPr/>
          </p:nvGrpSpPr>
          <p:grpSpPr>
            <a:xfrm>
              <a:off x="5370620" y="1842266"/>
              <a:ext cx="1432239" cy="1432239"/>
              <a:chOff x="4912821" y="477413"/>
              <a:chExt cx="1432239" cy="1432239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D7AF4360-334B-4047-BC2A-6E3262C8AE07}"/>
                  </a:ext>
                </a:extLst>
              </p:cNvPr>
              <p:cNvSpPr/>
              <p:nvPr/>
            </p:nvSpPr>
            <p:spPr>
              <a:xfrm>
                <a:off x="4912821" y="477413"/>
                <a:ext cx="1432239" cy="1432239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Ellipse 10">
                <a:extLst>
                  <a:ext uri="{FF2B5EF4-FFF2-40B4-BE49-F238E27FC236}">
                    <a16:creationId xmlns:a16="http://schemas.microsoft.com/office/drawing/2014/main" id="{141792B8-79F5-4472-AE7A-963221163386}"/>
                  </a:ext>
                </a:extLst>
              </p:cNvPr>
              <p:cNvSpPr txBox="1"/>
              <p:nvPr/>
            </p:nvSpPr>
            <p:spPr>
              <a:xfrm>
                <a:off x="5122568" y="687160"/>
                <a:ext cx="1012745" cy="10127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1663" tIns="12700" rIns="111663" bIns="12700" numCol="1" spcCol="1270" anchor="ctr" anchorCtr="0">
                <a:noAutofit/>
              </a:bodyPr>
              <a:lstStyle/>
              <a:p>
                <a:pPr marL="0" lvl="0" indent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800" kern="1200"/>
                  <a:t>2</a:t>
                </a:r>
              </a:p>
            </p:txBody>
          </p:sp>
        </p:grp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51F95604-C81A-4D37-9C07-FBEB317C1BEB}"/>
                </a:ext>
              </a:extLst>
            </p:cNvPr>
            <p:cNvSpPr/>
            <p:nvPr/>
          </p:nvSpPr>
          <p:spPr>
            <a:xfrm>
              <a:off x="4441829" y="6415269"/>
              <a:ext cx="3518088" cy="6102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C710973-9A37-4A83-ACD9-167C7FBDF8C1}"/>
              </a:ext>
            </a:extLst>
          </p:cNvPr>
          <p:cNvGrpSpPr/>
          <p:nvPr/>
        </p:nvGrpSpPr>
        <p:grpSpPr>
          <a:xfrm>
            <a:off x="571931" y="1702035"/>
            <a:ext cx="3518089" cy="4781645"/>
            <a:chOff x="571931" y="1702035"/>
            <a:chExt cx="3518089" cy="4781645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28094A7-78F0-4C9B-8E86-147EF25A5FAF}"/>
                </a:ext>
              </a:extLst>
            </p:cNvPr>
            <p:cNvGrpSpPr/>
            <p:nvPr/>
          </p:nvGrpSpPr>
          <p:grpSpPr>
            <a:xfrm>
              <a:off x="571932" y="1702035"/>
              <a:ext cx="3518088" cy="4774130"/>
              <a:chOff x="0" y="0"/>
              <a:chExt cx="3518088" cy="4774130"/>
            </a:xfrm>
          </p:grpSpPr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A7ACEF7E-318E-4D6E-809D-7C3D473DAD9E}"/>
                  </a:ext>
                </a:extLst>
              </p:cNvPr>
              <p:cNvSpPr/>
              <p:nvPr/>
            </p:nvSpPr>
            <p:spPr>
              <a:xfrm>
                <a:off x="0" y="0"/>
                <a:ext cx="3518088" cy="477413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6AA47D5D-D36B-4A33-A10A-3EE7583CF966}"/>
                  </a:ext>
                </a:extLst>
              </p:cNvPr>
              <p:cNvSpPr txBox="1"/>
              <p:nvPr/>
            </p:nvSpPr>
            <p:spPr>
              <a:xfrm>
                <a:off x="0" y="1814169"/>
                <a:ext cx="3518088" cy="28644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4284" tIns="330200" rIns="274284" bIns="330200" numCol="1" spcCol="1270" anchor="t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DE" sz="2600" kern="1200" dirty="0"/>
                  <a:t>H</a:t>
                </a:r>
                <a:r>
                  <a:rPr lang="de-DE" sz="2600" kern="1200" dirty="0"/>
                  <a:t>o</a:t>
                </a:r>
                <a:r>
                  <a:rPr lang="en-DE" sz="2600" kern="1200" dirty="0"/>
                  <a:t>w </a:t>
                </a:r>
                <a:r>
                  <a:rPr lang="de-DE" sz="2600" kern="1200" dirty="0"/>
                  <a:t>c</a:t>
                </a:r>
                <a:r>
                  <a:rPr lang="en-US" sz="2600" kern="1200" dirty="0"/>
                  <a:t>an we identify </a:t>
                </a:r>
                <a:r>
                  <a:rPr lang="en-US" sz="2600" dirty="0"/>
                  <a:t>Benguela </a:t>
                </a:r>
                <a:r>
                  <a:rPr lang="en-US" sz="2600" dirty="0" err="1"/>
                  <a:t>Niños</a:t>
                </a:r>
                <a:r>
                  <a:rPr lang="aa-ET" sz="2600" dirty="0"/>
                  <a:t>/</a:t>
                </a:r>
                <a:r>
                  <a:rPr lang="en-US" sz="2600" dirty="0" err="1"/>
                  <a:t>Niñas</a:t>
                </a:r>
                <a:r>
                  <a:rPr lang="en-US" sz="2600" dirty="0"/>
                  <a:t> events in satellite observations</a:t>
                </a:r>
                <a:r>
                  <a:rPr lang="aa-ET" sz="2600" dirty="0"/>
                  <a:t>?</a:t>
                </a:r>
                <a:endParaRPr lang="en-US" sz="2600" kern="120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CBDA81F-6E23-4BC2-AEFD-8F4F2E7714F0}"/>
                </a:ext>
              </a:extLst>
            </p:cNvPr>
            <p:cNvGrpSpPr/>
            <p:nvPr/>
          </p:nvGrpSpPr>
          <p:grpSpPr>
            <a:xfrm>
              <a:off x="1614856" y="1934357"/>
              <a:ext cx="1432239" cy="1432239"/>
              <a:chOff x="1042924" y="477413"/>
              <a:chExt cx="1432239" cy="1432239"/>
            </a:xfrm>
          </p:grpSpPr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EC40C6BF-DC47-4445-9E55-6C7D8B8176AA}"/>
                  </a:ext>
                </a:extLst>
              </p:cNvPr>
              <p:cNvSpPr/>
              <p:nvPr/>
            </p:nvSpPr>
            <p:spPr>
              <a:xfrm>
                <a:off x="1042924" y="477413"/>
                <a:ext cx="1432239" cy="1432239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Ellipse 6">
                <a:extLst>
                  <a:ext uri="{FF2B5EF4-FFF2-40B4-BE49-F238E27FC236}">
                    <a16:creationId xmlns:a16="http://schemas.microsoft.com/office/drawing/2014/main" id="{0E19256B-F2CA-44F5-8F64-0BAC4BD7488F}"/>
                  </a:ext>
                </a:extLst>
              </p:cNvPr>
              <p:cNvSpPr txBox="1"/>
              <p:nvPr/>
            </p:nvSpPr>
            <p:spPr>
              <a:xfrm>
                <a:off x="1252671" y="687160"/>
                <a:ext cx="1012745" cy="10127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1663" tIns="12700" rIns="111663" bIns="12700" numCol="1" spcCol="1270" anchor="ctr" anchorCtr="0">
                <a:noAutofit/>
              </a:bodyPr>
              <a:lstStyle/>
              <a:p>
                <a:pPr marL="0" lvl="0" indent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800" kern="1200"/>
                  <a:t>1</a:t>
                </a:r>
                <a:endParaRPr lang="en-US" sz="4800" kern="1200" dirty="0"/>
              </a:p>
            </p:txBody>
          </p:sp>
        </p:grp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382AB864-9028-4989-B989-96A5EFF532B3}"/>
                </a:ext>
              </a:extLst>
            </p:cNvPr>
            <p:cNvSpPr/>
            <p:nvPr/>
          </p:nvSpPr>
          <p:spPr>
            <a:xfrm>
              <a:off x="571931" y="6422651"/>
              <a:ext cx="3518088" cy="6102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74" name="Grafik 73" descr="Ein Bild, das Raum, Ottoman, Ball, Hocker enthält.&#10;&#10;Automatisch generierte Beschreibung">
            <a:extLst>
              <a:ext uri="{FF2B5EF4-FFF2-40B4-BE49-F238E27FC236}">
                <a16:creationId xmlns:a16="http://schemas.microsoft.com/office/drawing/2014/main" id="{B1FCEA74-60E1-4569-A1F2-0E3557757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8924" y="1715503"/>
            <a:ext cx="3518088" cy="4774130"/>
          </a:xfrm>
          <a:prstGeom prst="rect">
            <a:avLst/>
          </a:prstGeom>
        </p:spPr>
      </p:pic>
      <p:sp>
        <p:nvSpPr>
          <p:cNvPr id="76" name="Rechteck 75">
            <a:extLst>
              <a:ext uri="{FF2B5EF4-FFF2-40B4-BE49-F238E27FC236}">
                <a16:creationId xmlns:a16="http://schemas.microsoft.com/office/drawing/2014/main" id="{E19D3931-BED6-47F3-9283-23152A148297}"/>
              </a:ext>
            </a:extLst>
          </p:cNvPr>
          <p:cNvSpPr/>
          <p:nvPr/>
        </p:nvSpPr>
        <p:spPr>
          <a:xfrm>
            <a:off x="8101980" y="6422651"/>
            <a:ext cx="3518088" cy="610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49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6D88C-D8F7-4282-8404-CE8E2AF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6453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a-ET" sz="2800" dirty="0">
                <a:solidFill>
                  <a:srgbClr val="FFFFFF"/>
                </a:solidFill>
              </a:rPr>
              <a:t>Methodology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413E7-A313-4C96-A79C-DEF80C59E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1448494"/>
            <a:ext cx="3409782" cy="477768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320040"/>
            <a:r>
              <a:rPr lang="en-US" sz="1800" i="1" dirty="0">
                <a:solidFill>
                  <a:srgbClr val="FFFFFF"/>
                </a:solidFill>
              </a:rPr>
              <a:t>1</a:t>
            </a:r>
            <a:r>
              <a:rPr lang="en-US" sz="1800" i="1" baseline="30000" dirty="0">
                <a:solidFill>
                  <a:srgbClr val="FFFFFF"/>
                </a:solidFill>
              </a:rPr>
              <a:t>o</a:t>
            </a:r>
            <a:r>
              <a:rPr lang="en-US" sz="1800" i="1" dirty="0">
                <a:solidFill>
                  <a:srgbClr val="FFFFFF"/>
                </a:solidFill>
              </a:rPr>
              <a:t> Width Coastal Strip</a:t>
            </a:r>
          </a:p>
          <a:p>
            <a:pPr indent="-320040"/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Longitudinal average of Sea Surface Temperature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Data interpolated to same latitude (Reynold’s) and time (exp 19)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Climatology (</a:t>
            </a:r>
            <a:r>
              <a:rPr lang="en-US" sz="1800" dirty="0"/>
              <a:t>Greene </a:t>
            </a:r>
            <a:r>
              <a:rPr lang="en-US" sz="1800" i="1" dirty="0"/>
              <a:t>et al.</a:t>
            </a:r>
            <a:r>
              <a:rPr lang="en-US" sz="1800" dirty="0"/>
              <a:t>, 2019)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Power Spectrum</a:t>
            </a:r>
            <a:endParaRPr lang="aa-ET" sz="1800" dirty="0">
              <a:solidFill>
                <a:srgbClr val="FFFFFF"/>
              </a:solidFill>
            </a:endParaRPr>
          </a:p>
          <a:p>
            <a:r>
              <a:rPr lang="aa-ET" sz="1800" dirty="0" err="1">
                <a:solidFill>
                  <a:srgbClr val="FFFFFF"/>
                </a:solidFill>
              </a:rPr>
              <a:t>EOFs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Coherence Squared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B1BCB9-D05F-4D48-8E5F-F2160F9B1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5923" y="738961"/>
            <a:ext cx="7904955" cy="59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9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30FD-D251-41AC-B968-62A4AD29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11313"/>
          </a:xfrm>
        </p:spPr>
        <p:txBody>
          <a:bodyPr numCol="2" anchor="ctr">
            <a:normAutofit/>
          </a:bodyPr>
          <a:lstStyle/>
          <a:p>
            <a:r>
              <a:rPr lang="pt-BR" sz="2800" dirty="0"/>
              <a:t>M</a:t>
            </a:r>
            <a:r>
              <a:rPr lang="aa-ET" sz="2800" dirty="0"/>
              <a:t>e</a:t>
            </a:r>
            <a:r>
              <a:rPr lang="pt-BR" sz="2800" dirty="0"/>
              <a:t>t</a:t>
            </a:r>
            <a:r>
              <a:rPr lang="aa-ET" sz="2800" dirty="0"/>
              <a:t>h</a:t>
            </a:r>
            <a:r>
              <a:rPr lang="pt-BR" sz="2800" dirty="0"/>
              <a:t>o</a:t>
            </a:r>
            <a:r>
              <a:rPr lang="aa-ET" sz="2800" dirty="0"/>
              <a:t>d</a:t>
            </a:r>
            <a:r>
              <a:rPr lang="pt-BR" sz="2800" dirty="0"/>
              <a:t>o</a:t>
            </a:r>
            <a:r>
              <a:rPr lang="aa-ET" sz="2800" dirty="0"/>
              <a:t>l</a:t>
            </a:r>
            <a:r>
              <a:rPr lang="pt-BR" sz="2800" dirty="0"/>
              <a:t>o</a:t>
            </a:r>
            <a:r>
              <a:rPr lang="aa-ET" sz="2800" dirty="0"/>
              <a:t>g</a:t>
            </a:r>
            <a:r>
              <a:rPr lang="pt-BR" sz="2800" dirty="0"/>
              <a:t>y</a:t>
            </a:r>
            <a:endParaRPr lang="aa-E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BADA-E961-4D13-A8E2-79D25C5BC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622" y="1290668"/>
            <a:ext cx="11356187" cy="1191276"/>
          </a:xfrm>
        </p:spPr>
        <p:txBody>
          <a:bodyPr anchor="t">
            <a:noAutofit/>
          </a:bodyPr>
          <a:lstStyle/>
          <a:p>
            <a:r>
              <a:rPr lang="en-US" sz="2400" noProof="1"/>
              <a:t>1</a:t>
            </a:r>
            <a:r>
              <a:rPr lang="en-US" sz="2400" baseline="30000" noProof="1"/>
              <a:t>o</a:t>
            </a:r>
            <a:r>
              <a:rPr lang="en-US" sz="2400" noProof="1"/>
              <a:t> Width Coastal Strip SST</a:t>
            </a:r>
          </a:p>
          <a:p>
            <a:r>
              <a:rPr lang="en-US" sz="2400" dirty="0"/>
              <a:t>Daily satellite observations (Reynolds</a:t>
            </a:r>
            <a:r>
              <a:rPr lang="en-US" sz="2400" i="1" dirty="0"/>
              <a:t> et al., 2007</a:t>
            </a:r>
            <a:r>
              <a:rPr lang="en-US" sz="2400" dirty="0"/>
              <a:t>) were compared to 4 numerical models</a:t>
            </a:r>
            <a:endParaRPr lang="aa-ET" sz="2400" dirty="0"/>
          </a:p>
        </p:txBody>
      </p:sp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ED57AAF3-955B-416B-B0C1-8F93B92839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9535591"/>
              </p:ext>
            </p:extLst>
          </p:nvPr>
        </p:nvGraphicFramePr>
        <p:xfrm>
          <a:off x="254622" y="2438399"/>
          <a:ext cx="1168275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79">
                  <a:extLst>
                    <a:ext uri="{9D8B030D-6E8A-4147-A177-3AD203B41FA5}">
                      <a16:colId xmlns:a16="http://schemas.microsoft.com/office/drawing/2014/main" val="792765020"/>
                    </a:ext>
                  </a:extLst>
                </a:gridCol>
                <a:gridCol w="959613">
                  <a:extLst>
                    <a:ext uri="{9D8B030D-6E8A-4147-A177-3AD203B41FA5}">
                      <a16:colId xmlns:a16="http://schemas.microsoft.com/office/drawing/2014/main" val="76038461"/>
                    </a:ext>
                  </a:extLst>
                </a:gridCol>
                <a:gridCol w="969406">
                  <a:extLst>
                    <a:ext uri="{9D8B030D-6E8A-4147-A177-3AD203B41FA5}">
                      <a16:colId xmlns:a16="http://schemas.microsoft.com/office/drawing/2014/main" val="3127848970"/>
                    </a:ext>
                  </a:extLst>
                </a:gridCol>
                <a:gridCol w="1184829">
                  <a:extLst>
                    <a:ext uri="{9D8B030D-6E8A-4147-A177-3AD203B41FA5}">
                      <a16:colId xmlns:a16="http://schemas.microsoft.com/office/drawing/2014/main" val="2467126264"/>
                    </a:ext>
                  </a:extLst>
                </a:gridCol>
                <a:gridCol w="1286243">
                  <a:extLst>
                    <a:ext uri="{9D8B030D-6E8A-4147-A177-3AD203B41FA5}">
                      <a16:colId xmlns:a16="http://schemas.microsoft.com/office/drawing/2014/main" val="1694255855"/>
                    </a:ext>
                  </a:extLst>
                </a:gridCol>
                <a:gridCol w="1788436">
                  <a:extLst>
                    <a:ext uri="{9D8B030D-6E8A-4147-A177-3AD203B41FA5}">
                      <a16:colId xmlns:a16="http://schemas.microsoft.com/office/drawing/2014/main" val="2962888256"/>
                    </a:ext>
                  </a:extLst>
                </a:gridCol>
                <a:gridCol w="1972441">
                  <a:extLst>
                    <a:ext uri="{9D8B030D-6E8A-4147-A177-3AD203B41FA5}">
                      <a16:colId xmlns:a16="http://schemas.microsoft.com/office/drawing/2014/main" val="839907833"/>
                    </a:ext>
                  </a:extLst>
                </a:gridCol>
                <a:gridCol w="1181509">
                  <a:extLst>
                    <a:ext uri="{9D8B030D-6E8A-4147-A177-3AD203B41FA5}">
                      <a16:colId xmlns:a16="http://schemas.microsoft.com/office/drawing/2014/main" val="819790689"/>
                    </a:ext>
                  </a:extLst>
                </a:gridCol>
              </a:tblGrid>
              <a:tr h="1539523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Configuration/Models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Era-interim forcing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CCMP2  wind data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err="1"/>
                        <a:t>Bodin</a:t>
                      </a:r>
                      <a:r>
                        <a:rPr lang="en-US" sz="2000" noProof="0" dirty="0"/>
                        <a:t> short wave radiation</a:t>
                      </a:r>
                    </a:p>
                    <a:p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Bunker long wave radiation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Open boundary Conditions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Dimensions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Ecological model</a:t>
                      </a:r>
                    </a:p>
                  </a:txBody>
                  <a:tcPr marL="87788" marR="87788" anchor="ctr"/>
                </a:tc>
                <a:extLst>
                  <a:ext uri="{0D108BD9-81ED-4DB2-BD59-A6C34878D82A}">
                    <a16:rowId xmlns:a16="http://schemas.microsoft.com/office/drawing/2014/main" val="375024199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/>
                        <a:t>BANINO Exp 4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/>
                        <a:t>X</a:t>
                      </a:r>
                      <a:endParaRPr lang="en-US" sz="3600" noProof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/>
                        <a:t>X</a:t>
                      </a:r>
                      <a:endParaRPr lang="en-US" sz="3600" noProof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/>
                        <a:t>X</a:t>
                      </a:r>
                      <a:endParaRPr lang="en-US" sz="3600" noProof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ECCO kf080i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60°W - 20°E, 35°S - 12°N</a:t>
                      </a:r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/>
                    </a:p>
                  </a:txBody>
                  <a:tcPr marL="87788" marR="87788" anchor="ctr"/>
                </a:tc>
                <a:extLst>
                  <a:ext uri="{0D108BD9-81ED-4DB2-BD59-A6C34878D82A}">
                    <a16:rowId xmlns:a16="http://schemas.microsoft.com/office/drawing/2014/main" val="3186179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BANINO Exp 5</a:t>
                      </a:r>
                    </a:p>
                    <a:p>
                      <a:pPr algn="l"/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cube92 </a:t>
                      </a:r>
                      <a:r>
                        <a:rPr lang="en-US" sz="2000" noProof="0" dirty="0" err="1"/>
                        <a:t>cube92</a:t>
                      </a:r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60°W - 20°E, 35°S - 12°N</a:t>
                      </a:r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/>
                    </a:p>
                  </a:txBody>
                  <a:tcPr marL="87788" marR="87788" anchor="ctr"/>
                </a:tc>
                <a:extLst>
                  <a:ext uri="{0D108BD9-81ED-4DB2-BD59-A6C34878D82A}">
                    <a16:rowId xmlns:a16="http://schemas.microsoft.com/office/drawing/2014/main" val="3061736320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BANINO Exp 15</a:t>
                      </a:r>
                    </a:p>
                    <a:p>
                      <a:pPr algn="l"/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cube92cube92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60°W - 20°E, 35°S - 12°N</a:t>
                      </a:r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noProof="0" dirty="0"/>
                        <a:t>X</a:t>
                      </a:r>
                      <a:endParaRPr lang="en-US" sz="4000" noProof="0" dirty="0"/>
                    </a:p>
                  </a:txBody>
                  <a:tcPr marL="87788" marR="87788" anchor="ctr"/>
                </a:tc>
                <a:extLst>
                  <a:ext uri="{0D108BD9-81ED-4DB2-BD59-A6C34878D82A}">
                    <a16:rowId xmlns:a16="http://schemas.microsoft.com/office/drawing/2014/main" val="2223183170"/>
                  </a:ext>
                </a:extLst>
              </a:tr>
              <a:tr h="662127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/>
                        <a:t>GENUS Exp 19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/>
                        <a:t>X</a:t>
                      </a:r>
                      <a:endParaRPr lang="en-US" sz="36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/>
                        <a:t>ECCO</a:t>
                      </a:r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aa-E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10°W - 20°E, 35°S - 12°N</a:t>
                      </a:r>
                      <a:endParaRPr lang="en-US" sz="2000" noProof="0" dirty="0"/>
                    </a:p>
                  </a:txBody>
                  <a:tcPr marL="87788" marR="877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marL="87788" marR="87788" anchor="ctr"/>
                </a:tc>
                <a:extLst>
                  <a:ext uri="{0D108BD9-81ED-4DB2-BD59-A6C34878D82A}">
                    <a16:rowId xmlns:a16="http://schemas.microsoft.com/office/drawing/2014/main" val="319243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690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EA2E5-70B3-491D-AB33-3C730C56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close up of a light&#10;&#10;Description automatically generated">
            <a:extLst>
              <a:ext uri="{FF2B5EF4-FFF2-40B4-BE49-F238E27FC236}">
                <a16:creationId xmlns:a16="http://schemas.microsoft.com/office/drawing/2014/main" id="{EA2A002A-101A-4881-BCA9-1999A8F1E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r="9704"/>
          <a:stretch/>
        </p:blipFill>
        <p:spPr>
          <a:xfrm>
            <a:off x="8140428" y="10"/>
            <a:ext cx="40515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4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DF7E3-6580-4AB8-9704-1429DEC0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983" y="84223"/>
            <a:ext cx="11029617" cy="341696"/>
          </a:xfrm>
        </p:spPr>
        <p:txBody>
          <a:bodyPr>
            <a:normAutofit lnSpcReduction="10000"/>
          </a:bodyPr>
          <a:lstStyle/>
          <a:p>
            <a:pPr algn="ctr"/>
            <a:r>
              <a:rPr lang="en-DE" dirty="0"/>
              <a:t>Monthly average </a:t>
            </a:r>
            <a:r>
              <a:rPr lang="pt-BR" dirty="0"/>
              <a:t>S</a:t>
            </a:r>
            <a:r>
              <a:rPr lang="aa-ET" dirty="0"/>
              <a:t>S</a:t>
            </a:r>
            <a:r>
              <a:rPr lang="pt-BR" dirty="0"/>
              <a:t>T</a:t>
            </a:r>
            <a:r>
              <a:rPr lang="aa-ET" dirty="0"/>
              <a:t> </a:t>
            </a:r>
            <a:r>
              <a:rPr lang="pt-BR" dirty="0"/>
              <a:t>m</a:t>
            </a:r>
            <a:r>
              <a:rPr lang="aa-ET" dirty="0" err="1"/>
              <a:t>i</a:t>
            </a:r>
            <a:r>
              <a:rPr lang="pt-BR" dirty="0"/>
              <a:t>n</a:t>
            </a:r>
            <a:r>
              <a:rPr lang="aa-ET" dirty="0"/>
              <a:t>u</a:t>
            </a:r>
            <a:r>
              <a:rPr lang="pt-BR" dirty="0"/>
              <a:t>s</a:t>
            </a:r>
            <a:r>
              <a:rPr lang="aa-ET" dirty="0"/>
              <a:t> </a:t>
            </a:r>
            <a:r>
              <a:rPr lang="de-DE" dirty="0"/>
              <a:t>m</a:t>
            </a:r>
            <a:r>
              <a:rPr lang="en-DE" dirty="0"/>
              <a:t>o</a:t>
            </a:r>
            <a:r>
              <a:rPr lang="de-DE" dirty="0"/>
              <a:t>n</a:t>
            </a:r>
            <a:r>
              <a:rPr lang="en-DE" dirty="0"/>
              <a:t>t</a:t>
            </a:r>
            <a:r>
              <a:rPr lang="de-DE" dirty="0"/>
              <a:t>h</a:t>
            </a:r>
            <a:r>
              <a:rPr lang="en-DE" dirty="0"/>
              <a:t>l</a:t>
            </a:r>
            <a:r>
              <a:rPr lang="de-DE" dirty="0"/>
              <a:t>y</a:t>
            </a:r>
            <a:r>
              <a:rPr lang="en-DE" dirty="0"/>
              <a:t> </a:t>
            </a:r>
            <a:r>
              <a:rPr lang="pt-BR" dirty="0"/>
              <a:t>c</a:t>
            </a:r>
            <a:r>
              <a:rPr lang="aa-ET" dirty="0"/>
              <a:t>l</a:t>
            </a:r>
            <a:r>
              <a:rPr lang="pt-BR" dirty="0"/>
              <a:t>i</a:t>
            </a:r>
            <a:r>
              <a:rPr lang="aa-ET" dirty="0"/>
              <a:t>m</a:t>
            </a:r>
            <a:r>
              <a:rPr lang="pt-BR" dirty="0"/>
              <a:t>a</a:t>
            </a:r>
            <a:r>
              <a:rPr lang="aa-ET" dirty="0"/>
              <a:t>t</a:t>
            </a:r>
            <a:r>
              <a:rPr lang="pt-BR" dirty="0"/>
              <a:t>o</a:t>
            </a:r>
            <a:r>
              <a:rPr lang="aa-ET" dirty="0"/>
              <a:t>l</a:t>
            </a:r>
            <a:r>
              <a:rPr lang="pt-BR" dirty="0"/>
              <a:t>o</a:t>
            </a:r>
            <a:r>
              <a:rPr lang="aa-ET" dirty="0"/>
              <a:t>g</a:t>
            </a:r>
            <a:r>
              <a:rPr lang="pt-BR" dirty="0"/>
              <a:t>y</a:t>
            </a:r>
            <a:endParaRPr lang="aa-E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4E6840-853F-46DD-BB1E-59C67422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7" y="892617"/>
            <a:ext cx="11084706" cy="563103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813E19-2859-4743-836A-8717A709309A}"/>
              </a:ext>
            </a:extLst>
          </p:cNvPr>
          <p:cNvSpPr/>
          <p:nvPr/>
        </p:nvSpPr>
        <p:spPr>
          <a:xfrm>
            <a:off x="2414178" y="622003"/>
            <a:ext cx="240351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74D719-23C2-4072-89C7-DEB2F27F6AC6}"/>
              </a:ext>
            </a:extLst>
          </p:cNvPr>
          <p:cNvSpPr/>
          <p:nvPr/>
        </p:nvSpPr>
        <p:spPr>
          <a:xfrm>
            <a:off x="8557901" y="696532"/>
            <a:ext cx="240351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347E4A-E01D-4D14-993B-1F35F97F86ED}"/>
              </a:ext>
            </a:extLst>
          </p:cNvPr>
          <p:cNvSpPr/>
          <p:nvPr/>
        </p:nvSpPr>
        <p:spPr>
          <a:xfrm>
            <a:off x="2997627" y="622004"/>
            <a:ext cx="489098" cy="5613991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96430A-D696-4685-8622-341DDFDD190F}"/>
              </a:ext>
            </a:extLst>
          </p:cNvPr>
          <p:cNvSpPr/>
          <p:nvPr/>
        </p:nvSpPr>
        <p:spPr>
          <a:xfrm>
            <a:off x="4105774" y="537044"/>
            <a:ext cx="161426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7A558843-4E5D-42B9-8017-86FB4EFD5DA5}"/>
              </a:ext>
            </a:extLst>
          </p:cNvPr>
          <p:cNvSpPr/>
          <p:nvPr/>
        </p:nvSpPr>
        <p:spPr>
          <a:xfrm>
            <a:off x="5865174" y="781492"/>
            <a:ext cx="240351" cy="5613991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00608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6E306D5D-731D-4294-B290-A86B3850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59" y="0"/>
            <a:ext cx="3568661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Power Spectrum</a:t>
            </a:r>
          </a:p>
        </p:txBody>
      </p:sp>
      <p:pic>
        <p:nvPicPr>
          <p:cNvPr id="14" name="Inhaltsplatzhalter 13" descr="Ein Bild, das Anzeige, Licht enthält.&#10;&#10;Automatisch generierte Beschreibung">
            <a:extLst>
              <a:ext uri="{FF2B5EF4-FFF2-40B4-BE49-F238E27FC236}">
                <a16:creationId xmlns:a16="http://schemas.microsoft.com/office/drawing/2014/main" id="{8BAEBF1D-74C8-4683-8C79-FAC520F457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r="2796"/>
          <a:stretch/>
        </p:blipFill>
        <p:spPr>
          <a:xfrm>
            <a:off x="931076" y="548640"/>
            <a:ext cx="10329847" cy="63093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538911-B09A-44BF-9C58-D596EB48C0B3}"/>
              </a:ext>
            </a:extLst>
          </p:cNvPr>
          <p:cNvSpPr/>
          <p:nvPr/>
        </p:nvSpPr>
        <p:spPr>
          <a:xfrm>
            <a:off x="10464589" y="666965"/>
            <a:ext cx="161386" cy="183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8028538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DF7E3-6580-4AB8-9704-1429DEC0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245" y="116121"/>
            <a:ext cx="11029617" cy="341696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E</a:t>
            </a:r>
            <a:r>
              <a:rPr lang="aa-ET" dirty="0"/>
              <a:t>O</a:t>
            </a:r>
            <a:r>
              <a:rPr lang="pt-BR" dirty="0"/>
              <a:t>F</a:t>
            </a:r>
            <a:r>
              <a:rPr lang="aa-ET" dirty="0"/>
              <a:t>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4E6840-853F-46DD-BB1E-59C67422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3825"/>
            <a:ext cx="12191999" cy="623417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C5799B-0596-4CB9-89A1-D59D022DB232}"/>
              </a:ext>
            </a:extLst>
          </p:cNvPr>
          <p:cNvSpPr/>
          <p:nvPr/>
        </p:nvSpPr>
        <p:spPr>
          <a:xfrm>
            <a:off x="1828799" y="685744"/>
            <a:ext cx="333375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13ACEF8-1D9F-41B7-8B1C-EADFD632BCD1}"/>
              </a:ext>
            </a:extLst>
          </p:cNvPr>
          <p:cNvSpPr/>
          <p:nvPr/>
        </p:nvSpPr>
        <p:spPr>
          <a:xfrm>
            <a:off x="3378918" y="685743"/>
            <a:ext cx="288208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20D7421-A9F0-4AFB-8249-976692A438B1}"/>
              </a:ext>
            </a:extLst>
          </p:cNvPr>
          <p:cNvSpPr/>
          <p:nvPr/>
        </p:nvSpPr>
        <p:spPr>
          <a:xfrm>
            <a:off x="7810500" y="780993"/>
            <a:ext cx="333374" cy="561399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948A13E8-ABE7-407C-8C32-7D83528DD6DD}"/>
              </a:ext>
            </a:extLst>
          </p:cNvPr>
          <p:cNvSpPr/>
          <p:nvPr/>
        </p:nvSpPr>
        <p:spPr>
          <a:xfrm>
            <a:off x="2575294" y="780992"/>
            <a:ext cx="333374" cy="5613991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F8B72-B017-4A69-8D2C-910E62D81418}"/>
              </a:ext>
            </a:extLst>
          </p:cNvPr>
          <p:cNvSpPr/>
          <p:nvPr/>
        </p:nvSpPr>
        <p:spPr>
          <a:xfrm>
            <a:off x="5248274" y="780992"/>
            <a:ext cx="288208" cy="5613991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9235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1387</Words>
  <Application>Microsoft Office PowerPoint</Application>
  <PresentationFormat>Breitbild</PresentationFormat>
  <Paragraphs>113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 Nova Light</vt:lpstr>
      <vt:lpstr>Calibri</vt:lpstr>
      <vt:lpstr>Gill Sans MT</vt:lpstr>
      <vt:lpstr>Wingdings</vt:lpstr>
      <vt:lpstr>Wingdings 2</vt:lpstr>
      <vt:lpstr>DividendVTI</vt:lpstr>
      <vt:lpstr>Temporal and spatial Sea Surface Temperature (SST) variability off the Southwest African coast</vt:lpstr>
      <vt:lpstr>Benguela NiÑos/Niñas</vt:lpstr>
      <vt:lpstr>Objetives</vt:lpstr>
      <vt:lpstr>Methodology</vt:lpstr>
      <vt:lpstr>Methodology</vt:lpstr>
      <vt:lpstr>Results</vt:lpstr>
      <vt:lpstr>PowerPoint-Präsentation</vt:lpstr>
      <vt:lpstr>Power Spectrum</vt:lpstr>
      <vt:lpstr>PowerPoint-Präsentation</vt:lpstr>
      <vt:lpstr>PowerPoint-Präsentation</vt:lpstr>
      <vt:lpstr>Coherence2</vt:lpstr>
      <vt:lpstr>Summary</vt:lpstr>
      <vt:lpstr>Next steps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and spatial Sea Surface Temperature (SST) variability off the Southwest African coast</dc:title>
  <dc:creator>Fernanda Nascimento</dc:creator>
  <cp:lastModifiedBy>Fernanda Nascimento</cp:lastModifiedBy>
  <cp:revision>7</cp:revision>
  <dcterms:created xsi:type="dcterms:W3CDTF">2020-04-30T13:41:09Z</dcterms:created>
  <dcterms:modified xsi:type="dcterms:W3CDTF">2020-04-30T13:57:26Z</dcterms:modified>
</cp:coreProperties>
</file>