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60" r:id="rId2"/>
    <p:sldId id="361" r:id="rId3"/>
    <p:sldId id="362" r:id="rId4"/>
    <p:sldId id="365" r:id="rId5"/>
    <p:sldId id="366"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7" d="100"/>
          <a:sy n="67" d="100"/>
        </p:scale>
        <p:origin x="12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61AD90A-4741-4228-8107-9E48932DDD49}" type="slidenum">
              <a:rPr lang="en-US" altLang="ja-JP" smtClean="0"/>
              <a:pPr>
                <a:defRPr/>
              </a:pPr>
              <a:t>‹#›</a:t>
            </a:fld>
            <a:endParaRPr lang="en-US" altLang="ja-JP"/>
          </a:p>
        </p:txBody>
      </p:sp>
    </p:spTree>
    <p:extLst>
      <p:ext uri="{BB962C8B-B14F-4D97-AF65-F5344CB8AC3E}">
        <p14:creationId xmlns:p14="http://schemas.microsoft.com/office/powerpoint/2010/main" val="181230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B8910416-2311-475E-A0A3-E5D7D4AB81E7}" type="slidenum">
              <a:rPr lang="en-US" altLang="ja-JP" smtClean="0"/>
              <a:pPr>
                <a:defRPr/>
              </a:pPr>
              <a:t>‹#›</a:t>
            </a:fld>
            <a:endParaRPr lang="en-US" altLang="ja-JP"/>
          </a:p>
        </p:txBody>
      </p:sp>
    </p:spTree>
    <p:extLst>
      <p:ext uri="{BB962C8B-B14F-4D97-AF65-F5344CB8AC3E}">
        <p14:creationId xmlns:p14="http://schemas.microsoft.com/office/powerpoint/2010/main" val="294597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84FF50E8-60C4-449F-B186-1CD623BA5F51}" type="slidenum">
              <a:rPr lang="en-US" altLang="ja-JP" smtClean="0"/>
              <a:pPr>
                <a:defRPr/>
              </a:pPr>
              <a:t>‹#›</a:t>
            </a:fld>
            <a:endParaRPr lang="en-US" altLang="ja-JP"/>
          </a:p>
        </p:txBody>
      </p:sp>
    </p:spTree>
    <p:extLst>
      <p:ext uri="{BB962C8B-B14F-4D97-AF65-F5344CB8AC3E}">
        <p14:creationId xmlns:p14="http://schemas.microsoft.com/office/powerpoint/2010/main" val="865614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8E4625E-5884-4D46-A0D9-3FB11FD4310B}" type="slidenum">
              <a:rPr lang="en-US" altLang="ja-JP"/>
              <a:pPr>
                <a:defRPr/>
              </a:pPr>
              <a:t>‹#›</a:t>
            </a:fld>
            <a:endParaRPr lang="en-US" altLang="ja-JP"/>
          </a:p>
        </p:txBody>
      </p:sp>
    </p:spTree>
    <p:extLst>
      <p:ext uri="{BB962C8B-B14F-4D97-AF65-F5344CB8AC3E}">
        <p14:creationId xmlns:p14="http://schemas.microsoft.com/office/powerpoint/2010/main" val="930486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685800" y="1981200"/>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981200"/>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85800" y="4114800"/>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648200" y="4114800"/>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4F038C4-1219-4FCA-8BCA-402057C375BC}" type="slidenum">
              <a:rPr lang="en-US" altLang="ja-JP"/>
              <a:pPr>
                <a:defRPr/>
              </a:pPr>
              <a:t>‹#›</a:t>
            </a:fld>
            <a:endParaRPr lang="en-US" altLang="ja-JP"/>
          </a:p>
        </p:txBody>
      </p:sp>
    </p:spTree>
    <p:extLst>
      <p:ext uri="{BB962C8B-B14F-4D97-AF65-F5344CB8AC3E}">
        <p14:creationId xmlns:p14="http://schemas.microsoft.com/office/powerpoint/2010/main" val="950981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685800" y="1981200"/>
            <a:ext cx="7772400" cy="4114800"/>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2C7C8D8-4B95-4A90-B063-762C551649B5}" type="slidenum">
              <a:rPr lang="en-US" altLang="ja-JP"/>
              <a:pPr>
                <a:defRPr/>
              </a:pPr>
              <a:t>‹#›</a:t>
            </a:fld>
            <a:endParaRPr lang="en-US" altLang="ja-JP"/>
          </a:p>
        </p:txBody>
      </p:sp>
    </p:spTree>
    <p:extLst>
      <p:ext uri="{BB962C8B-B14F-4D97-AF65-F5344CB8AC3E}">
        <p14:creationId xmlns:p14="http://schemas.microsoft.com/office/powerpoint/2010/main" val="188310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FF2C408-50C9-453B-A769-E3FF70ECB640}" type="slidenum">
              <a:rPr lang="en-US" altLang="ja-JP" smtClean="0"/>
              <a:pPr>
                <a:defRPr/>
              </a:pPr>
              <a:t>‹#›</a:t>
            </a:fld>
            <a:endParaRPr lang="en-US" altLang="ja-JP"/>
          </a:p>
        </p:txBody>
      </p:sp>
    </p:spTree>
    <p:extLst>
      <p:ext uri="{BB962C8B-B14F-4D97-AF65-F5344CB8AC3E}">
        <p14:creationId xmlns:p14="http://schemas.microsoft.com/office/powerpoint/2010/main" val="376341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A801BFE-5F0D-493A-832D-7185C4DB0E26}" type="slidenum">
              <a:rPr lang="en-US" altLang="ja-JP" smtClean="0"/>
              <a:pPr>
                <a:defRPr/>
              </a:pPr>
              <a:t>‹#›</a:t>
            </a:fld>
            <a:endParaRPr lang="en-US" altLang="ja-JP"/>
          </a:p>
        </p:txBody>
      </p:sp>
    </p:spTree>
    <p:extLst>
      <p:ext uri="{BB962C8B-B14F-4D97-AF65-F5344CB8AC3E}">
        <p14:creationId xmlns:p14="http://schemas.microsoft.com/office/powerpoint/2010/main" val="393572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AA3A2D82-D50E-41F9-977C-D0DD8896B09F}" type="slidenum">
              <a:rPr lang="en-US" altLang="ja-JP" smtClean="0"/>
              <a:pPr>
                <a:defRPr/>
              </a:pPr>
              <a:t>‹#›</a:t>
            </a:fld>
            <a:endParaRPr lang="en-US" altLang="ja-JP"/>
          </a:p>
        </p:txBody>
      </p:sp>
    </p:spTree>
    <p:extLst>
      <p:ext uri="{BB962C8B-B14F-4D97-AF65-F5344CB8AC3E}">
        <p14:creationId xmlns:p14="http://schemas.microsoft.com/office/powerpoint/2010/main" val="131088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8623F389-40E4-4CF8-92BB-36B9FD454551}" type="slidenum">
              <a:rPr lang="en-US" altLang="ja-JP" smtClean="0"/>
              <a:pPr>
                <a:defRPr/>
              </a:pPr>
              <a:t>‹#›</a:t>
            </a:fld>
            <a:endParaRPr lang="en-US" altLang="ja-JP"/>
          </a:p>
        </p:txBody>
      </p:sp>
    </p:spTree>
    <p:extLst>
      <p:ext uri="{BB962C8B-B14F-4D97-AF65-F5344CB8AC3E}">
        <p14:creationId xmlns:p14="http://schemas.microsoft.com/office/powerpoint/2010/main" val="197010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1EBFEDC0-EE5D-496C-BBA6-F14ED6D68A16}" type="slidenum">
              <a:rPr lang="en-US" altLang="ja-JP" smtClean="0"/>
              <a:pPr>
                <a:defRPr/>
              </a:pPr>
              <a:t>‹#›</a:t>
            </a:fld>
            <a:endParaRPr lang="en-US" altLang="ja-JP"/>
          </a:p>
        </p:txBody>
      </p:sp>
    </p:spTree>
    <p:extLst>
      <p:ext uri="{BB962C8B-B14F-4D97-AF65-F5344CB8AC3E}">
        <p14:creationId xmlns:p14="http://schemas.microsoft.com/office/powerpoint/2010/main" val="49816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4464AC28-C243-4850-966E-36649B677ABE}" type="slidenum">
              <a:rPr lang="en-US" altLang="ja-JP" smtClean="0"/>
              <a:pPr>
                <a:defRPr/>
              </a:pPr>
              <a:t>‹#›</a:t>
            </a:fld>
            <a:endParaRPr lang="en-US" altLang="ja-JP"/>
          </a:p>
        </p:txBody>
      </p:sp>
    </p:spTree>
    <p:extLst>
      <p:ext uri="{BB962C8B-B14F-4D97-AF65-F5344CB8AC3E}">
        <p14:creationId xmlns:p14="http://schemas.microsoft.com/office/powerpoint/2010/main" val="9974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4D7C9C6C-8C98-47D2-94EA-85FB37C435DE}" type="slidenum">
              <a:rPr lang="en-US" altLang="ja-JP" smtClean="0"/>
              <a:pPr>
                <a:defRPr/>
              </a:pPr>
              <a:t>‹#›</a:t>
            </a:fld>
            <a:endParaRPr lang="en-US" altLang="ja-JP"/>
          </a:p>
        </p:txBody>
      </p:sp>
    </p:spTree>
    <p:extLst>
      <p:ext uri="{BB962C8B-B14F-4D97-AF65-F5344CB8AC3E}">
        <p14:creationId xmlns:p14="http://schemas.microsoft.com/office/powerpoint/2010/main" val="322757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033D3DF7-CBD8-47D3-9751-4E236758D410}" type="slidenum">
              <a:rPr lang="en-US" altLang="ja-JP" smtClean="0"/>
              <a:pPr>
                <a:defRPr/>
              </a:pPr>
              <a:t>‹#›</a:t>
            </a:fld>
            <a:endParaRPr lang="en-US" altLang="ja-JP"/>
          </a:p>
        </p:txBody>
      </p:sp>
    </p:spTree>
    <p:extLst>
      <p:ext uri="{BB962C8B-B14F-4D97-AF65-F5344CB8AC3E}">
        <p14:creationId xmlns:p14="http://schemas.microsoft.com/office/powerpoint/2010/main" val="314800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7BCEEE1-DB10-43AD-B4BB-D9738946664D}" type="slidenum">
              <a:rPr lang="en-US" altLang="ja-JP" smtClean="0"/>
              <a:pPr>
                <a:defRPr/>
              </a:pPr>
              <a:t>‹#›</a:t>
            </a:fld>
            <a:endParaRPr lang="en-US" altLang="ja-JP"/>
          </a:p>
        </p:txBody>
      </p:sp>
    </p:spTree>
    <p:extLst>
      <p:ext uri="{BB962C8B-B14F-4D97-AF65-F5344CB8AC3E}">
        <p14:creationId xmlns:p14="http://schemas.microsoft.com/office/powerpoint/2010/main" val="2735792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4299" y="323512"/>
            <a:ext cx="8815401" cy="6289675"/>
          </a:xfrm>
          <a:prstGeom prst="rect">
            <a:avLst/>
          </a:prstGeom>
        </p:spPr>
      </p:pic>
      <p:sp>
        <p:nvSpPr>
          <p:cNvPr id="6" name="正方形/長方形 5"/>
          <p:cNvSpPr/>
          <p:nvPr/>
        </p:nvSpPr>
        <p:spPr>
          <a:xfrm>
            <a:off x="251519" y="1124744"/>
            <a:ext cx="8640960" cy="569899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1" lang="en-US" altLang="ja-JP" sz="3200" b="1" kern="100" dirty="0">
                <a:solidFill>
                  <a:prstClr val="black"/>
                </a:solidFill>
                <a:ea typeface="ＭＳ 明朝" panose="02020609040205080304" pitchFamily="17" charset="-128"/>
                <a:cs typeface="Times New Roman" panose="02020603050405020304" pitchFamily="18" charset="0"/>
              </a:rPr>
              <a:t>“Soil Education Manual</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1" lang="en-US" altLang="ja-JP" sz="3200" b="1" kern="100" dirty="0">
                <a:solidFill>
                  <a:prstClr val="black"/>
                </a:solidFill>
                <a:ea typeface="ＭＳ 明朝" panose="02020609040205080304" pitchFamily="17" charset="-128"/>
                <a:cs typeface="Times New Roman" panose="02020603050405020304" pitchFamily="18" charset="0"/>
              </a:rPr>
              <a:t> - Toolbox for DIY program at your classroom” </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1" lang="en-US" altLang="ja-JP" sz="3200" b="1" kern="100" dirty="0">
                <a:solidFill>
                  <a:prstClr val="black"/>
                </a:solidFill>
                <a:ea typeface="ＭＳ 明朝" panose="02020609040205080304" pitchFamily="17" charset="-128"/>
                <a:cs typeface="Times New Roman" panose="02020603050405020304" pitchFamily="18" charset="0"/>
              </a:rPr>
              <a:t>by International Union of Soil Sciences (IUSS)</a:t>
            </a:r>
            <a:endParaRPr kumimoji="1" lang="en-US" altLang="ja-JP" sz="3200" b="1" i="0" u="none" strike="noStrike" kern="100" cap="none" spc="0" normalizeH="0" baseline="0" noProof="0" dirty="0">
              <a:ln>
                <a:noFill/>
              </a:ln>
              <a:solidFill>
                <a:srgbClr val="B74919">
                  <a:lumMod val="75000"/>
                </a:srgbClr>
              </a:solidFill>
              <a:effectLst/>
              <a:uLnTx/>
              <a:uFillTx/>
              <a:latin typeface="Calibri" panose="020F0502020204030204"/>
              <a:ea typeface="ＭＳ 明朝" panose="02020609040205080304" pitchFamily="17" charset="-128"/>
              <a:cs typeface="Times New Roman" panose="02020603050405020304" pitchFamily="18" charset="0"/>
            </a:endParaRPr>
          </a:p>
          <a:p>
            <a:pPr lvl="0" algn="ctr" defTabSz="914400" eaLnBrk="0" fontAlgn="base" hangingPunct="0">
              <a:lnSpc>
                <a:spcPts val="3000"/>
              </a:lnSpc>
              <a:spcBef>
                <a:spcPct val="0"/>
              </a:spcBef>
            </a:pPr>
            <a:endParaRPr kumimoji="1" lang="en-US" altLang="ja-JP" sz="2800" b="1" kern="100" dirty="0">
              <a:solidFill>
                <a:srgbClr val="B74919">
                  <a:lumMod val="75000"/>
                </a:srgbClr>
              </a:solidFill>
              <a:ea typeface="ＭＳ 明朝" panose="02020609040205080304" pitchFamily="17" charset="-128"/>
              <a:cs typeface="Times New Roman" panose="02020603050405020304" pitchFamily="18" charset="0"/>
            </a:endParaRPr>
          </a:p>
          <a:p>
            <a:pPr lvl="0" algn="ctr" defTabSz="914400" eaLnBrk="0" fontAlgn="base" hangingPunct="0">
              <a:lnSpc>
                <a:spcPts val="3000"/>
              </a:lnSpc>
              <a:spcBef>
                <a:spcPct val="0"/>
              </a:spcBef>
            </a:pPr>
            <a:endParaRPr kumimoji="1" lang="en-US" altLang="ja-JP" sz="2800" b="1" kern="100" dirty="0">
              <a:solidFill>
                <a:srgbClr val="B74919">
                  <a:lumMod val="75000"/>
                </a:srgbClr>
              </a:solidFill>
              <a:ea typeface="ＭＳ 明朝" panose="02020609040205080304" pitchFamily="17" charset="-128"/>
              <a:cs typeface="Times New Roman" panose="02020603050405020304" pitchFamily="18" charset="0"/>
            </a:endParaRPr>
          </a:p>
          <a:p>
            <a:pPr lvl="0" algn="ctr" defTabSz="914400" eaLnBrk="0" fontAlgn="base" hangingPunct="0">
              <a:lnSpc>
                <a:spcPts val="3000"/>
              </a:lnSpc>
              <a:spcBef>
                <a:spcPct val="0"/>
              </a:spcBef>
            </a:pPr>
            <a:r>
              <a:rPr kumimoji="1" lang="en-US" altLang="ja-JP" sz="2800" b="1" kern="100" dirty="0">
                <a:solidFill>
                  <a:srgbClr val="0070C0"/>
                </a:solidFill>
                <a:ea typeface="ＭＳ 明朝" panose="02020609040205080304" pitchFamily="17" charset="-128"/>
                <a:cs typeface="Times New Roman" panose="02020603050405020304" pitchFamily="18" charset="0"/>
              </a:rPr>
              <a:t>Takashi Kosaki, Rattan Lal and </a:t>
            </a:r>
          </a:p>
          <a:p>
            <a:pPr lvl="0" algn="ctr" defTabSz="914400" eaLnBrk="0" fontAlgn="base" hangingPunct="0">
              <a:lnSpc>
                <a:spcPts val="3000"/>
              </a:lnSpc>
              <a:spcBef>
                <a:spcPct val="0"/>
              </a:spcBef>
            </a:pPr>
            <a:r>
              <a:rPr kumimoji="1" lang="en-US" altLang="ja-JP" sz="2800" b="1" kern="100" dirty="0">
                <a:solidFill>
                  <a:srgbClr val="0070C0"/>
                </a:solidFill>
                <a:ea typeface="ＭＳ 明朝" panose="02020609040205080304" pitchFamily="17" charset="-128"/>
                <a:cs typeface="Times New Roman" panose="02020603050405020304" pitchFamily="18" charset="0"/>
              </a:rPr>
              <a:t>Laura Bertha Reyes Sánchez</a:t>
            </a:r>
          </a:p>
          <a:p>
            <a:pPr lvl="0" algn="ctr" defTabSz="914400" eaLnBrk="0" fontAlgn="base" hangingPunct="0">
              <a:lnSpc>
                <a:spcPts val="3000"/>
              </a:lnSpc>
              <a:spcBef>
                <a:spcPct val="0"/>
              </a:spcBef>
            </a:pPr>
            <a:endParaRPr kumimoji="1" lang="en-US" altLang="ja-JP" sz="2800" b="1" kern="100" dirty="0">
              <a:solidFill>
                <a:srgbClr val="0070C0"/>
              </a:solidFill>
              <a:ea typeface="ＭＳ 明朝" panose="02020609040205080304" pitchFamily="17" charset="-128"/>
              <a:cs typeface="Times New Roman" panose="02020603050405020304" pitchFamily="18" charset="0"/>
            </a:endParaRPr>
          </a:p>
          <a:p>
            <a:pPr lvl="0" algn="ctr" defTabSz="914400" eaLnBrk="0" fontAlgn="base" hangingPunct="0">
              <a:lnSpc>
                <a:spcPts val="3000"/>
              </a:lnSpc>
              <a:spcBef>
                <a:spcPct val="0"/>
              </a:spcBef>
            </a:pPr>
            <a:r>
              <a:rPr kumimoji="1" lang="en-US" altLang="ja-JP" sz="2800" b="1" kern="100" dirty="0">
                <a:solidFill>
                  <a:srgbClr val="0070C0"/>
                </a:solidFill>
                <a:ea typeface="ＭＳ 明朝" panose="02020609040205080304" pitchFamily="17" charset="-128"/>
                <a:cs typeface="Times New Roman" panose="02020603050405020304" pitchFamily="18" charset="0"/>
              </a:rPr>
              <a:t>International Union of Soil Sciences, Vienna, Austria</a:t>
            </a:r>
          </a:p>
          <a:p>
            <a:pPr lvl="0" algn="ctr" defTabSz="914400" eaLnBrk="0" fontAlgn="base" hangingPunct="0">
              <a:lnSpc>
                <a:spcPts val="3000"/>
              </a:lnSpc>
              <a:spcBef>
                <a:spcPct val="0"/>
              </a:spcBef>
            </a:pPr>
            <a:endParaRPr kumimoji="1" lang="en-US" altLang="ja-JP" sz="2800" b="1" kern="100" dirty="0">
              <a:solidFill>
                <a:srgbClr val="B74919">
                  <a:lumMod val="75000"/>
                </a:srgbClr>
              </a:solidFill>
              <a:ea typeface="ＭＳ 明朝" panose="02020609040205080304" pitchFamily="17" charset="-128"/>
              <a:cs typeface="Times New Roman" panose="02020603050405020304" pitchFamily="18" charset="0"/>
            </a:endParaRPr>
          </a:p>
          <a:p>
            <a:pPr lvl="0" algn="ctr" defTabSz="914400" eaLnBrk="0" fontAlgn="base" hangingPunct="0">
              <a:lnSpc>
                <a:spcPts val="3000"/>
              </a:lnSpc>
              <a:spcBef>
                <a:spcPct val="0"/>
              </a:spcBef>
            </a:pPr>
            <a:r>
              <a:rPr kumimoji="1" lang="en-US" altLang="ja-JP" sz="2800" b="1" kern="100" dirty="0">
                <a:solidFill>
                  <a:srgbClr val="B74919">
                    <a:lumMod val="75000"/>
                  </a:srgbClr>
                </a:solidFill>
                <a:ea typeface="ＭＳ 明朝" panose="02020609040205080304" pitchFamily="17" charset="-128"/>
                <a:cs typeface="Times New Roman" panose="02020603050405020304" pitchFamily="18" charset="0"/>
              </a:rPr>
              <a:t>(kosakit8@vega.aichi-u.ac.jp)</a:t>
            </a:r>
          </a:p>
          <a:p>
            <a:pPr marL="0" marR="0" lvl="0" indent="0" algn="ctr" defTabSz="914400" rtl="0" eaLnBrk="0" fontAlgn="base" latinLnBrk="0" hangingPunct="0">
              <a:lnSpc>
                <a:spcPts val="3000"/>
              </a:lnSpc>
              <a:spcBef>
                <a:spcPct val="0"/>
              </a:spcBef>
              <a:spcAft>
                <a:spcPts val="0"/>
              </a:spcAft>
              <a:buClrTx/>
              <a:buSzTx/>
              <a:buFontTx/>
              <a:buNone/>
              <a:tabLst/>
              <a:defRPr/>
            </a:pPr>
            <a:endParaRPr kumimoji="1" lang="ja-JP" altLang="ja-JP" sz="2800" b="0" i="0" u="none" strike="noStrike" kern="100" cap="none" spc="0" normalizeH="0" baseline="0" noProof="0" dirty="0">
              <a:ln>
                <a:noFill/>
              </a:ln>
              <a:solidFill>
                <a:srgbClr val="B74919">
                  <a:lumMod val="75000"/>
                </a:srgbClr>
              </a:solidFill>
              <a:effectLst/>
              <a:uLnTx/>
              <a:uFillTx/>
              <a:latin typeface="Calibri" panose="020F0502020204030204"/>
              <a:ea typeface="ＭＳ 明朝" panose="02020609040205080304" pitchFamily="17" charset="-128"/>
              <a:cs typeface="Times New Roman" panose="02020603050405020304" pitchFamily="18" charset="0"/>
            </a:endParaRPr>
          </a:p>
          <a:p>
            <a:pPr marL="0" marR="0" lvl="0" indent="0" algn="just" defTabSz="914400" rtl="0" eaLnBrk="0" fontAlgn="base" latinLnBrk="0" hangingPunct="0">
              <a:lnSpc>
                <a:spcPts val="3000"/>
              </a:lnSpc>
              <a:spcBef>
                <a:spcPct val="0"/>
              </a:spcBef>
              <a:spcAft>
                <a:spcPts val="0"/>
              </a:spcAft>
              <a:buClrTx/>
              <a:buSzTx/>
              <a:buFontTx/>
              <a:buNone/>
              <a:tabLst/>
              <a:defRPr/>
            </a:pPr>
            <a:r>
              <a:rPr kumimoji="1" lang="en-US" altLang="ja-JP" sz="2400" b="0" i="0" u="none" strike="noStrike" kern="100" cap="none" spc="0" normalizeH="0" baseline="0" noProof="0" dirty="0">
                <a:ln>
                  <a:noFill/>
                </a:ln>
                <a:solidFill>
                  <a:srgbClr val="B74919">
                    <a:lumMod val="75000"/>
                  </a:srgbClr>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 </a:t>
            </a:r>
            <a:endParaRPr kumimoji="1" lang="ja-JP" altLang="ja-JP" sz="2400" b="0" i="0" u="none" strike="noStrike" kern="100" cap="none" spc="0" normalizeH="0" baseline="0" noProof="0" dirty="0">
              <a:ln>
                <a:noFill/>
              </a:ln>
              <a:solidFill>
                <a:srgbClr val="B74919">
                  <a:lumMod val="75000"/>
                </a:srgbClr>
              </a:solidFill>
              <a:effectLst/>
              <a:uLnTx/>
              <a:uFillTx/>
              <a:latin typeface="Calibri" panose="020F0502020204030204" pitchFamily="34" charset="0"/>
              <a:ea typeface="ＭＳ 明朝" panose="02020609040205080304" pitchFamily="17" charset="-128"/>
              <a:cs typeface="Times New Roman" panose="02020603050405020304" pitchFamily="18" charset="0"/>
            </a:endParaRPr>
          </a:p>
          <a:p>
            <a:pPr marL="0" marR="0" lvl="0" indent="0" algn="ctr" defTabSz="914400" rtl="0" eaLnBrk="0" fontAlgn="base" latinLnBrk="0" hangingPunct="0">
              <a:lnSpc>
                <a:spcPts val="2200"/>
              </a:lnSpc>
              <a:spcBef>
                <a:spcPct val="0"/>
              </a:spcBef>
              <a:spcAft>
                <a:spcPts val="0"/>
              </a:spcAft>
              <a:buClrTx/>
              <a:buSzTx/>
              <a:buFontTx/>
              <a:buNone/>
              <a:tabLst/>
              <a:defRPr/>
            </a:pPr>
            <a:endParaRPr kumimoji="1" lang="ja-JP" altLang="ja-JP" sz="2400" b="0" i="0" u="none" strike="noStrike" kern="100" cap="none" spc="0" normalizeH="0" baseline="0" noProof="0" dirty="0">
              <a:ln>
                <a:noFill/>
              </a:ln>
              <a:solidFill>
                <a:srgbClr val="0033CC"/>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46572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4299" y="209212"/>
            <a:ext cx="8815401" cy="6289675"/>
          </a:xfrm>
          <a:prstGeom prst="rect">
            <a:avLst/>
          </a:prstGeom>
        </p:spPr>
      </p:pic>
      <p:sp>
        <p:nvSpPr>
          <p:cNvPr id="6" name="正方形/長方形 5"/>
          <p:cNvSpPr/>
          <p:nvPr/>
        </p:nvSpPr>
        <p:spPr>
          <a:xfrm>
            <a:off x="338740" y="286544"/>
            <a:ext cx="8640960" cy="5976444"/>
          </a:xfrm>
          <a:prstGeom prst="rect">
            <a:avLst/>
          </a:prstGeom>
        </p:spPr>
        <p:txBody>
          <a:bodyPr wrap="square">
            <a:spAutoFit/>
          </a:bodyPr>
          <a:lstStyle/>
          <a:p>
            <a:pPr marL="0" marR="0" lvl="0" indent="0" algn="just" defTabSz="914400" rtl="0" eaLnBrk="0" fontAlgn="base" latinLnBrk="0" hangingPunct="0">
              <a:lnSpc>
                <a:spcPts val="3000"/>
              </a:lnSpc>
              <a:spcBef>
                <a:spcPct val="0"/>
              </a:spcBef>
              <a:spcAft>
                <a:spcPts val="0"/>
              </a:spcAft>
              <a:buClrTx/>
              <a:buSzTx/>
              <a:buFontTx/>
              <a:buNone/>
              <a:tabLst/>
              <a:defRPr/>
            </a:pPr>
            <a:r>
              <a:rPr kumimoji="1" lang="en-US" altLang="ja-JP" sz="2400" b="1" i="0" u="none" strike="noStrike" kern="100" cap="none" spc="0" normalizeH="0" baseline="0" noProof="0" dirty="0">
                <a:ln>
                  <a:noFill/>
                </a:ln>
                <a:solidFill>
                  <a:srgbClr val="FF0000"/>
                </a:solidFill>
                <a:effectLst/>
                <a:uLnTx/>
                <a:uFillTx/>
                <a:ea typeface="ＭＳ 明朝" panose="02020609040205080304" pitchFamily="17" charset="-128"/>
                <a:cs typeface="Times New Roman" panose="02020603050405020304" pitchFamily="18" charset="0"/>
              </a:rPr>
              <a:t>Apology</a:t>
            </a:r>
            <a:r>
              <a:rPr kumimoji="1" lang="en-US" altLang="ja-JP" sz="2400" b="1" kern="100" dirty="0">
                <a:solidFill>
                  <a:srgbClr val="FF0000"/>
                </a:solidFill>
                <a:ea typeface="ＭＳ 明朝" panose="02020609040205080304" pitchFamily="17" charset="-128"/>
                <a:cs typeface="Times New Roman" panose="02020603050405020304" pitchFamily="18" charset="0"/>
              </a:rPr>
              <a:t>: </a:t>
            </a:r>
          </a:p>
          <a:p>
            <a:pPr marL="0" marR="0" lvl="0" indent="0" algn="just" defTabSz="914400" rtl="0" eaLnBrk="0" fontAlgn="base" latinLnBrk="0" hangingPunct="0">
              <a:lnSpc>
                <a:spcPts val="2600"/>
              </a:lnSpc>
              <a:spcBef>
                <a:spcPct val="0"/>
              </a:spcBef>
              <a:spcAft>
                <a:spcPts val="0"/>
              </a:spcAft>
              <a:buClrTx/>
              <a:buSzTx/>
              <a:buFontTx/>
              <a:buNone/>
              <a:tabLst/>
              <a:defRPr/>
            </a:pPr>
            <a:r>
              <a:rPr kumimoji="1" lang="en-US" altLang="ja-JP" sz="2400" kern="100" dirty="0">
                <a:solidFill>
                  <a:srgbClr val="FF0000"/>
                </a:solidFill>
                <a:ea typeface="ＭＳ 明朝" panose="02020609040205080304" pitchFamily="17" charset="-128"/>
                <a:cs typeface="Times New Roman" panose="02020603050405020304" pitchFamily="18" charset="0"/>
              </a:rPr>
              <a:t>The title and publication schedule of the book by IUSS to be discussed in this paper was changed due to the COVID-19 pandemic and other reasons. Sorry for inconvenience.</a:t>
            </a:r>
            <a:endParaRPr kumimoji="1" lang="en-US" altLang="ja-JP" sz="2400" b="0" i="0" u="none" strike="noStrike" kern="100" cap="none" spc="0" normalizeH="0" baseline="0" noProof="0" dirty="0">
              <a:ln>
                <a:noFill/>
              </a:ln>
              <a:solidFill>
                <a:srgbClr val="FF0000"/>
              </a:solidFill>
              <a:effectLst/>
              <a:uLnTx/>
              <a:uFillTx/>
              <a:ea typeface="ＭＳ 明朝" panose="02020609040205080304" pitchFamily="17" charset="-128"/>
              <a:cs typeface="Times New Roman" panose="02020603050405020304" pitchFamily="18" charset="0"/>
            </a:endParaRPr>
          </a:p>
          <a:p>
            <a:pPr marL="0" marR="0" lvl="0" indent="0" algn="just" defTabSz="914400" rtl="0" eaLnBrk="0" fontAlgn="base" latinLnBrk="0" hangingPunct="0">
              <a:lnSpc>
                <a:spcPts val="3000"/>
              </a:lnSpc>
              <a:spcBef>
                <a:spcPct val="0"/>
              </a:spcBef>
              <a:spcAft>
                <a:spcPts val="0"/>
              </a:spcAft>
              <a:buClrTx/>
              <a:buSzTx/>
              <a:buFontTx/>
              <a:buNone/>
              <a:tabLst/>
              <a:defRPr/>
            </a:pPr>
            <a:r>
              <a:rPr kumimoji="1" lang="en-US" altLang="ja-JP" sz="2400" b="1" i="0" u="none" strike="noStrike" kern="100" cap="none" spc="0" normalizeH="0" baseline="0" noProof="0" dirty="0">
                <a:ln>
                  <a:noFill/>
                </a:ln>
                <a:solidFill>
                  <a:srgbClr val="FF0000"/>
                </a:solidFill>
                <a:effectLst/>
                <a:uLnTx/>
                <a:uFillTx/>
                <a:ea typeface="ＭＳ 明朝" panose="02020609040205080304" pitchFamily="17" charset="-128"/>
                <a:cs typeface="Times New Roman" panose="02020603050405020304" pitchFamily="18" charset="0"/>
              </a:rPr>
              <a:t>New title and schedule:</a:t>
            </a:r>
          </a:p>
          <a:p>
            <a:pPr lvl="0" algn="just" defTabSz="914400" eaLnBrk="0" fontAlgn="base" hangingPunct="0">
              <a:lnSpc>
                <a:spcPts val="2600"/>
              </a:lnSpc>
              <a:spcBef>
                <a:spcPct val="0"/>
              </a:spcBef>
            </a:pPr>
            <a:r>
              <a:rPr kumimoji="1" lang="en-US" altLang="ja-JP" sz="2400" kern="100" dirty="0">
                <a:solidFill>
                  <a:srgbClr val="FF0000"/>
                </a:solidFill>
                <a:ea typeface="ＭＳ 明朝" panose="02020609040205080304" pitchFamily="17" charset="-128"/>
                <a:cs typeface="Times New Roman" panose="02020603050405020304" pitchFamily="18" charset="0"/>
              </a:rPr>
              <a:t>“Soil Sciences Education: Global Concepts and Teaching”</a:t>
            </a:r>
          </a:p>
          <a:p>
            <a:pPr lvl="0" algn="just" defTabSz="914400" eaLnBrk="0" fontAlgn="base" hangingPunct="0">
              <a:lnSpc>
                <a:spcPts val="2600"/>
              </a:lnSpc>
              <a:spcBef>
                <a:spcPct val="0"/>
              </a:spcBef>
            </a:pPr>
            <a:r>
              <a:rPr kumimoji="1" lang="en-US" altLang="ja-JP" sz="2400" kern="100" dirty="0">
                <a:solidFill>
                  <a:srgbClr val="FF0000"/>
                </a:solidFill>
                <a:ea typeface="ＭＳ 明朝" panose="02020609040205080304" pitchFamily="17" charset="-128"/>
                <a:cs typeface="Times New Roman" panose="02020603050405020304" pitchFamily="18" charset="0"/>
              </a:rPr>
              <a:t>to be published in summer 2020.</a:t>
            </a:r>
          </a:p>
          <a:p>
            <a:pPr lvl="0" algn="just" defTabSz="914400" eaLnBrk="0" fontAlgn="base" hangingPunct="0">
              <a:lnSpc>
                <a:spcPts val="3000"/>
              </a:lnSpc>
              <a:spcBef>
                <a:spcPct val="0"/>
              </a:spcBef>
            </a:pPr>
            <a:endParaRPr kumimoji="1" lang="en-US" altLang="ja-JP" sz="2400" kern="100" dirty="0">
              <a:ea typeface="ＭＳ 明朝" panose="02020609040205080304" pitchFamily="17" charset="-128"/>
              <a:cs typeface="Times New Roman" panose="02020603050405020304" pitchFamily="18" charset="0"/>
            </a:endParaRPr>
          </a:p>
          <a:p>
            <a:pPr marL="457200" lvl="0" indent="-457200" algn="just" defTabSz="914400" eaLnBrk="0" fontAlgn="base" hangingPunct="0">
              <a:lnSpc>
                <a:spcPts val="3000"/>
              </a:lnSpc>
              <a:spcBef>
                <a:spcPct val="0"/>
              </a:spcBef>
              <a:buAutoNum type="arabicPeriod"/>
            </a:pPr>
            <a:r>
              <a:rPr kumimoji="1" lang="en-US" altLang="ja-JP" sz="2800" b="1" kern="100" dirty="0">
                <a:solidFill>
                  <a:srgbClr val="0070C0"/>
                </a:solidFill>
                <a:ea typeface="ＭＳ 明朝" panose="02020609040205080304" pitchFamily="17" charset="-128"/>
                <a:cs typeface="Times New Roman" panose="02020603050405020304" pitchFamily="18" charset="0"/>
              </a:rPr>
              <a:t>Objective</a:t>
            </a:r>
          </a:p>
          <a:p>
            <a:pPr lvl="0" algn="just" defTabSz="914400" eaLnBrk="0" fontAlgn="base" hangingPunct="0">
              <a:lnSpc>
                <a:spcPts val="3000"/>
              </a:lnSpc>
              <a:spcBef>
                <a:spcPct val="0"/>
              </a:spcBef>
            </a:pPr>
            <a:r>
              <a:rPr kumimoji="1" lang="en-US" altLang="ja-JP" sz="2400" kern="100" dirty="0">
                <a:ea typeface="ＭＳ 明朝" panose="02020609040205080304" pitchFamily="17" charset="-128"/>
                <a:cs typeface="Times New Roman" panose="02020603050405020304" pitchFamily="18" charset="0"/>
              </a:rPr>
              <a:t>To provide readers, e.g. who are mainly engaged in teaching soils, geosciences, environment, ecosystems, art, etc., in schools, working at museums, serving at educational or extension organizations such as NPOs, NGOs, etc., with basic framework of soil and soil science education and a collection of good practices currently employed, so that the readers could learn and share with whatever suited to their own condition efficiently.</a:t>
            </a:r>
          </a:p>
        </p:txBody>
      </p:sp>
    </p:spTree>
    <p:extLst>
      <p:ext uri="{BB962C8B-B14F-4D97-AF65-F5344CB8AC3E}">
        <p14:creationId xmlns:p14="http://schemas.microsoft.com/office/powerpoint/2010/main" val="202638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4299" y="323512"/>
            <a:ext cx="8815401" cy="6289675"/>
          </a:xfrm>
          <a:prstGeom prst="rect">
            <a:avLst/>
          </a:prstGeom>
        </p:spPr>
      </p:pic>
      <p:sp>
        <p:nvSpPr>
          <p:cNvPr id="6" name="正方形/長方形 5"/>
          <p:cNvSpPr/>
          <p:nvPr/>
        </p:nvSpPr>
        <p:spPr>
          <a:xfrm>
            <a:off x="164299" y="171112"/>
            <a:ext cx="8913026" cy="6042680"/>
          </a:xfrm>
          <a:prstGeom prst="rect">
            <a:avLst/>
          </a:prstGeom>
        </p:spPr>
        <p:txBody>
          <a:bodyPr wrap="square">
            <a:spAutoFit/>
          </a:bodyPr>
          <a:lstStyle/>
          <a:p>
            <a:pPr marL="0" marR="0" lvl="0" indent="0" defTabSz="914400" rtl="0" eaLnBrk="0" fontAlgn="base" latinLnBrk="0" hangingPunct="0">
              <a:lnSpc>
                <a:spcPts val="3000"/>
              </a:lnSpc>
              <a:spcBef>
                <a:spcPct val="0"/>
              </a:spcBef>
              <a:spcAft>
                <a:spcPts val="0"/>
              </a:spcAft>
              <a:buClrTx/>
              <a:buSzTx/>
              <a:buFontTx/>
              <a:buNone/>
              <a:tabLst/>
              <a:defRPr/>
            </a:pPr>
            <a:r>
              <a:rPr kumimoji="1" lang="en-US" altLang="ja-JP" sz="2800" b="1" i="0" u="none" strike="noStrike" kern="100" cap="none" spc="0" normalizeH="0" baseline="0" noProof="0" dirty="0">
                <a:ln>
                  <a:noFill/>
                </a:ln>
                <a:solidFill>
                  <a:srgbClr val="0070C0"/>
                </a:solidFill>
                <a:effectLst/>
                <a:uLnTx/>
                <a:uFillTx/>
                <a:ea typeface="ＭＳ 明朝" panose="02020609040205080304" pitchFamily="17" charset="-128"/>
                <a:cs typeface="Times New Roman" panose="02020603050405020304" pitchFamily="18" charset="0"/>
              </a:rPr>
              <a:t>2. Contents of the book </a:t>
            </a:r>
          </a:p>
          <a:p>
            <a:pPr lvl="0" defTabSz="914400" eaLnBrk="0" fontAlgn="base" hangingPunct="0">
              <a:lnSpc>
                <a:spcPts val="3000"/>
              </a:lnSpc>
              <a:spcBef>
                <a:spcPct val="0"/>
              </a:spcBef>
            </a:pPr>
            <a:r>
              <a:rPr kumimoji="1" lang="en-US" altLang="ja-JP" sz="2400" b="1" kern="100" dirty="0">
                <a:solidFill>
                  <a:srgbClr val="C00000"/>
                </a:solidFill>
                <a:ea typeface="ＭＳ 明朝" panose="02020609040205080304" pitchFamily="17" charset="-128"/>
                <a:cs typeface="Times New Roman" panose="02020603050405020304" pitchFamily="18" charset="0"/>
              </a:rPr>
              <a:t>Part 1 “Framework of Soil Science Education”</a:t>
            </a:r>
          </a:p>
          <a:p>
            <a:pPr lvl="0" defTabSz="914400" eaLnBrk="0" fontAlgn="base" hangingPunct="0">
              <a:lnSpc>
                <a:spcPts val="2200"/>
              </a:lnSpc>
              <a:spcBef>
                <a:spcPct val="0"/>
              </a:spcBef>
            </a:pPr>
            <a:r>
              <a:rPr kumimoji="1" lang="en-US" altLang="ja-JP" sz="2000" b="0" i="0" u="none" strike="noStrike" kern="100" cap="none" spc="0" normalizeH="0" baseline="0" noProof="0" dirty="0">
                <a:ln>
                  <a:noFill/>
                </a:ln>
                <a:effectLst/>
                <a:uLnTx/>
                <a:uFillTx/>
                <a:ea typeface="ＭＳ 明朝" panose="02020609040205080304" pitchFamily="17" charset="-128"/>
                <a:cs typeface="Times New Roman" panose="02020603050405020304" pitchFamily="18" charset="0"/>
              </a:rPr>
              <a:t>Chap</a:t>
            </a:r>
            <a:r>
              <a:rPr kumimoji="1" lang="en-US" altLang="ja-JP" sz="2000" kern="100" dirty="0">
                <a:ea typeface="ＭＳ 明朝" panose="02020609040205080304" pitchFamily="17" charset="-128"/>
                <a:cs typeface="Times New Roman" panose="02020603050405020304" pitchFamily="18" charset="0"/>
              </a:rPr>
              <a:t>. 1: Framing Soil Science Education (D. Field)</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Chap. 2: Tenets in Soil Science Education: Using Soil Science Education as an</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                Integrator for Environmental Education for K-12 Curricula (R. </a:t>
            </a:r>
            <a:r>
              <a:rPr kumimoji="1" lang="en-US" altLang="ja-JP" sz="2000" kern="100" dirty="0" err="1">
                <a:ea typeface="ＭＳ 明朝" panose="02020609040205080304" pitchFamily="17" charset="-128"/>
                <a:cs typeface="Times New Roman" panose="02020603050405020304" pitchFamily="18" charset="0"/>
              </a:rPr>
              <a:t>Ral</a:t>
            </a:r>
            <a:r>
              <a:rPr kumimoji="1" lang="en-US" altLang="ja-JP" sz="2000" kern="100" dirty="0">
                <a:ea typeface="ＭＳ 明朝" panose="02020609040205080304" pitchFamily="17" charset="-128"/>
                <a:cs typeface="Times New Roman" panose="02020603050405020304" pitchFamily="18" charset="0"/>
              </a:rPr>
              <a:t>)</a:t>
            </a:r>
          </a:p>
          <a:p>
            <a:pPr lvl="0" defTabSz="914400" eaLnBrk="0" fontAlgn="base" hangingPunct="0">
              <a:lnSpc>
                <a:spcPts val="2200"/>
              </a:lnSpc>
              <a:spcBef>
                <a:spcPct val="0"/>
              </a:spcBef>
            </a:pPr>
            <a:r>
              <a:rPr kumimoji="1" lang="en-US" altLang="ja-JP" sz="2000" b="0" i="0" u="none" strike="noStrike" kern="100" cap="none" spc="0" normalizeH="0" baseline="0" noProof="0" dirty="0">
                <a:ln>
                  <a:noFill/>
                </a:ln>
                <a:effectLst/>
                <a:uLnTx/>
                <a:uFillTx/>
                <a:ea typeface="ＭＳ 明朝" panose="02020609040205080304" pitchFamily="17" charset="-128"/>
                <a:cs typeface="Times New Roman" panose="02020603050405020304" pitchFamily="18" charset="0"/>
              </a:rPr>
              <a:t>Chap</a:t>
            </a:r>
            <a:r>
              <a:rPr kumimoji="1" lang="en-US" altLang="ja-JP" sz="2000" kern="100" dirty="0">
                <a:ea typeface="ＭＳ 明朝" panose="02020609040205080304" pitchFamily="17" charset="-128"/>
                <a:cs typeface="Times New Roman" panose="02020603050405020304" pitchFamily="18" charset="0"/>
              </a:rPr>
              <a:t>. 3: Guidelines for introducing essence of soil science in pre and primary school</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                children (K. Mori and H. Hirai)</a:t>
            </a:r>
          </a:p>
          <a:p>
            <a:pPr lvl="0" defTabSz="914400" eaLnBrk="0" fontAlgn="base" hangingPunct="0">
              <a:lnSpc>
                <a:spcPts val="2200"/>
              </a:lnSpc>
              <a:spcBef>
                <a:spcPct val="0"/>
              </a:spcBef>
            </a:pPr>
            <a:r>
              <a:rPr kumimoji="1" lang="en-US" altLang="ja-JP" sz="2000" b="0" i="0" u="none" strike="noStrike" kern="100" cap="none" spc="0" normalizeH="0" baseline="0" noProof="0" dirty="0">
                <a:ln>
                  <a:noFill/>
                </a:ln>
                <a:effectLst/>
                <a:uLnTx/>
                <a:uFillTx/>
                <a:ea typeface="ＭＳ 明朝" panose="02020609040205080304" pitchFamily="17" charset="-128"/>
                <a:cs typeface="Times New Roman" panose="02020603050405020304" pitchFamily="18" charset="0"/>
              </a:rPr>
              <a:t>Chap</a:t>
            </a:r>
            <a:r>
              <a:rPr kumimoji="1" lang="en-US" altLang="ja-JP" sz="2000" kern="100" dirty="0">
                <a:ea typeface="ＭＳ 明朝" panose="02020609040205080304" pitchFamily="17" charset="-128"/>
                <a:cs typeface="Times New Roman" panose="02020603050405020304" pitchFamily="18" charset="0"/>
              </a:rPr>
              <a:t>. 4: Guidelines for under- and post-graduate students (E. </a:t>
            </a:r>
            <a:r>
              <a:rPr kumimoji="1" lang="en-US" altLang="ja-JP" sz="2000" kern="100" dirty="0" err="1">
                <a:ea typeface="ＭＳ 明朝" panose="02020609040205080304" pitchFamily="17" charset="-128"/>
                <a:cs typeface="Times New Roman" panose="02020603050405020304" pitchFamily="18" charset="0"/>
              </a:rPr>
              <a:t>Brevik</a:t>
            </a:r>
            <a:r>
              <a:rPr kumimoji="1" lang="en-US" altLang="ja-JP" sz="2000" kern="100" dirty="0">
                <a:ea typeface="ＭＳ 明朝" panose="02020609040205080304" pitchFamily="17" charset="-128"/>
                <a:cs typeface="Times New Roman" panose="02020603050405020304" pitchFamily="18" charset="0"/>
              </a:rPr>
              <a:t> et al.)</a:t>
            </a:r>
          </a:p>
          <a:p>
            <a:pPr lvl="0" defTabSz="914400" eaLnBrk="0" fontAlgn="base" hangingPunct="0">
              <a:lnSpc>
                <a:spcPts val="2200"/>
              </a:lnSpc>
              <a:spcBef>
                <a:spcPct val="0"/>
              </a:spcBef>
            </a:pPr>
            <a:r>
              <a:rPr kumimoji="1" lang="en-US" altLang="ja-JP" sz="2000" b="0" i="0" u="none" strike="noStrike" kern="100" cap="none" spc="0" normalizeH="0" baseline="0" noProof="0" dirty="0">
                <a:ln>
                  <a:noFill/>
                </a:ln>
                <a:effectLst/>
                <a:uLnTx/>
                <a:uFillTx/>
                <a:ea typeface="ＭＳ 明朝" panose="02020609040205080304" pitchFamily="17" charset="-128"/>
                <a:cs typeface="Times New Roman" panose="02020603050405020304" pitchFamily="18" charset="0"/>
              </a:rPr>
              <a:t>Chap. 5</a:t>
            </a:r>
            <a:r>
              <a:rPr kumimoji="1" lang="en-US" altLang="ja-JP" sz="2000" kern="100" dirty="0">
                <a:ea typeface="ＭＳ 明朝" panose="02020609040205080304" pitchFamily="17" charset="-128"/>
                <a:cs typeface="Times New Roman" panose="02020603050405020304" pitchFamily="18" charset="0"/>
              </a:rPr>
              <a:t>: Educating to build a citizen preservation culture (L.B.R. Sánchez)</a:t>
            </a:r>
          </a:p>
          <a:p>
            <a:pPr lvl="0" defTabSz="914400" eaLnBrk="0" fontAlgn="base" hangingPunct="0">
              <a:lnSpc>
                <a:spcPts val="3000"/>
              </a:lnSpc>
              <a:spcBef>
                <a:spcPct val="0"/>
              </a:spcBef>
            </a:pPr>
            <a:r>
              <a:rPr kumimoji="1" lang="en-US" altLang="ja-JP" sz="2400" b="1" kern="100" dirty="0">
                <a:solidFill>
                  <a:srgbClr val="C00000"/>
                </a:solidFill>
                <a:ea typeface="ＭＳ 明朝" panose="02020609040205080304" pitchFamily="17" charset="-128"/>
                <a:cs typeface="Times New Roman" panose="02020603050405020304" pitchFamily="18" charset="0"/>
              </a:rPr>
              <a:t>Part 2 “Good Practice in Soil Science Education”</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Chap. 6.1: Interactive approach as a tool of capacity building in soil resources</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                   knowledge and fertility management: case study of cotton farmers’</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                   trainers in </a:t>
            </a:r>
            <a:r>
              <a:rPr kumimoji="1" lang="en-US" altLang="ja-JP" sz="2000" b="1" kern="100" dirty="0">
                <a:ea typeface="ＭＳ 明朝" panose="02020609040205080304" pitchFamily="17" charset="-128"/>
                <a:cs typeface="Times New Roman" panose="02020603050405020304" pitchFamily="18" charset="0"/>
              </a:rPr>
              <a:t>Burkina Faso </a:t>
            </a:r>
            <a:r>
              <a:rPr kumimoji="1" lang="en-US" altLang="ja-JP" sz="2000" kern="100" dirty="0">
                <a:ea typeface="ＭＳ 明朝" panose="02020609040205080304" pitchFamily="17" charset="-128"/>
                <a:cs typeface="Times New Roman" panose="02020603050405020304" pitchFamily="18" charset="0"/>
              </a:rPr>
              <a:t>(M. </a:t>
            </a:r>
            <a:r>
              <a:rPr kumimoji="1" lang="en-US" altLang="ja-JP" sz="2000" kern="100" dirty="0" err="1">
                <a:ea typeface="ＭＳ 明朝" panose="02020609040205080304" pitchFamily="17" charset="-128"/>
                <a:cs typeface="Times New Roman" panose="02020603050405020304" pitchFamily="18" charset="0"/>
              </a:rPr>
              <a:t>Toraore</a:t>
            </a:r>
            <a:r>
              <a:rPr kumimoji="1" lang="en-US" altLang="ja-JP" sz="2000" kern="100" dirty="0">
                <a:ea typeface="ＭＳ 明朝" panose="02020609040205080304" pitchFamily="17" charset="-128"/>
                <a:cs typeface="Times New Roman" panose="02020603050405020304" pitchFamily="18" charset="0"/>
              </a:rPr>
              <a:t> et al.)</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Chap. 6.2: Challenges in soil science education in </a:t>
            </a:r>
            <a:r>
              <a:rPr kumimoji="1" lang="en-US" altLang="ja-JP" sz="2000" b="1" kern="100" dirty="0">
                <a:ea typeface="ＭＳ 明朝" panose="02020609040205080304" pitchFamily="17" charset="-128"/>
                <a:cs typeface="Times New Roman" panose="02020603050405020304" pitchFamily="18" charset="0"/>
              </a:rPr>
              <a:t>India</a:t>
            </a:r>
            <a:r>
              <a:rPr kumimoji="1" lang="en-US" altLang="ja-JP" sz="2000" kern="100" dirty="0">
                <a:ea typeface="ＭＳ 明朝" panose="02020609040205080304" pitchFamily="17" charset="-128"/>
                <a:cs typeface="Times New Roman" panose="02020603050405020304" pitchFamily="18" charset="0"/>
              </a:rPr>
              <a:t> and way forward </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                   (J. Prasad et al.)</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Chap. 6.3: Good practices in </a:t>
            </a:r>
            <a:r>
              <a:rPr kumimoji="1" lang="en-US" altLang="ja-JP" sz="2000" b="1" kern="100" dirty="0">
                <a:ea typeface="ＭＳ 明朝" panose="02020609040205080304" pitchFamily="17" charset="-128"/>
                <a:cs typeface="Times New Roman" panose="02020603050405020304" pitchFamily="18" charset="0"/>
              </a:rPr>
              <a:t>Japan</a:t>
            </a:r>
            <a:r>
              <a:rPr kumimoji="1" lang="en-US" altLang="ja-JP" sz="2000" kern="100" dirty="0">
                <a:ea typeface="ＭＳ 明朝" panose="02020609040205080304" pitchFamily="17" charset="-128"/>
                <a:cs typeface="Times New Roman" panose="02020603050405020304" pitchFamily="18" charset="0"/>
              </a:rPr>
              <a:t> (H. Hirai and K. Mori)</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Chap. 6.4: Good practices in </a:t>
            </a:r>
            <a:r>
              <a:rPr kumimoji="1" lang="en-US" altLang="ja-JP" sz="2000" b="1" kern="100" dirty="0">
                <a:ea typeface="ＭＳ 明朝" panose="02020609040205080304" pitchFamily="17" charset="-128"/>
                <a:cs typeface="Times New Roman" panose="02020603050405020304" pitchFamily="18" charset="0"/>
              </a:rPr>
              <a:t>Taiwan</a:t>
            </a:r>
            <a:r>
              <a:rPr kumimoji="1" lang="en-US" altLang="ja-JP" sz="2000" kern="100" dirty="0">
                <a:ea typeface="ＭＳ 明朝" panose="02020609040205080304" pitchFamily="17" charset="-128"/>
                <a:cs typeface="Times New Roman" panose="02020603050405020304" pitchFamily="18" charset="0"/>
              </a:rPr>
              <a:t> (W. Huan and Z. </a:t>
            </a:r>
            <a:r>
              <a:rPr kumimoji="1" lang="en-US" altLang="ja-JP" sz="2000" kern="100" dirty="0" err="1">
                <a:ea typeface="ＭＳ 明朝" panose="02020609040205080304" pitchFamily="17" charset="-128"/>
                <a:cs typeface="Times New Roman" panose="02020603050405020304" pitchFamily="18" charset="0"/>
              </a:rPr>
              <a:t>Hseu</a:t>
            </a:r>
            <a:r>
              <a:rPr kumimoji="1" lang="en-US" altLang="ja-JP" sz="2000" kern="100" dirty="0">
                <a:ea typeface="ＭＳ 明朝" panose="02020609040205080304" pitchFamily="17" charset="-128"/>
                <a:cs typeface="Times New Roman" panose="02020603050405020304" pitchFamily="18" charset="0"/>
              </a:rPr>
              <a:t>)</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Chap. 7.1: Good practices in DIY soil activities in </a:t>
            </a:r>
            <a:r>
              <a:rPr kumimoji="1" lang="en-US" altLang="ja-JP" sz="2000" b="1" kern="100" dirty="0">
                <a:ea typeface="ＭＳ 明朝" panose="02020609040205080304" pitchFamily="17" charset="-128"/>
                <a:cs typeface="Times New Roman" panose="02020603050405020304" pitchFamily="18" charset="0"/>
              </a:rPr>
              <a:t>Austria</a:t>
            </a:r>
            <a:r>
              <a:rPr kumimoji="1" lang="en-US" altLang="ja-JP" sz="2000" kern="100" dirty="0">
                <a:ea typeface="ＭＳ 明朝" panose="02020609040205080304" pitchFamily="17" charset="-128"/>
                <a:cs typeface="Times New Roman" panose="02020603050405020304" pitchFamily="18" charset="0"/>
              </a:rPr>
              <a:t> (T. Sanden et al.)</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Chap. 7.2: Ecological education at the </a:t>
            </a:r>
            <a:r>
              <a:rPr kumimoji="1" lang="en-US" altLang="ja-JP" sz="2000" kern="100" dirty="0" err="1">
                <a:ea typeface="ＭＳ 明朝" panose="02020609040205080304" pitchFamily="17" charset="-128"/>
                <a:cs typeface="Times New Roman" panose="02020603050405020304" pitchFamily="18" charset="0"/>
              </a:rPr>
              <a:t>Dokuchaev</a:t>
            </a:r>
            <a:r>
              <a:rPr kumimoji="1" lang="en-US" altLang="ja-JP" sz="2000" kern="100" dirty="0">
                <a:ea typeface="ＭＳ 明朝" panose="02020609040205080304" pitchFamily="17" charset="-128"/>
                <a:cs typeface="Times New Roman" panose="02020603050405020304" pitchFamily="18" charset="0"/>
              </a:rPr>
              <a:t> Central Soil Museum -</a:t>
            </a:r>
            <a:r>
              <a:rPr kumimoji="1" lang="en-US" altLang="ja-JP" sz="2000" b="1" kern="100" dirty="0">
                <a:ea typeface="ＭＳ 明朝" panose="02020609040205080304" pitchFamily="17" charset="-128"/>
                <a:cs typeface="Times New Roman" panose="02020603050405020304" pitchFamily="18" charset="0"/>
              </a:rPr>
              <a:t>Russia</a:t>
            </a:r>
          </a:p>
          <a:p>
            <a:pPr lvl="0" defTabSz="914400" eaLnBrk="0" fontAlgn="base" hangingPunct="0">
              <a:lnSpc>
                <a:spcPts val="2200"/>
              </a:lnSpc>
              <a:spcBef>
                <a:spcPct val="0"/>
              </a:spcBef>
            </a:pPr>
            <a:r>
              <a:rPr kumimoji="1" lang="en-US" altLang="ja-JP" sz="2000" kern="100" dirty="0">
                <a:ea typeface="ＭＳ 明朝" panose="02020609040205080304" pitchFamily="17" charset="-128"/>
                <a:cs typeface="Times New Roman" panose="02020603050405020304" pitchFamily="18" charset="0"/>
              </a:rPr>
              <a:t>                   (B. </a:t>
            </a:r>
            <a:r>
              <a:rPr kumimoji="1" lang="en-US" altLang="ja-JP" sz="2000" kern="100" dirty="0" err="1">
                <a:ea typeface="ＭＳ 明朝" panose="02020609040205080304" pitchFamily="17" charset="-128"/>
                <a:cs typeface="Times New Roman" panose="02020603050405020304" pitchFamily="18" charset="0"/>
              </a:rPr>
              <a:t>Aparin</a:t>
            </a:r>
            <a:r>
              <a:rPr kumimoji="1" lang="en-US" altLang="ja-JP" sz="2000" kern="100" dirty="0">
                <a:ea typeface="ＭＳ 明朝" panose="02020609040205080304" pitchFamily="17" charset="-128"/>
                <a:cs typeface="Times New Roman" panose="02020603050405020304" pitchFamily="18" charset="0"/>
              </a:rPr>
              <a:t> and E. </a:t>
            </a:r>
            <a:r>
              <a:rPr kumimoji="1" lang="en-US" altLang="ja-JP" sz="2000" kern="100" dirty="0" err="1">
                <a:ea typeface="ＭＳ 明朝" panose="02020609040205080304" pitchFamily="17" charset="-128"/>
                <a:cs typeface="Times New Roman" panose="02020603050405020304" pitchFamily="18" charset="0"/>
              </a:rPr>
              <a:t>Suchacheva</a:t>
            </a:r>
            <a:r>
              <a:rPr kumimoji="1" lang="en-US" altLang="ja-JP" sz="2000" kern="100" dirty="0">
                <a:ea typeface="ＭＳ 明朝" panose="02020609040205080304" pitchFamily="17" charset="-128"/>
                <a:cs typeface="Times New Roman" panose="02020603050405020304" pitchFamily="18" charset="0"/>
              </a:rPr>
              <a:t>)</a:t>
            </a:r>
          </a:p>
        </p:txBody>
      </p:sp>
    </p:spTree>
    <p:extLst>
      <p:ext uri="{BB962C8B-B14F-4D97-AF65-F5344CB8AC3E}">
        <p14:creationId xmlns:p14="http://schemas.microsoft.com/office/powerpoint/2010/main" val="277745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4299" y="323512"/>
            <a:ext cx="8815401" cy="6289675"/>
          </a:xfrm>
          <a:prstGeom prst="rect">
            <a:avLst/>
          </a:prstGeom>
        </p:spPr>
      </p:pic>
      <p:sp>
        <p:nvSpPr>
          <p:cNvPr id="6" name="正方形/長方形 5"/>
          <p:cNvSpPr/>
          <p:nvPr/>
        </p:nvSpPr>
        <p:spPr>
          <a:xfrm>
            <a:off x="164299" y="171112"/>
            <a:ext cx="8913026" cy="6119624"/>
          </a:xfrm>
          <a:prstGeom prst="rect">
            <a:avLst/>
          </a:prstGeom>
        </p:spPr>
        <p:txBody>
          <a:bodyPr wrap="square">
            <a:spAutoFit/>
          </a:bodyPr>
          <a:lstStyle/>
          <a:p>
            <a:pPr lvl="0" defTabSz="914400" eaLnBrk="0" fontAlgn="base" hangingPunct="0">
              <a:lnSpc>
                <a:spcPts val="2200"/>
              </a:lnSpc>
              <a:spcBef>
                <a:spcPct val="0"/>
              </a:spcBef>
            </a:pPr>
            <a:r>
              <a:rPr kumimoji="1" lang="en-US" altLang="ja-JP" sz="2000" kern="100" dirty="0">
                <a:solidFill>
                  <a:prstClr val="black"/>
                </a:solidFill>
                <a:ea typeface="ＭＳ 明朝" panose="02020609040205080304" pitchFamily="17" charset="-128"/>
                <a:cs typeface="Times New Roman" panose="02020603050405020304" pitchFamily="18" charset="0"/>
              </a:rPr>
              <a:t>Chap. 7.3: Soil education activities of the </a:t>
            </a:r>
            <a:r>
              <a:rPr kumimoji="1" lang="en-US" altLang="ja-JP" sz="2000" b="1" kern="100" dirty="0">
                <a:solidFill>
                  <a:prstClr val="black"/>
                </a:solidFill>
                <a:ea typeface="ＭＳ 明朝" panose="02020609040205080304" pitchFamily="17" charset="-128"/>
                <a:cs typeface="Times New Roman" panose="02020603050405020304" pitchFamily="18" charset="0"/>
              </a:rPr>
              <a:t>Spanish</a:t>
            </a:r>
            <a:r>
              <a:rPr kumimoji="1" lang="en-US" altLang="ja-JP" sz="2000" kern="100" dirty="0">
                <a:solidFill>
                  <a:prstClr val="black"/>
                </a:solidFill>
                <a:ea typeface="ＭＳ 明朝" panose="02020609040205080304" pitchFamily="17" charset="-128"/>
                <a:cs typeface="Times New Roman" panose="02020603050405020304" pitchFamily="18" charset="0"/>
              </a:rPr>
              <a:t> Society of Soil Science: </a:t>
            </a:r>
          </a:p>
          <a:p>
            <a:pPr lvl="0" defTabSz="914400" eaLnBrk="0" fontAlgn="base" hangingPunct="0">
              <a:lnSpc>
                <a:spcPts val="2200"/>
              </a:lnSpc>
              <a:spcBef>
                <a:spcPct val="0"/>
              </a:spcBef>
            </a:pPr>
            <a:r>
              <a:rPr kumimoji="1" lang="en-US" altLang="ja-JP" sz="2000" kern="100" dirty="0">
                <a:solidFill>
                  <a:prstClr val="black"/>
                </a:solidFill>
                <a:ea typeface="ＭＳ 明朝" panose="02020609040205080304" pitchFamily="17" charset="-128"/>
                <a:cs typeface="Times New Roman" panose="02020603050405020304" pitchFamily="18" charset="0"/>
              </a:rPr>
              <a:t>                   towards the dissemination of the importance of soils for sustainability</a:t>
            </a:r>
          </a:p>
          <a:p>
            <a:pPr lvl="0" defTabSz="914400" eaLnBrk="0" fontAlgn="base" hangingPunct="0">
              <a:lnSpc>
                <a:spcPts val="2200"/>
              </a:lnSpc>
              <a:spcBef>
                <a:spcPct val="0"/>
              </a:spcBef>
            </a:pPr>
            <a:r>
              <a:rPr kumimoji="1" lang="en-US" altLang="ja-JP" sz="2000" kern="100" dirty="0">
                <a:solidFill>
                  <a:prstClr val="black"/>
                </a:solidFill>
                <a:ea typeface="ＭＳ 明朝" panose="02020609040205080304" pitchFamily="17" charset="-128"/>
                <a:cs typeface="Times New Roman" panose="02020603050405020304" pitchFamily="18" charset="0"/>
              </a:rPr>
              <a:t>                   (J. </a:t>
            </a:r>
            <a:r>
              <a:rPr kumimoji="1" lang="en-US" altLang="ja-JP" sz="2000" kern="100" dirty="0" err="1">
                <a:solidFill>
                  <a:prstClr val="black"/>
                </a:solidFill>
                <a:ea typeface="ＭＳ 明朝" panose="02020609040205080304" pitchFamily="17" charset="-128"/>
                <a:cs typeface="Times New Roman" panose="02020603050405020304" pitchFamily="18" charset="0"/>
              </a:rPr>
              <a:t>Mataix</a:t>
            </a:r>
            <a:r>
              <a:rPr kumimoji="1" lang="en-US" altLang="ja-JP" sz="2000" kern="100" dirty="0">
                <a:solidFill>
                  <a:prstClr val="black"/>
                </a:solidFill>
                <a:ea typeface="ＭＳ 明朝" panose="02020609040205080304" pitchFamily="17" charset="-128"/>
                <a:cs typeface="Times New Roman" panose="02020603050405020304" pitchFamily="18" charset="0"/>
              </a:rPr>
              <a:t> et al.)</a:t>
            </a:r>
          </a:p>
          <a:p>
            <a:pPr lvl="0" defTabSz="914400" eaLnBrk="0" fontAlgn="base" hangingPunct="0">
              <a:lnSpc>
                <a:spcPts val="2200"/>
              </a:lnSpc>
              <a:spcBef>
                <a:spcPct val="0"/>
              </a:spcBef>
            </a:pP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Chap. 8.</a:t>
            </a:r>
            <a:r>
              <a:rPr kumimoji="1" lang="en-US" altLang="ja-JP" sz="2000" kern="100" dirty="0">
                <a:solidFill>
                  <a:prstClr val="black"/>
                </a:solidFill>
                <a:latin typeface="Calibri" panose="020F0502020204030204"/>
                <a:ea typeface="ＭＳ 明朝" panose="02020609040205080304" pitchFamily="17" charset="-128"/>
                <a:cs typeface="Times New Roman" panose="02020603050405020304" pitchFamily="18" charset="0"/>
              </a:rPr>
              <a:t>1</a:t>
            </a:r>
            <a:r>
              <a:rPr kumimoji="1" lang="en-US" altLang="ja-JP" sz="2000" kern="100" dirty="0">
                <a:solidFill>
                  <a:prstClr val="black"/>
                </a:solidFill>
                <a:ea typeface="ＭＳ 明朝" panose="02020609040205080304" pitchFamily="17" charset="-128"/>
                <a:cs typeface="Times New Roman" panose="02020603050405020304" pitchFamily="18" charset="0"/>
              </a:rPr>
              <a:t>: Project-Based Learning, a novel tool for soil science teaching – </a:t>
            </a:r>
            <a:r>
              <a:rPr kumimoji="1" lang="en-US" altLang="ja-JP" sz="2000" b="1" kern="100" dirty="0">
                <a:solidFill>
                  <a:prstClr val="black"/>
                </a:solidFill>
                <a:ea typeface="ＭＳ 明朝" panose="02020609040205080304" pitchFamily="17" charset="-128"/>
                <a:cs typeface="Times New Roman" panose="02020603050405020304" pitchFamily="18" charset="0"/>
              </a:rPr>
              <a:t>Argentina</a:t>
            </a:r>
          </a:p>
          <a:p>
            <a:pPr lvl="0" defTabSz="914400" eaLnBrk="0" fontAlgn="base" hangingPunct="0">
              <a:lnSpc>
                <a:spcPts val="2200"/>
              </a:lnSpc>
              <a:spcBef>
                <a:spcPct val="0"/>
              </a:spcBef>
            </a:pPr>
            <a:r>
              <a:rPr kumimoji="1" lang="en-US" altLang="ja-JP" sz="2000" b="1" kern="100" dirty="0">
                <a:solidFill>
                  <a:prstClr val="black"/>
                </a:solidFill>
                <a:ea typeface="ＭＳ 明朝" panose="02020609040205080304" pitchFamily="17" charset="-128"/>
                <a:cs typeface="Times New Roman" panose="02020603050405020304" pitchFamily="18" charset="0"/>
              </a:rPr>
              <a:t>   </a:t>
            </a:r>
            <a:r>
              <a:rPr kumimoji="1" lang="en-US" altLang="ja-JP" sz="2000" kern="100" dirty="0">
                <a:solidFill>
                  <a:prstClr val="black"/>
                </a:solidFill>
                <a:ea typeface="ＭＳ 明朝" panose="02020609040205080304" pitchFamily="17" charset="-128"/>
                <a:cs typeface="Times New Roman" panose="02020603050405020304" pitchFamily="18" charset="0"/>
              </a:rPr>
              <a:t>                (F.G. Fritz</a:t>
            </a: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a:t>
            </a:r>
            <a:endParaRPr kumimoji="1" lang="en-US" altLang="ja-JP" sz="2000" b="1"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endParaRPr>
          </a:p>
          <a:p>
            <a:pPr lvl="0" defTabSz="914400" eaLnBrk="0" fontAlgn="base" hangingPunct="0">
              <a:lnSpc>
                <a:spcPts val="2200"/>
              </a:lnSpc>
              <a:spcBef>
                <a:spcPct val="0"/>
              </a:spcBef>
            </a:pP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Chap. </a:t>
            </a:r>
            <a:r>
              <a:rPr kumimoji="1" lang="en-US" altLang="ja-JP" sz="2000" kern="100" dirty="0">
                <a:solidFill>
                  <a:prstClr val="black"/>
                </a:solidFill>
                <a:latin typeface="Calibri" panose="020F0502020204030204"/>
                <a:ea typeface="ＭＳ 明朝" panose="02020609040205080304" pitchFamily="17" charset="-128"/>
                <a:cs typeface="Times New Roman" panose="02020603050405020304" pitchFamily="18" charset="0"/>
              </a:rPr>
              <a:t>8</a:t>
            </a: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.2: </a:t>
            </a:r>
            <a:r>
              <a:rPr kumimoji="1" lang="en-US" altLang="ja-JP" sz="2000" kern="100" dirty="0">
                <a:solidFill>
                  <a:prstClr val="black"/>
                </a:solidFill>
                <a:ea typeface="ＭＳ 明朝" panose="02020609040205080304" pitchFamily="17" charset="-128"/>
                <a:cs typeface="Times New Roman" panose="02020603050405020304" pitchFamily="18" charset="0"/>
              </a:rPr>
              <a:t>Soil education in </a:t>
            </a:r>
            <a:r>
              <a:rPr kumimoji="1" lang="en-US" altLang="ja-JP" sz="2000" b="1" kern="100" dirty="0">
                <a:solidFill>
                  <a:prstClr val="black"/>
                </a:solidFill>
                <a:ea typeface="ＭＳ 明朝" panose="02020609040205080304" pitchFamily="17" charset="-128"/>
                <a:cs typeface="Times New Roman" panose="02020603050405020304" pitchFamily="18" charset="0"/>
              </a:rPr>
              <a:t>Brazil</a:t>
            </a:r>
            <a:r>
              <a:rPr kumimoji="1" lang="en-US" altLang="ja-JP" sz="2000" kern="100" dirty="0">
                <a:solidFill>
                  <a:prstClr val="black"/>
                </a:solidFill>
                <a:ea typeface="ＭＳ 明朝" panose="02020609040205080304" pitchFamily="17" charset="-128"/>
                <a:cs typeface="Times New Roman" panose="02020603050405020304" pitchFamily="18" charset="0"/>
              </a:rPr>
              <a:t> (C. </a:t>
            </a:r>
            <a:r>
              <a:rPr kumimoji="1" lang="en-US" altLang="ja-JP" sz="2000" kern="100" dirty="0" err="1">
                <a:solidFill>
                  <a:prstClr val="black"/>
                </a:solidFill>
                <a:ea typeface="ＭＳ 明朝" panose="02020609040205080304" pitchFamily="17" charset="-128"/>
                <a:cs typeface="Times New Roman" panose="02020603050405020304" pitchFamily="18" charset="0"/>
              </a:rPr>
              <a:t>Muggler</a:t>
            </a:r>
            <a:r>
              <a:rPr kumimoji="1" lang="en-US" altLang="ja-JP" sz="2000" kern="100" dirty="0">
                <a:solidFill>
                  <a:prstClr val="black"/>
                </a:solidFill>
                <a:ea typeface="ＭＳ 明朝" panose="02020609040205080304" pitchFamily="17" charset="-128"/>
                <a:cs typeface="Times New Roman" panose="02020603050405020304" pitchFamily="18" charset="0"/>
              </a:rPr>
              <a:t> et al.)</a:t>
            </a:r>
            <a:endPar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endParaRPr>
          </a:p>
          <a:p>
            <a:pPr lvl="0" defTabSz="914400" eaLnBrk="0" fontAlgn="base" hangingPunct="0">
              <a:lnSpc>
                <a:spcPts val="2200"/>
              </a:lnSpc>
              <a:spcBef>
                <a:spcPct val="0"/>
              </a:spcBef>
            </a:pP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Chap. </a:t>
            </a:r>
            <a:r>
              <a:rPr kumimoji="1" lang="en-US" altLang="ja-JP" sz="2000" kern="100" dirty="0">
                <a:solidFill>
                  <a:prstClr val="black"/>
                </a:solidFill>
                <a:latin typeface="Calibri" panose="020F0502020204030204"/>
                <a:ea typeface="ＭＳ 明朝" panose="02020609040205080304" pitchFamily="17" charset="-128"/>
                <a:cs typeface="Times New Roman" panose="02020603050405020304" pitchFamily="18" charset="0"/>
              </a:rPr>
              <a:t>8</a:t>
            </a:r>
            <a:r>
              <a:rPr kumimoji="1" lang="en-US" altLang="ja-JP" sz="2000" kern="100" dirty="0">
                <a:solidFill>
                  <a:prstClr val="black"/>
                </a:solidFill>
                <a:ea typeface="ＭＳ 明朝" panose="02020609040205080304" pitchFamily="17" charset="-128"/>
                <a:cs typeface="Times New Roman" panose="02020603050405020304" pitchFamily="18" charset="0"/>
              </a:rPr>
              <a:t>.3:Engaging Young Learners Through Online, Classroom, and Community Soil</a:t>
            </a:r>
          </a:p>
          <a:p>
            <a:pPr lvl="0" defTabSz="914400" eaLnBrk="0" fontAlgn="base" hangingPunct="0">
              <a:lnSpc>
                <a:spcPts val="2200"/>
              </a:lnSpc>
              <a:spcBef>
                <a:spcPct val="0"/>
              </a:spcBef>
            </a:pPr>
            <a:r>
              <a:rPr kumimoji="1" lang="en-US" altLang="ja-JP" sz="2000" kern="100" dirty="0">
                <a:solidFill>
                  <a:prstClr val="black"/>
                </a:solidFill>
                <a:ea typeface="ＭＳ 明朝" panose="02020609040205080304" pitchFamily="17" charset="-128"/>
                <a:cs typeface="Times New Roman" panose="02020603050405020304" pitchFamily="18" charset="0"/>
              </a:rPr>
              <a:t>                  Science Education Initiatives in </a:t>
            </a:r>
            <a:r>
              <a:rPr kumimoji="1" lang="en-US" altLang="ja-JP" sz="2000" b="1" kern="100" dirty="0">
                <a:solidFill>
                  <a:prstClr val="black"/>
                </a:solidFill>
                <a:ea typeface="ＭＳ 明朝" panose="02020609040205080304" pitchFamily="17" charset="-128"/>
                <a:cs typeface="Times New Roman" panose="02020603050405020304" pitchFamily="18" charset="0"/>
              </a:rPr>
              <a:t>Canada</a:t>
            </a:r>
            <a:r>
              <a:rPr kumimoji="1" lang="en-US" altLang="ja-JP" sz="2000" kern="100" dirty="0">
                <a:solidFill>
                  <a:prstClr val="black"/>
                </a:solidFill>
                <a:ea typeface="ＭＳ 明朝" panose="02020609040205080304" pitchFamily="17" charset="-128"/>
                <a:cs typeface="Times New Roman" panose="02020603050405020304" pitchFamily="18" charset="0"/>
              </a:rPr>
              <a:t> </a:t>
            </a: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(M</a:t>
            </a:r>
            <a:r>
              <a:rPr kumimoji="1" lang="en-US" altLang="ja-JP" sz="2000" kern="100" dirty="0">
                <a:solidFill>
                  <a:prstClr val="black"/>
                </a:solidFill>
                <a:ea typeface="ＭＳ 明朝" panose="02020609040205080304" pitchFamily="17" charset="-128"/>
                <a:cs typeface="Times New Roman" panose="02020603050405020304" pitchFamily="18" charset="0"/>
              </a:rPr>
              <a:t>. </a:t>
            </a:r>
            <a:r>
              <a:rPr kumimoji="1" lang="en-US" altLang="ja-JP" sz="2000" kern="100" dirty="0" err="1">
                <a:solidFill>
                  <a:prstClr val="black"/>
                </a:solidFill>
                <a:ea typeface="ＭＳ 明朝" panose="02020609040205080304" pitchFamily="17" charset="-128"/>
                <a:cs typeface="Times New Roman" panose="02020603050405020304" pitchFamily="18" charset="0"/>
              </a:rPr>
              <a:t>Krzic</a:t>
            </a:r>
            <a:r>
              <a:rPr kumimoji="1" lang="en-US" altLang="ja-JP" sz="2000" kern="100" dirty="0">
                <a:solidFill>
                  <a:prstClr val="black"/>
                </a:solidFill>
                <a:ea typeface="ＭＳ 明朝" panose="02020609040205080304" pitchFamily="17" charset="-128"/>
                <a:cs typeface="Times New Roman" panose="02020603050405020304" pitchFamily="18" charset="0"/>
              </a:rPr>
              <a:t> et al.</a:t>
            </a: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a:t>
            </a:r>
          </a:p>
          <a:p>
            <a:pPr lvl="0" defTabSz="914400" eaLnBrk="0" fontAlgn="base" hangingPunct="0">
              <a:lnSpc>
                <a:spcPts val="2200"/>
              </a:lnSpc>
              <a:spcBef>
                <a:spcPct val="0"/>
              </a:spcBef>
            </a:pP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Chap. 8.4: </a:t>
            </a:r>
            <a:r>
              <a:rPr kumimoji="1" lang="en-US" altLang="ja-JP" sz="2000" kern="100" dirty="0">
                <a:solidFill>
                  <a:prstClr val="black"/>
                </a:solidFill>
                <a:ea typeface="ＭＳ 明朝" panose="02020609040205080304" pitchFamily="17" charset="-128"/>
                <a:cs typeface="Times New Roman" panose="02020603050405020304" pitchFamily="18" charset="0"/>
              </a:rPr>
              <a:t>Soil science: education and research with children from rural schools in</a:t>
            </a:r>
          </a:p>
          <a:p>
            <a:pPr lvl="0" defTabSz="914400" eaLnBrk="0" fontAlgn="base" hangingPunct="0">
              <a:lnSpc>
                <a:spcPts val="2200"/>
              </a:lnSpc>
              <a:spcBef>
                <a:spcPct val="0"/>
              </a:spcBef>
            </a:pPr>
            <a:r>
              <a:rPr kumimoji="1" lang="en-US" altLang="ja-JP" sz="2000" kern="100" dirty="0">
                <a:solidFill>
                  <a:prstClr val="black"/>
                </a:solidFill>
                <a:ea typeface="ＭＳ 明朝" panose="02020609040205080304" pitchFamily="17" charset="-128"/>
                <a:cs typeface="Times New Roman" panose="02020603050405020304" pitchFamily="18" charset="0"/>
              </a:rPr>
              <a:t>                   Caldas, </a:t>
            </a:r>
            <a:r>
              <a:rPr kumimoji="1" lang="en-US" altLang="ja-JP" sz="2000" b="1" kern="100" dirty="0">
                <a:solidFill>
                  <a:prstClr val="black"/>
                </a:solidFill>
                <a:ea typeface="ＭＳ 明朝" panose="02020609040205080304" pitchFamily="17" charset="-128"/>
                <a:cs typeface="Times New Roman" panose="02020603050405020304" pitchFamily="18" charset="0"/>
              </a:rPr>
              <a:t>Colombia</a:t>
            </a:r>
            <a:r>
              <a:rPr kumimoji="1" lang="en-US" altLang="ja-JP" sz="2000" kern="100" dirty="0">
                <a:solidFill>
                  <a:prstClr val="black"/>
                </a:solidFill>
                <a:ea typeface="ＭＳ 明朝" panose="02020609040205080304" pitchFamily="17" charset="-128"/>
                <a:cs typeface="Times New Roman" panose="02020603050405020304" pitchFamily="18" charset="0"/>
              </a:rPr>
              <a:t> (C. </a:t>
            </a:r>
            <a:r>
              <a:rPr kumimoji="1" lang="en-US" altLang="ja-JP" sz="2000" kern="100" dirty="0" err="1">
                <a:solidFill>
                  <a:prstClr val="black"/>
                </a:solidFill>
                <a:ea typeface="ＭＳ 明朝" panose="02020609040205080304" pitchFamily="17" charset="-128"/>
                <a:cs typeface="Times New Roman" panose="02020603050405020304" pitchFamily="18" charset="0"/>
              </a:rPr>
              <a:t>Londoño</a:t>
            </a:r>
            <a:r>
              <a:rPr kumimoji="1" lang="en-US" altLang="ja-JP" sz="2000" kern="100" dirty="0">
                <a:solidFill>
                  <a:prstClr val="black"/>
                </a:solidFill>
                <a:ea typeface="ＭＳ 明朝" panose="02020609040205080304" pitchFamily="17" charset="-128"/>
                <a:cs typeface="Times New Roman" panose="02020603050405020304" pitchFamily="18" charset="0"/>
              </a:rPr>
              <a:t> and M.M. Bolanos-Benavides</a:t>
            </a: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a:t>
            </a:r>
          </a:p>
          <a:p>
            <a:pPr lvl="0" defTabSz="914400" eaLnBrk="0" fontAlgn="base" hangingPunct="0">
              <a:lnSpc>
                <a:spcPts val="2200"/>
              </a:lnSpc>
              <a:spcBef>
                <a:spcPct val="0"/>
              </a:spcBef>
            </a:pP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Chap. </a:t>
            </a:r>
            <a:r>
              <a:rPr kumimoji="1" lang="en-US" altLang="ja-JP" sz="2000" kern="100" dirty="0">
                <a:solidFill>
                  <a:prstClr val="black"/>
                </a:solidFill>
                <a:latin typeface="Calibri" panose="020F0502020204030204"/>
                <a:ea typeface="ＭＳ 明朝" panose="02020609040205080304" pitchFamily="17" charset="-128"/>
                <a:cs typeface="Times New Roman" panose="02020603050405020304" pitchFamily="18" charset="0"/>
              </a:rPr>
              <a:t>8.5</a:t>
            </a:r>
            <a:r>
              <a:rPr kumimoji="1" lang="en-US" altLang="ja-JP" sz="2000" kern="100" dirty="0">
                <a:solidFill>
                  <a:prstClr val="black"/>
                </a:solidFill>
                <a:ea typeface="ＭＳ 明朝" panose="02020609040205080304" pitchFamily="17" charset="-128"/>
                <a:cs typeface="Times New Roman" panose="02020603050405020304" pitchFamily="18" charset="0"/>
              </a:rPr>
              <a:t>: Educational experiences for children in </a:t>
            </a:r>
            <a:r>
              <a:rPr kumimoji="1" lang="en-US" altLang="ja-JP" sz="2000" b="1" kern="100" dirty="0">
                <a:solidFill>
                  <a:prstClr val="black"/>
                </a:solidFill>
                <a:ea typeface="ＭＳ 明朝" panose="02020609040205080304" pitchFamily="17" charset="-128"/>
                <a:cs typeface="Times New Roman" panose="02020603050405020304" pitchFamily="18" charset="0"/>
              </a:rPr>
              <a:t>Mexico</a:t>
            </a: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 (L.B.</a:t>
            </a:r>
            <a:r>
              <a:rPr kumimoji="1" lang="en-US" altLang="ja-JP" sz="2000" kern="100" dirty="0">
                <a:solidFill>
                  <a:prstClr val="black"/>
                </a:solidFill>
                <a:ea typeface="ＭＳ 明朝" panose="02020609040205080304" pitchFamily="17" charset="-128"/>
                <a:cs typeface="Times New Roman" panose="02020603050405020304" pitchFamily="18" charset="0"/>
              </a:rPr>
              <a:t>R. Sánchez</a:t>
            </a: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a:t>
            </a:r>
          </a:p>
          <a:p>
            <a:pPr lvl="0" defTabSz="914400" eaLnBrk="0" fontAlgn="base" hangingPunct="0">
              <a:lnSpc>
                <a:spcPts val="2200"/>
              </a:lnSpc>
              <a:spcBef>
                <a:spcPct val="0"/>
              </a:spcBef>
            </a:pP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Chap. </a:t>
            </a:r>
            <a:r>
              <a:rPr kumimoji="1" lang="en-US" altLang="ja-JP" sz="2000" kern="100" dirty="0">
                <a:solidFill>
                  <a:prstClr val="black"/>
                </a:solidFill>
                <a:latin typeface="Calibri" panose="020F0502020204030204"/>
                <a:ea typeface="ＭＳ 明朝" panose="02020609040205080304" pitchFamily="17" charset="-128"/>
                <a:cs typeface="Times New Roman" panose="02020603050405020304" pitchFamily="18" charset="0"/>
              </a:rPr>
              <a:t>8.6</a:t>
            </a:r>
            <a:r>
              <a:rPr kumimoji="1" lang="en-US" altLang="ja-JP" sz="2000" kern="100" dirty="0">
                <a:solidFill>
                  <a:prstClr val="black"/>
                </a:solidFill>
                <a:ea typeface="ＭＳ 明朝" panose="02020609040205080304" pitchFamily="17" charset="-128"/>
                <a:cs typeface="Times New Roman" panose="02020603050405020304" pitchFamily="18" charset="0"/>
              </a:rPr>
              <a:t>: Importance of soil texture for lettuce cultivation in the school bio-garden</a:t>
            </a:r>
          </a:p>
          <a:p>
            <a:pPr lvl="0" defTabSz="914400" eaLnBrk="0" fontAlgn="base" hangingPunct="0">
              <a:lnSpc>
                <a:spcPts val="2200"/>
              </a:lnSpc>
              <a:spcBef>
                <a:spcPct val="0"/>
              </a:spcBef>
            </a:pPr>
            <a:r>
              <a:rPr kumimoji="1" lang="en-US" altLang="ja-JP" sz="2000" kern="100" dirty="0">
                <a:solidFill>
                  <a:prstClr val="black"/>
                </a:solidFill>
                <a:ea typeface="ＭＳ 明朝" panose="02020609040205080304" pitchFamily="17" charset="-128"/>
                <a:cs typeface="Times New Roman" panose="02020603050405020304" pitchFamily="18" charset="0"/>
              </a:rPr>
              <a:t>                   - </a:t>
            </a:r>
            <a:r>
              <a:rPr kumimoji="1" lang="en-US" altLang="ja-JP" sz="2000" b="1" kern="100" dirty="0">
                <a:solidFill>
                  <a:prstClr val="black"/>
                </a:solidFill>
                <a:ea typeface="ＭＳ 明朝" panose="02020609040205080304" pitchFamily="17" charset="-128"/>
                <a:cs typeface="Times New Roman" panose="02020603050405020304" pitchFamily="18" charset="0"/>
              </a:rPr>
              <a:t>Peru</a:t>
            </a:r>
            <a:r>
              <a:rPr kumimoji="1" lang="en-US" altLang="ja-JP" sz="2000" kern="100" dirty="0">
                <a:solidFill>
                  <a:prstClr val="black"/>
                </a:solidFill>
                <a:ea typeface="ＭＳ 明朝" panose="02020609040205080304" pitchFamily="17" charset="-128"/>
                <a:cs typeface="Times New Roman" panose="02020603050405020304" pitchFamily="18" charset="0"/>
              </a:rPr>
              <a:t> (S.D. </a:t>
            </a:r>
            <a:r>
              <a:rPr kumimoji="1" lang="en-US" altLang="ja-JP" sz="2000" kern="100" dirty="0" err="1">
                <a:solidFill>
                  <a:prstClr val="black"/>
                </a:solidFill>
                <a:ea typeface="ＭＳ 明朝" panose="02020609040205080304" pitchFamily="17" charset="-128"/>
                <a:cs typeface="Times New Roman" panose="02020603050405020304" pitchFamily="18" charset="0"/>
              </a:rPr>
              <a:t>Agüero</a:t>
            </a:r>
            <a:r>
              <a:rPr kumimoji="1" lang="en-US" altLang="ja-JP" sz="2000" kern="100" dirty="0">
                <a:solidFill>
                  <a:prstClr val="black"/>
                </a:solidFill>
                <a:ea typeface="ＭＳ 明朝" panose="02020609040205080304" pitchFamily="17" charset="-128"/>
                <a:cs typeface="Times New Roman" panose="02020603050405020304" pitchFamily="18" charset="0"/>
              </a:rPr>
              <a:t>-Aguilar</a:t>
            </a: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a:t>
            </a:r>
          </a:p>
          <a:p>
            <a:pPr lvl="0" defTabSz="914400" eaLnBrk="0" fontAlgn="base" hangingPunct="0">
              <a:lnSpc>
                <a:spcPts val="2200"/>
              </a:lnSpc>
              <a:spcBef>
                <a:spcPct val="0"/>
              </a:spcBef>
            </a:pP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Chap. </a:t>
            </a:r>
            <a:r>
              <a:rPr kumimoji="1" lang="en-US" altLang="ja-JP" sz="2000" kern="100" dirty="0">
                <a:solidFill>
                  <a:prstClr val="black"/>
                </a:solidFill>
                <a:latin typeface="Calibri" panose="020F0502020204030204"/>
                <a:ea typeface="ＭＳ 明朝" panose="02020609040205080304" pitchFamily="17" charset="-128"/>
                <a:cs typeface="Times New Roman" panose="02020603050405020304" pitchFamily="18" charset="0"/>
              </a:rPr>
              <a:t>8.7</a:t>
            </a:r>
            <a:r>
              <a:rPr kumimoji="1" lang="en-US" altLang="ja-JP" sz="2000" kern="100" dirty="0">
                <a:solidFill>
                  <a:prstClr val="black"/>
                </a:solidFill>
                <a:ea typeface="ＭＳ 明朝" panose="02020609040205080304" pitchFamily="17" charset="-128"/>
                <a:cs typeface="Times New Roman" panose="02020603050405020304" pitchFamily="18" charset="0"/>
              </a:rPr>
              <a:t>: </a:t>
            </a:r>
            <a:r>
              <a:rPr kumimoji="1" lang="en-US" altLang="ja-JP" sz="2000" b="1" kern="100" dirty="0">
                <a:solidFill>
                  <a:prstClr val="black"/>
                </a:solidFill>
                <a:ea typeface="ＭＳ 明朝" panose="02020609040205080304" pitchFamily="17" charset="-128"/>
                <a:cs typeface="Times New Roman" panose="02020603050405020304" pitchFamily="18" charset="0"/>
              </a:rPr>
              <a:t>Venezuela</a:t>
            </a:r>
            <a:r>
              <a:rPr kumimoji="1" lang="en-US" altLang="ja-JP" sz="2000" kern="100" dirty="0">
                <a:solidFill>
                  <a:prstClr val="black"/>
                </a:solidFill>
                <a:ea typeface="ＭＳ 明朝" panose="02020609040205080304" pitchFamily="17" charset="-128"/>
                <a:cs typeface="Times New Roman" panose="02020603050405020304" pitchFamily="18" charset="0"/>
              </a:rPr>
              <a:t>: Kids and the Soil (J.C. Rey et al.</a:t>
            </a: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a:t>
            </a:r>
          </a:p>
          <a:p>
            <a:pPr lvl="0" defTabSz="914400" eaLnBrk="0" fontAlgn="base" hangingPunct="0">
              <a:lnSpc>
                <a:spcPts val="2200"/>
              </a:lnSpc>
              <a:spcBef>
                <a:spcPct val="0"/>
              </a:spcBef>
            </a:pPr>
            <a:r>
              <a:rPr kumimoji="1" lang="en-US" altLang="ja-JP" sz="2000" kern="100" dirty="0">
                <a:solidFill>
                  <a:prstClr val="black"/>
                </a:solidFill>
                <a:latin typeface="Calibri" panose="020F0502020204030204"/>
                <a:ea typeface="ＭＳ 明朝" panose="02020609040205080304" pitchFamily="17" charset="-128"/>
                <a:cs typeface="Times New Roman" panose="02020603050405020304" pitchFamily="18" charset="0"/>
              </a:rPr>
              <a:t>Chap. 9.1</a:t>
            </a:r>
            <a:r>
              <a:rPr kumimoji="1" lang="en-US" altLang="ja-JP" sz="2000" kern="100" dirty="0">
                <a:solidFill>
                  <a:prstClr val="black"/>
                </a:solidFill>
                <a:ea typeface="ＭＳ 明朝" panose="02020609040205080304" pitchFamily="17" charset="-128"/>
                <a:cs typeface="Times New Roman" panose="02020603050405020304" pitchFamily="18" charset="0"/>
              </a:rPr>
              <a:t>: Soil Science Education in </a:t>
            </a:r>
            <a:r>
              <a:rPr kumimoji="1" lang="en-US" altLang="ja-JP" sz="2000" b="1" kern="100" dirty="0">
                <a:solidFill>
                  <a:prstClr val="black"/>
                </a:solidFill>
                <a:ea typeface="ＭＳ 明朝" panose="02020609040205080304" pitchFamily="17" charset="-128"/>
                <a:cs typeface="Times New Roman" panose="02020603050405020304" pitchFamily="18" charset="0"/>
              </a:rPr>
              <a:t>Australia</a:t>
            </a:r>
            <a:r>
              <a:rPr kumimoji="1" lang="en-US" altLang="ja-JP" sz="2000" kern="100" dirty="0">
                <a:solidFill>
                  <a:prstClr val="black"/>
                </a:solidFill>
                <a:ea typeface="ＭＳ 明朝" panose="02020609040205080304" pitchFamily="17" charset="-128"/>
                <a:cs typeface="Times New Roman" panose="02020603050405020304" pitchFamily="18" charset="0"/>
              </a:rPr>
              <a:t> (D. Field et al.)</a:t>
            </a:r>
            <a:endParaRPr kumimoji="1" lang="en-US" altLang="ja-JP" sz="2000" kern="100" dirty="0">
              <a:solidFill>
                <a:prstClr val="black"/>
              </a:solidFill>
              <a:latin typeface="Calibri" panose="020F0502020204030204"/>
              <a:ea typeface="ＭＳ 明朝" panose="02020609040205080304" pitchFamily="17" charset="-128"/>
              <a:cs typeface="Times New Roman" panose="02020603050405020304" pitchFamily="18" charset="0"/>
            </a:endParaRPr>
          </a:p>
          <a:p>
            <a:pPr lvl="0" defTabSz="914400" eaLnBrk="0" fontAlgn="base" hangingPunct="0">
              <a:lnSpc>
                <a:spcPts val="2200"/>
              </a:lnSpc>
              <a:spcBef>
                <a:spcPct val="0"/>
              </a:spcBef>
            </a:pPr>
            <a:r>
              <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rPr>
              <a:t>Chap. 9.2</a:t>
            </a:r>
            <a:r>
              <a:rPr kumimoji="1" lang="en-US" altLang="ja-JP" sz="2000" kern="100" dirty="0">
                <a:solidFill>
                  <a:prstClr val="black"/>
                </a:solidFill>
                <a:ea typeface="ＭＳ 明朝" panose="02020609040205080304" pitchFamily="17" charset="-128"/>
                <a:cs typeface="Times New Roman" panose="02020603050405020304" pitchFamily="18" charset="0"/>
              </a:rPr>
              <a:t>: Learning by doing is more memorable: the practice of pedagogically</a:t>
            </a:r>
          </a:p>
          <a:p>
            <a:pPr lvl="0" defTabSz="914400" eaLnBrk="0" fontAlgn="base" hangingPunct="0">
              <a:lnSpc>
                <a:spcPts val="2200"/>
              </a:lnSpc>
              <a:spcBef>
                <a:spcPct val="0"/>
              </a:spcBef>
            </a:pPr>
            <a:r>
              <a:rPr kumimoji="1" lang="en-US" altLang="ja-JP" sz="2000" kern="100" dirty="0">
                <a:solidFill>
                  <a:prstClr val="black"/>
                </a:solidFill>
                <a:ea typeface="ＭＳ 明朝" panose="02020609040205080304" pitchFamily="17" charset="-128"/>
                <a:cs typeface="Times New Roman" panose="02020603050405020304" pitchFamily="18" charset="0"/>
              </a:rPr>
              <a:t>                   aligned learning in university level soil science in </a:t>
            </a:r>
            <a:r>
              <a:rPr kumimoji="1" lang="en-US" altLang="ja-JP" sz="2000" b="1" kern="100" dirty="0">
                <a:solidFill>
                  <a:prstClr val="black"/>
                </a:solidFill>
                <a:ea typeface="ＭＳ 明朝" panose="02020609040205080304" pitchFamily="17" charset="-128"/>
                <a:cs typeface="Times New Roman" panose="02020603050405020304" pitchFamily="18" charset="0"/>
              </a:rPr>
              <a:t>New Zealand</a:t>
            </a:r>
          </a:p>
          <a:p>
            <a:pPr defTabSz="914400" eaLnBrk="0" fontAlgn="base" hangingPunct="0">
              <a:lnSpc>
                <a:spcPts val="2200"/>
              </a:lnSpc>
              <a:spcBef>
                <a:spcPct val="0"/>
              </a:spcBef>
            </a:pPr>
            <a:r>
              <a:rPr kumimoji="1" lang="en-US" altLang="ja-JP" sz="2000" kern="100" dirty="0">
                <a:solidFill>
                  <a:prstClr val="black"/>
                </a:solidFill>
                <a:ea typeface="ＭＳ 明朝" panose="02020609040205080304" pitchFamily="17" charset="-128"/>
                <a:cs typeface="Times New Roman" panose="02020603050405020304" pitchFamily="18" charset="0"/>
              </a:rPr>
              <a:t>                   (C.M.S. Smith et al.)</a:t>
            </a:r>
            <a:endParaRPr kumimoji="1" lang="en-US" altLang="ja-JP" sz="2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endParaRPr>
          </a:p>
          <a:p>
            <a:pPr lvl="0" defTabSz="914400" eaLnBrk="0" fontAlgn="base" hangingPunct="0">
              <a:lnSpc>
                <a:spcPts val="3000"/>
              </a:lnSpc>
              <a:spcBef>
                <a:spcPct val="0"/>
              </a:spcBef>
            </a:pPr>
            <a:r>
              <a:rPr kumimoji="1" lang="en-US" altLang="ja-JP" sz="2400" b="1" kern="100" dirty="0">
                <a:solidFill>
                  <a:srgbClr val="C00000"/>
                </a:solidFill>
                <a:ea typeface="ＭＳ 明朝" panose="02020609040205080304" pitchFamily="17" charset="-128"/>
                <a:cs typeface="Times New Roman" panose="02020603050405020304" pitchFamily="18" charset="0"/>
              </a:rPr>
              <a:t>Part 3 “Future of Soil Science Education”</a:t>
            </a:r>
          </a:p>
          <a:p>
            <a:pPr lvl="0" defTabSz="914400" eaLnBrk="0" fontAlgn="base" hangingPunct="0">
              <a:lnSpc>
                <a:spcPts val="2200"/>
              </a:lnSpc>
              <a:spcBef>
                <a:spcPct val="0"/>
              </a:spcBef>
            </a:pPr>
            <a:r>
              <a:rPr kumimoji="1" lang="en-US" altLang="ja-JP" sz="2000" kern="100" dirty="0">
                <a:solidFill>
                  <a:prstClr val="black"/>
                </a:solidFill>
                <a:ea typeface="ＭＳ 明朝" panose="02020609040205080304" pitchFamily="17" charset="-128"/>
                <a:cs typeface="Times New Roman" panose="02020603050405020304" pitchFamily="18" charset="0"/>
              </a:rPr>
              <a:t>Chap. 10: Guiding the Future of Soil Science Education: informed by global</a:t>
            </a:r>
          </a:p>
          <a:p>
            <a:pPr lvl="0" defTabSz="914400" eaLnBrk="0" fontAlgn="base" hangingPunct="0">
              <a:lnSpc>
                <a:spcPts val="2200"/>
              </a:lnSpc>
              <a:spcBef>
                <a:spcPct val="0"/>
              </a:spcBef>
            </a:pPr>
            <a:r>
              <a:rPr kumimoji="1" lang="en-US" altLang="ja-JP" sz="2000" kern="100" dirty="0">
                <a:solidFill>
                  <a:prstClr val="black"/>
                </a:solidFill>
                <a:ea typeface="ＭＳ 明朝" panose="02020609040205080304" pitchFamily="17" charset="-128"/>
                <a:cs typeface="Times New Roman" panose="02020603050405020304" pitchFamily="18" charset="0"/>
              </a:rPr>
              <a:t>                  experiences (D. Field et al.)</a:t>
            </a:r>
          </a:p>
        </p:txBody>
      </p:sp>
    </p:spTree>
    <p:extLst>
      <p:ext uri="{BB962C8B-B14F-4D97-AF65-F5344CB8AC3E}">
        <p14:creationId xmlns:p14="http://schemas.microsoft.com/office/powerpoint/2010/main" val="1166079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4299" y="323512"/>
            <a:ext cx="8815401" cy="6289675"/>
          </a:xfrm>
          <a:prstGeom prst="rect">
            <a:avLst/>
          </a:prstGeom>
        </p:spPr>
      </p:pic>
      <p:sp>
        <p:nvSpPr>
          <p:cNvPr id="6" name="正方形/長方形 5"/>
          <p:cNvSpPr/>
          <p:nvPr/>
        </p:nvSpPr>
        <p:spPr>
          <a:xfrm>
            <a:off x="164299" y="171112"/>
            <a:ext cx="8913026" cy="2770438"/>
          </a:xfrm>
          <a:prstGeom prst="rect">
            <a:avLst/>
          </a:prstGeom>
        </p:spPr>
        <p:txBody>
          <a:bodyPr wrap="square">
            <a:spAutoFit/>
          </a:bodyPr>
          <a:lstStyle/>
          <a:p>
            <a:pPr marL="0" marR="0" lvl="0" indent="0" algn="l" defTabSz="914400" rtl="0" eaLnBrk="0" fontAlgn="base" latinLnBrk="0" hangingPunct="0">
              <a:lnSpc>
                <a:spcPts val="3000"/>
              </a:lnSpc>
              <a:spcBef>
                <a:spcPct val="0"/>
              </a:spcBef>
              <a:spcAft>
                <a:spcPts val="0"/>
              </a:spcAft>
              <a:buClrTx/>
              <a:buSzTx/>
              <a:buFontTx/>
              <a:buNone/>
              <a:tabLst/>
              <a:defRPr/>
            </a:pPr>
            <a:r>
              <a:rPr kumimoji="1" lang="en-US" altLang="ja-JP" sz="2800" b="1" kern="100" dirty="0">
                <a:solidFill>
                  <a:srgbClr val="0070C0"/>
                </a:solidFill>
                <a:latin typeface="Calibri" panose="020F0502020204030204"/>
                <a:ea typeface="ＭＳ 明朝" panose="02020609040205080304" pitchFamily="17" charset="-128"/>
                <a:cs typeface="Times New Roman" panose="02020603050405020304" pitchFamily="18" charset="0"/>
              </a:rPr>
              <a:t>3</a:t>
            </a:r>
            <a:r>
              <a:rPr kumimoji="1" lang="en-US" altLang="ja-JP" sz="2800" b="1" i="0" u="none" strike="noStrike" kern="100" cap="none" spc="0" normalizeH="0" baseline="0" noProof="0" dirty="0">
                <a:ln>
                  <a:noFill/>
                </a:ln>
                <a:solidFill>
                  <a:srgbClr val="0070C0"/>
                </a:solidFill>
                <a:effectLst/>
                <a:uLnTx/>
                <a:uFillTx/>
                <a:latin typeface="Calibri" panose="020F0502020204030204"/>
                <a:ea typeface="ＭＳ 明朝" panose="02020609040205080304" pitchFamily="17" charset="-128"/>
                <a:cs typeface="Times New Roman" panose="02020603050405020304" pitchFamily="18" charset="0"/>
              </a:rPr>
              <a:t>. What to do with this book</a:t>
            </a:r>
            <a:endParaRPr kumimoji="1" lang="en-US" altLang="ja-JP" sz="2800" b="1" kern="100" dirty="0">
              <a:solidFill>
                <a:srgbClr val="0070C0"/>
              </a:solidFill>
              <a:latin typeface="Calibri" panose="020F0502020204030204"/>
              <a:ea typeface="ＭＳ 明朝" panose="02020609040205080304" pitchFamily="17" charset="-128"/>
              <a:cs typeface="Times New Roman" panose="02020603050405020304" pitchFamily="18" charset="0"/>
            </a:endParaRPr>
          </a:p>
          <a:p>
            <a:pPr lvl="0" defTabSz="914400" eaLnBrk="0" fontAlgn="base" hangingPunct="0">
              <a:lnSpc>
                <a:spcPts val="3000"/>
              </a:lnSpc>
              <a:spcBef>
                <a:spcPct val="0"/>
              </a:spcBef>
              <a:defRPr/>
            </a:pPr>
            <a:r>
              <a:rPr kumimoji="1" lang="en-US" altLang="ja-JP" sz="2400" kern="100" dirty="0">
                <a:solidFill>
                  <a:prstClr val="black"/>
                </a:solidFill>
                <a:ea typeface="ＭＳ 明朝" panose="02020609040205080304" pitchFamily="17" charset="-128"/>
                <a:cs typeface="Times New Roman" panose="02020603050405020304" pitchFamily="18" charset="0"/>
              </a:rPr>
              <a:t>The IUSS is planning to distribute the above publication to a variety of societies so that the current contents and methods and the systems of soil and soil science education be criticized for further improvement towards promoting and enhancing research, education and public awareness of soils as one of the disciplines of geo- and bio-sciences in the future.</a:t>
            </a:r>
            <a:endParaRPr kumimoji="1" lang="en-US" altLang="ja-JP" sz="24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Times New Roman" panose="02020603050405020304" pitchFamily="18" charset="0"/>
            </a:endParaRPr>
          </a:p>
        </p:txBody>
      </p:sp>
      <p:pic>
        <p:nvPicPr>
          <p:cNvPr id="4" name="Picture 73">
            <a:extLst>
              <a:ext uri="{FF2B5EF4-FFF2-40B4-BE49-F238E27FC236}">
                <a16:creationId xmlns:a16="http://schemas.microsoft.com/office/drawing/2014/main" id="{4C87AA31-C052-4A5F-83C8-6D01EF237E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91774" y="2535295"/>
            <a:ext cx="2668784" cy="4230292"/>
          </a:xfrm>
          <a:prstGeom prst="rect">
            <a:avLst/>
          </a:prstGeom>
          <a:noFill/>
        </p:spPr>
      </p:pic>
      <p:pic>
        <p:nvPicPr>
          <p:cNvPr id="8" name="Рисунок 6">
            <a:extLst>
              <a:ext uri="{FF2B5EF4-FFF2-40B4-BE49-F238E27FC236}">
                <a16:creationId xmlns:a16="http://schemas.microsoft.com/office/drawing/2014/main" id="{9FAAEFB2-7C77-40CA-9BD5-09191FEF11B5}"/>
              </a:ext>
            </a:extLst>
          </p:cNvPr>
          <p:cNvPicPr/>
          <p:nvPr/>
        </p:nvPicPr>
        <p:blipFill rotWithShape="1">
          <a:blip r:embed="rId4" cstate="print">
            <a:extLst>
              <a:ext uri="{28A0092B-C50C-407E-A947-70E740481C1C}">
                <a14:useLocalDpi xmlns:a14="http://schemas.microsoft.com/office/drawing/2010/main" val="0"/>
              </a:ext>
            </a:extLst>
          </a:blip>
          <a:srcRect r="3220"/>
          <a:stretch/>
        </p:blipFill>
        <p:spPr bwMode="auto">
          <a:xfrm>
            <a:off x="-744599" y="2949665"/>
            <a:ext cx="3875737" cy="2902813"/>
          </a:xfrm>
          <a:prstGeom prst="rect">
            <a:avLst/>
          </a:prstGeom>
          <a:noFill/>
          <a:ln>
            <a:noFill/>
          </a:ln>
          <a:extLst>
            <a:ext uri="{53640926-AAD7-44D8-BBD7-CCE9431645EC}">
              <a14:shadowObscured xmlns:a14="http://schemas.microsoft.com/office/drawing/2010/main"/>
            </a:ext>
          </a:extLst>
        </p:spPr>
      </p:pic>
      <p:sp>
        <p:nvSpPr>
          <p:cNvPr id="2" name="テキスト ボックス 1">
            <a:extLst>
              <a:ext uri="{FF2B5EF4-FFF2-40B4-BE49-F238E27FC236}">
                <a16:creationId xmlns:a16="http://schemas.microsoft.com/office/drawing/2014/main" id="{4026E17B-A9CE-42A2-B156-62A49A55043B}"/>
              </a:ext>
            </a:extLst>
          </p:cNvPr>
          <p:cNvSpPr txBox="1"/>
          <p:nvPr/>
        </p:nvSpPr>
        <p:spPr>
          <a:xfrm>
            <a:off x="146117" y="5863500"/>
            <a:ext cx="3115339" cy="369332"/>
          </a:xfrm>
          <a:prstGeom prst="rect">
            <a:avLst/>
          </a:prstGeom>
          <a:noFill/>
        </p:spPr>
        <p:txBody>
          <a:bodyPr wrap="square" rtlCol="0">
            <a:spAutoFit/>
          </a:bodyPr>
          <a:lstStyle/>
          <a:p>
            <a:r>
              <a:rPr kumimoji="1" lang="en-US" altLang="ja-JP" dirty="0"/>
              <a:t>(</a:t>
            </a:r>
            <a:r>
              <a:rPr kumimoji="1" lang="en-US" altLang="ja-JP" dirty="0" err="1"/>
              <a:t>Aparin</a:t>
            </a:r>
            <a:r>
              <a:rPr kumimoji="1" lang="en-US" altLang="ja-JP" dirty="0"/>
              <a:t> and </a:t>
            </a:r>
            <a:r>
              <a:rPr kumimoji="1" lang="en-US" altLang="ja-JP" dirty="0" err="1"/>
              <a:t>Suchacheva</a:t>
            </a:r>
            <a:r>
              <a:rPr kumimoji="1" lang="en-US" altLang="ja-JP" dirty="0"/>
              <a:t>)</a:t>
            </a:r>
            <a:endParaRPr kumimoji="1" lang="ja-JP" altLang="en-US" dirty="0"/>
          </a:p>
        </p:txBody>
      </p:sp>
      <p:sp>
        <p:nvSpPr>
          <p:cNvPr id="9" name="テキスト ボックス 8">
            <a:extLst>
              <a:ext uri="{FF2B5EF4-FFF2-40B4-BE49-F238E27FC236}">
                <a16:creationId xmlns:a16="http://schemas.microsoft.com/office/drawing/2014/main" id="{36FBEB2E-0CED-4DE6-A0F4-9A7CD84C9736}"/>
              </a:ext>
            </a:extLst>
          </p:cNvPr>
          <p:cNvSpPr txBox="1"/>
          <p:nvPr/>
        </p:nvSpPr>
        <p:spPr>
          <a:xfrm>
            <a:off x="5333531" y="5279133"/>
            <a:ext cx="1141698" cy="377388"/>
          </a:xfrm>
          <a:prstGeom prst="rect">
            <a:avLst/>
          </a:prstGeom>
          <a:noFill/>
        </p:spPr>
        <p:txBody>
          <a:bodyPr wrap="square" rtlCol="0">
            <a:spAutoFit/>
          </a:bodyPr>
          <a:lstStyle/>
          <a:p>
            <a:r>
              <a:rPr kumimoji="1" lang="en-US" altLang="ja-JP" dirty="0"/>
              <a:t>(Field)</a:t>
            </a:r>
            <a:endParaRPr kumimoji="1" lang="ja-JP" altLang="en-US" dirty="0"/>
          </a:p>
        </p:txBody>
      </p:sp>
      <p:sp>
        <p:nvSpPr>
          <p:cNvPr id="10" name="テキスト ボックス 9">
            <a:extLst>
              <a:ext uri="{FF2B5EF4-FFF2-40B4-BE49-F238E27FC236}">
                <a16:creationId xmlns:a16="http://schemas.microsoft.com/office/drawing/2014/main" id="{1725F072-E8B9-4FC1-8389-E110F5CB60BE}"/>
              </a:ext>
            </a:extLst>
          </p:cNvPr>
          <p:cNvSpPr txBox="1"/>
          <p:nvPr/>
        </p:nvSpPr>
        <p:spPr>
          <a:xfrm>
            <a:off x="7265986" y="6317556"/>
            <a:ext cx="1844032" cy="369332"/>
          </a:xfrm>
          <a:prstGeom prst="rect">
            <a:avLst/>
          </a:prstGeom>
          <a:noFill/>
        </p:spPr>
        <p:txBody>
          <a:bodyPr wrap="square" rtlCol="0">
            <a:spAutoFit/>
          </a:bodyPr>
          <a:lstStyle/>
          <a:p>
            <a:r>
              <a:rPr kumimoji="1" lang="en-US" altLang="ja-JP" dirty="0"/>
              <a:t>(Hirai and Mori)</a:t>
            </a:r>
            <a:endParaRPr kumimoji="1" lang="ja-JP" altLang="en-US" dirty="0"/>
          </a:p>
        </p:txBody>
      </p:sp>
      <p:pic>
        <p:nvPicPr>
          <p:cNvPr id="11" name="図 10">
            <a:extLst>
              <a:ext uri="{FF2B5EF4-FFF2-40B4-BE49-F238E27FC236}">
                <a16:creationId xmlns:a16="http://schemas.microsoft.com/office/drawing/2014/main" id="{D56D8562-575D-42D6-84DA-B806179804D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4446" y="2652979"/>
            <a:ext cx="2142590" cy="3664577"/>
          </a:xfrm>
          <a:prstGeom prst="rect">
            <a:avLst/>
          </a:prstGeom>
          <a:noFill/>
          <a:ln>
            <a:noFill/>
          </a:ln>
        </p:spPr>
      </p:pic>
    </p:spTree>
    <p:extLst>
      <p:ext uri="{BB962C8B-B14F-4D97-AF65-F5344CB8AC3E}">
        <p14:creationId xmlns:p14="http://schemas.microsoft.com/office/powerpoint/2010/main" val="1094860169"/>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173</TotalTime>
  <Words>560</Words>
  <Application>Microsoft Office PowerPoint</Application>
  <PresentationFormat>画面に合わせる (4:3)</PresentationFormat>
  <Paragraphs>67</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Arial</vt:lpstr>
      <vt:lpstr>Calibri</vt:lpstr>
      <vt:lpstr>Calibri Light</vt:lpstr>
      <vt:lpstr>Century</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takashi kosaki</dc:creator>
  <cp:lastModifiedBy>takashi kosaki</cp:lastModifiedBy>
  <cp:revision>26</cp:revision>
  <dcterms:created xsi:type="dcterms:W3CDTF">2020-05-04T03:22:13Z</dcterms:created>
  <dcterms:modified xsi:type="dcterms:W3CDTF">2020-05-04T06:29:44Z</dcterms:modified>
</cp:coreProperties>
</file>