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826" r:id="rId3"/>
    <p:sldId id="827" r:id="rId4"/>
    <p:sldId id="828" r:id="rId5"/>
    <p:sldId id="829" r:id="rId6"/>
    <p:sldId id="832" r:id="rId7"/>
    <p:sldId id="836" r:id="rId8"/>
    <p:sldId id="817" r:id="rId9"/>
    <p:sldId id="818" r:id="rId10"/>
    <p:sldId id="816" r:id="rId11"/>
    <p:sldId id="815" r:id="rId12"/>
    <p:sldId id="821" r:id="rId13"/>
    <p:sldId id="837" r:id="rId14"/>
    <p:sldId id="824" r:id="rId15"/>
    <p:sldId id="834" r:id="rId16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44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99"/>
    <a:srgbClr val="154B16"/>
    <a:srgbClr val="99FF99"/>
    <a:srgbClr val="FF9966"/>
    <a:srgbClr val="C0C0C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7" autoAdjust="0"/>
    <p:restoredTop sz="88850" autoAdjust="0"/>
  </p:normalViewPr>
  <p:slideViewPr>
    <p:cSldViewPr snapToGrid="0">
      <p:cViewPr varScale="1">
        <p:scale>
          <a:sx n="61" d="100"/>
          <a:sy n="61" d="100"/>
        </p:scale>
        <p:origin x="1380" y="52"/>
      </p:cViewPr>
      <p:guideLst>
        <p:guide orient="horz" pos="3793"/>
        <p:guide pos="4413"/>
      </p:guideLst>
    </p:cSldViewPr>
  </p:slideViewPr>
  <p:outlineViewPr>
    <p:cViewPr>
      <p:scale>
        <a:sx n="33" d="100"/>
        <a:sy n="33" d="100"/>
      </p:scale>
      <p:origin x="0" y="-11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57CC1192-CBDD-481E-B91D-38B857D3333C}" type="slidenum">
              <a:rPr lang="en-US" altLang="en-US"/>
              <a:pPr/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30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pitchFamily="18" charset="0"/>
              </a:defRPr>
            </a:lvl1pPr>
          </a:lstStyle>
          <a:p>
            <a:fld id="{DB457A56-1AE9-479B-BCDE-57B9EE73B2DB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77365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22587-C862-48B0-936D-02AA61D27866}" type="slidenum">
              <a:rPr lang="it-IT" altLang="en-US"/>
              <a:pPr/>
              <a:t>1</a:t>
            </a:fld>
            <a:endParaRPr lang="it-IT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5042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098550" y="5476875"/>
            <a:ext cx="39385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7" rIns="91432" bIns="45717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it-IT" altLang="en-US" sz="2300">
              <a:latin typeface="Times New Roman" pitchFamily="18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2013"/>
            <a:ext cx="8420100" cy="1468437"/>
          </a:xfrm>
          <a:noFill/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4313" y="3884613"/>
            <a:ext cx="6937375" cy="175418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486650" y="0"/>
            <a:ext cx="2419350" cy="6477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7105650" cy="64770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2110EE-5E4B-440F-A8C7-E6B657913D2F}" type="datetimeFigureOut">
              <a:rPr lang="it-IT"/>
              <a:pPr/>
              <a:t>01/05/2020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D4176-CE14-4558-9AB1-429533D96620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F02DF-8D9B-430A-AF09-C8209C00D91B}" type="datetimeFigureOut">
              <a:rPr lang="it-IT"/>
              <a:pPr/>
              <a:t>01/05/2020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71AC1-404A-4F42-A55B-9C09A69BCA94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36A0B-C264-485E-8B32-98E9146D0133}" type="datetimeFigureOut">
              <a:rPr lang="it-IT"/>
              <a:pPr/>
              <a:t>01/05/2020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3DA0A-E5BC-4FD6-A396-2E86640FF156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B78D89-EA34-4D5B-A2B0-8268768A04F9}" type="datetimeFigureOut">
              <a:rPr lang="it-IT"/>
              <a:pPr/>
              <a:t>01/05/2020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3B0C4-C69A-43F0-A6A1-E9CFCD1EDA2F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E52FF-99C7-443F-BA76-A11F893B4FBB}" type="datetimeFigureOut">
              <a:rPr lang="it-IT"/>
              <a:pPr/>
              <a:t>01/05/2020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831D9-CCFA-42FB-B8BD-73E0F13DDB3A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2321F-F20A-4858-A00A-34F395584C75}" type="datetimeFigureOut">
              <a:rPr lang="it-IT"/>
              <a:pPr/>
              <a:t>01/05/2020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AFE0E-BEBB-4BA0-BD42-CB18910C177D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C1B4E-A9E3-4B39-B8F1-280441CBEAB6}" type="datetimeFigureOut">
              <a:rPr lang="it-IT"/>
              <a:pPr/>
              <a:t>01/05/2020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3AA57-05A5-49A3-BDF7-2AE13DC01846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1BD82E-087C-40B0-A79E-D37C7320C5CD}" type="datetimeFigureOut">
              <a:rPr lang="it-IT"/>
              <a:pPr/>
              <a:t>01/05/2020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82EC0-944A-4F5E-A39E-F638AF5C720D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0231E6-D7A0-4476-8228-AB962A0C27E7}" type="datetimeFigureOut">
              <a:rPr lang="it-IT"/>
              <a:pPr/>
              <a:t>01/05/2020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A7949-9655-46C2-A525-495E7FB42EAB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EFC80-D581-4222-839E-9AB90B38439B}" type="datetimeFigureOut">
              <a:rPr lang="it-IT"/>
              <a:pPr/>
              <a:t>01/05/2020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B6A80-8F30-448C-855B-BC35BA4AE6D6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75150-E227-4E83-AFB6-DDE7DA2229E0}" type="datetimeFigureOut">
              <a:rPr lang="it-IT"/>
              <a:pPr/>
              <a:t>01/05/2020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BE137-25A1-490E-A140-53E3FF80368C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64185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2850" y="838200"/>
            <a:ext cx="4643438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ChangeArrowheads="1"/>
          </p:cNvSpPr>
          <p:nvPr userDrawn="1"/>
        </p:nvSpPr>
        <p:spPr bwMode="auto">
          <a:xfrm>
            <a:off x="0" y="6543675"/>
            <a:ext cx="9906000" cy="3143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7" rIns="91432" bIns="45717" anchor="ctr"/>
          <a:lstStyle/>
          <a:p>
            <a:pPr algn="ctr" eaLnBrk="1" hangingPunct="1"/>
            <a:endParaRPr lang="it-IT" altLang="en-US" sz="2300">
              <a:solidFill>
                <a:srgbClr val="000099"/>
              </a:solidFill>
              <a:latin typeface="Helvetica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16388" y="0"/>
            <a:ext cx="5789612" cy="6858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vert="horz" wrap="square" lIns="91432" tIns="45717" rIns="91432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94376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85800"/>
            <a:ext cx="9906000" cy="0"/>
          </a:xfrm>
          <a:prstGeom prst="line">
            <a:avLst/>
          </a:prstGeom>
          <a:noFill/>
          <a:ln w="412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auto">
          <a:xfrm>
            <a:off x="1098550" y="5476875"/>
            <a:ext cx="39385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7" rIns="91432" bIns="45717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it-IT" altLang="en-US" sz="2300">
              <a:latin typeface="Times New Roman" pitchFamily="18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9312275" y="65532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2" tIns="45717" rIns="91432" bIns="45717"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CCD3D139-F91D-4E78-9668-D567D4B2A8B6}" type="slidenum">
              <a:rPr lang="it-IT" altLang="en-US" sz="1400">
                <a:solidFill>
                  <a:srgbClr val="DFDFDF"/>
                </a:solidFill>
              </a:rPr>
              <a:pPr algn="ctr" eaLnBrk="1" hangingPunct="1">
                <a:spcBef>
                  <a:spcPct val="50000"/>
                </a:spcBef>
              </a:pPr>
              <a:t>‹N›</a:t>
            </a:fld>
            <a:endParaRPr lang="it-IT" altLang="en-US" sz="1400">
              <a:solidFill>
                <a:srgbClr val="DFDFDF"/>
              </a:solidFill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0" y="6553200"/>
            <a:ext cx="9906000" cy="0"/>
          </a:xfrm>
          <a:prstGeom prst="line">
            <a:avLst/>
          </a:prstGeom>
          <a:noFill/>
          <a:ln w="412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9"/>
          <p:cNvPicPr>
            <a:picLocks noChangeAspect="1"/>
          </p:cNvPicPr>
          <p:nvPr userDrawn="1"/>
        </p:nvPicPr>
        <p:blipFill>
          <a:blip r:embed="rId13" cstate="print"/>
          <a:srcRect t="35201" r="58702" b="7822"/>
          <a:stretch>
            <a:fillRect/>
          </a:stretch>
        </p:blipFill>
        <p:spPr bwMode="auto">
          <a:xfrm>
            <a:off x="122238" y="0"/>
            <a:ext cx="8064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50" r:id="rId2"/>
    <p:sldLayoutId id="2147485051" r:id="rId3"/>
    <p:sldLayoutId id="2147485052" r:id="rId4"/>
    <p:sldLayoutId id="2147485053" r:id="rId5"/>
    <p:sldLayoutId id="2147485054" r:id="rId6"/>
    <p:sldLayoutId id="2147485055" r:id="rId7"/>
    <p:sldLayoutId id="2147485056" r:id="rId8"/>
    <p:sldLayoutId id="2147485057" r:id="rId9"/>
    <p:sldLayoutId id="2147485058" r:id="rId10"/>
    <p:sldLayoutId id="21474850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300" b="1">
          <a:solidFill>
            <a:srgbClr val="DFDFDF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rgbClr val="000099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rgbClr val="000099"/>
          </a:solidFill>
          <a:latin typeface="+mn-lt"/>
        </a:defRPr>
      </a:lvl3pPr>
      <a:lvl4pPr marL="1601788" indent="-23177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000099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EC23B9BB-CE9D-41EA-8668-9F881587F7C1}" type="datetimeFigureOut">
              <a:rPr lang="it-IT"/>
              <a:pPr/>
              <a:t>01/05/2020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469EB79-4069-4037-810E-E2D6A77CF521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0" r:id="rId1"/>
    <p:sldLayoutId id="2147485061" r:id="rId2"/>
    <p:sldLayoutId id="2147485062" r:id="rId3"/>
    <p:sldLayoutId id="2147485063" r:id="rId4"/>
    <p:sldLayoutId id="2147485064" r:id="rId5"/>
    <p:sldLayoutId id="2147485065" r:id="rId6"/>
    <p:sldLayoutId id="2147485066" r:id="rId7"/>
    <p:sldLayoutId id="2147485067" r:id="rId8"/>
    <p:sldLayoutId id="2147485068" r:id="rId9"/>
    <p:sldLayoutId id="2147485069" r:id="rId10"/>
    <p:sldLayoutId id="21474850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672755"/>
            <a:ext cx="9906000" cy="1400175"/>
          </a:xfrm>
          <a:noFill/>
        </p:spPr>
        <p:txBody>
          <a:bodyPr/>
          <a:lstStyle/>
          <a:p>
            <a:pPr defTabSz="323850" eaLnBrk="1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UAV</a:t>
            </a:r>
            <a:r>
              <a:rPr lang="it-IT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Radar </a:t>
            </a:r>
            <a:r>
              <a:rPr lang="it-IT" sz="32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it-IT" sz="32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maging</a:t>
            </a:r>
            <a:r>
              <a:rPr lang="it-IT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it-IT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for cultural </a:t>
            </a:r>
            <a:r>
              <a:rPr lang="it-IT" sz="3200" b="1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heritage</a:t>
            </a:r>
            <a:r>
              <a:rPr lang="it-IT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it-IT" sz="3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defTabSz="323850" eaLnBrk="1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first prototype</a:t>
            </a:r>
            <a:endParaRPr lang="it-IT" altLang="en-US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0" y="5326063"/>
            <a:ext cx="9906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9" tIns="47889" rIns="95779" bIns="47889" anchor="ctr"/>
          <a:lstStyle/>
          <a:p>
            <a:pPr algn="ctr" defTabSz="957263" eaLnBrk="1" hangingPunct="1"/>
            <a:endParaRPr lang="it-IT" sz="19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3" name="Picture 4"/>
          <p:cNvPicPr>
            <a:picLocks noChangeAspect="1"/>
          </p:cNvPicPr>
          <p:nvPr/>
        </p:nvPicPr>
        <p:blipFill>
          <a:blip r:embed="rId3" cstate="print"/>
          <a:srcRect l="2328" t="9088" r="82011" b="9190"/>
          <a:stretch>
            <a:fillRect/>
          </a:stretch>
        </p:blipFill>
        <p:spPr bwMode="auto">
          <a:xfrm>
            <a:off x="6042825" y="27537"/>
            <a:ext cx="1151836" cy="118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 bwMode="auto">
          <a:xfrm>
            <a:off x="7670800" y="1270000"/>
            <a:ext cx="2087563" cy="6000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Immagine 1" descr="image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06" y="58526"/>
            <a:ext cx="2473157" cy="99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30" y="119848"/>
            <a:ext cx="2419619" cy="106418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29" r="84466"/>
          <a:stretch/>
        </p:blipFill>
        <p:spPr>
          <a:xfrm>
            <a:off x="57901" y="86328"/>
            <a:ext cx="1094623" cy="10717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5" b="11580"/>
          <a:stretch/>
        </p:blipFill>
        <p:spPr>
          <a:xfrm>
            <a:off x="7286610" y="5728494"/>
            <a:ext cx="2603697" cy="111442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3580001"/>
            <a:ext cx="9906000" cy="181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it-IT" sz="160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Esposito </a:t>
            </a:r>
            <a:r>
              <a:rPr lang="it-IT" sz="1600" b="1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it-IT" sz="16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it-IT" sz="1600" baseline="30000" dirty="0" smtClean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it-IT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Noviello C.</a:t>
            </a:r>
            <a:r>
              <a:rPr lang="it-IT" sz="1600" baseline="30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it-IT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1600" dirty="0" err="1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Ludeno</a:t>
            </a:r>
            <a:r>
              <a:rPr lang="it-IT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G.</a:t>
            </a:r>
            <a:r>
              <a:rPr lang="it-IT" sz="1600" baseline="30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it-IT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Gennarelli G.</a:t>
            </a:r>
            <a:r>
              <a:rPr lang="it-IT" sz="1600" baseline="30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it-IT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Fasano G.</a:t>
            </a:r>
            <a:r>
              <a:rPr lang="it-IT" sz="1600" baseline="30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it-IT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Renga A.</a:t>
            </a:r>
            <a:r>
              <a:rPr lang="it-IT" sz="1600" baseline="30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it-IT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1600" dirty="0" err="1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Soldovieri</a:t>
            </a:r>
            <a:r>
              <a:rPr lang="it-IT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F.</a:t>
            </a:r>
            <a:r>
              <a:rPr lang="it-IT" sz="1600" baseline="30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it-IT" sz="16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Catapano I.</a:t>
            </a:r>
            <a:r>
              <a:rPr lang="it-IT" sz="1600" baseline="30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endParaRPr lang="it-IT" sz="1600" dirty="0">
              <a:latin typeface="+mn-lt"/>
              <a:ea typeface="Times New Roman" panose="02020603050405020304" pitchFamily="18" charset="0"/>
            </a:endParaRPr>
          </a:p>
          <a:p>
            <a:pPr marL="895350">
              <a:spcBef>
                <a:spcPts val="600"/>
              </a:spcBef>
              <a:spcAft>
                <a:spcPts val="1200"/>
              </a:spcAft>
            </a:pPr>
            <a:r>
              <a:rPr lang="en-US" sz="1400" baseline="300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140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Institute for Electromagnetic Sensing of the Environment, National Research Council (IREA-CNR), </a:t>
            </a:r>
            <a:endParaRPr lang="it-IT" sz="1400" dirty="0">
              <a:latin typeface="+mn-lt"/>
              <a:ea typeface="Times New Roman" panose="02020603050405020304" pitchFamily="18" charset="0"/>
            </a:endParaRPr>
          </a:p>
          <a:p>
            <a:pPr marL="89535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1400" baseline="30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Department of Industrial Engineering (DII) University of Naples “Federico II</a:t>
            </a:r>
            <a:r>
              <a:rPr lang="en-GB" sz="1400" dirty="0" smtClean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89535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16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Contac</a:t>
            </a:r>
            <a:r>
              <a:rPr lang="en-GB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 person: </a:t>
            </a:r>
            <a:r>
              <a:rPr lang="en-GB" sz="16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esposito</a:t>
            </a:r>
            <a:r>
              <a:rPr lang="en-GB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.g@irea.cnr.it</a:t>
            </a:r>
            <a:endParaRPr lang="it-IT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36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Experimental test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35617" y="2301506"/>
            <a:ext cx="474449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The </a:t>
            </a:r>
            <a:r>
              <a:rPr lang="en-US" dirty="0" smtClean="0"/>
              <a:t>experimental tests were carried out at an </a:t>
            </a:r>
            <a:r>
              <a:rPr lang="en-US" dirty="0"/>
              <a:t>authorized site for amateur UAV </a:t>
            </a:r>
            <a:r>
              <a:rPr lang="en-US" dirty="0" smtClean="0"/>
              <a:t>flights </a:t>
            </a:r>
            <a:r>
              <a:rPr lang="en-US" dirty="0"/>
              <a:t>in </a:t>
            </a:r>
            <a:r>
              <a:rPr lang="en-US" dirty="0" err="1"/>
              <a:t>Acerra</a:t>
            </a:r>
            <a:r>
              <a:rPr lang="en-US" dirty="0"/>
              <a:t>, Naples, Italy.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3912" y="926662"/>
            <a:ext cx="9822088" cy="11310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5000"/>
              </a:lnSpc>
              <a:defRPr sz="1600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sz="1800" b="1" u="sng" dirty="0"/>
              <a:t>Objective</a:t>
            </a:r>
            <a:r>
              <a:rPr lang="en-US" dirty="0"/>
              <a:t>: </a:t>
            </a:r>
            <a:r>
              <a:rPr lang="en-US" sz="1800" b="1" dirty="0" smtClean="0"/>
              <a:t>testing </a:t>
            </a:r>
            <a:r>
              <a:rPr lang="en-US" sz="1800" b="1" dirty="0"/>
              <a:t>the ability of </a:t>
            </a:r>
            <a:r>
              <a:rPr lang="en-US" sz="1800" b="1" dirty="0" smtClean="0"/>
              <a:t>CDGPS </a:t>
            </a:r>
            <a:r>
              <a:rPr lang="en-US" sz="1800" b="1" dirty="0"/>
              <a:t>technique to estimate the UAV position with the accuracy required for target </a:t>
            </a:r>
            <a:r>
              <a:rPr lang="en-US" sz="1800" b="1" dirty="0" smtClean="0"/>
              <a:t>imaging and </a:t>
            </a:r>
            <a:r>
              <a:rPr lang="en-US" sz="1800" b="1" dirty="0"/>
              <a:t>verifying the </a:t>
            </a:r>
            <a:r>
              <a:rPr lang="en-US" sz="1800" b="1" dirty="0" smtClean="0"/>
              <a:t>imaging capability </a:t>
            </a:r>
            <a:r>
              <a:rPr lang="en-US" sz="1800" b="1" dirty="0"/>
              <a:t>of the overall radar </a:t>
            </a:r>
            <a:r>
              <a:rPr lang="en-US" sz="1800" b="1" dirty="0" smtClean="0"/>
              <a:t>system</a:t>
            </a:r>
            <a:endParaRPr lang="it-IT" sz="18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8" y="0"/>
            <a:ext cx="1516188" cy="66684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6" y="24281"/>
            <a:ext cx="1120033" cy="618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8924017"/>
                  </p:ext>
                </p:extLst>
              </p:nvPr>
            </p:nvGraphicFramePr>
            <p:xfrm>
              <a:off x="5035617" y="3885544"/>
              <a:ext cx="4870383" cy="16349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8590">
                      <a:extLst>
                        <a:ext uri="{9D8B030D-6E8A-4147-A177-3AD203B41FA5}">
                          <a16:colId xmlns:a16="http://schemas.microsoft.com/office/drawing/2014/main" val="2296705865"/>
                        </a:ext>
                      </a:extLst>
                    </a:gridCol>
                    <a:gridCol w="1013523">
                      <a:extLst>
                        <a:ext uri="{9D8B030D-6E8A-4147-A177-3AD203B41FA5}">
                          <a16:colId xmlns:a16="http://schemas.microsoft.com/office/drawing/2014/main" val="2128865192"/>
                        </a:ext>
                      </a:extLst>
                    </a:gridCol>
                    <a:gridCol w="921039">
                      <a:extLst>
                        <a:ext uri="{9D8B030D-6E8A-4147-A177-3AD203B41FA5}">
                          <a16:colId xmlns:a16="http://schemas.microsoft.com/office/drawing/2014/main" val="2362048622"/>
                        </a:ext>
                      </a:extLst>
                    </a:gridCol>
                    <a:gridCol w="1038958">
                      <a:extLst>
                        <a:ext uri="{9D8B030D-6E8A-4147-A177-3AD203B41FA5}">
                          <a16:colId xmlns:a16="http://schemas.microsoft.com/office/drawing/2014/main" val="874684619"/>
                        </a:ext>
                      </a:extLst>
                    </a:gridCol>
                    <a:gridCol w="1018273">
                      <a:extLst>
                        <a:ext uri="{9D8B030D-6E8A-4147-A177-3AD203B41FA5}">
                          <a16:colId xmlns:a16="http://schemas.microsoft.com/office/drawing/2014/main" val="2270013847"/>
                        </a:ext>
                      </a:extLst>
                    </a:gridCol>
                  </a:tblGrid>
                  <a:tr h="1003921">
                    <a:tc>
                      <a:txBody>
                        <a:bodyPr/>
                        <a:lstStyle/>
                        <a:p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Average altitude [m]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Duration [s]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Covered path [m]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Gathered data </a:t>
                          </a:r>
                        </a:p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[points]</a:t>
                          </a:r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6390784"/>
                      </a:ext>
                    </a:extLst>
                  </a:tr>
                  <a:tr h="315518"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Flight 1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4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17.5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31.4</m:t>
                              </m:r>
                            </m:oMath>
                          </a14:m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251</m:t>
                              </m:r>
                            </m:oMath>
                          </a14:m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7403506"/>
                      </a:ext>
                    </a:extLst>
                  </a:tr>
                  <a:tr h="315518"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Flight 2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4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21.7</m:t>
                              </m:r>
                            </m:oMath>
                          </a14:m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33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331</m:t>
                                </m:r>
                              </m:oMath>
                            </m:oMathPara>
                          </a14:m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7128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a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8924017"/>
                  </p:ext>
                </p:extLst>
              </p:nvPr>
            </p:nvGraphicFramePr>
            <p:xfrm>
              <a:off x="5035617" y="3885544"/>
              <a:ext cx="4870383" cy="16349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8590">
                      <a:extLst>
                        <a:ext uri="{9D8B030D-6E8A-4147-A177-3AD203B41FA5}">
                          <a16:colId xmlns:a16="http://schemas.microsoft.com/office/drawing/2014/main" val="2296705865"/>
                        </a:ext>
                      </a:extLst>
                    </a:gridCol>
                    <a:gridCol w="1013523">
                      <a:extLst>
                        <a:ext uri="{9D8B030D-6E8A-4147-A177-3AD203B41FA5}">
                          <a16:colId xmlns:a16="http://schemas.microsoft.com/office/drawing/2014/main" val="2128865192"/>
                        </a:ext>
                      </a:extLst>
                    </a:gridCol>
                    <a:gridCol w="921039">
                      <a:extLst>
                        <a:ext uri="{9D8B030D-6E8A-4147-A177-3AD203B41FA5}">
                          <a16:colId xmlns:a16="http://schemas.microsoft.com/office/drawing/2014/main" val="2362048622"/>
                        </a:ext>
                      </a:extLst>
                    </a:gridCol>
                    <a:gridCol w="1038958">
                      <a:extLst>
                        <a:ext uri="{9D8B030D-6E8A-4147-A177-3AD203B41FA5}">
                          <a16:colId xmlns:a16="http://schemas.microsoft.com/office/drawing/2014/main" val="874684619"/>
                        </a:ext>
                      </a:extLst>
                    </a:gridCol>
                    <a:gridCol w="1018273">
                      <a:extLst>
                        <a:ext uri="{9D8B030D-6E8A-4147-A177-3AD203B41FA5}">
                          <a16:colId xmlns:a16="http://schemas.microsoft.com/office/drawing/2014/main" val="2270013847"/>
                        </a:ext>
                      </a:extLst>
                    </a:gridCol>
                  </a:tblGrid>
                  <a:tr h="1003921">
                    <a:tc>
                      <a:txBody>
                        <a:bodyPr/>
                        <a:lstStyle/>
                        <a:p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Average altitude [m]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Duration [s]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Covered path [m]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Gathered data </a:t>
                          </a:r>
                        </a:p>
                        <a:p>
                          <a:pPr algn="ctr"/>
                          <a:r>
                            <a:rPr lang="en-US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[points]</a:t>
                          </a:r>
                          <a:endParaRPr lang="it-IT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6390784"/>
                      </a:ext>
                    </a:extLst>
                  </a:tr>
                  <a:tr h="315518"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Flight 1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dirty="0" smtClean="0"/>
                            <a:t>4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4605" t="-321154" r="-225000" b="-1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72353" t="-321154" r="-101176" b="-1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379042" t="-321154" r="-2994" b="-113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7403506"/>
                      </a:ext>
                    </a:extLst>
                  </a:tr>
                  <a:tr h="315518">
                    <a:tc>
                      <a:txBody>
                        <a:bodyPr/>
                        <a:lstStyle/>
                        <a:p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Flight 2</a:t>
                          </a:r>
                          <a:endParaRPr lang="it-IT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87349" t="-421154" r="-297590" b="-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04605" t="-421154" r="-225000" b="-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272353" t="-421154" r="-101176" b="-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4"/>
                          <a:stretch>
                            <a:fillRect l="-379042" t="-421154" r="-2994" b="-13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12894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" y="2341842"/>
            <a:ext cx="4961165" cy="315328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209115" y="3608716"/>
            <a:ext cx="1355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Target 2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63433" y="3470046"/>
            <a:ext cx="13558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Target 1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DA0699-02DC-44CF-8DFC-979DF9A9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Experimental test</a:t>
            </a:r>
            <a:endParaRPr lang="it-IT" sz="32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8" y="0"/>
            <a:ext cx="1516188" cy="6668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02695" y="688309"/>
            <a:ext cx="1171902" cy="430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Flight 1</a:t>
            </a:r>
            <a:endParaRPr lang="it-IT" b="1" u="sng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r="7038"/>
          <a:stretch/>
        </p:blipFill>
        <p:spPr>
          <a:xfrm>
            <a:off x="0" y="1025614"/>
            <a:ext cx="4557423" cy="219356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 r="7347"/>
          <a:stretch/>
        </p:blipFill>
        <p:spPr>
          <a:xfrm>
            <a:off x="5228170" y="1042447"/>
            <a:ext cx="4577566" cy="217673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3278" r="9849"/>
          <a:stretch/>
        </p:blipFill>
        <p:spPr>
          <a:xfrm>
            <a:off x="5095653" y="3414887"/>
            <a:ext cx="3842379" cy="34431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6" y="24281"/>
            <a:ext cx="1120033" cy="61828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33556" y="825805"/>
            <a:ext cx="1438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ea typeface="Calibri" pitchFamily="34" charset="0"/>
                <a:cs typeface="Times New Roman" pitchFamily="18" charset="0"/>
              </a:rPr>
              <a:t>Raw </a:t>
            </a:r>
            <a:r>
              <a:rPr lang="en-US" sz="1400" dirty="0" err="1">
                <a:latin typeface="+mn-lt"/>
                <a:ea typeface="Calibri" pitchFamily="34" charset="0"/>
                <a:cs typeface="Times New Roman" pitchFamily="18" charset="0"/>
              </a:rPr>
              <a:t>Radargram</a:t>
            </a:r>
            <a:endParaRPr lang="it-IT" sz="14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148623" y="3281932"/>
            <a:ext cx="1736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ea typeface="Calibri" pitchFamily="34" charset="0"/>
                <a:cs typeface="Times New Roman" pitchFamily="18" charset="0"/>
              </a:rPr>
              <a:t>Tomographic image</a:t>
            </a:r>
            <a:endParaRPr lang="it-IT" sz="14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005522" y="825805"/>
            <a:ext cx="174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ea typeface="Calibri" pitchFamily="34" charset="0"/>
                <a:cs typeface="Times New Roman" pitchFamily="18" charset="0"/>
              </a:rPr>
              <a:t>Filtered </a:t>
            </a:r>
            <a:r>
              <a:rPr lang="en-US" sz="1400" dirty="0" err="1">
                <a:latin typeface="+mn-lt"/>
                <a:ea typeface="Calibri" pitchFamily="34" charset="0"/>
                <a:cs typeface="Times New Roman" pitchFamily="18" charset="0"/>
              </a:rPr>
              <a:t>Radargram</a:t>
            </a:r>
            <a:endParaRPr lang="it-IT" sz="14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4561547"/>
            <a:ext cx="52386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No ambiguities occur because the targets are located at the radar nadir directions</a:t>
            </a:r>
            <a:endParaRPr lang="en-US" sz="2000" b="1" dirty="0">
              <a:solidFill>
                <a:srgbClr val="FF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E633492B-2887-4B6E-B145-4194D4DFD71C}"/>
              </a:ext>
            </a:extLst>
          </p:cNvPr>
          <p:cNvSpPr/>
          <p:nvPr/>
        </p:nvSpPr>
        <p:spPr bwMode="auto">
          <a:xfrm rot="16200000">
            <a:off x="4725068" y="1676833"/>
            <a:ext cx="527156" cy="70267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8" name="Freccia circolare a sinistra 17"/>
          <p:cNvSpPr/>
          <p:nvPr/>
        </p:nvSpPr>
        <p:spPr bwMode="auto">
          <a:xfrm>
            <a:off x="9022855" y="3219179"/>
            <a:ext cx="697156" cy="104802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noFill/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16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3238" r="10672"/>
          <a:stretch/>
        </p:blipFill>
        <p:spPr>
          <a:xfrm>
            <a:off x="5145972" y="3416400"/>
            <a:ext cx="3731034" cy="3441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DDA0699-02DC-44CF-8DFC-979DF9A9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Experimental test</a:t>
            </a:r>
            <a:endParaRPr lang="it-IT" sz="32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8" y="0"/>
            <a:ext cx="1516188" cy="6668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02695" y="688309"/>
            <a:ext cx="1171902" cy="430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smtClean="0"/>
              <a:t>Flight 2</a:t>
            </a:r>
            <a:endParaRPr lang="it-IT" b="1" u="sng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6" y="24281"/>
            <a:ext cx="1120033" cy="61828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533556" y="825805"/>
            <a:ext cx="1438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ea typeface="Calibri" pitchFamily="34" charset="0"/>
                <a:cs typeface="Times New Roman" pitchFamily="18" charset="0"/>
              </a:rPr>
              <a:t>Raw </a:t>
            </a:r>
            <a:r>
              <a:rPr lang="en-US" sz="1400" dirty="0" err="1">
                <a:latin typeface="+mn-lt"/>
                <a:ea typeface="Calibri" pitchFamily="34" charset="0"/>
                <a:cs typeface="Times New Roman" pitchFamily="18" charset="0"/>
              </a:rPr>
              <a:t>Radargram</a:t>
            </a:r>
            <a:endParaRPr lang="it-IT" sz="14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253398" y="3262882"/>
            <a:ext cx="1736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ea typeface="Calibri" pitchFamily="34" charset="0"/>
                <a:cs typeface="Times New Roman" pitchFamily="18" charset="0"/>
              </a:rPr>
              <a:t>Tomographic image</a:t>
            </a:r>
            <a:endParaRPr lang="it-IT" sz="14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005522" y="825805"/>
            <a:ext cx="174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ea typeface="Calibri" pitchFamily="34" charset="0"/>
                <a:cs typeface="Times New Roman" pitchFamily="18" charset="0"/>
              </a:rPr>
              <a:t>Filtered </a:t>
            </a:r>
            <a:r>
              <a:rPr lang="en-US" sz="1400" dirty="0" err="1">
                <a:latin typeface="+mn-lt"/>
                <a:ea typeface="Calibri" pitchFamily="34" charset="0"/>
                <a:cs typeface="Times New Roman" pitchFamily="18" charset="0"/>
              </a:rPr>
              <a:t>Radargram</a:t>
            </a:r>
            <a:endParaRPr lang="it-IT" sz="14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2893" y="4373029"/>
            <a:ext cx="4845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Left-right ambiguities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occur because the targets 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are far from the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radar nadir direction</a:t>
            </a:r>
            <a:endParaRPr lang="en-US" sz="2000" b="1" dirty="0">
              <a:solidFill>
                <a:srgbClr val="FF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" r="7814"/>
          <a:stretch/>
        </p:blipFill>
        <p:spPr>
          <a:xfrm>
            <a:off x="0" y="1029459"/>
            <a:ext cx="4531117" cy="225247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r="7693"/>
          <a:stretch/>
        </p:blipFill>
        <p:spPr>
          <a:xfrm>
            <a:off x="5300475" y="1081090"/>
            <a:ext cx="4548729" cy="2200841"/>
          </a:xfrm>
          <a:prstGeom prst="rect">
            <a:avLst/>
          </a:prstGeom>
        </p:spPr>
      </p:pic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E633492B-2887-4B6E-B145-4194D4DFD71C}"/>
              </a:ext>
            </a:extLst>
          </p:cNvPr>
          <p:cNvSpPr/>
          <p:nvPr/>
        </p:nvSpPr>
        <p:spPr bwMode="auto">
          <a:xfrm rot="16200000">
            <a:off x="4725068" y="1676833"/>
            <a:ext cx="527156" cy="70267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1" name="Freccia circolare a sinistra 20"/>
          <p:cNvSpPr/>
          <p:nvPr/>
        </p:nvSpPr>
        <p:spPr bwMode="auto">
          <a:xfrm>
            <a:off x="9022855" y="3219179"/>
            <a:ext cx="697156" cy="104802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noFill/>
          <a:ln w="222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75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CBE173-0C57-4586-9FDC-9BEBF828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/>
              <a:t>Conclusions</a:t>
            </a:r>
            <a:r>
              <a:rPr lang="it-IT" sz="3200" dirty="0"/>
              <a:t> and future </a:t>
            </a:r>
            <a:r>
              <a:rPr lang="it-IT" sz="3200" dirty="0" err="1"/>
              <a:t>works</a:t>
            </a:r>
            <a:endParaRPr lang="it-IT" sz="3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A384DD-581C-4749-A923-67B5354779D0}"/>
              </a:ext>
            </a:extLst>
          </p:cNvPr>
          <p:cNvSpPr txBox="1"/>
          <p:nvPr/>
        </p:nvSpPr>
        <p:spPr>
          <a:xfrm>
            <a:off x="66676" y="716399"/>
            <a:ext cx="9744074" cy="582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300" b="1" u="sng" dirty="0" err="1" smtClean="0"/>
              <a:t>Conclusions</a:t>
            </a:r>
            <a:endParaRPr lang="it-IT" sz="2300" b="1" u="sng" dirty="0" smtClean="0"/>
          </a:p>
          <a:p>
            <a:pPr marL="180975" indent="-180975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 err="1" smtClean="0"/>
              <a:t>Multicopter</a:t>
            </a:r>
            <a:r>
              <a:rPr lang="en-US" sz="2000" dirty="0" smtClean="0"/>
              <a:t>-UAV radar </a:t>
            </a:r>
            <a:r>
              <a:rPr lang="en-US" sz="2000" dirty="0"/>
              <a:t>imaging system has been </a:t>
            </a:r>
            <a:r>
              <a:rPr lang="en-US" sz="2000" dirty="0" smtClean="0"/>
              <a:t>proposed</a:t>
            </a:r>
          </a:p>
          <a:p>
            <a:pPr marL="180975" indent="-180975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CDGPS technique allowed us to estimate </a:t>
            </a:r>
            <a:r>
              <a:rPr lang="en-US" sz="2000" dirty="0"/>
              <a:t>the 3D M-UAV flight path with centimeter </a:t>
            </a:r>
            <a:r>
              <a:rPr lang="en-US" sz="2000" dirty="0" smtClean="0"/>
              <a:t>accuracy</a:t>
            </a:r>
          </a:p>
          <a:p>
            <a:pPr marL="180975" indent="-180975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An </a:t>
            </a:r>
            <a:r>
              <a:rPr lang="en-US" sz="2000" dirty="0"/>
              <a:t>advanced imaging approach, based on the </a:t>
            </a:r>
            <a:r>
              <a:rPr lang="en-US" sz="2000" dirty="0" err="1"/>
              <a:t>adjoint</a:t>
            </a:r>
            <a:r>
              <a:rPr lang="en-US" sz="2000" dirty="0"/>
              <a:t> inverse scattering problem, has been adopted to obtain focused images of on surface targets in the case of a single flight </a:t>
            </a:r>
            <a:r>
              <a:rPr lang="en-US" sz="2000" dirty="0" smtClean="0"/>
              <a:t>track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it-IT" sz="2300" b="1" u="sng" dirty="0" smtClean="0"/>
              <a:t>Future </a:t>
            </a:r>
            <a:r>
              <a:rPr lang="it-IT" sz="2300" b="1" u="sng" dirty="0" err="1"/>
              <a:t>works</a:t>
            </a:r>
            <a:endParaRPr lang="it-IT" sz="2300" b="1" u="sng" dirty="0"/>
          </a:p>
          <a:p>
            <a:pPr marL="180975" indent="-180975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Further flight tests to assess the subsurface imaging system capability</a:t>
            </a:r>
          </a:p>
          <a:p>
            <a:pPr marL="180975" indent="-180975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Non-rectilinear trajectory (such as circular or slanting flights) to overcome the ambiguity effects</a:t>
            </a:r>
          </a:p>
          <a:p>
            <a:pPr marL="180975" indent="-180975">
              <a:lnSpc>
                <a:spcPct val="12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Waypoint following and grid surveys to regularly sample the area of interest 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8" y="0"/>
            <a:ext cx="1516188" cy="66684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6" y="24281"/>
            <a:ext cx="1120033" cy="6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0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/>
              <a:t>Acknowledgments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1196986"/>
            <a:ext cx="990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Thanks to the </a:t>
            </a:r>
            <a:r>
              <a:rPr lang="en-US" sz="2000" b="1" dirty="0"/>
              <a:t>VESTA</a:t>
            </a:r>
            <a:r>
              <a:rPr lang="en-US" sz="2000" dirty="0"/>
              <a:t> </a:t>
            </a:r>
            <a:r>
              <a:rPr lang="en-US" sz="2000" dirty="0" smtClean="0"/>
              <a:t>project</a:t>
            </a:r>
          </a:p>
          <a:p>
            <a:pPr algn="ctr"/>
            <a:endParaRPr lang="en-US" sz="2000" dirty="0"/>
          </a:p>
          <a:p>
            <a:pPr algn="ctr"/>
            <a:r>
              <a:rPr lang="it-IT" sz="2000" dirty="0"/>
              <a:t>“</a:t>
            </a:r>
            <a:r>
              <a:rPr lang="it-IT" sz="2000" b="1" dirty="0"/>
              <a:t>V</a:t>
            </a:r>
            <a:r>
              <a:rPr lang="it-IT" sz="2000" dirty="0"/>
              <a:t>alorizzazione </a:t>
            </a:r>
            <a:r>
              <a:rPr lang="it-IT" sz="2000" b="1" dirty="0"/>
              <a:t>E</a:t>
            </a:r>
            <a:r>
              <a:rPr lang="it-IT" sz="2000" dirty="0"/>
              <a:t> </a:t>
            </a:r>
            <a:r>
              <a:rPr lang="it-IT" sz="2000" b="1" dirty="0"/>
              <a:t>S</a:t>
            </a:r>
            <a:r>
              <a:rPr lang="it-IT" sz="2000" dirty="0"/>
              <a:t>alvaguardia del </a:t>
            </a:r>
            <a:r>
              <a:rPr lang="it-IT" sz="2000" dirty="0" err="1"/>
              <a:t>pa</a:t>
            </a:r>
            <a:r>
              <a:rPr lang="it-IT" sz="2000" b="1" dirty="0" err="1"/>
              <a:t>T</a:t>
            </a:r>
            <a:r>
              <a:rPr lang="it-IT" sz="2000" dirty="0" err="1"/>
              <a:t>rimonio</a:t>
            </a:r>
            <a:r>
              <a:rPr lang="it-IT" sz="2000" dirty="0"/>
              <a:t> </a:t>
            </a:r>
            <a:r>
              <a:rPr lang="it-IT" sz="2000" dirty="0" err="1"/>
              <a:t>cultur</a:t>
            </a:r>
            <a:r>
              <a:rPr lang="it-IT" sz="2000" b="1" dirty="0" err="1"/>
              <a:t>A</a:t>
            </a:r>
            <a:r>
              <a:rPr lang="it-IT" sz="2000" dirty="0" err="1"/>
              <a:t>le</a:t>
            </a:r>
            <a:endParaRPr lang="it-IT" sz="2000" dirty="0"/>
          </a:p>
          <a:p>
            <a:pPr algn="ctr"/>
            <a:r>
              <a:rPr lang="it-IT" sz="2000" dirty="0"/>
              <a:t>attraverso l’utilizzo di tecnologie innovative</a:t>
            </a:r>
            <a:r>
              <a:rPr lang="it-IT" sz="2000" dirty="0" smtClean="0"/>
              <a:t>”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/>
              <a:t>(Enhancement </a:t>
            </a:r>
            <a:r>
              <a:rPr lang="en-US" sz="2000" dirty="0" smtClean="0"/>
              <a:t>and </a:t>
            </a:r>
            <a:r>
              <a:rPr lang="en-US" sz="2000" dirty="0"/>
              <a:t>Preservation of the Cultural Heritage through the use of</a:t>
            </a:r>
          </a:p>
          <a:p>
            <a:pPr algn="ctr"/>
            <a:r>
              <a:rPr lang="en-US" sz="2000" dirty="0"/>
              <a:t>innovative </a:t>
            </a:r>
            <a:r>
              <a:rPr lang="en-US" sz="2000" dirty="0" smtClean="0"/>
              <a:t>technologies)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by </a:t>
            </a:r>
            <a:r>
              <a:rPr lang="en-US" sz="2000" dirty="0"/>
              <a:t>which the present work</a:t>
            </a:r>
          </a:p>
          <a:p>
            <a:pPr algn="ctr"/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financed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2" b="7927"/>
          <a:stretch/>
        </p:blipFill>
        <p:spPr>
          <a:xfrm>
            <a:off x="2701189" y="4468106"/>
            <a:ext cx="4506292" cy="19716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6" y="24281"/>
            <a:ext cx="1120033" cy="6182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8" y="0"/>
            <a:ext cx="1516188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39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>
                <a:solidFill>
                  <a:schemeClr val="bg1"/>
                </a:solidFill>
              </a:rPr>
              <a:t>Outline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5925" y="1277086"/>
            <a:ext cx="8213232" cy="343099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it-IT" sz="2100" b="1" dirty="0" err="1" smtClean="0">
                <a:solidFill>
                  <a:schemeClr val="tx1"/>
                </a:solidFill>
              </a:rPr>
              <a:t>Why</a:t>
            </a:r>
            <a:r>
              <a:rPr lang="it-IT" sz="2100" b="1" dirty="0" smtClean="0">
                <a:solidFill>
                  <a:schemeClr val="tx1"/>
                </a:solidFill>
              </a:rPr>
              <a:t> UAV radar </a:t>
            </a:r>
            <a:r>
              <a:rPr lang="it-IT" sz="2100" b="1" dirty="0" err="1" smtClean="0">
                <a:solidFill>
                  <a:schemeClr val="tx1"/>
                </a:solidFill>
              </a:rPr>
              <a:t>imaging</a:t>
            </a:r>
            <a:endParaRPr lang="it-IT" sz="2100" b="1" dirty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it-IT" sz="2100" b="1" dirty="0" smtClean="0">
                <a:solidFill>
                  <a:schemeClr val="tx1"/>
                </a:solidFill>
              </a:rPr>
              <a:t>UAV radar </a:t>
            </a:r>
            <a:r>
              <a:rPr lang="it-IT" sz="2100" b="1" dirty="0" err="1" smtClean="0">
                <a:solidFill>
                  <a:schemeClr val="tx1"/>
                </a:solidFill>
              </a:rPr>
              <a:t>prototype</a:t>
            </a:r>
            <a:endParaRPr lang="it-IT" sz="2100" b="1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it-IT" sz="2100" b="1" dirty="0" err="1" smtClean="0">
                <a:solidFill>
                  <a:schemeClr val="tx1"/>
                </a:solidFill>
              </a:rPr>
              <a:t>Imaging</a:t>
            </a:r>
            <a:r>
              <a:rPr lang="it-IT" sz="2100" b="1" dirty="0" smtClean="0">
                <a:solidFill>
                  <a:schemeClr val="tx1"/>
                </a:solidFill>
              </a:rPr>
              <a:t> </a:t>
            </a:r>
            <a:r>
              <a:rPr lang="it-IT" sz="2100" b="1" dirty="0" err="1" smtClean="0">
                <a:solidFill>
                  <a:schemeClr val="tx1"/>
                </a:solidFill>
              </a:rPr>
              <a:t>approach</a:t>
            </a:r>
            <a:endParaRPr lang="it-IT" sz="2100" b="1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it-IT" sz="2100" b="1" dirty="0" err="1" smtClean="0">
                <a:solidFill>
                  <a:schemeClr val="tx1"/>
                </a:solidFill>
              </a:rPr>
              <a:t>Experimental</a:t>
            </a:r>
            <a:r>
              <a:rPr lang="it-IT" sz="2100" b="1" dirty="0" smtClean="0">
                <a:solidFill>
                  <a:schemeClr val="tx1"/>
                </a:solidFill>
              </a:rPr>
              <a:t> test</a:t>
            </a:r>
          </a:p>
          <a:p>
            <a:pPr marL="514350" indent="-51435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it-IT" sz="2100" b="1" dirty="0" err="1" smtClean="0">
                <a:solidFill>
                  <a:schemeClr val="tx1"/>
                </a:solidFill>
              </a:rPr>
              <a:t>Conclusions</a:t>
            </a:r>
            <a:r>
              <a:rPr lang="it-IT" sz="2100" b="1" dirty="0" smtClean="0">
                <a:solidFill>
                  <a:schemeClr val="tx1"/>
                </a:solidFill>
              </a:rPr>
              <a:t> </a:t>
            </a:r>
            <a:r>
              <a:rPr lang="it-IT" sz="2100" b="1" dirty="0">
                <a:solidFill>
                  <a:schemeClr val="tx1"/>
                </a:solidFill>
              </a:rPr>
              <a:t>and </a:t>
            </a:r>
            <a:r>
              <a:rPr lang="it-IT" sz="2100" b="1" dirty="0" smtClean="0">
                <a:solidFill>
                  <a:schemeClr val="tx1"/>
                </a:solidFill>
              </a:rPr>
              <a:t>future </a:t>
            </a:r>
            <a:r>
              <a:rPr lang="it-IT" sz="2100" b="1" dirty="0" err="1" smtClean="0">
                <a:solidFill>
                  <a:schemeClr val="tx1"/>
                </a:solidFill>
              </a:rPr>
              <a:t>works</a:t>
            </a:r>
            <a:endParaRPr lang="it-IT" sz="2100" b="1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8" y="0"/>
            <a:ext cx="1516188" cy="66684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6" y="24281"/>
            <a:ext cx="1120033" cy="6182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048" y="5637572"/>
            <a:ext cx="98606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Reference</a:t>
            </a:r>
            <a:r>
              <a:rPr lang="it-IT" sz="1400" dirty="0" smtClean="0"/>
              <a:t>: </a:t>
            </a:r>
            <a:r>
              <a:rPr lang="it-IT" sz="1400" dirty="0"/>
              <a:t>Catapano, I.; Gennarelli, G.; </a:t>
            </a:r>
            <a:r>
              <a:rPr lang="it-IT" sz="1400" dirty="0" err="1"/>
              <a:t>Ludeno</a:t>
            </a:r>
            <a:r>
              <a:rPr lang="it-IT" sz="1400" dirty="0"/>
              <a:t>, G.; Noviello, C.; Esposito, G.; </a:t>
            </a:r>
            <a:r>
              <a:rPr lang="it-IT" sz="1400" dirty="0" smtClean="0"/>
              <a:t>Renga</a:t>
            </a:r>
            <a:r>
              <a:rPr lang="it-IT" sz="1400" dirty="0"/>
              <a:t>, A.; Fasano, G.; </a:t>
            </a:r>
            <a:r>
              <a:rPr lang="it-IT" sz="1400" dirty="0" err="1"/>
              <a:t>Soldovieri</a:t>
            </a:r>
            <a:r>
              <a:rPr lang="it-IT" sz="1400" dirty="0"/>
              <a:t>, F. Small </a:t>
            </a:r>
            <a:r>
              <a:rPr lang="it-IT" sz="1400" dirty="0" err="1"/>
              <a:t>Multicopter</a:t>
            </a:r>
            <a:r>
              <a:rPr lang="it-IT" sz="1400" dirty="0"/>
              <a:t>-UAV-</a:t>
            </a:r>
            <a:r>
              <a:rPr lang="it-IT" sz="1400" dirty="0" err="1"/>
              <a:t>Based</a:t>
            </a:r>
            <a:r>
              <a:rPr lang="it-IT" sz="1400" dirty="0"/>
              <a:t> </a:t>
            </a:r>
            <a:r>
              <a:rPr lang="it-IT" sz="1400" dirty="0" smtClean="0"/>
              <a:t>Radar </a:t>
            </a:r>
            <a:r>
              <a:rPr lang="it-IT" sz="1400" dirty="0" err="1"/>
              <a:t>Imaging</a:t>
            </a:r>
            <a:r>
              <a:rPr lang="it-IT" sz="1400" dirty="0"/>
              <a:t>: Performance </a:t>
            </a:r>
            <a:r>
              <a:rPr lang="it-IT" sz="1400" dirty="0" err="1"/>
              <a:t>Assessment</a:t>
            </a:r>
            <a:r>
              <a:rPr lang="it-IT" sz="1400" dirty="0"/>
              <a:t> for a Single Flight </a:t>
            </a:r>
            <a:r>
              <a:rPr lang="it-IT" sz="1400" dirty="0" err="1"/>
              <a:t>Track</a:t>
            </a:r>
            <a:r>
              <a:rPr lang="it-IT" sz="1400" dirty="0"/>
              <a:t>. </a:t>
            </a:r>
            <a:r>
              <a:rPr lang="it-IT" sz="1400" dirty="0" smtClean="0"/>
              <a:t>Remote </a:t>
            </a:r>
            <a:r>
              <a:rPr lang="it-IT" sz="1400" dirty="0" err="1"/>
              <a:t>Sens</a:t>
            </a:r>
            <a:r>
              <a:rPr lang="it-IT" sz="1400" dirty="0"/>
              <a:t>. 2020, </a:t>
            </a:r>
            <a:r>
              <a:rPr lang="it-IT" sz="1400" dirty="0" smtClean="0"/>
              <a:t>12.</a:t>
            </a:r>
            <a:endParaRPr lang="it-IT" sz="1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517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9C03EA-069B-40B6-938F-69FCE6E6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>
                <a:solidFill>
                  <a:schemeClr val="bg1"/>
                </a:solidFill>
              </a:rPr>
              <a:t>Why</a:t>
            </a:r>
            <a:r>
              <a:rPr lang="it-IT" sz="3200" dirty="0">
                <a:solidFill>
                  <a:schemeClr val="bg1"/>
                </a:solidFill>
              </a:rPr>
              <a:t> UAV radar </a:t>
            </a:r>
            <a:r>
              <a:rPr lang="it-IT" sz="3200" dirty="0" err="1">
                <a:solidFill>
                  <a:schemeClr val="bg1"/>
                </a:solidFill>
              </a:rPr>
              <a:t>imaging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02FA92-064F-46B4-91BD-B6A8BE1EECF8}"/>
              </a:ext>
            </a:extLst>
          </p:cNvPr>
          <p:cNvSpPr txBox="1"/>
          <p:nvPr/>
        </p:nvSpPr>
        <p:spPr>
          <a:xfrm>
            <a:off x="0" y="1470581"/>
            <a:ext cx="9518754" cy="55013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7764" y="1401639"/>
            <a:ext cx="7235944" cy="2580194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indent="-35560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Vertical take-off and landing from very small areas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  <a:sym typeface="Wingdings" panose="05000000000000000000" pitchFamily="2" charset="2"/>
            </a:endParaRPr>
          </a:p>
          <a:p>
            <a:pPr marL="355600" indent="-35560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Possibility to investigate inaccessible areas</a:t>
            </a:r>
          </a:p>
          <a:p>
            <a:pPr marL="355600" indent="-35560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High </a:t>
            </a:r>
            <a:r>
              <a:rPr lang="en-US" sz="2000" b="1" dirty="0"/>
              <a:t>operative flexibility </a:t>
            </a:r>
            <a:endParaRPr lang="en-US" sz="2000" b="1" dirty="0" smtClean="0"/>
          </a:p>
          <a:p>
            <a:pPr marL="355600" indent="-35560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Possibility to move in all directions </a:t>
            </a:r>
          </a:p>
          <a:p>
            <a:pPr marL="355600" indent="-355600" eaLnBrk="1" hangingPunct="1">
              <a:spcAft>
                <a:spcPts val="1000"/>
              </a:spcAft>
            </a:pPr>
            <a:r>
              <a:rPr lang="en-US" sz="20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     </a:t>
            </a:r>
            <a:r>
              <a:rPr lang="en-US" sz="2000" dirty="0"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new radar measurement configurations</a:t>
            </a:r>
          </a:p>
          <a:p>
            <a:pPr marL="355600" indent="-355600" eaLnBrk="1" hangingPunct="1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ea typeface="Calibri" pitchFamily="34" charset="0"/>
                <a:cs typeface="Times New Roman" pitchFamily="18" charset="0"/>
                <a:sym typeface="Wingdings" pitchFamily="2" charset="2"/>
              </a:rPr>
              <a:t>Cost-effectiveness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939C5C6-1C0C-4535-BED3-E7EA048A26ED}"/>
              </a:ext>
            </a:extLst>
          </p:cNvPr>
          <p:cNvCxnSpPr>
            <a:cxnSpLocks/>
          </p:cNvCxnSpPr>
          <p:nvPr/>
        </p:nvCxnSpPr>
        <p:spPr bwMode="auto">
          <a:xfrm>
            <a:off x="5636302" y="3700369"/>
            <a:ext cx="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48B03A51-D91B-4E96-AA0D-048A3662E3AF}"/>
              </a:ext>
            </a:extLst>
          </p:cNvPr>
          <p:cNvSpPr/>
          <p:nvPr/>
        </p:nvSpPr>
        <p:spPr bwMode="auto">
          <a:xfrm>
            <a:off x="4422098" y="3776155"/>
            <a:ext cx="2158584" cy="584616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8" y="0"/>
            <a:ext cx="1516188" cy="66684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6" y="24281"/>
            <a:ext cx="1120033" cy="6182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217" y="3542098"/>
            <a:ext cx="5570307" cy="298533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94759" y="910563"/>
            <a:ext cx="174919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/>
            <a:r>
              <a:rPr lang="en-US" sz="2300" b="1" u="sng" dirty="0">
                <a:ea typeface="Calibri" pitchFamily="34" charset="0"/>
                <a:cs typeface="Times New Roman" pitchFamily="18" charset="0"/>
              </a:rPr>
              <a:t>Advantages</a:t>
            </a:r>
            <a:endParaRPr lang="en-US" sz="2300" u="sng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73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>
                <a:solidFill>
                  <a:schemeClr val="bg1"/>
                </a:solidFill>
              </a:rPr>
              <a:t>Why</a:t>
            </a:r>
            <a:r>
              <a:rPr lang="it-IT" sz="3200" dirty="0">
                <a:solidFill>
                  <a:schemeClr val="bg1"/>
                </a:solidFill>
              </a:rPr>
              <a:t> UAV radar </a:t>
            </a:r>
            <a:r>
              <a:rPr lang="it-IT" sz="3200" dirty="0" err="1">
                <a:solidFill>
                  <a:schemeClr val="bg1"/>
                </a:solidFill>
              </a:rPr>
              <a:t>imaging</a:t>
            </a:r>
            <a:r>
              <a:rPr lang="it-IT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424586-E3B5-4F7E-8A64-09A042D211CE}"/>
              </a:ext>
            </a:extLst>
          </p:cNvPr>
          <p:cNvSpPr txBox="1"/>
          <p:nvPr/>
        </p:nvSpPr>
        <p:spPr>
          <a:xfrm>
            <a:off x="5160441" y="1889633"/>
            <a:ext cx="4678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sz="2000" b="1" dirty="0">
                <a:latin typeface="+mn-lt"/>
                <a:ea typeface="Calibri" pitchFamily="34" charset="0"/>
                <a:cs typeface="Times New Roman" pitchFamily="18" charset="0"/>
              </a:rPr>
              <a:t>Need of accurate knowledge of UAV position and </a:t>
            </a:r>
            <a:r>
              <a:rPr lang="en-US" sz="2000" b="1" dirty="0" smtClean="0">
                <a:latin typeface="+mn-lt"/>
                <a:ea typeface="Calibri" pitchFamily="34" charset="0"/>
                <a:cs typeface="Times New Roman" pitchFamily="18" charset="0"/>
              </a:rPr>
              <a:t>velocity, </a:t>
            </a:r>
            <a:r>
              <a:rPr lang="en-US" sz="2000" b="1" dirty="0">
                <a:latin typeface="+mn-lt"/>
                <a:ea typeface="Calibri" pitchFamily="34" charset="0"/>
                <a:cs typeface="Times New Roman" pitchFamily="18" charset="0"/>
              </a:rPr>
              <a:t>otherwise distortions appear in the </a:t>
            </a:r>
            <a:r>
              <a:rPr lang="en-US" sz="2000" b="1" dirty="0" smtClean="0">
                <a:latin typeface="+mn-lt"/>
                <a:ea typeface="Calibri" pitchFamily="34" charset="0"/>
                <a:cs typeface="Times New Roman" pitchFamily="18" charset="0"/>
              </a:rPr>
              <a:t>radar </a:t>
            </a:r>
            <a:r>
              <a:rPr lang="en-US" sz="2000" b="1" dirty="0">
                <a:latin typeface="+mn-lt"/>
                <a:ea typeface="Calibri" pitchFamily="34" charset="0"/>
                <a:cs typeface="Times New Roman" pitchFamily="18" charset="0"/>
              </a:rPr>
              <a:t>image</a:t>
            </a:r>
            <a:endParaRPr lang="en-GB" sz="2000" b="1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A08A89-10E5-46C8-989D-ABB679449D7A}"/>
              </a:ext>
            </a:extLst>
          </p:cNvPr>
          <p:cNvSpPr txBox="1"/>
          <p:nvPr/>
        </p:nvSpPr>
        <p:spPr>
          <a:xfrm>
            <a:off x="4906780" y="4358505"/>
            <a:ext cx="4999220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 u="sng" dirty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Solution: </a:t>
            </a:r>
          </a:p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Carrier-based Differential GPS (CDGPS)</a:t>
            </a:r>
            <a:endParaRPr lang="it-IT" sz="2000" b="1" dirty="0">
              <a:solidFill>
                <a:srgbClr val="000000"/>
              </a:solidFill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E633492B-2887-4B6E-B145-4194D4DFD71C}"/>
              </a:ext>
            </a:extLst>
          </p:cNvPr>
          <p:cNvSpPr/>
          <p:nvPr/>
        </p:nvSpPr>
        <p:spPr bwMode="auto">
          <a:xfrm>
            <a:off x="7080354" y="3324749"/>
            <a:ext cx="652071" cy="82522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E633492B-2887-4B6E-B145-4194D4DFD71C}"/>
              </a:ext>
            </a:extLst>
          </p:cNvPr>
          <p:cNvSpPr/>
          <p:nvPr/>
        </p:nvSpPr>
        <p:spPr bwMode="auto">
          <a:xfrm rot="16200000">
            <a:off x="4467255" y="2041452"/>
            <a:ext cx="527156" cy="70267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8" y="0"/>
            <a:ext cx="1516188" cy="66684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6" y="24281"/>
            <a:ext cx="1120033" cy="618280"/>
          </a:xfrm>
          <a:prstGeom prst="rect">
            <a:avLst/>
          </a:prstGeom>
        </p:spPr>
      </p:pic>
      <p:pic>
        <p:nvPicPr>
          <p:cNvPr id="17" name="Immagin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4" y="3436219"/>
            <a:ext cx="4490855" cy="2143423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129168" y="847428"/>
            <a:ext cx="4953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b="1" u="sng" dirty="0">
                <a:solidFill>
                  <a:srgbClr val="000000"/>
                </a:solidFill>
              </a:rPr>
              <a:t>Disadvantages</a:t>
            </a:r>
          </a:p>
          <a:p>
            <a:pPr lvl="0"/>
            <a:endParaRPr lang="en-US" u="sng" dirty="0">
              <a:solidFill>
                <a:srgbClr val="000000"/>
              </a:solidFill>
            </a:endParaRPr>
          </a:p>
          <a:p>
            <a:pPr lvl="0" eaLnBrk="1" hangingPunct="1">
              <a:spcAft>
                <a:spcPts val="1200"/>
              </a:spcAft>
            </a:pPr>
            <a:r>
              <a:rPr lang="en-US" sz="2000" b="1" dirty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Data collection is not performed </a:t>
            </a:r>
          </a:p>
          <a:p>
            <a:pPr marL="342900" lvl="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along a straight line direction </a:t>
            </a:r>
          </a:p>
          <a:p>
            <a:pPr marL="342900" lvl="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at constant velocity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5734770"/>
            <a:ext cx="622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single-frequency </a:t>
            </a:r>
            <a:r>
              <a:rPr lang="en-US" sz="1600" b="1" dirty="0" err="1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Ublox</a:t>
            </a:r>
            <a:r>
              <a:rPr lang="en-US" sz="1600" b="1" dirty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 LEA-6T </a:t>
            </a:r>
            <a:r>
              <a:rPr lang="en-US" sz="1600" b="1" dirty="0" smtClean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systems connected </a:t>
            </a:r>
            <a:r>
              <a:rPr lang="en-US" sz="1600" b="1" dirty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to </a:t>
            </a:r>
            <a:r>
              <a:rPr lang="en-US" sz="1600" b="1" dirty="0" smtClean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active </a:t>
            </a:r>
            <a:r>
              <a:rPr lang="en-US" sz="1600" b="1" dirty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patch </a:t>
            </a:r>
            <a:r>
              <a:rPr lang="en-US" sz="1600" b="1" dirty="0" smtClean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antennas </a:t>
            </a:r>
            <a:r>
              <a:rPr lang="it-IT" sz="1600" b="1" dirty="0" smtClean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are </a:t>
            </a:r>
            <a:r>
              <a:rPr lang="it-IT" sz="1600" b="1" dirty="0" err="1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used</a:t>
            </a:r>
            <a:r>
              <a:rPr lang="it-IT" sz="1600" b="1" dirty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600" b="1" dirty="0" err="1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as</a:t>
            </a:r>
            <a:r>
              <a:rPr lang="it-IT" sz="1600" b="1" dirty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 on </a:t>
            </a:r>
            <a:r>
              <a:rPr lang="it-IT" sz="1600" b="1" dirty="0" err="1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board</a:t>
            </a:r>
            <a:r>
              <a:rPr lang="it-IT" sz="1600" b="1" dirty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 and </a:t>
            </a:r>
            <a:r>
              <a:rPr lang="it-IT" sz="1600" b="1" dirty="0" err="1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ground</a:t>
            </a:r>
            <a:r>
              <a:rPr lang="it-IT" sz="1600" b="1" dirty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600" b="1" dirty="0" err="1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based</a:t>
            </a:r>
            <a:r>
              <a:rPr lang="it-IT" sz="1600" b="1" dirty="0">
                <a:solidFill>
                  <a:srgbClr val="000000"/>
                </a:solidFill>
                <a:latin typeface="Trebuchet MS"/>
                <a:ea typeface="Calibri" pitchFamily="34" charset="0"/>
                <a:cs typeface="Times New Roman" pitchFamily="18" charset="0"/>
              </a:rPr>
              <a:t> station</a:t>
            </a:r>
          </a:p>
        </p:txBody>
      </p:sp>
    </p:spTree>
    <p:extLst>
      <p:ext uri="{BB962C8B-B14F-4D97-AF65-F5344CB8AC3E}">
        <p14:creationId xmlns:p14="http://schemas.microsoft.com/office/powerpoint/2010/main" val="70412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UAV radar </a:t>
            </a:r>
            <a:r>
              <a:rPr lang="it-IT" sz="3200" dirty="0" err="1" smtClean="0">
                <a:solidFill>
                  <a:schemeClr val="bg1"/>
                </a:solidFill>
              </a:rPr>
              <a:t>prototype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8" y="0"/>
            <a:ext cx="1516188" cy="66684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6" y="24281"/>
            <a:ext cx="1120033" cy="618280"/>
          </a:xfrm>
          <a:prstGeom prst="rect">
            <a:avLst/>
          </a:prstGeom>
        </p:spPr>
      </p:pic>
      <p:pic>
        <p:nvPicPr>
          <p:cNvPr id="17" name="Immagine 16" descr="F550withsetu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b="18874"/>
          <a:stretch>
            <a:fillRect/>
          </a:stretch>
        </p:blipFill>
        <p:spPr bwMode="auto">
          <a:xfrm>
            <a:off x="1857352" y="710081"/>
            <a:ext cx="6210225" cy="403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sellaDiTesto 18"/>
          <p:cNvSpPr txBox="1"/>
          <p:nvPr/>
        </p:nvSpPr>
        <p:spPr>
          <a:xfrm>
            <a:off x="67375" y="4694940"/>
            <a:ext cx="980213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300" b="1" u="sng" dirty="0">
                <a:latin typeface="+mn-lt"/>
                <a:ea typeface="Calibri" pitchFamily="34" charset="0"/>
                <a:cs typeface="Times New Roman" pitchFamily="18" charset="0"/>
              </a:rPr>
              <a:t>Components</a:t>
            </a: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+mn-lt"/>
                <a:ea typeface="Calibri" pitchFamily="34" charset="0"/>
                <a:cs typeface="Times New Roman" pitchFamily="18" charset="0"/>
              </a:rPr>
              <a:t>Commercial </a:t>
            </a:r>
            <a:r>
              <a:rPr lang="en-US" sz="2000" b="1" dirty="0" err="1">
                <a:latin typeface="+mn-lt"/>
                <a:ea typeface="Calibri" pitchFamily="34" charset="0"/>
                <a:cs typeface="Times New Roman" pitchFamily="18" charset="0"/>
              </a:rPr>
              <a:t>hexacopter</a:t>
            </a:r>
            <a:r>
              <a:rPr lang="en-US" sz="2000" b="1" dirty="0">
                <a:latin typeface="+mn-lt"/>
                <a:ea typeface="Calibri" pitchFamily="34" charset="0"/>
                <a:cs typeface="Times New Roman" pitchFamily="18" charset="0"/>
              </a:rPr>
              <a:t>: self-assembled DJI F550</a:t>
            </a: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+mn-lt"/>
                <a:ea typeface="Calibri" pitchFamily="34" charset="0"/>
                <a:cs typeface="Times New Roman" pitchFamily="18" charset="0"/>
              </a:rPr>
              <a:t>Naza</a:t>
            </a:r>
            <a:r>
              <a:rPr lang="en-US" sz="2000" b="1" dirty="0">
                <a:latin typeface="+mn-lt"/>
                <a:ea typeface="Calibri" pitchFamily="34" charset="0"/>
                <a:cs typeface="Times New Roman" pitchFamily="18" charset="0"/>
              </a:rPr>
              <a:t> M-Lite autopilot with remote GPS/compass</a:t>
            </a: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  <a:ea typeface="Calibri" pitchFamily="34" charset="0"/>
                <a:cs typeface="Times New Roman" pitchFamily="18" charset="0"/>
              </a:rPr>
              <a:t>Onboard systems: radar, </a:t>
            </a:r>
            <a:r>
              <a:rPr lang="en-US" sz="2000" b="1" dirty="0" err="1">
                <a:latin typeface="+mn-lt"/>
                <a:ea typeface="Calibri" pitchFamily="34" charset="0"/>
                <a:cs typeface="Times New Roman" pitchFamily="18" charset="0"/>
              </a:rPr>
              <a:t>Odroid</a:t>
            </a:r>
            <a:r>
              <a:rPr lang="en-US" sz="2000" b="1" dirty="0">
                <a:latin typeface="+mn-lt"/>
                <a:ea typeface="Calibri" pitchFamily="34" charset="0"/>
                <a:cs typeface="Times New Roman" pitchFamily="18" charset="0"/>
              </a:rPr>
              <a:t> XU4, auxiliary GPS receiver (</a:t>
            </a:r>
            <a:r>
              <a:rPr lang="en-US" sz="2000" b="1" dirty="0" err="1">
                <a:latin typeface="+mn-lt"/>
                <a:ea typeface="Calibri" pitchFamily="34" charset="0"/>
                <a:cs typeface="Times New Roman" pitchFamily="18" charset="0"/>
              </a:rPr>
              <a:t>Ublox</a:t>
            </a:r>
            <a:r>
              <a:rPr lang="en-US" sz="2000" b="1" dirty="0">
                <a:latin typeface="+mn-lt"/>
                <a:ea typeface="Calibri" pitchFamily="34" charset="0"/>
                <a:cs typeface="Times New Roman" pitchFamily="18" charset="0"/>
              </a:rPr>
              <a:t> LEA-6T) and antenna, DC-DC converter </a:t>
            </a:r>
          </a:p>
        </p:txBody>
      </p:sp>
    </p:spTree>
    <p:extLst>
      <p:ext uri="{BB962C8B-B14F-4D97-AF65-F5344CB8AC3E}">
        <p14:creationId xmlns:p14="http://schemas.microsoft.com/office/powerpoint/2010/main" val="242205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UAV radar </a:t>
            </a:r>
            <a:r>
              <a:rPr lang="it-IT" sz="3200" dirty="0" err="1" smtClean="0">
                <a:solidFill>
                  <a:schemeClr val="bg1"/>
                </a:solidFill>
              </a:rPr>
              <a:t>prototype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8" y="0"/>
            <a:ext cx="1516188" cy="66684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6" y="24281"/>
            <a:ext cx="1120033" cy="61828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5470" y="1196948"/>
            <a:ext cx="5053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latin typeface="+mn-lt"/>
                <a:ea typeface="Calibri" pitchFamily="34" charset="0"/>
                <a:cs typeface="Times New Roman" pitchFamily="18" charset="0"/>
              </a:rPr>
              <a:t>Time domain ultra-wide-band </a:t>
            </a:r>
            <a:r>
              <a:rPr lang="en-US" sz="2000" b="1" dirty="0">
                <a:latin typeface="+mn-lt"/>
                <a:ea typeface="Calibri" pitchFamily="34" charset="0"/>
                <a:cs typeface="Times New Roman" pitchFamily="18" charset="0"/>
              </a:rPr>
              <a:t>system</a:t>
            </a:r>
            <a:r>
              <a:rPr lang="it-IT" sz="2000" b="1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15371"/>
              </p:ext>
            </p:extLst>
          </p:nvPr>
        </p:nvGraphicFramePr>
        <p:xfrm>
          <a:off x="118512" y="3684891"/>
          <a:ext cx="3364992" cy="21705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2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51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</a:t>
                      </a:r>
                      <a:endParaRPr lang="en-US" sz="14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Values</a:t>
                      </a:r>
                      <a:endParaRPr lang="en-US" sz="14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46">
                <a:tc>
                  <a:txBody>
                    <a:bodyPr/>
                    <a:lstStyle/>
                    <a:p>
                      <a:r>
                        <a:rPr lang="it-IT" sz="1400" u="none" strike="noStrik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it-IT" sz="14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u="none" strike="noStrik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r>
                        <a:rPr lang="it-IT" sz="14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1400" u="none" strike="noStrik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it-IT" sz="1400" u="none" strike="noStrike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it-IT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 </a:t>
                      </a:r>
                      <a:r>
                        <a:rPr lang="it-IT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Ghz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46">
                <a:tc>
                  <a:txBody>
                    <a:bodyPr/>
                    <a:lstStyle/>
                    <a:p>
                      <a:r>
                        <a:rPr lang="en-US" sz="1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it-IT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r>
                        <a:rPr lang="it-IT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it-IT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it-IT" sz="1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it-IT" sz="14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4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 </a:t>
                      </a:r>
                      <a:r>
                        <a:rPr lang="it-IT" sz="1400" u="none" strike="noStrik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Ghz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10">
                <a:tc>
                  <a:txBody>
                    <a:bodyPr/>
                    <a:lstStyle/>
                    <a:p>
                      <a:r>
                        <a:rPr lang="it-IT" sz="14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 center </a:t>
                      </a:r>
                      <a:r>
                        <a:rPr lang="it-IT" sz="1400" u="none" strike="noStrik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r>
                        <a:rPr lang="it-IT" sz="14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it-IT" sz="1400" u="none" strike="noStrik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fc</a:t>
                      </a:r>
                      <a:r>
                        <a:rPr lang="it-IT" sz="14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4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3.95</a:t>
                      </a:r>
                      <a:r>
                        <a:rPr lang="it-IT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Ghz</a:t>
                      </a:r>
                      <a:r>
                        <a:rPr lang="it-IT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Bandwidth</a:t>
                      </a:r>
                      <a:r>
                        <a:rPr lang="it-IT" sz="14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(BW)</a:t>
                      </a:r>
                      <a:endParaRPr lang="it-IT" sz="1400" b="0" i="0" u="none" strike="noStrike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r>
                        <a:rPr lang="it-IT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it-IT" sz="14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hz</a:t>
                      </a:r>
                      <a:r>
                        <a:rPr lang="it-IT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t-IT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5469" y="1638998"/>
            <a:ext cx="5198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  <a:defRPr sz="2000" b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76 mm X 80 mm X 16 mm, about 100 g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0" y="2127163"/>
            <a:ext cx="5194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  <a:defRPr sz="2000" b="1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dirty="0"/>
              <a:t>Log periodic antennas </a:t>
            </a:r>
            <a:r>
              <a:rPr lang="en-US" dirty="0" smtClean="0"/>
              <a:t>with </a:t>
            </a:r>
            <a:r>
              <a:rPr lang="en-US" dirty="0"/>
              <a:t>a 6 dB gain over the frequency range from 2 GHz to 11 GHz.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11229" y="3122645"/>
            <a:ext cx="6498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  <a:ea typeface="Calibri" pitchFamily="34" charset="0"/>
                <a:cs typeface="Times New Roman" pitchFamily="18" charset="0"/>
              </a:rPr>
              <a:t>Antennas mounted in down looking configuration </a:t>
            </a:r>
            <a:endParaRPr lang="it-IT" sz="2000" b="1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8512" y="761625"/>
            <a:ext cx="97654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300" b="1" u="sng" dirty="0">
                <a:latin typeface="+mn-lt"/>
                <a:ea typeface="Calibri" pitchFamily="34" charset="0"/>
                <a:cs typeface="Times New Roman" pitchFamily="18" charset="0"/>
              </a:rPr>
              <a:t>Radar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542" y="539827"/>
            <a:ext cx="4350269" cy="2577937"/>
          </a:xfrm>
          <a:prstGeom prst="rect">
            <a:avLst/>
          </a:prstGeom>
        </p:spPr>
      </p:pic>
      <p:grpSp>
        <p:nvGrpSpPr>
          <p:cNvPr id="38" name="Gruppo 37"/>
          <p:cNvGrpSpPr/>
          <p:nvPr/>
        </p:nvGrpSpPr>
        <p:grpSpPr>
          <a:xfrm>
            <a:off x="3564905" y="3765271"/>
            <a:ext cx="3160000" cy="2679206"/>
            <a:chOff x="4750353" y="1373146"/>
            <a:chExt cx="3160000" cy="2679206"/>
          </a:xfrm>
        </p:grpSpPr>
        <p:pic>
          <p:nvPicPr>
            <p:cNvPr id="39" name="Immagin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353" y="1373146"/>
              <a:ext cx="3160000" cy="2371429"/>
            </a:xfrm>
            <a:prstGeom prst="rect">
              <a:avLst/>
            </a:prstGeom>
          </p:spPr>
        </p:pic>
        <p:sp>
          <p:nvSpPr>
            <p:cNvPr id="40" name="CasellaDiTesto 39"/>
            <p:cNvSpPr txBox="1"/>
            <p:nvPr/>
          </p:nvSpPr>
          <p:spPr>
            <a:xfrm>
              <a:off x="5141697" y="3744575"/>
              <a:ext cx="23855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  <a:ea typeface="Calibri" pitchFamily="34" charset="0"/>
                  <a:cs typeface="Times New Roman" pitchFamily="18" charset="0"/>
                </a:rPr>
                <a:t>UWB pulse in time domain</a:t>
              </a:r>
              <a:endParaRPr lang="it-IT" sz="1400" b="1" dirty="0">
                <a:latin typeface="+mn-lt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6604033" y="3742852"/>
            <a:ext cx="3205714" cy="2717402"/>
            <a:chOff x="8934927" y="1290483"/>
            <a:chExt cx="3205714" cy="2717402"/>
          </a:xfrm>
        </p:grpSpPr>
        <p:pic>
          <p:nvPicPr>
            <p:cNvPr id="42" name="Immagin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4927" y="1290483"/>
              <a:ext cx="3205714" cy="2400000"/>
            </a:xfrm>
            <a:prstGeom prst="rect">
              <a:avLst/>
            </a:prstGeom>
          </p:spPr>
        </p:pic>
        <p:sp>
          <p:nvSpPr>
            <p:cNvPr id="43" name="Rettangolo 42"/>
            <p:cNvSpPr/>
            <p:nvPr/>
          </p:nvSpPr>
          <p:spPr>
            <a:xfrm>
              <a:off x="9133047" y="3700108"/>
              <a:ext cx="28568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n-lt"/>
                  <a:ea typeface="Calibri" pitchFamily="34" charset="0"/>
                  <a:cs typeface="Times New Roman" pitchFamily="18" charset="0"/>
                </a:rPr>
                <a:t>UWB pulse in frequency domain</a:t>
              </a:r>
              <a:endParaRPr lang="it-IT" sz="1400" b="1" dirty="0">
                <a:latin typeface="+mn-lt"/>
                <a:ea typeface="Calibri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883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F1226C-716B-4311-8273-61E4B7D9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Imaging Approach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01" y="700803"/>
            <a:ext cx="7319449" cy="49107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8" y="0"/>
            <a:ext cx="1516188" cy="66684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6" y="24281"/>
            <a:ext cx="1120033" cy="61828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0331" y="5496061"/>
            <a:ext cx="9824588" cy="985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dirty="0">
                <a:latin typeface="+mn-lt"/>
                <a:ea typeface="Calibri" pitchFamily="34" charset="0"/>
                <a:cs typeface="Times New Roman" pitchFamily="18" charset="0"/>
              </a:rPr>
              <a:t>The strategy takes as input the raw </a:t>
            </a:r>
            <a:r>
              <a:rPr lang="en-US" sz="1600" dirty="0" err="1">
                <a:latin typeface="+mn-lt"/>
                <a:ea typeface="Calibri" pitchFamily="34" charset="0"/>
                <a:cs typeface="Times New Roman" pitchFamily="18" charset="0"/>
              </a:rPr>
              <a:t>radargram</a:t>
            </a:r>
            <a:r>
              <a:rPr lang="en-US" sz="1600" dirty="0"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+mn-lt"/>
                <a:ea typeface="Calibri" pitchFamily="34" charset="0"/>
                <a:cs typeface="Times New Roman" pitchFamily="18" charset="0"/>
              </a:rPr>
              <a:t>i.e. the </a:t>
            </a:r>
            <a:r>
              <a:rPr lang="en-US" sz="1600" dirty="0">
                <a:latin typeface="+mn-lt"/>
                <a:ea typeface="Calibri" pitchFamily="34" charset="0"/>
                <a:cs typeface="Times New Roman" pitchFamily="18" charset="0"/>
              </a:rPr>
              <a:t>radar signals collected at each measurement position (along the flight path) versus the </a:t>
            </a:r>
            <a:r>
              <a:rPr lang="en-US" sz="1600" dirty="0" smtClean="0">
                <a:latin typeface="+mn-lt"/>
                <a:ea typeface="Calibri" pitchFamily="34" charset="0"/>
                <a:cs typeface="Times New Roman" pitchFamily="18" charset="0"/>
              </a:rPr>
              <a:t>fast-time. </a:t>
            </a:r>
            <a:r>
              <a:rPr lang="en-US" sz="1600" dirty="0">
                <a:latin typeface="+mn-lt"/>
                <a:ea typeface="Calibri" pitchFamily="34" charset="0"/>
                <a:cs typeface="Times New Roman" pitchFamily="18" charset="0"/>
              </a:rPr>
              <a:t>The final output is a focused and more easy interpretable image, referred as tomographic image, which depicts the </a:t>
            </a:r>
            <a:r>
              <a:rPr lang="en-US" sz="1600" dirty="0" smtClean="0">
                <a:latin typeface="+mn-lt"/>
                <a:ea typeface="Calibri" pitchFamily="34" charset="0"/>
                <a:cs typeface="Times New Roman" pitchFamily="18" charset="0"/>
              </a:rPr>
              <a:t>investigated area</a:t>
            </a:r>
            <a:endParaRPr lang="it-IT" sz="1600" dirty="0">
              <a:latin typeface="+mn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CE3CC1-0BC6-493D-AB5B-EFEF3A36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Imaging Approach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59" y="1077310"/>
            <a:ext cx="6673482" cy="303280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8" y="0"/>
            <a:ext cx="1516188" cy="66684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6" y="24281"/>
            <a:ext cx="1120033" cy="61828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56209" y="943431"/>
            <a:ext cx="3549370" cy="44627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2300" b="1" u="sng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it-IT" dirty="0"/>
              <a:t>SAR </a:t>
            </a:r>
            <a:r>
              <a:rPr lang="it-IT" dirty="0" err="1"/>
              <a:t>Imaging</a:t>
            </a:r>
            <a:r>
              <a:rPr lang="it-IT" dirty="0"/>
              <a:t> </a:t>
            </a:r>
            <a:r>
              <a:rPr lang="it-IT" dirty="0" err="1"/>
              <a:t>formulation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 bwMode="auto">
          <a:xfrm>
            <a:off x="6497053" y="2194560"/>
            <a:ext cx="45719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15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1230764" y="4330230"/>
            <a:ext cx="7444473" cy="1982340"/>
            <a:chOff x="1417191" y="4330230"/>
            <a:chExt cx="7444473" cy="1982340"/>
          </a:xfrm>
        </p:grpSpPr>
        <p:sp>
          <p:nvSpPr>
            <p:cNvPr id="16" name="Rettangolo 15"/>
            <p:cNvSpPr/>
            <p:nvPr/>
          </p:nvSpPr>
          <p:spPr bwMode="auto">
            <a:xfrm>
              <a:off x="5449818" y="4520584"/>
              <a:ext cx="498595" cy="62564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5" name="Rettangolo 14"/>
            <p:cNvSpPr/>
            <p:nvPr/>
          </p:nvSpPr>
          <p:spPr bwMode="auto">
            <a:xfrm>
              <a:off x="2625001" y="4520584"/>
              <a:ext cx="1080578" cy="62564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ttangolo 7"/>
                <p:cNvSpPr/>
                <p:nvPr/>
              </p:nvSpPr>
              <p:spPr>
                <a:xfrm>
                  <a:off x="1827452" y="4330230"/>
                  <a:ext cx="5784277" cy="9498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it-IT" sz="18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r>
                              <a:rPr lang="it-IT" sz="1800" b="0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1800" b="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it-IT" sz="1800" b="0" i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∬"/>
                            <m:limLoc m:val="undOvr"/>
                            <m:ctrlPr>
                              <a:rPr lang="it-IT" sz="1800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1800" b="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it-IT" sz="18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t-IT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800" b="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it-IT" sz="1800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800" b="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it-IT" sz="18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it-IT" sz="18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it-IT" sz="1800" b="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it-IT" sz="1800" b="0" i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it-IT" sz="18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it-IT" sz="1800" b="1" i="1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  <m:r>
                                      <a:rPr lang="it-IT" sz="1800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8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it-IT" sz="1800" b="0" i="0">
                                        <a:latin typeface="Cambria Math" panose="02040503050406030204" pitchFamily="18" charset="0"/>
                                      </a:rPr>
                                      <m:t>| 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it-IT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800" b="0" i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it-IT" sz="18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it-IT" sz="1800" b="1" i="1">
                                            <a:latin typeface="Cambria Math" panose="02040503050406030204" pitchFamily="18" charset="0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  <m:r>
                                      <a:rPr lang="it-IT" sz="1800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18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  <m:r>
                                      <a:rPr lang="it-IT" sz="1800" b="0" i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p>
                                    <m:r>
                                      <a:rPr lang="it-IT" sz="18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it-IT" sz="1800" b="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it-IT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800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d>
                            <m:r>
                              <a:rPr lang="it-IT" sz="1800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it-IT" sz="18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nary>
                        <m:r>
                          <a:rPr lang="it-IT" sz="1800" b="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800" b="0" i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it-IT" sz="1800" b="0" i="1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8" name="Rettangolo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452" y="4330230"/>
                  <a:ext cx="5784277" cy="9498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/>
                <p:cNvSpPr txBox="1"/>
                <p:nvPr/>
              </p:nvSpPr>
              <p:spPr>
                <a:xfrm>
                  <a:off x="1417191" y="5497192"/>
                  <a:ext cx="2916454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+mn-lt"/>
                      <a:ea typeface="Calibri" pitchFamily="34" charset="0"/>
                      <a:cs typeface="Times New Roman" pitchFamily="18" charset="0"/>
                    </a:rPr>
                    <a:t>Scattered signal at each measurement point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𝚪</m:t>
                      </m:r>
                    </m:oMath>
                  </a14:m>
                  <a:r>
                    <a:rPr lang="en-US" sz="1800" dirty="0"/>
                    <a:t> </a:t>
                  </a:r>
                  <a:endParaRPr lang="it-IT" sz="1800" dirty="0"/>
                </a:p>
              </p:txBody>
            </p:sp>
          </mc:Choice>
          <mc:Fallback xmlns="">
            <p:sp>
              <p:nvSpPr>
                <p:cNvPr id="9" name="CasellaDiTes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191" y="5497192"/>
                  <a:ext cx="2916454" cy="615553"/>
                </a:xfrm>
                <a:prstGeom prst="rect">
                  <a:avLst/>
                </a:prstGeom>
                <a:blipFill>
                  <a:blip r:embed="rId7"/>
                  <a:stretch>
                    <a:fillRect l="-1255" t="-3960" b="-990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sellaDiTesto 10"/>
                <p:cNvSpPr txBox="1"/>
                <p:nvPr/>
              </p:nvSpPr>
              <p:spPr>
                <a:xfrm>
                  <a:off x="6171141" y="5266315"/>
                  <a:ext cx="2690523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latin typeface="+mn-lt"/>
                      <a:ea typeface="Calibri" pitchFamily="34" charset="0"/>
                      <a:cs typeface="Times New Roman" pitchFamily="18" charset="0"/>
                    </a:rPr>
                    <a:t>Unknown reflectivity function at a point</a:t>
                  </a:r>
                  <a:r>
                    <a:rPr lang="en-US" sz="1800" dirty="0"/>
                    <a:t> </a:t>
                  </a:r>
                  <a14:m>
                    <m:oMath xmlns:m="http://schemas.openxmlformats.org/officeDocument/2006/math">
                      <m:r>
                        <a:rPr lang="en-US" sz="18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</m:oMath>
                  </a14:m>
                  <a:endParaRPr lang="it-IT" sz="1800" dirty="0"/>
                </a:p>
              </p:txBody>
            </p:sp>
          </mc:Choice>
          <mc:Fallback xmlns="">
            <p:sp>
              <p:nvSpPr>
                <p:cNvPr id="11" name="CasellaDiTes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1141" y="5266315"/>
                  <a:ext cx="2690523" cy="615553"/>
                </a:xfrm>
                <a:prstGeom prst="rect">
                  <a:avLst/>
                </a:prstGeom>
                <a:blipFill>
                  <a:blip r:embed="rId8"/>
                  <a:stretch>
                    <a:fillRect l="-1361" t="-3960" b="-990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ttangolo 5"/>
            <p:cNvSpPr/>
            <p:nvPr/>
          </p:nvSpPr>
          <p:spPr bwMode="auto">
            <a:xfrm>
              <a:off x="2585546" y="4504623"/>
              <a:ext cx="1120033" cy="60639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7" name="Rettangolo 16"/>
            <p:cNvSpPr/>
            <p:nvPr/>
          </p:nvSpPr>
          <p:spPr bwMode="auto">
            <a:xfrm>
              <a:off x="3132582" y="5706178"/>
              <a:ext cx="1120033" cy="60639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15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/>
              </a:pPr>
              <a:endParaRPr kumimoji="0" lang="it-IT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cxnSp>
          <p:nvCxnSpPr>
            <p:cNvPr id="19" name="Connettore 2 18"/>
            <p:cNvCxnSpPr>
              <a:endCxn id="11" idx="1"/>
            </p:cNvCxnSpPr>
            <p:nvPr/>
          </p:nvCxnSpPr>
          <p:spPr bwMode="auto">
            <a:xfrm>
              <a:off x="5699115" y="5146226"/>
              <a:ext cx="472026" cy="42786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Connettore 2 23"/>
            <p:cNvCxnSpPr>
              <a:endCxn id="9" idx="0"/>
            </p:cNvCxnSpPr>
            <p:nvPr/>
          </p:nvCxnSpPr>
          <p:spPr bwMode="auto">
            <a:xfrm flipH="1">
              <a:off x="2875418" y="5111015"/>
              <a:ext cx="257164" cy="386177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1941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Imaging Approach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94" y="1278197"/>
            <a:ext cx="6967674" cy="3325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163630" y="4678831"/>
                <a:ext cx="9605142" cy="1034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d>
                        <m:d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it-IT" sz="18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it-IT" sz="18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it-IT" sz="18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8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it-IT" sz="18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it-IT" sz="18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it-IT" sz="18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f>
                                <m:f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it-IT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sz="1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it-IT" sz="18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800" i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ad>
                                        <m:radPr>
                                          <m:degHide m:val="on"/>
                                          <m:ctrlPr>
                                            <a:rPr lang="it-IT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it-IT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it-IT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it-IT" sz="1800" i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it-IT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it-IT" sz="18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it-IT" sz="180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it-IT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it-IT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𝑞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it-IT" sz="1800" i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it-IT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𝑦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it-IT" sz="18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it-IT" sz="1800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  <m:sup>
                                              <m:r>
                                                <a:rPr lang="it-IT" sz="18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rad>
                                      <m:r>
                                        <a:rPr lang="it-IT" sz="1800" i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18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1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t-IT" sz="18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18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1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t-IT" sz="18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it-IT" sz="1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nary>
                      <m:eqArr>
                        <m:eqArr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it-IT" sz="1800" i="0">
                              <a:latin typeface="Cambria Math" panose="02040503050406030204" pitchFamily="18" charset="0"/>
                            </a:rPr>
                            <m:t>&amp; </m:t>
                          </m:r>
                        </m:e>
                        <m:e>
                          <m:r>
                            <a:rPr lang="it-IT" sz="1800" i="0">
                              <a:latin typeface="Cambria Math" panose="02040503050406030204" pitchFamily="18" charset="0"/>
                            </a:rPr>
                            <m:t>&amp;  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sz="1800" i="0">
                              <a:latin typeface="Cambria Math" panose="02040503050406030204" pitchFamily="18" charset="0"/>
                            </a:rPr>
                            <m:t>=1…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sz="1800" i="0">
                              <a:latin typeface="Cambria Math" panose="02040503050406030204" pitchFamily="18" charset="0"/>
                            </a:rPr>
                            <m:t>, </m:t>
                          </m:r>
                        </m:e>
                        <m:e>
                          <m:r>
                            <a:rPr lang="it-IT" sz="1800" i="0">
                              <a:latin typeface="Cambria Math" panose="02040503050406030204" pitchFamily="18" charset="0"/>
                            </a:rPr>
                            <m:t>&amp;  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it-IT" sz="1800" i="0">
                              <a:latin typeface="Cambria Math" panose="02040503050406030204" pitchFamily="18" charset="0"/>
                            </a:rPr>
                            <m:t>=1…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eqAr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30" y="4678831"/>
                <a:ext cx="9605142" cy="1034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/>
          <p:cNvSpPr txBox="1"/>
          <p:nvPr/>
        </p:nvSpPr>
        <p:spPr>
          <a:xfrm>
            <a:off x="319667" y="979759"/>
            <a:ext cx="3015569" cy="44627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eaLnBrk="1" hangingPunct="1">
              <a:defRPr sz="2300" b="1" u="sng">
                <a:latin typeface="+mn-lt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it-IT" dirty="0" err="1"/>
              <a:t>Discretized</a:t>
            </a:r>
            <a:r>
              <a:rPr lang="it-IT" dirty="0"/>
              <a:t> </a:t>
            </a:r>
            <a:r>
              <a:rPr lang="it-IT" dirty="0" err="1" smtClean="0"/>
              <a:t>solution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8" y="0"/>
            <a:ext cx="1516188" cy="66684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46" y="24281"/>
            <a:ext cx="1120033" cy="618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15000"/>
          </a:lnSpc>
          <a:spcBef>
            <a:spcPct val="10000"/>
          </a:spcBef>
          <a:spcAft>
            <a:spcPct val="1000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19919</TotalTime>
  <Words>697</Words>
  <Application>Microsoft Office PowerPoint</Application>
  <PresentationFormat>A4 (21x29,7 cm)</PresentationFormat>
  <Paragraphs>117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Helvetica</vt:lpstr>
      <vt:lpstr>Times New Roman</vt:lpstr>
      <vt:lpstr>Trebuchet MS</vt:lpstr>
      <vt:lpstr>Wingdings</vt:lpstr>
      <vt:lpstr>Struttura predefinita</vt:lpstr>
      <vt:lpstr>Personalizza struttura</vt:lpstr>
      <vt:lpstr>Presentazione standard di PowerPoint</vt:lpstr>
      <vt:lpstr>Outline</vt:lpstr>
      <vt:lpstr>Why UAV radar imaging </vt:lpstr>
      <vt:lpstr>Why UAV radar imaging </vt:lpstr>
      <vt:lpstr>UAV radar prototype</vt:lpstr>
      <vt:lpstr>UAV radar prototype</vt:lpstr>
      <vt:lpstr>Imaging Approach</vt:lpstr>
      <vt:lpstr>Imaging Approach</vt:lpstr>
      <vt:lpstr>Imaging Approach</vt:lpstr>
      <vt:lpstr>Experimental test</vt:lpstr>
      <vt:lpstr>Experimental test</vt:lpstr>
      <vt:lpstr>Experimental test</vt:lpstr>
      <vt:lpstr>Conclusions and future works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Tiziano</dc:creator>
  <cp:lastModifiedBy>Giuseppe Exposito</cp:lastModifiedBy>
  <cp:revision>1538</cp:revision>
  <dcterms:created xsi:type="dcterms:W3CDTF">1601-01-01T00:00:00Z</dcterms:created>
  <dcterms:modified xsi:type="dcterms:W3CDTF">2020-05-01T09:54:19Z</dcterms:modified>
</cp:coreProperties>
</file>