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4" r:id="rId4"/>
    <p:sldId id="265" r:id="rId5"/>
    <p:sldId id="273" r:id="rId6"/>
    <p:sldId id="274" r:id="rId7"/>
    <p:sldId id="271"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6240" userDrawn="1">
          <p15:clr>
            <a:srgbClr val="A4A3A4"/>
          </p15:clr>
        </p15:guide>
        <p15:guide id="4" pos="58" userDrawn="1">
          <p15:clr>
            <a:srgbClr val="A4A3A4"/>
          </p15:clr>
        </p15:guide>
        <p15:guide id="5" pos="6182" userDrawn="1">
          <p15:clr>
            <a:srgbClr val="A4A3A4"/>
          </p15:clr>
        </p15:guide>
        <p15:guide id="6" orient="horz" pos="459" userDrawn="1">
          <p15:clr>
            <a:srgbClr val="A4A3A4"/>
          </p15:clr>
        </p15:guide>
        <p15:guide id="7" orient="horz" pos="39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a Volpe" initials="EV" lastIdx="2" clrIdx="0">
    <p:extLst>
      <p:ext uri="{19B8F6BF-5375-455C-9EA6-DF929625EA0E}">
        <p15:presenceInfo xmlns:p15="http://schemas.microsoft.com/office/powerpoint/2012/main" userId="Evelina Volp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81B"/>
    <a:srgbClr val="2A3547"/>
    <a:srgbClr val="A68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5" autoAdjust="0"/>
    <p:restoredTop sz="94660"/>
  </p:normalViewPr>
  <p:slideViewPr>
    <p:cSldViewPr snapToGrid="0" showGuides="1">
      <p:cViewPr varScale="1">
        <p:scale>
          <a:sx n="84" d="100"/>
          <a:sy n="84" d="100"/>
        </p:scale>
        <p:origin x="778" y="82"/>
      </p:cViewPr>
      <p:guideLst>
        <p:guide orient="horz" pos="2160"/>
        <p:guide pos="3120"/>
        <p:guide pos="6240"/>
        <p:guide pos="58"/>
        <p:guide pos="6182"/>
        <p:guide orient="horz" pos="459"/>
        <p:guide orient="horz" pos="3974"/>
      </p:guideLst>
    </p:cSldViewPr>
  </p:slideViewPr>
  <p:notesTextViewPr>
    <p:cViewPr>
      <p:scale>
        <a:sx n="1" d="1"/>
        <a:sy n="1" d="1"/>
      </p:scale>
      <p:origin x="0" y="0"/>
    </p:cViewPr>
  </p:notesTextViewPr>
  <p:gridSpacing cx="719999" cy="719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E4FE85-F69D-4DE4-9CD6-FE504F921B2B}"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390201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E4FE85-F69D-4DE4-9CD6-FE504F921B2B}"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356985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E4FE85-F69D-4DE4-9CD6-FE504F921B2B}"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370362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E4FE85-F69D-4DE4-9CD6-FE504F921B2B}"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99580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E4FE85-F69D-4DE4-9CD6-FE504F921B2B}"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226421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CE4FE85-F69D-4DE4-9CD6-FE504F921B2B}"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338820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CE4FE85-F69D-4DE4-9CD6-FE504F921B2B}"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25531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CE4FE85-F69D-4DE4-9CD6-FE504F921B2B}"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187685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4FE85-F69D-4DE4-9CD6-FE504F921B2B}"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368577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E4FE85-F69D-4DE4-9CD6-FE504F921B2B}"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259726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E4FE85-F69D-4DE4-9CD6-FE504F921B2B}"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BE874-222A-4456-9570-C94DA8A30397}" type="slidenum">
              <a:rPr lang="en-US" smtClean="0"/>
              <a:t>‹N›</a:t>
            </a:fld>
            <a:endParaRPr lang="en-US"/>
          </a:p>
        </p:txBody>
      </p:sp>
    </p:spTree>
    <p:extLst>
      <p:ext uri="{BB962C8B-B14F-4D97-AF65-F5344CB8AC3E}">
        <p14:creationId xmlns:p14="http://schemas.microsoft.com/office/powerpoint/2010/main" val="366907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4FE85-F69D-4DE4-9CD6-FE504F921B2B}" type="datetimeFigureOut">
              <a:rPr lang="en-US" smtClean="0"/>
              <a:t>5/3/2020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BE874-222A-4456-9570-C94DA8A30397}" type="slidenum">
              <a:rPr lang="en-US" smtClean="0"/>
              <a:t>‹N›</a:t>
            </a:fld>
            <a:endParaRPr lang="en-US"/>
          </a:p>
        </p:txBody>
      </p:sp>
    </p:spTree>
    <p:extLst>
      <p:ext uri="{BB962C8B-B14F-4D97-AF65-F5344CB8AC3E}">
        <p14:creationId xmlns:p14="http://schemas.microsoft.com/office/powerpoint/2010/main" val="3989279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28688" y="642937"/>
            <a:ext cx="8048625" cy="438341"/>
          </a:xfrm>
          <a:prstGeom prst="rect">
            <a:avLst/>
          </a:prstGeom>
          <a:solidFill>
            <a:srgbClr val="2A3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 name="Rettangolo 4"/>
          <p:cNvSpPr/>
          <p:nvPr/>
        </p:nvSpPr>
        <p:spPr>
          <a:xfrm>
            <a:off x="928688" y="5925312"/>
            <a:ext cx="8048625" cy="289751"/>
          </a:xfrm>
          <a:prstGeom prst="rect">
            <a:avLst/>
          </a:prstGeom>
          <a:solidFill>
            <a:srgbClr val="057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894" dirty="0" err="1">
                <a:solidFill>
                  <a:schemeClr val="bg1"/>
                </a:solidFill>
              </a:rPr>
              <a:t>Correspondence</a:t>
            </a:r>
            <a:r>
              <a:rPr lang="it-IT" sz="894" dirty="0">
                <a:solidFill>
                  <a:schemeClr val="bg1"/>
                </a:solidFill>
              </a:rPr>
              <a:t>: diana.salciarini@unipg.it</a:t>
            </a:r>
            <a:endParaRPr lang="en-US" sz="813" dirty="0">
              <a:solidFill>
                <a:schemeClr val="bg1"/>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051" y="4446478"/>
            <a:ext cx="2017292" cy="1462500"/>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815" y="4436138"/>
            <a:ext cx="1939897" cy="1462500"/>
          </a:xfrm>
          <a:prstGeom prst="rect">
            <a:avLst/>
          </a:prstGeom>
        </p:spPr>
      </p:pic>
      <p:sp>
        <p:nvSpPr>
          <p:cNvPr id="6" name="Rettangolo 5"/>
          <p:cNvSpPr/>
          <p:nvPr/>
        </p:nvSpPr>
        <p:spPr>
          <a:xfrm>
            <a:off x="5249550" y="1247623"/>
            <a:ext cx="3652951" cy="1142620"/>
          </a:xfrm>
          <a:prstGeom prst="rect">
            <a:avLst/>
          </a:prstGeom>
          <a:ln>
            <a:noFill/>
          </a:ln>
        </p:spPr>
        <p:txBody>
          <a:bodyPr wrap="square">
            <a:spAutoFit/>
          </a:bodyPr>
          <a:lstStyle/>
          <a:p>
            <a:pPr algn="ctr"/>
            <a:r>
              <a:rPr lang="en-US" sz="2275" dirty="0">
                <a:solidFill>
                  <a:srgbClr val="2A3547"/>
                </a:solidFill>
              </a:rPr>
              <a:t>Technical solutions for landslide risk mitigation with low impact on landscape</a:t>
            </a:r>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683" y="4507975"/>
            <a:ext cx="2060634" cy="1404000"/>
          </a:xfrm>
          <a:prstGeom prst="rect">
            <a:avLst/>
          </a:prstGeom>
        </p:spPr>
      </p:pic>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609" y="4462812"/>
            <a:ext cx="1679157" cy="1462500"/>
          </a:xfrm>
          <a:prstGeom prst="rect">
            <a:avLst/>
          </a:prstGeom>
        </p:spPr>
      </p:pic>
      <p:sp>
        <p:nvSpPr>
          <p:cNvPr id="13" name="CasellaDiTesto 12"/>
          <p:cNvSpPr txBox="1"/>
          <p:nvPr/>
        </p:nvSpPr>
        <p:spPr>
          <a:xfrm>
            <a:off x="4850343" y="2525374"/>
            <a:ext cx="4259825" cy="1218026"/>
          </a:xfrm>
          <a:prstGeom prst="rect">
            <a:avLst/>
          </a:prstGeom>
          <a:noFill/>
          <a:ln>
            <a:noFill/>
          </a:ln>
        </p:spPr>
        <p:txBody>
          <a:bodyPr wrap="square" rtlCol="0">
            <a:spAutoFit/>
          </a:bodyPr>
          <a:lstStyle/>
          <a:p>
            <a:pPr algn="ctr"/>
            <a:r>
              <a:rPr lang="it-IT" sz="1463" dirty="0">
                <a:solidFill>
                  <a:srgbClr val="A6814D"/>
                </a:solidFill>
              </a:rPr>
              <a:t>Diana Salciarini</a:t>
            </a:r>
            <a:r>
              <a:rPr lang="it-IT" sz="1463" baseline="30000" dirty="0">
                <a:solidFill>
                  <a:srgbClr val="A6814D"/>
                </a:solidFill>
              </a:rPr>
              <a:t>1</a:t>
            </a:r>
            <a:r>
              <a:rPr lang="it-IT" sz="1463" dirty="0">
                <a:solidFill>
                  <a:srgbClr val="A6814D"/>
                </a:solidFill>
              </a:rPr>
              <a:t>, Evelina Volpe</a:t>
            </a:r>
            <a:r>
              <a:rPr lang="it-IT" sz="1463" baseline="30000" dirty="0">
                <a:solidFill>
                  <a:srgbClr val="A6814D"/>
                </a:solidFill>
              </a:rPr>
              <a:t>2</a:t>
            </a:r>
            <a:r>
              <a:rPr lang="it-IT" sz="1463" dirty="0">
                <a:solidFill>
                  <a:srgbClr val="A6814D"/>
                </a:solidFill>
              </a:rPr>
              <a:t>, Elisabetta Cattoni</a:t>
            </a:r>
            <a:r>
              <a:rPr lang="it-IT" sz="1463" baseline="30000" dirty="0">
                <a:solidFill>
                  <a:srgbClr val="A6814D"/>
                </a:solidFill>
              </a:rPr>
              <a:t>3</a:t>
            </a:r>
            <a:endParaRPr lang="en-US" sz="1463" dirty="0">
              <a:solidFill>
                <a:srgbClr val="A6814D"/>
              </a:solidFill>
            </a:endParaRPr>
          </a:p>
          <a:p>
            <a:pPr algn="ctr"/>
            <a:endParaRPr lang="en-US" sz="1463" baseline="30000" dirty="0"/>
          </a:p>
          <a:p>
            <a:pPr algn="ctr"/>
            <a:r>
              <a:rPr lang="en-US" sz="1138" baseline="30000" dirty="0">
                <a:solidFill>
                  <a:srgbClr val="2A3547"/>
                </a:solidFill>
              </a:rPr>
              <a:t>1-Department of civil and environmental engineering, University of Perugia, Italy</a:t>
            </a:r>
            <a:endParaRPr lang="en-US" sz="1138" dirty="0">
              <a:solidFill>
                <a:srgbClr val="2A3547"/>
              </a:solidFill>
            </a:endParaRPr>
          </a:p>
          <a:p>
            <a:pPr algn="ctr"/>
            <a:r>
              <a:rPr lang="en-US" sz="1138" baseline="30000" dirty="0">
                <a:solidFill>
                  <a:srgbClr val="2A3547"/>
                </a:solidFill>
              </a:rPr>
              <a:t>2-National Research Council of Italy, Research Institute for Geo-Hydrological Protection, Perugia, Italy</a:t>
            </a:r>
            <a:endParaRPr lang="en-US" sz="1138" dirty="0">
              <a:solidFill>
                <a:srgbClr val="2A3547"/>
              </a:solidFill>
            </a:endParaRPr>
          </a:p>
          <a:p>
            <a:pPr algn="ctr"/>
            <a:r>
              <a:rPr lang="en-US" sz="1138" baseline="30000" dirty="0">
                <a:solidFill>
                  <a:srgbClr val="2A3547"/>
                </a:solidFill>
              </a:rPr>
              <a:t>3- </a:t>
            </a:r>
            <a:r>
              <a:rPr lang="en-US" sz="1138" baseline="30000" dirty="0" err="1">
                <a:solidFill>
                  <a:srgbClr val="2A3547"/>
                </a:solidFill>
              </a:rPr>
              <a:t>eCampus</a:t>
            </a:r>
            <a:r>
              <a:rPr lang="en-US" sz="1138" baseline="30000" dirty="0">
                <a:solidFill>
                  <a:srgbClr val="2A3547"/>
                </a:solidFill>
              </a:rPr>
              <a:t> University, </a:t>
            </a:r>
            <a:r>
              <a:rPr lang="en-US" sz="1138" baseline="30000" dirty="0" err="1">
                <a:solidFill>
                  <a:srgbClr val="2A3547"/>
                </a:solidFill>
              </a:rPr>
              <a:t>Novedrate</a:t>
            </a:r>
            <a:r>
              <a:rPr lang="en-US" sz="1138" baseline="30000" dirty="0">
                <a:solidFill>
                  <a:srgbClr val="2A3547"/>
                </a:solidFill>
              </a:rPr>
              <a:t> (CO), Italy</a:t>
            </a:r>
            <a:endParaRPr lang="en-US" sz="1138" dirty="0">
              <a:solidFill>
                <a:srgbClr val="2A3547"/>
              </a:solidFill>
            </a:endParaRPr>
          </a:p>
          <a:p>
            <a:endParaRPr lang="en-US" sz="1463" dirty="0"/>
          </a:p>
        </p:txBody>
      </p:sp>
      <p:sp>
        <p:nvSpPr>
          <p:cNvPr id="14" name="CasellaDiTesto 13"/>
          <p:cNvSpPr txBox="1"/>
          <p:nvPr/>
        </p:nvSpPr>
        <p:spPr>
          <a:xfrm>
            <a:off x="5460425" y="3944011"/>
            <a:ext cx="2934653" cy="292388"/>
          </a:xfrm>
          <a:prstGeom prst="rect">
            <a:avLst/>
          </a:prstGeom>
          <a:noFill/>
          <a:ln>
            <a:noFill/>
          </a:ln>
        </p:spPr>
        <p:txBody>
          <a:bodyPr wrap="square" rtlCol="0">
            <a:spAutoFit/>
          </a:bodyPr>
          <a:lstStyle/>
          <a:p>
            <a:pPr algn="ctr"/>
            <a:r>
              <a:rPr lang="it-IT" sz="1300" dirty="0">
                <a:solidFill>
                  <a:srgbClr val="05781B"/>
                </a:solidFill>
              </a:rPr>
              <a:t>EGU-General Assembly, 4-8 </a:t>
            </a:r>
            <a:r>
              <a:rPr lang="it-IT" sz="1300" dirty="0" err="1">
                <a:solidFill>
                  <a:srgbClr val="05781B"/>
                </a:solidFill>
              </a:rPr>
              <a:t>May</a:t>
            </a:r>
            <a:r>
              <a:rPr lang="it-IT" sz="1300" dirty="0">
                <a:solidFill>
                  <a:srgbClr val="05781B"/>
                </a:solidFill>
              </a:rPr>
              <a:t> 2020</a:t>
            </a:r>
            <a:endParaRPr lang="en-US" sz="1300" dirty="0">
              <a:solidFill>
                <a:srgbClr val="05781B"/>
              </a:solidFill>
            </a:endParaRPr>
          </a:p>
        </p:txBody>
      </p:sp>
      <p:sp>
        <p:nvSpPr>
          <p:cNvPr id="7" name="CasellaDiTesto 6"/>
          <p:cNvSpPr txBox="1"/>
          <p:nvPr/>
        </p:nvSpPr>
        <p:spPr>
          <a:xfrm>
            <a:off x="1046338" y="961569"/>
            <a:ext cx="3949502" cy="3982693"/>
          </a:xfrm>
          <a:prstGeom prst="rect">
            <a:avLst/>
          </a:prstGeom>
          <a:noFill/>
        </p:spPr>
        <p:txBody>
          <a:bodyPr wrap="square" rtlCol="0">
            <a:spAutoFit/>
          </a:bodyPr>
          <a:lstStyle/>
          <a:p>
            <a:pPr algn="just"/>
            <a:endParaRPr lang="en-US" sz="813" dirty="0"/>
          </a:p>
          <a:p>
            <a:pPr algn="r"/>
            <a:r>
              <a:rPr lang="it-IT" sz="1056" b="1" dirty="0" err="1">
                <a:solidFill>
                  <a:srgbClr val="05781B"/>
                </a:solidFill>
              </a:rPr>
              <a:t>Abstract</a:t>
            </a:r>
            <a:endParaRPr lang="en-US" sz="1056" b="1" dirty="0">
              <a:solidFill>
                <a:srgbClr val="05781B"/>
              </a:solidFill>
            </a:endParaRPr>
          </a:p>
          <a:p>
            <a:pPr algn="just"/>
            <a:r>
              <a:rPr lang="en-US" sz="813" dirty="0">
                <a:solidFill>
                  <a:srgbClr val="2A3547"/>
                </a:solidFill>
              </a:rPr>
              <a:t>Landslide risk mitigation that takes into account the safeguarding of environmental landscape involves several technical difficulties. However, at present, it is fundamental to identify sustainable technical and ￼economic solutions in order to preserve the Italian areas characterized by an undoubted landscape and environmental heritage.</a:t>
            </a:r>
          </a:p>
          <a:p>
            <a:pPr algn="just"/>
            <a:r>
              <a:rPr lang="en-US" sz="813" dirty="0">
                <a:solidFill>
                  <a:srgbClr val="2A3547"/>
                </a:solidFill>
              </a:rPr>
              <a:t>In most cases, landscape is deeply and destructively hit both when a landslide occurs, both when countermeasures for its mitigation are taken. Indeed, traditional technical solutions to increase slope safety are often costly and very impacting on natural environment and landscape. A possible alternative for improving slope stability is based on the use of non-invasive naturalistic engineering techniques [1]. Such solutions have a low impact on landscape and natural environment, conserving landscape identity and characteristics. Unfortunately, nowadays the use of these solutions is limited, since they suffer of a lack of rational approaches that quantify their stabilizing action. To overcome such constraint, we carried out a numerical study to evaluate the efficiency of remedial works based on naturalistic engineering to improve slope stability, considering a wide range of ideal slopes and different combinations of pre- and post- conditions (geometry, materials, types of soil protection solutions, etc.). As shown by the results of the stability analyses, in all the cases considered, the adopted naturalistic engineering techniques are able to increase the level of safety of the slopes with a very limited impact on the natural environment and landscape, due to the use of natural materials for the construction.</a:t>
            </a:r>
          </a:p>
          <a:p>
            <a:pPr algn="just"/>
            <a:r>
              <a:rPr lang="en-US" sz="813" dirty="0">
                <a:solidFill>
                  <a:srgbClr val="2A3547"/>
                </a:solidFill>
              </a:rPr>
              <a:t>In this work we present a summary of the main techniques adopted in the field of naturalistic engineering. After introducing the methods generally used in evaluating the slope stability, the role played by vegetation in the mitigation of hydrogeological instability will be presented, with particular reference to the mechanical effect exerted by the plant roots which typically increases the soil shear strength. Then, the numerical study carried out to quantify the stabilizing effects deriving from the presence of vegetation will be shown, together with the main results obtained. Finally design indications for the application of non-invasive reinforcement techniques are presented.</a:t>
            </a:r>
          </a:p>
          <a:p>
            <a:endParaRPr lang="en-US" sz="1463" dirty="0"/>
          </a:p>
        </p:txBody>
      </p:sp>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0170" y="5999063"/>
            <a:ext cx="617143" cy="216000"/>
          </a:xfrm>
          <a:prstGeom prst="rect">
            <a:avLst/>
          </a:prstGeom>
        </p:spPr>
      </p:pic>
    </p:spTree>
    <p:extLst>
      <p:ext uri="{BB962C8B-B14F-4D97-AF65-F5344CB8AC3E}">
        <p14:creationId xmlns:p14="http://schemas.microsoft.com/office/powerpoint/2010/main" val="319897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906000" cy="539496"/>
          </a:xfrm>
          <a:prstGeom prst="rect">
            <a:avLst/>
          </a:prstGeom>
          <a:solidFill>
            <a:srgbClr val="2A3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0" y="6501384"/>
            <a:ext cx="9906000" cy="356616"/>
          </a:xfrm>
          <a:prstGeom prst="rect">
            <a:avLst/>
          </a:prstGeom>
          <a:solidFill>
            <a:srgbClr val="057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5" y="1241568"/>
            <a:ext cx="2452997" cy="2160000"/>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23" y="2777760"/>
            <a:ext cx="2160000" cy="2160000"/>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1522" y="1239552"/>
            <a:ext cx="2160000" cy="2160000"/>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1378" y="1351296"/>
            <a:ext cx="2880000" cy="2160000"/>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8280" y="2887488"/>
            <a:ext cx="2160000" cy="2160000"/>
          </a:xfrm>
          <a:prstGeom prst="rect">
            <a:avLst/>
          </a:prstGeom>
        </p:spPr>
      </p:pic>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4779" y="1349280"/>
            <a:ext cx="2160000" cy="2160000"/>
          </a:xfrm>
          <a:prstGeom prst="rect">
            <a:avLst/>
          </a:prstGeom>
        </p:spPr>
      </p:pic>
      <p:sp>
        <p:nvSpPr>
          <p:cNvPr id="16" name="CasellaDiTesto 15"/>
          <p:cNvSpPr txBox="1"/>
          <p:nvPr/>
        </p:nvSpPr>
        <p:spPr>
          <a:xfrm>
            <a:off x="92075" y="5157216"/>
            <a:ext cx="4486021"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A6814D"/>
                </a:solidFill>
              </a:rPr>
              <a:t>High cost </a:t>
            </a:r>
          </a:p>
          <a:p>
            <a:pPr marL="1200150" lvl="2" indent="-285750">
              <a:buFont typeface="Wingdings" panose="05000000000000000000" pitchFamily="2" charset="2"/>
              <a:buChar char="Ø"/>
            </a:pPr>
            <a:r>
              <a:rPr lang="en-US" sz="1600" dirty="0">
                <a:solidFill>
                  <a:srgbClr val="A6814D"/>
                </a:solidFill>
              </a:rPr>
              <a:t> High impact                                                                      </a:t>
            </a:r>
          </a:p>
          <a:p>
            <a:pPr marL="2114550" lvl="4" indent="-285750">
              <a:buFont typeface="Wingdings" panose="05000000000000000000" pitchFamily="2" charset="2"/>
              <a:buChar char="Ø"/>
            </a:pPr>
            <a:r>
              <a:rPr lang="en-US" sz="1600" dirty="0">
                <a:solidFill>
                  <a:srgbClr val="A6814D"/>
                </a:solidFill>
              </a:rPr>
              <a:t>Ecological collapse</a:t>
            </a:r>
          </a:p>
        </p:txBody>
      </p:sp>
      <p:sp>
        <p:nvSpPr>
          <p:cNvPr id="17" name="CasellaDiTesto 16"/>
          <p:cNvSpPr txBox="1"/>
          <p:nvPr/>
        </p:nvSpPr>
        <p:spPr>
          <a:xfrm>
            <a:off x="92074" y="6075521"/>
            <a:ext cx="4486021" cy="338554"/>
          </a:xfrm>
          <a:prstGeom prst="rect">
            <a:avLst/>
          </a:prstGeom>
          <a:noFill/>
        </p:spPr>
        <p:txBody>
          <a:bodyPr wrap="square" rtlCol="0">
            <a:spAutoFit/>
          </a:bodyPr>
          <a:lstStyle/>
          <a:p>
            <a:r>
              <a:rPr lang="en-US" sz="1600" dirty="0"/>
              <a:t>Computational methods design well-known</a:t>
            </a:r>
          </a:p>
        </p:txBody>
      </p:sp>
      <p:sp>
        <p:nvSpPr>
          <p:cNvPr id="18" name="CasellaDiTesto 17"/>
          <p:cNvSpPr txBox="1"/>
          <p:nvPr/>
        </p:nvSpPr>
        <p:spPr>
          <a:xfrm>
            <a:off x="5337682" y="6072473"/>
            <a:ext cx="4486021" cy="338554"/>
          </a:xfrm>
          <a:prstGeom prst="rect">
            <a:avLst/>
          </a:prstGeom>
          <a:noFill/>
        </p:spPr>
        <p:txBody>
          <a:bodyPr wrap="square" rtlCol="0">
            <a:spAutoFit/>
          </a:bodyPr>
          <a:lstStyle/>
          <a:p>
            <a:r>
              <a:rPr lang="en-US" sz="1600" dirty="0"/>
              <a:t>Non-standardized design methodologies</a:t>
            </a:r>
          </a:p>
        </p:txBody>
      </p:sp>
      <p:sp>
        <p:nvSpPr>
          <p:cNvPr id="2" name="CasellaDiTesto 1"/>
          <p:cNvSpPr txBox="1"/>
          <p:nvPr/>
        </p:nvSpPr>
        <p:spPr>
          <a:xfrm>
            <a:off x="0" y="509467"/>
            <a:ext cx="9813924" cy="369332"/>
          </a:xfrm>
          <a:prstGeom prst="rect">
            <a:avLst/>
          </a:prstGeom>
          <a:noFill/>
        </p:spPr>
        <p:txBody>
          <a:bodyPr wrap="square" rtlCol="0">
            <a:spAutoFit/>
          </a:bodyPr>
          <a:lstStyle/>
          <a:p>
            <a:pPr algn="r"/>
            <a:r>
              <a:rPr lang="en-US" b="1" dirty="0">
                <a:solidFill>
                  <a:srgbClr val="05781B"/>
                </a:solidFill>
              </a:rPr>
              <a:t>How to reduce the landslide risk of natural slopes?</a:t>
            </a:r>
          </a:p>
        </p:txBody>
      </p:sp>
      <p:sp>
        <p:nvSpPr>
          <p:cNvPr id="3" name="CasellaDiTesto 2"/>
          <p:cNvSpPr txBox="1"/>
          <p:nvPr/>
        </p:nvSpPr>
        <p:spPr>
          <a:xfrm>
            <a:off x="108525" y="833522"/>
            <a:ext cx="3832539"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a:solidFill>
                  <a:srgbClr val="2A3547"/>
                </a:solidFill>
              </a:rPr>
              <a:t>Traditional engineering infrastructures</a:t>
            </a:r>
          </a:p>
        </p:txBody>
      </p:sp>
      <p:sp>
        <p:nvSpPr>
          <p:cNvPr id="19" name="CasellaDiTesto 18"/>
          <p:cNvSpPr txBox="1"/>
          <p:nvPr/>
        </p:nvSpPr>
        <p:spPr>
          <a:xfrm>
            <a:off x="5092005" y="820043"/>
            <a:ext cx="3832539"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a:solidFill>
                  <a:srgbClr val="2A3547"/>
                </a:solidFill>
              </a:rPr>
              <a:t>Naturalistic engineering solutions</a:t>
            </a:r>
          </a:p>
        </p:txBody>
      </p:sp>
      <p:sp>
        <p:nvSpPr>
          <p:cNvPr id="20" name="CasellaDiTesto 19"/>
          <p:cNvSpPr txBox="1"/>
          <p:nvPr/>
        </p:nvSpPr>
        <p:spPr>
          <a:xfrm>
            <a:off x="5092005" y="5157216"/>
            <a:ext cx="4721919"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A6814D"/>
                </a:solidFill>
              </a:rPr>
              <a:t>Low impact </a:t>
            </a:r>
          </a:p>
          <a:p>
            <a:pPr marL="1200150" lvl="2" indent="-285750">
              <a:buFont typeface="Wingdings" panose="05000000000000000000" pitchFamily="2" charset="2"/>
              <a:buChar char="Ø"/>
            </a:pPr>
            <a:r>
              <a:rPr lang="en-US" sz="1600" dirty="0">
                <a:solidFill>
                  <a:srgbClr val="A6814D"/>
                </a:solidFill>
              </a:rPr>
              <a:t> Low cost                                                                      </a:t>
            </a:r>
          </a:p>
          <a:p>
            <a:pPr marL="2114550" lvl="4" indent="-285750">
              <a:buFont typeface="Wingdings" panose="05000000000000000000" pitchFamily="2" charset="2"/>
              <a:buChar char="Ø"/>
            </a:pPr>
            <a:r>
              <a:rPr lang="it-IT" sz="1600" dirty="0" err="1">
                <a:solidFill>
                  <a:srgbClr val="A6814D"/>
                </a:solidFill>
              </a:rPr>
              <a:t>Conservation</a:t>
            </a:r>
            <a:r>
              <a:rPr lang="it-IT" sz="1600" dirty="0">
                <a:solidFill>
                  <a:srgbClr val="A6814D"/>
                </a:solidFill>
              </a:rPr>
              <a:t> of </a:t>
            </a:r>
            <a:r>
              <a:rPr lang="it-IT" sz="1600" dirty="0" err="1">
                <a:solidFill>
                  <a:srgbClr val="A6814D"/>
                </a:solidFill>
              </a:rPr>
              <a:t>biodiversity</a:t>
            </a:r>
            <a:endParaRPr lang="en-US" sz="1600" dirty="0">
              <a:solidFill>
                <a:srgbClr val="A6814D"/>
              </a:solidFill>
            </a:endParaRPr>
          </a:p>
        </p:txBody>
      </p:sp>
      <p:sp>
        <p:nvSpPr>
          <p:cNvPr id="14" name="CasellaDiTesto 13"/>
          <p:cNvSpPr txBox="1"/>
          <p:nvPr/>
        </p:nvSpPr>
        <p:spPr>
          <a:xfrm>
            <a:off x="56783" y="2573781"/>
            <a:ext cx="4896215" cy="369332"/>
          </a:xfrm>
          <a:prstGeom prst="rect">
            <a:avLst/>
          </a:prstGeom>
          <a:noFill/>
        </p:spPr>
        <p:txBody>
          <a:bodyPr wrap="square" rtlCol="0">
            <a:spAutoFit/>
          </a:bodyPr>
          <a:lstStyle/>
          <a:p>
            <a:pPr algn="ctr"/>
            <a:endParaRPr lang="en-US" dirty="0"/>
          </a:p>
        </p:txBody>
      </p:sp>
      <p:sp>
        <p:nvSpPr>
          <p:cNvPr id="24" name="Rettangolo 23"/>
          <p:cNvSpPr/>
          <p:nvPr/>
        </p:nvSpPr>
        <p:spPr>
          <a:xfrm>
            <a:off x="5037075" y="833522"/>
            <a:ext cx="4776849" cy="5577505"/>
          </a:xfrm>
          <a:prstGeom prst="rect">
            <a:avLst/>
          </a:prstGeom>
          <a:solidFill>
            <a:schemeClr val="bg1">
              <a:alpha val="0"/>
            </a:schemeClr>
          </a:solidFill>
          <a:ln w="19050">
            <a:solidFill>
              <a:srgbClr val="057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ttangolo 24"/>
          <p:cNvSpPr/>
          <p:nvPr/>
        </p:nvSpPr>
        <p:spPr>
          <a:xfrm>
            <a:off x="108526" y="833523"/>
            <a:ext cx="4747582" cy="5577504"/>
          </a:xfrm>
          <a:prstGeom prst="rect">
            <a:avLst/>
          </a:prstGeom>
          <a:solidFill>
            <a:schemeClr val="bg1">
              <a:lumMod val="6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llout 11 22"/>
          <p:cNvSpPr/>
          <p:nvPr/>
        </p:nvSpPr>
        <p:spPr>
          <a:xfrm>
            <a:off x="762958" y="2272339"/>
            <a:ext cx="3815137" cy="1127213"/>
          </a:xfrm>
          <a:prstGeom prst="callout3">
            <a:avLst>
              <a:gd name="adj1" fmla="val 18750"/>
              <a:gd name="adj2" fmla="val -8333"/>
              <a:gd name="adj3" fmla="val 18750"/>
              <a:gd name="adj4" fmla="val -16667"/>
              <a:gd name="adj5" fmla="val 100000"/>
              <a:gd name="adj6" fmla="val -16667"/>
              <a:gd name="adj7" fmla="val 204143"/>
              <a:gd name="adj8" fmla="val 110523"/>
            </a:avLst>
          </a:prstGeom>
          <a:solidFill>
            <a:srgbClr val="A6814D"/>
          </a:solidFill>
          <a:ln w="28575">
            <a:solidFill>
              <a:srgbClr val="057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 THE SLOPES STABILITY CONDITIONS PRESERVING THE LANDSCAPE IDENTITY </a:t>
            </a:r>
          </a:p>
        </p:txBody>
      </p:sp>
    </p:spTree>
    <p:extLst>
      <p:ext uri="{BB962C8B-B14F-4D97-AF65-F5344CB8AC3E}">
        <p14:creationId xmlns:p14="http://schemas.microsoft.com/office/powerpoint/2010/main" val="3832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906000" cy="539496"/>
          </a:xfrm>
          <a:prstGeom prst="rect">
            <a:avLst/>
          </a:prstGeom>
          <a:solidFill>
            <a:srgbClr val="2A3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0" y="6501384"/>
            <a:ext cx="9906000" cy="356616"/>
          </a:xfrm>
          <a:prstGeom prst="rect">
            <a:avLst/>
          </a:prstGeom>
          <a:solidFill>
            <a:srgbClr val="057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46036" y="4975692"/>
            <a:ext cx="6224175" cy="1092607"/>
          </a:xfrm>
          <a:prstGeom prst="rect">
            <a:avLst/>
          </a:prstGeom>
          <a:noFill/>
        </p:spPr>
        <p:txBody>
          <a:bodyPr wrap="square" rtlCol="0">
            <a:spAutoFit/>
          </a:bodyPr>
          <a:lstStyle/>
          <a:p>
            <a:pPr algn="just"/>
            <a:r>
              <a:rPr lang="en-US" sz="1300" dirty="0"/>
              <a:t>The greenway is located in the </a:t>
            </a:r>
            <a:r>
              <a:rPr lang="en-US" sz="1300" dirty="0" err="1"/>
              <a:t>Valnerina</a:t>
            </a:r>
            <a:r>
              <a:rPr lang="en-US" sz="1300" dirty="0"/>
              <a:t> district (Umbria region), includes the track of Spoleto Norcia railway, realized in 1926 and abandoned in the 1960.</a:t>
            </a:r>
          </a:p>
          <a:p>
            <a:pPr algn="just"/>
            <a:r>
              <a:rPr lang="en-US" sz="1300" dirty="0"/>
              <a:t>At the beginning of new millennium, the railway was converted in a beautiful and attractive greenway, but after central Italy earthquake, the greenway was closed due to high landslide risk detected in different sectors of the track.</a:t>
            </a:r>
          </a:p>
        </p:txBody>
      </p:sp>
      <p:sp>
        <p:nvSpPr>
          <p:cNvPr id="16" name="CasellaDiTesto 15"/>
          <p:cNvSpPr txBox="1"/>
          <p:nvPr/>
        </p:nvSpPr>
        <p:spPr>
          <a:xfrm>
            <a:off x="92075" y="601695"/>
            <a:ext cx="6181725" cy="1169551"/>
          </a:xfrm>
          <a:prstGeom prst="rect">
            <a:avLst/>
          </a:prstGeom>
          <a:noFill/>
        </p:spPr>
        <p:txBody>
          <a:bodyPr wrap="square" rtlCol="0">
            <a:spAutoFit/>
          </a:bodyPr>
          <a:lstStyle/>
          <a:p>
            <a:pPr algn="r"/>
            <a:r>
              <a:rPr lang="it-IT" b="1" dirty="0">
                <a:solidFill>
                  <a:srgbClr val="05781B"/>
                </a:solidFill>
              </a:rPr>
              <a:t>The case </a:t>
            </a:r>
            <a:r>
              <a:rPr lang="it-IT" b="1" dirty="0" err="1">
                <a:solidFill>
                  <a:srgbClr val="05781B"/>
                </a:solidFill>
              </a:rPr>
              <a:t>study</a:t>
            </a:r>
            <a:endParaRPr lang="en-US" b="1" dirty="0">
              <a:solidFill>
                <a:srgbClr val="05781B"/>
              </a:solidFill>
            </a:endParaRPr>
          </a:p>
          <a:p>
            <a:endParaRPr lang="en-US" sz="1300" dirty="0"/>
          </a:p>
          <a:p>
            <a:r>
              <a:rPr lang="en-US" sz="1300" dirty="0"/>
              <a:t>The naturalistic measures are indicated to reduce landslide risk mitigation in the areas characterized by particular natural environment. </a:t>
            </a:r>
          </a:p>
          <a:p>
            <a:r>
              <a:rPr lang="en-US" sz="1300" dirty="0"/>
              <a:t>An exemplary case study is represented by the </a:t>
            </a:r>
            <a:r>
              <a:rPr lang="en-US" sz="1300" b="1" dirty="0">
                <a:solidFill>
                  <a:srgbClr val="05781B"/>
                </a:solidFill>
              </a:rPr>
              <a:t>GREENWAY SPOLETO-NORCIA</a:t>
            </a:r>
            <a:r>
              <a:rPr lang="en-US" sz="1300" dirty="0">
                <a:solidFill>
                  <a:srgbClr val="05781B"/>
                </a:solidFill>
              </a:rPr>
              <a:t>.</a:t>
            </a: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71890"/>
            <a:ext cx="7272670" cy="2957835"/>
          </a:xfrm>
          <a:prstGeom prst="rect">
            <a:avLst/>
          </a:prstGeom>
        </p:spPr>
      </p:pic>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827" y="3426843"/>
            <a:ext cx="3314097" cy="2160000"/>
          </a:xfrm>
          <a:prstGeom prst="rect">
            <a:avLst/>
          </a:prstGeom>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828" y="728663"/>
            <a:ext cx="3314097" cy="2160000"/>
          </a:xfrm>
          <a:prstGeom prst="rect">
            <a:avLst/>
          </a:prstGeom>
        </p:spPr>
      </p:pic>
    </p:spTree>
    <p:extLst>
      <p:ext uri="{BB962C8B-B14F-4D97-AF65-F5344CB8AC3E}">
        <p14:creationId xmlns:p14="http://schemas.microsoft.com/office/powerpoint/2010/main" val="40319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906000" cy="539496"/>
          </a:xfrm>
          <a:prstGeom prst="rect">
            <a:avLst/>
          </a:prstGeom>
          <a:solidFill>
            <a:srgbClr val="2A3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0" y="6501384"/>
            <a:ext cx="9906000" cy="356616"/>
          </a:xfrm>
          <a:prstGeom prst="rect">
            <a:avLst/>
          </a:prstGeom>
          <a:solidFill>
            <a:srgbClr val="057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608" y="659788"/>
            <a:ext cx="5196318" cy="2160000"/>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257" y="1776343"/>
            <a:ext cx="5298743" cy="1760373"/>
          </a:xfrm>
          <a:prstGeom prst="rect">
            <a:avLst/>
          </a:prstGeom>
        </p:spPr>
      </p:pic>
      <p:sp>
        <p:nvSpPr>
          <p:cNvPr id="7" name="CasellaDiTesto 6"/>
          <p:cNvSpPr txBox="1"/>
          <p:nvPr/>
        </p:nvSpPr>
        <p:spPr>
          <a:xfrm>
            <a:off x="71376" y="2720325"/>
            <a:ext cx="4604318" cy="492443"/>
          </a:xfrm>
          <a:prstGeom prst="rect">
            <a:avLst/>
          </a:prstGeom>
          <a:noFill/>
        </p:spPr>
        <p:txBody>
          <a:bodyPr wrap="square" rtlCol="0">
            <a:spAutoFit/>
          </a:bodyPr>
          <a:lstStyle/>
          <a:p>
            <a:r>
              <a:rPr lang="it-IT" sz="1300" dirty="0" err="1"/>
              <a:t>After</a:t>
            </a:r>
            <a:r>
              <a:rPr lang="it-IT" sz="1300" dirty="0"/>
              <a:t> intense and </a:t>
            </a:r>
            <a:r>
              <a:rPr lang="it-IT" sz="1300" dirty="0" err="1"/>
              <a:t>prolonged</a:t>
            </a:r>
            <a:r>
              <a:rPr lang="it-IT" sz="1300" dirty="0"/>
              <a:t> </a:t>
            </a:r>
            <a:r>
              <a:rPr lang="it-IT" sz="1300" dirty="0" err="1"/>
              <a:t>rainfall</a:t>
            </a:r>
            <a:r>
              <a:rPr lang="it-IT" sz="1300" dirty="0"/>
              <a:t>, the </a:t>
            </a:r>
            <a:r>
              <a:rPr lang="it-IT" sz="1300" dirty="0" err="1"/>
              <a:t>soil</a:t>
            </a:r>
            <a:r>
              <a:rPr lang="it-IT" sz="1300" dirty="0"/>
              <a:t> </a:t>
            </a:r>
            <a:r>
              <a:rPr lang="it-IT" sz="1300" dirty="0" err="1"/>
              <a:t>covers</a:t>
            </a:r>
            <a:r>
              <a:rPr lang="it-IT" sz="1300" dirty="0"/>
              <a:t> are </a:t>
            </a:r>
            <a:r>
              <a:rPr lang="it-IT" sz="1300" dirty="0" err="1"/>
              <a:t>subject</a:t>
            </a:r>
            <a:r>
              <a:rPr lang="it-IT" sz="1300" dirty="0"/>
              <a:t> to </a:t>
            </a:r>
            <a:r>
              <a:rPr lang="it-IT" sz="1300" dirty="0" err="1"/>
              <a:t>shallow</a:t>
            </a:r>
            <a:r>
              <a:rPr lang="it-IT" sz="1300" dirty="0"/>
              <a:t> </a:t>
            </a:r>
            <a:r>
              <a:rPr lang="it-IT" sz="1300" dirty="0" err="1"/>
              <a:t>landslide</a:t>
            </a:r>
            <a:r>
              <a:rPr lang="it-IT" sz="1300" dirty="0"/>
              <a:t> </a:t>
            </a:r>
            <a:r>
              <a:rPr lang="it-IT" sz="1300" dirty="0" err="1"/>
              <a:t>reactivations</a:t>
            </a:r>
            <a:r>
              <a:rPr lang="it-IT" sz="1300" dirty="0"/>
              <a:t>.</a:t>
            </a:r>
            <a:endParaRPr lang="en-US" sz="1300" dirty="0"/>
          </a:p>
        </p:txBody>
      </p:sp>
      <p:sp>
        <p:nvSpPr>
          <p:cNvPr id="8" name="CasellaDiTesto 7"/>
          <p:cNvSpPr txBox="1"/>
          <p:nvPr/>
        </p:nvSpPr>
        <p:spPr>
          <a:xfrm>
            <a:off x="92075" y="969409"/>
            <a:ext cx="4347714" cy="292388"/>
          </a:xfrm>
          <a:prstGeom prst="rect">
            <a:avLst/>
          </a:prstGeom>
          <a:noFill/>
          <a:ln>
            <a:noFill/>
          </a:ln>
        </p:spPr>
        <p:txBody>
          <a:bodyPr wrap="square" rtlCol="0">
            <a:spAutoFit/>
          </a:bodyPr>
          <a:lstStyle/>
          <a:p>
            <a:r>
              <a:rPr lang="en-US" sz="1300" dirty="0"/>
              <a:t>The greenway  results in high landslide susceptibility areas.</a:t>
            </a:r>
          </a:p>
        </p:txBody>
      </p:sp>
      <p:sp>
        <p:nvSpPr>
          <p:cNvPr id="17" name="CasellaDiTesto 16"/>
          <p:cNvSpPr txBox="1"/>
          <p:nvPr/>
        </p:nvSpPr>
        <p:spPr>
          <a:xfrm>
            <a:off x="4953000" y="3621780"/>
            <a:ext cx="4535129" cy="492443"/>
          </a:xfrm>
          <a:prstGeom prst="rect">
            <a:avLst/>
          </a:prstGeom>
          <a:noFill/>
        </p:spPr>
        <p:txBody>
          <a:bodyPr wrap="square" rtlCol="0">
            <a:spAutoFit/>
          </a:bodyPr>
          <a:lstStyle/>
          <a:p>
            <a:r>
              <a:rPr lang="en-US" sz="1300" dirty="0"/>
              <a:t>22 potentially unstable slopes have been examined. In this study the results related to 2 standard type of slopes are shown.</a:t>
            </a:r>
          </a:p>
        </p:txBody>
      </p:sp>
      <p:sp>
        <p:nvSpPr>
          <p:cNvPr id="10" name="CasellaDiTesto 9"/>
          <p:cNvSpPr txBox="1"/>
          <p:nvPr/>
        </p:nvSpPr>
        <p:spPr>
          <a:xfrm>
            <a:off x="148464" y="3635361"/>
            <a:ext cx="4291325" cy="492443"/>
          </a:xfrm>
          <a:prstGeom prst="rect">
            <a:avLst/>
          </a:prstGeom>
          <a:noFill/>
        </p:spPr>
        <p:txBody>
          <a:bodyPr wrap="square" rtlCol="0">
            <a:spAutoFit/>
          </a:bodyPr>
          <a:lstStyle/>
          <a:p>
            <a:r>
              <a:rPr lang="en-US" sz="1300" dirty="0"/>
              <a:t>To reduce the landslide risk and to protect the landscape, the naturalistic countermeasures realization were designed.</a:t>
            </a:r>
          </a:p>
        </p:txBody>
      </p:sp>
      <p:sp>
        <p:nvSpPr>
          <p:cNvPr id="2" name="CasellaDiTesto 1"/>
          <p:cNvSpPr txBox="1"/>
          <p:nvPr/>
        </p:nvSpPr>
        <p:spPr>
          <a:xfrm>
            <a:off x="71375" y="1972402"/>
            <a:ext cx="4546233" cy="492443"/>
          </a:xfrm>
          <a:prstGeom prst="rect">
            <a:avLst/>
          </a:prstGeom>
          <a:noFill/>
        </p:spPr>
        <p:txBody>
          <a:bodyPr wrap="square" rtlCol="0">
            <a:spAutoFit/>
          </a:bodyPr>
          <a:lstStyle/>
          <a:p>
            <a:pPr algn="just"/>
            <a:r>
              <a:rPr lang="en-US" sz="1300" dirty="0"/>
              <a:t>The study area is characterized by the presence of rock soils covered by landslide deposits (soil cover thicknesses about 3 m).</a:t>
            </a:r>
            <a:endParaRPr lang="it-IT" sz="1300" dirty="0"/>
          </a:p>
        </p:txBody>
      </p:sp>
      <p:sp>
        <p:nvSpPr>
          <p:cNvPr id="6" name="CasellaDiTesto 5"/>
          <p:cNvSpPr txBox="1"/>
          <p:nvPr/>
        </p:nvSpPr>
        <p:spPr>
          <a:xfrm>
            <a:off x="102425" y="1479458"/>
            <a:ext cx="4525534" cy="569387"/>
          </a:xfrm>
          <a:prstGeom prst="rect">
            <a:avLst/>
          </a:prstGeom>
          <a:noFill/>
        </p:spPr>
        <p:txBody>
          <a:bodyPr wrap="square" rtlCol="0">
            <a:spAutoFit/>
          </a:bodyPr>
          <a:lstStyle/>
          <a:p>
            <a:r>
              <a:rPr lang="en-US" sz="1300" dirty="0"/>
              <a:t>Many landslides occurred along the track (see black dots).</a:t>
            </a:r>
          </a:p>
          <a:p>
            <a:endParaRPr lang="en-US" dirty="0"/>
          </a:p>
        </p:txBody>
      </p:sp>
      <p:sp>
        <p:nvSpPr>
          <p:cNvPr id="11" name="CasellaDiTesto 10"/>
          <p:cNvSpPr txBox="1"/>
          <p:nvPr/>
        </p:nvSpPr>
        <p:spPr>
          <a:xfrm>
            <a:off x="308316" y="574774"/>
            <a:ext cx="4347713" cy="369332"/>
          </a:xfrm>
          <a:prstGeom prst="rect">
            <a:avLst/>
          </a:prstGeom>
          <a:noFill/>
        </p:spPr>
        <p:txBody>
          <a:bodyPr wrap="square" rtlCol="0">
            <a:spAutoFit/>
          </a:bodyPr>
          <a:lstStyle/>
          <a:p>
            <a:pPr algn="r"/>
            <a:r>
              <a:rPr lang="en-US" b="1" dirty="0">
                <a:solidFill>
                  <a:srgbClr val="05781B"/>
                </a:solidFill>
              </a:rPr>
              <a:t>Characteristics of the study area</a:t>
            </a:r>
          </a:p>
        </p:txBody>
      </p:sp>
      <p:sp>
        <p:nvSpPr>
          <p:cNvPr id="13" name="CasellaDiTesto 12"/>
          <p:cNvSpPr txBox="1"/>
          <p:nvPr/>
        </p:nvSpPr>
        <p:spPr>
          <a:xfrm>
            <a:off x="92075" y="4265155"/>
            <a:ext cx="9721850" cy="769441"/>
          </a:xfrm>
          <a:prstGeom prst="rect">
            <a:avLst/>
          </a:prstGeom>
          <a:noFill/>
        </p:spPr>
        <p:txBody>
          <a:bodyPr wrap="square" rtlCol="0">
            <a:spAutoFit/>
          </a:bodyPr>
          <a:lstStyle/>
          <a:p>
            <a:pPr algn="r"/>
            <a:r>
              <a:rPr lang="it-IT" b="1" dirty="0" err="1">
                <a:solidFill>
                  <a:srgbClr val="05781B"/>
                </a:solidFill>
              </a:rPr>
              <a:t>Methodology</a:t>
            </a:r>
            <a:endParaRPr lang="it-IT" b="1" dirty="0">
              <a:solidFill>
                <a:srgbClr val="05781B"/>
              </a:solidFill>
            </a:endParaRPr>
          </a:p>
          <a:p>
            <a:endParaRPr lang="en-US" sz="1300" dirty="0"/>
          </a:p>
          <a:p>
            <a:r>
              <a:rPr lang="en-US" sz="1300" dirty="0"/>
              <a:t>The stability analyses, carried out with classical limit equilibrium methods, have been performed  using:</a:t>
            </a:r>
          </a:p>
        </p:txBody>
      </p:sp>
      <p:sp>
        <p:nvSpPr>
          <p:cNvPr id="14" name="CasellaDiTesto 13"/>
          <p:cNvSpPr txBox="1"/>
          <p:nvPr/>
        </p:nvSpPr>
        <p:spPr>
          <a:xfrm>
            <a:off x="102426" y="4926737"/>
            <a:ext cx="4515182" cy="1785104"/>
          </a:xfrm>
          <a:prstGeom prst="rect">
            <a:avLst/>
          </a:prstGeom>
          <a:noFill/>
          <a:ln>
            <a:noFill/>
          </a:ln>
        </p:spPr>
        <p:txBody>
          <a:bodyPr wrap="square" rtlCol="0">
            <a:spAutoFit/>
          </a:bodyPr>
          <a:lstStyle/>
          <a:p>
            <a:pPr marL="285750" indent="-285750">
              <a:buFont typeface="Wingdings" panose="05000000000000000000" pitchFamily="2" charset="2"/>
              <a:buChar char="Ø"/>
            </a:pPr>
            <a:r>
              <a:rPr lang="it-IT" sz="1400" b="1" dirty="0" err="1">
                <a:solidFill>
                  <a:srgbClr val="05781B"/>
                </a:solidFill>
              </a:rPr>
              <a:t>Classical</a:t>
            </a:r>
            <a:r>
              <a:rPr lang="it-IT" sz="1400" b="1" dirty="0">
                <a:solidFill>
                  <a:srgbClr val="05781B"/>
                </a:solidFill>
              </a:rPr>
              <a:t> </a:t>
            </a:r>
            <a:r>
              <a:rPr lang="it-IT" sz="1400" b="1" dirty="0" err="1">
                <a:solidFill>
                  <a:srgbClr val="05781B"/>
                </a:solidFill>
              </a:rPr>
              <a:t>deterministic</a:t>
            </a:r>
            <a:r>
              <a:rPr lang="it-IT" sz="1400" b="1" dirty="0">
                <a:solidFill>
                  <a:srgbClr val="05781B"/>
                </a:solidFill>
              </a:rPr>
              <a:t> </a:t>
            </a:r>
            <a:r>
              <a:rPr lang="it-IT" sz="1400" b="1" dirty="0" err="1">
                <a:solidFill>
                  <a:srgbClr val="05781B"/>
                </a:solidFill>
              </a:rPr>
              <a:t>approach</a:t>
            </a:r>
            <a:endParaRPr lang="it-IT" sz="1400" b="1" dirty="0">
              <a:solidFill>
                <a:srgbClr val="05781B"/>
              </a:solidFill>
            </a:endParaRPr>
          </a:p>
          <a:p>
            <a:r>
              <a:rPr lang="en-US" sz="1300" dirty="0"/>
              <a:t>The stability conditions are quantified by Fs.</a:t>
            </a:r>
          </a:p>
          <a:p>
            <a:endParaRPr lang="en-US" sz="1300" dirty="0"/>
          </a:p>
          <a:p>
            <a:r>
              <a:rPr lang="en-US" sz="1300" dirty="0"/>
              <a:t>Fs represents the ratio between the available shear strength and the mobilized shear stress along a potential failure surface.</a:t>
            </a:r>
          </a:p>
          <a:p>
            <a:endParaRPr lang="en-US" sz="1300" dirty="0"/>
          </a:p>
          <a:p>
            <a:r>
              <a:rPr lang="en-US" sz="1300" dirty="0"/>
              <a:t>Fs values, close to 1, indicate limit equilibrium conditions.</a:t>
            </a:r>
          </a:p>
          <a:p>
            <a:endParaRPr lang="en-US" dirty="0"/>
          </a:p>
        </p:txBody>
      </p:sp>
      <p:sp>
        <p:nvSpPr>
          <p:cNvPr id="15" name="CasellaDiTesto 14"/>
          <p:cNvSpPr txBox="1"/>
          <p:nvPr/>
        </p:nvSpPr>
        <p:spPr>
          <a:xfrm>
            <a:off x="5193793" y="4936124"/>
            <a:ext cx="4620132" cy="1508105"/>
          </a:xfrm>
          <a:prstGeom prst="rect">
            <a:avLst/>
          </a:prstGeom>
          <a:noFill/>
          <a:ln>
            <a:noFill/>
          </a:ln>
        </p:spPr>
        <p:txBody>
          <a:bodyPr wrap="square" rtlCol="0">
            <a:spAutoFit/>
          </a:bodyPr>
          <a:lstStyle/>
          <a:p>
            <a:pPr marL="285750" indent="-285750">
              <a:buFont typeface="Wingdings" panose="05000000000000000000" pitchFamily="2" charset="2"/>
              <a:buChar char="Ø"/>
            </a:pPr>
            <a:r>
              <a:rPr lang="it-IT" sz="1400" b="1" dirty="0">
                <a:solidFill>
                  <a:srgbClr val="05781B"/>
                </a:solidFill>
              </a:rPr>
              <a:t>Probabilistic </a:t>
            </a:r>
            <a:r>
              <a:rPr lang="it-IT" sz="1400" b="1" dirty="0" err="1">
                <a:solidFill>
                  <a:srgbClr val="05781B"/>
                </a:solidFill>
              </a:rPr>
              <a:t>approach</a:t>
            </a:r>
            <a:endParaRPr lang="it-IT" sz="1400" b="1" dirty="0">
              <a:solidFill>
                <a:srgbClr val="05781B"/>
              </a:solidFill>
            </a:endParaRPr>
          </a:p>
          <a:p>
            <a:r>
              <a:rPr lang="en-US" sz="1300" dirty="0"/>
              <a:t>The stability conditions are quantified by probability of failure </a:t>
            </a:r>
            <a:r>
              <a:rPr lang="en-US" sz="1300" dirty="0" err="1"/>
              <a:t>PoF</a:t>
            </a:r>
            <a:endParaRPr lang="en-US" sz="1300" dirty="0"/>
          </a:p>
          <a:p>
            <a:endParaRPr lang="en-US" sz="1300" dirty="0"/>
          </a:p>
          <a:p>
            <a:r>
              <a:rPr lang="en-US" sz="1300" dirty="0" err="1"/>
              <a:t>Pof</a:t>
            </a:r>
            <a:r>
              <a:rPr lang="en-US" sz="1300" dirty="0"/>
              <a:t> represents the probability that Fs&lt;1</a:t>
            </a:r>
          </a:p>
          <a:p>
            <a:endParaRPr lang="en-US" sz="1300" dirty="0"/>
          </a:p>
          <a:p>
            <a:r>
              <a:rPr lang="en-US" sz="1300" dirty="0"/>
              <a:t>The strength soil characteristics are described by specific probability density functions (pdf).</a:t>
            </a:r>
          </a:p>
        </p:txBody>
      </p:sp>
    </p:spTree>
    <p:extLst>
      <p:ext uri="{BB962C8B-B14F-4D97-AF65-F5344CB8AC3E}">
        <p14:creationId xmlns:p14="http://schemas.microsoft.com/office/powerpoint/2010/main" val="6902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906000" cy="539496"/>
          </a:xfrm>
          <a:prstGeom prst="rect">
            <a:avLst/>
          </a:prstGeom>
          <a:solidFill>
            <a:srgbClr val="2A3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0" y="6501384"/>
            <a:ext cx="9906000" cy="356616"/>
          </a:xfrm>
          <a:prstGeom prst="rect">
            <a:avLst/>
          </a:prstGeom>
          <a:solidFill>
            <a:srgbClr val="057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108352" y="6170225"/>
            <a:ext cx="9836777" cy="276999"/>
          </a:xfrm>
          <a:prstGeom prst="rect">
            <a:avLst/>
          </a:prstGeom>
          <a:noFill/>
        </p:spPr>
        <p:txBody>
          <a:bodyPr wrap="square" rtlCol="0">
            <a:spAutoFit/>
          </a:bodyPr>
          <a:lstStyle/>
          <a:p>
            <a:r>
              <a:rPr lang="it-IT" sz="1200" dirty="0">
                <a:solidFill>
                  <a:srgbClr val="05781B"/>
                </a:solidFill>
              </a:rPr>
              <a:t>(*) the </a:t>
            </a:r>
            <a:r>
              <a:rPr lang="it-IT" sz="1200" dirty="0" err="1">
                <a:solidFill>
                  <a:srgbClr val="05781B"/>
                </a:solidFill>
              </a:rPr>
              <a:t>stability</a:t>
            </a:r>
            <a:r>
              <a:rPr lang="it-IT" sz="1200" dirty="0">
                <a:solidFill>
                  <a:srgbClr val="05781B"/>
                </a:solidFill>
              </a:rPr>
              <a:t> </a:t>
            </a:r>
            <a:r>
              <a:rPr lang="it-IT" sz="1200" dirty="0" err="1">
                <a:solidFill>
                  <a:srgbClr val="05781B"/>
                </a:solidFill>
              </a:rPr>
              <a:t>analysis</a:t>
            </a:r>
            <a:r>
              <a:rPr lang="it-IT" sz="1200" dirty="0">
                <a:solidFill>
                  <a:srgbClr val="05781B"/>
                </a:solidFill>
              </a:rPr>
              <a:t> </a:t>
            </a:r>
            <a:r>
              <a:rPr lang="it-IT" sz="1200" dirty="0" err="1">
                <a:solidFill>
                  <a:srgbClr val="05781B"/>
                </a:solidFill>
              </a:rPr>
              <a:t>results</a:t>
            </a:r>
            <a:r>
              <a:rPr lang="it-IT" sz="1200" dirty="0">
                <a:solidFill>
                  <a:srgbClr val="05781B"/>
                </a:solidFill>
              </a:rPr>
              <a:t> are </a:t>
            </a:r>
            <a:r>
              <a:rPr lang="it-IT" sz="1200" dirty="0" err="1">
                <a:solidFill>
                  <a:srgbClr val="05781B"/>
                </a:solidFill>
              </a:rPr>
              <a:t>obtained</a:t>
            </a:r>
            <a:r>
              <a:rPr lang="it-IT" sz="1200" dirty="0">
                <a:solidFill>
                  <a:srgbClr val="05781B"/>
                </a:solidFill>
              </a:rPr>
              <a:t> </a:t>
            </a:r>
            <a:r>
              <a:rPr lang="it-IT" sz="1200" dirty="0" err="1">
                <a:solidFill>
                  <a:srgbClr val="05781B"/>
                </a:solidFill>
              </a:rPr>
              <a:t>considering</a:t>
            </a:r>
            <a:r>
              <a:rPr lang="it-IT" sz="1200" dirty="0">
                <a:solidFill>
                  <a:srgbClr val="05781B"/>
                </a:solidFill>
              </a:rPr>
              <a:t> the </a:t>
            </a:r>
            <a:r>
              <a:rPr lang="it-IT" sz="1200" dirty="0" err="1">
                <a:solidFill>
                  <a:srgbClr val="05781B"/>
                </a:solidFill>
              </a:rPr>
              <a:t>piezometric</a:t>
            </a:r>
            <a:r>
              <a:rPr lang="it-IT" sz="1200" dirty="0">
                <a:solidFill>
                  <a:srgbClr val="05781B"/>
                </a:solidFill>
              </a:rPr>
              <a:t> line </a:t>
            </a:r>
            <a:r>
              <a:rPr lang="it-IT" sz="1200" dirty="0" err="1">
                <a:solidFill>
                  <a:srgbClr val="05781B"/>
                </a:solidFill>
              </a:rPr>
              <a:t>at</a:t>
            </a:r>
            <a:r>
              <a:rPr lang="it-IT" sz="1200" dirty="0">
                <a:solidFill>
                  <a:srgbClr val="05781B"/>
                </a:solidFill>
              </a:rPr>
              <a:t> the </a:t>
            </a:r>
            <a:r>
              <a:rPr lang="it-IT" sz="1200" dirty="0" err="1">
                <a:solidFill>
                  <a:srgbClr val="05781B"/>
                </a:solidFill>
              </a:rPr>
              <a:t>ground</a:t>
            </a:r>
            <a:r>
              <a:rPr lang="it-IT" sz="1200" dirty="0">
                <a:solidFill>
                  <a:srgbClr val="05781B"/>
                </a:solidFill>
              </a:rPr>
              <a:t> </a:t>
            </a:r>
            <a:r>
              <a:rPr lang="it-IT" sz="1200" dirty="0" err="1">
                <a:solidFill>
                  <a:srgbClr val="05781B"/>
                </a:solidFill>
              </a:rPr>
              <a:t>surface</a:t>
            </a:r>
            <a:endParaRPr lang="en-US" sz="1200"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470" y="1189973"/>
            <a:ext cx="1749169" cy="1800000"/>
          </a:xfrm>
          <a:prstGeom prst="rect">
            <a:avLst/>
          </a:prstGeom>
        </p:spPr>
      </p:pic>
      <p:pic>
        <p:nvPicPr>
          <p:cNvPr id="18" name="Immagin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71" y="1167666"/>
            <a:ext cx="1876525" cy="1800000"/>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590349811"/>
              </p:ext>
            </p:extLst>
          </p:nvPr>
        </p:nvGraphicFramePr>
        <p:xfrm>
          <a:off x="5473761" y="1224756"/>
          <a:ext cx="3377565" cy="628842"/>
        </p:xfrm>
        <a:graphic>
          <a:graphicData uri="http://schemas.openxmlformats.org/drawingml/2006/table">
            <a:tbl>
              <a:tblPr firstRow="1" firstCol="1" bandRow="1"/>
              <a:tblGrid>
                <a:gridCol w="932212">
                  <a:extLst>
                    <a:ext uri="{9D8B030D-6E8A-4147-A177-3AD203B41FA5}">
                      <a16:colId xmlns:a16="http://schemas.microsoft.com/office/drawing/2014/main" val="879019798"/>
                    </a:ext>
                  </a:extLst>
                </a:gridCol>
                <a:gridCol w="756253">
                  <a:extLst>
                    <a:ext uri="{9D8B030D-6E8A-4147-A177-3AD203B41FA5}">
                      <a16:colId xmlns:a16="http://schemas.microsoft.com/office/drawing/2014/main" val="451610968"/>
                    </a:ext>
                  </a:extLst>
                </a:gridCol>
                <a:gridCol w="844550">
                  <a:extLst>
                    <a:ext uri="{9D8B030D-6E8A-4147-A177-3AD203B41FA5}">
                      <a16:colId xmlns:a16="http://schemas.microsoft.com/office/drawing/2014/main" val="653064194"/>
                    </a:ext>
                  </a:extLst>
                </a:gridCol>
                <a:gridCol w="844550">
                  <a:extLst>
                    <a:ext uri="{9D8B030D-6E8A-4147-A177-3AD203B41FA5}">
                      <a16:colId xmlns:a16="http://schemas.microsoft.com/office/drawing/2014/main" val="531043428"/>
                    </a:ext>
                  </a:extLst>
                </a:gridCol>
              </a:tblGrid>
              <a:tr h="0">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Symbol" panose="05050102010706020507" pitchFamily="18" charset="2"/>
                          <a:ea typeface="Times New Roman" panose="02020603050405020304" pitchFamily="18" charset="0"/>
                        </a:rPr>
                        <a:t>g</a:t>
                      </a:r>
                      <a:r>
                        <a:rPr lang="it-IT" sz="1000" dirty="0">
                          <a:solidFill>
                            <a:srgbClr val="2A3547"/>
                          </a:solidFill>
                          <a:effectLst/>
                          <a:latin typeface="GreekC" panose="00000400000000000000" pitchFamily="2" charset="0"/>
                          <a:ea typeface="Times New Roman" panose="02020603050405020304" pitchFamily="18" charset="0"/>
                        </a:rPr>
                        <a:t> [</a:t>
                      </a:r>
                      <a:r>
                        <a:rPr lang="it-IT" sz="1000" dirty="0" err="1">
                          <a:solidFill>
                            <a:srgbClr val="2A3547"/>
                          </a:solidFill>
                          <a:effectLst/>
                          <a:latin typeface="Times New Roman" panose="02020603050405020304" pitchFamily="18" charset="0"/>
                          <a:ea typeface="Times New Roman" panose="02020603050405020304" pitchFamily="18" charset="0"/>
                        </a:rPr>
                        <a:t>kN</a:t>
                      </a:r>
                      <a:r>
                        <a:rPr lang="it-IT" sz="1000" dirty="0">
                          <a:solidFill>
                            <a:srgbClr val="2A3547"/>
                          </a:solidFill>
                          <a:effectLst/>
                          <a:latin typeface="Times New Roman" panose="02020603050405020304" pitchFamily="18" charset="0"/>
                          <a:ea typeface="Times New Roman" panose="02020603050405020304" pitchFamily="18" charset="0"/>
                        </a:rPr>
                        <a:t>/m</a:t>
                      </a:r>
                      <a:r>
                        <a:rPr lang="it-IT" sz="1000" baseline="30000" dirty="0">
                          <a:solidFill>
                            <a:srgbClr val="2A3547"/>
                          </a:solidFill>
                          <a:effectLst/>
                          <a:latin typeface="GreekC" panose="00000400000000000000" pitchFamily="2" charset="0"/>
                          <a:ea typeface="Times New Roman" panose="02020603050405020304" pitchFamily="18" charset="0"/>
                        </a:rPr>
                        <a:t>3</a:t>
                      </a:r>
                      <a:r>
                        <a:rPr lang="it-IT" sz="1000" dirty="0">
                          <a:solidFill>
                            <a:srgbClr val="2A3547"/>
                          </a:solidFill>
                          <a:effectLst/>
                          <a:latin typeface="GreekC" panose="00000400000000000000" pitchFamily="2"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c’</a:t>
                      </a:r>
                    </a:p>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 [</a:t>
                      </a:r>
                      <a:r>
                        <a:rPr lang="it-IT" sz="1000" dirty="0" err="1">
                          <a:solidFill>
                            <a:srgbClr val="2A3547"/>
                          </a:solidFill>
                          <a:effectLst/>
                          <a:latin typeface="Times New Roman" panose="02020603050405020304" pitchFamily="18" charset="0"/>
                          <a:ea typeface="Times New Roman" panose="02020603050405020304" pitchFamily="18" charset="0"/>
                        </a:rPr>
                        <a:t>kPa</a:t>
                      </a:r>
                      <a:r>
                        <a:rPr lang="it-IT" sz="1000" dirty="0">
                          <a:solidFill>
                            <a:srgbClr val="2A3547"/>
                          </a:solidFill>
                          <a:effectLst/>
                          <a:latin typeface="Times New Roman" panose="02020603050405020304" pitchFamily="18"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Symbol" panose="05050102010706020507" pitchFamily="18" charset="2"/>
                          <a:ea typeface="Times New Roman" panose="02020603050405020304" pitchFamily="18" charset="0"/>
                        </a:rPr>
                        <a:t>f</a:t>
                      </a:r>
                    </a:p>
                    <a:p>
                      <a:pPr indent="180340" algn="ctr" hangingPunct="0">
                        <a:lnSpc>
                          <a:spcPts val="1300"/>
                        </a:lnSpc>
                        <a:spcAft>
                          <a:spcPts val="0"/>
                        </a:spcAft>
                      </a:pPr>
                      <a:r>
                        <a:rPr lang="it-IT" sz="1000" dirty="0">
                          <a:solidFill>
                            <a:srgbClr val="2A3547"/>
                          </a:solidFill>
                          <a:effectLst/>
                          <a:latin typeface="GreekC" panose="00000400000000000000" pitchFamily="2" charset="0"/>
                          <a:ea typeface="Times New Roman" panose="02020603050405020304" pitchFamily="18" charset="0"/>
                        </a:rPr>
                        <a:t>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286223"/>
                  </a:ext>
                </a:extLst>
              </a:tr>
              <a:tr h="0">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T1</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18</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5</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28</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7796401"/>
                  </a:ext>
                </a:extLst>
              </a:tr>
              <a:tr h="0">
                <a:tc>
                  <a:txBody>
                    <a:bodyPr/>
                    <a:lstStyle/>
                    <a:p>
                      <a:pPr indent="180340" algn="ctr" hangingPunct="0">
                        <a:lnSpc>
                          <a:spcPts val="1300"/>
                        </a:lnSpc>
                        <a:spcAft>
                          <a:spcPts val="0"/>
                        </a:spcAft>
                      </a:pPr>
                      <a:r>
                        <a:rPr lang="it-IT" sz="1000" dirty="0" err="1">
                          <a:solidFill>
                            <a:srgbClr val="2A3547"/>
                          </a:solidFill>
                          <a:effectLst/>
                          <a:latin typeface="Times New Roman" panose="02020603050405020304" pitchFamily="18" charset="0"/>
                          <a:ea typeface="Times New Roman" panose="02020603050405020304" pitchFamily="18" charset="0"/>
                        </a:rPr>
                        <a:t>Bedrock</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4598471"/>
                  </a:ext>
                </a:extLst>
              </a:tr>
            </a:tbl>
          </a:graphicData>
        </a:graphic>
      </p:graphicFrame>
      <p:sp>
        <p:nvSpPr>
          <p:cNvPr id="6" name="CasellaDiTesto 5"/>
          <p:cNvSpPr txBox="1"/>
          <p:nvPr/>
        </p:nvSpPr>
        <p:spPr>
          <a:xfrm>
            <a:off x="5392127" y="819870"/>
            <a:ext cx="4078224" cy="292388"/>
          </a:xfrm>
          <a:prstGeom prst="rect">
            <a:avLst/>
          </a:prstGeom>
          <a:noFill/>
        </p:spPr>
        <p:txBody>
          <a:bodyPr wrap="square" rtlCol="0">
            <a:spAutoFit/>
          </a:bodyPr>
          <a:lstStyle/>
          <a:p>
            <a:r>
              <a:rPr lang="it-IT" sz="1300" dirty="0" err="1">
                <a:solidFill>
                  <a:srgbClr val="A6814D"/>
                </a:solidFill>
              </a:rPr>
              <a:t>Deterministic</a:t>
            </a:r>
            <a:r>
              <a:rPr lang="it-IT" sz="1300" dirty="0">
                <a:solidFill>
                  <a:srgbClr val="A6814D"/>
                </a:solidFill>
              </a:rPr>
              <a:t> </a:t>
            </a:r>
            <a:r>
              <a:rPr lang="it-IT" sz="1300" dirty="0" err="1">
                <a:solidFill>
                  <a:srgbClr val="A6814D"/>
                </a:solidFill>
              </a:rPr>
              <a:t>properties</a:t>
            </a:r>
            <a:r>
              <a:rPr lang="it-IT" sz="1300" dirty="0">
                <a:solidFill>
                  <a:srgbClr val="A6814D"/>
                </a:solidFill>
              </a:rPr>
              <a:t> </a:t>
            </a:r>
            <a:r>
              <a:rPr lang="it-IT" sz="1300" dirty="0" err="1">
                <a:solidFill>
                  <a:srgbClr val="A6814D"/>
                </a:solidFill>
              </a:rPr>
              <a:t>considered</a:t>
            </a:r>
            <a:r>
              <a:rPr lang="it-IT" sz="1300" dirty="0">
                <a:solidFill>
                  <a:srgbClr val="A6814D"/>
                </a:solidFill>
              </a:rPr>
              <a:t> for </a:t>
            </a:r>
            <a:r>
              <a:rPr lang="it-IT" sz="1300" dirty="0" err="1">
                <a:solidFill>
                  <a:srgbClr val="A6814D"/>
                </a:solidFill>
              </a:rPr>
              <a:t>soil</a:t>
            </a:r>
            <a:r>
              <a:rPr lang="it-IT" sz="1300" dirty="0">
                <a:solidFill>
                  <a:srgbClr val="A6814D"/>
                </a:solidFill>
              </a:rPr>
              <a:t> cover T1 </a:t>
            </a:r>
            <a:r>
              <a:rPr lang="it-IT" sz="1000" dirty="0">
                <a:solidFill>
                  <a:srgbClr val="2A3547"/>
                </a:solidFill>
              </a:rPr>
              <a:t>[1]</a:t>
            </a:r>
            <a:endParaRPr lang="en-US" sz="1000" dirty="0">
              <a:solidFill>
                <a:srgbClr val="2A3547"/>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1433575971"/>
              </p:ext>
            </p:extLst>
          </p:nvPr>
        </p:nvGraphicFramePr>
        <p:xfrm>
          <a:off x="5473761" y="2378797"/>
          <a:ext cx="3377565" cy="666537"/>
        </p:xfrm>
        <a:graphic>
          <a:graphicData uri="http://schemas.openxmlformats.org/drawingml/2006/table">
            <a:tbl>
              <a:tblPr firstRow="1" firstCol="1" bandRow="1"/>
              <a:tblGrid>
                <a:gridCol w="843915">
                  <a:extLst>
                    <a:ext uri="{9D8B030D-6E8A-4147-A177-3AD203B41FA5}">
                      <a16:colId xmlns:a16="http://schemas.microsoft.com/office/drawing/2014/main" val="3811421466"/>
                    </a:ext>
                  </a:extLst>
                </a:gridCol>
                <a:gridCol w="1005144">
                  <a:extLst>
                    <a:ext uri="{9D8B030D-6E8A-4147-A177-3AD203B41FA5}">
                      <a16:colId xmlns:a16="http://schemas.microsoft.com/office/drawing/2014/main" val="3282545359"/>
                    </a:ext>
                  </a:extLst>
                </a:gridCol>
                <a:gridCol w="815340">
                  <a:extLst>
                    <a:ext uri="{9D8B030D-6E8A-4147-A177-3AD203B41FA5}">
                      <a16:colId xmlns:a16="http://schemas.microsoft.com/office/drawing/2014/main" val="247197934"/>
                    </a:ext>
                  </a:extLst>
                </a:gridCol>
                <a:gridCol w="713166">
                  <a:extLst>
                    <a:ext uri="{9D8B030D-6E8A-4147-A177-3AD203B41FA5}">
                      <a16:colId xmlns:a16="http://schemas.microsoft.com/office/drawing/2014/main" val="2778298036"/>
                    </a:ext>
                  </a:extLst>
                </a:gridCol>
              </a:tblGrid>
              <a:tr h="0">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pdf</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Valore medio</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COV</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8420975"/>
                  </a:ext>
                </a:extLst>
              </a:tr>
              <a:tr h="194223">
                <a:tc>
                  <a:txBody>
                    <a:bodyPr/>
                    <a:lstStyle/>
                    <a:p>
                      <a:pPr indent="180340" algn="ctr" hangingPunct="0">
                        <a:lnSpc>
                          <a:spcPts val="1300"/>
                        </a:lnSpc>
                        <a:spcAft>
                          <a:spcPts val="0"/>
                        </a:spcAft>
                      </a:pPr>
                      <a:r>
                        <a:rPr lang="it-IT" sz="1000">
                          <a:solidFill>
                            <a:srgbClr val="2A3547"/>
                          </a:solidFill>
                          <a:effectLst/>
                          <a:latin typeface="Times New Roman" panose="02020603050405020304" pitchFamily="18" charset="0"/>
                          <a:ea typeface="Times New Roman" panose="02020603050405020304" pitchFamily="18" charset="0"/>
                        </a:rPr>
                        <a:t>c</a:t>
                      </a:r>
                      <a:endParaRPr lang="en-US" sz="120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i="1" dirty="0" err="1">
                          <a:solidFill>
                            <a:srgbClr val="2A3547"/>
                          </a:solidFill>
                          <a:effectLst/>
                          <a:latin typeface="Times New Roman" panose="02020603050405020304" pitchFamily="18" charset="0"/>
                          <a:ea typeface="Times New Roman" panose="02020603050405020304" pitchFamily="18" charset="0"/>
                        </a:rPr>
                        <a:t>Lognormale</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5 [</a:t>
                      </a:r>
                      <a:r>
                        <a:rPr lang="it-IT" sz="1000" dirty="0" err="1">
                          <a:solidFill>
                            <a:srgbClr val="2A3547"/>
                          </a:solidFill>
                          <a:effectLst/>
                          <a:latin typeface="Times New Roman" panose="02020603050405020304" pitchFamily="18" charset="0"/>
                          <a:ea typeface="Times New Roman" panose="02020603050405020304" pitchFamily="18" charset="0"/>
                        </a:rPr>
                        <a:t>kPa</a:t>
                      </a:r>
                      <a:r>
                        <a:rPr lang="it-IT" sz="1000" dirty="0">
                          <a:solidFill>
                            <a:srgbClr val="2A3547"/>
                          </a:solidFill>
                          <a:effectLst/>
                          <a:latin typeface="Times New Roman" panose="02020603050405020304" pitchFamily="18"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0.23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0799929"/>
                  </a:ext>
                </a:extLst>
              </a:tr>
              <a:tr h="0">
                <a:tc>
                  <a:txBody>
                    <a:bodyPr/>
                    <a:lstStyle/>
                    <a:p>
                      <a:pPr indent="180340" algn="ctr" hangingPunct="0">
                        <a:lnSpc>
                          <a:spcPts val="1300"/>
                        </a:lnSpc>
                        <a:spcAft>
                          <a:spcPts val="0"/>
                        </a:spcAft>
                      </a:pPr>
                      <a:r>
                        <a:rPr lang="it-IT" sz="1000" dirty="0">
                          <a:solidFill>
                            <a:srgbClr val="2A3547"/>
                          </a:solidFill>
                          <a:effectLst/>
                          <a:latin typeface="Symbol" panose="05050102010706020507" pitchFamily="18" charset="2"/>
                          <a:ea typeface="Times New Roman" panose="02020603050405020304" pitchFamily="18" charset="0"/>
                        </a:rPr>
                        <a:t>f</a:t>
                      </a:r>
                      <a:endParaRPr lang="en-US" sz="1200" dirty="0">
                        <a:solidFill>
                          <a:srgbClr val="2A3547"/>
                        </a:solidFill>
                        <a:effectLst/>
                        <a:latin typeface="Symbol" panose="05050102010706020507" pitchFamily="18" charset="2"/>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i="1" dirty="0">
                          <a:solidFill>
                            <a:srgbClr val="2A3547"/>
                          </a:solidFill>
                          <a:effectLst/>
                          <a:latin typeface="Times New Roman" panose="02020603050405020304" pitchFamily="18" charset="0"/>
                          <a:ea typeface="Times New Roman" panose="02020603050405020304" pitchFamily="18" charset="0"/>
                        </a:rPr>
                        <a:t>normale</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a:solidFill>
                            <a:srgbClr val="2A3547"/>
                          </a:solidFill>
                          <a:effectLst/>
                          <a:latin typeface="Times New Roman" panose="02020603050405020304" pitchFamily="18" charset="0"/>
                          <a:ea typeface="Times New Roman" panose="02020603050405020304" pitchFamily="18" charset="0"/>
                        </a:rPr>
                        <a:t>28 [°]</a:t>
                      </a:r>
                      <a:endParaRPr lang="en-US" sz="120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0.07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0348679"/>
                  </a:ext>
                </a:extLst>
              </a:tr>
            </a:tbl>
          </a:graphicData>
        </a:graphic>
      </p:graphicFrame>
      <p:sp>
        <p:nvSpPr>
          <p:cNvPr id="9" name="Rettangolo 8"/>
          <p:cNvSpPr/>
          <p:nvPr/>
        </p:nvSpPr>
        <p:spPr>
          <a:xfrm>
            <a:off x="5392127" y="2048499"/>
            <a:ext cx="4421512" cy="292388"/>
          </a:xfrm>
          <a:prstGeom prst="rect">
            <a:avLst/>
          </a:prstGeom>
        </p:spPr>
        <p:txBody>
          <a:bodyPr wrap="square">
            <a:spAutoFit/>
          </a:bodyPr>
          <a:lstStyle/>
          <a:p>
            <a:r>
              <a:rPr lang="it-IT" sz="1300" dirty="0" err="1">
                <a:solidFill>
                  <a:srgbClr val="A6814D"/>
                </a:solidFill>
              </a:rPr>
              <a:t>Stochastic</a:t>
            </a:r>
            <a:r>
              <a:rPr lang="it-IT" sz="1300" dirty="0">
                <a:solidFill>
                  <a:srgbClr val="A6814D"/>
                </a:solidFill>
              </a:rPr>
              <a:t> </a:t>
            </a:r>
            <a:r>
              <a:rPr lang="it-IT" sz="1300" dirty="0" err="1">
                <a:solidFill>
                  <a:srgbClr val="A6814D"/>
                </a:solidFill>
              </a:rPr>
              <a:t>properties</a:t>
            </a:r>
            <a:r>
              <a:rPr lang="it-IT" sz="1300" dirty="0">
                <a:solidFill>
                  <a:srgbClr val="A6814D"/>
                </a:solidFill>
              </a:rPr>
              <a:t> for in situ </a:t>
            </a:r>
            <a:r>
              <a:rPr lang="it-IT" sz="1300" dirty="0" err="1">
                <a:solidFill>
                  <a:srgbClr val="A6814D"/>
                </a:solidFill>
              </a:rPr>
              <a:t>soil</a:t>
            </a:r>
            <a:r>
              <a:rPr lang="it-IT" sz="1300" dirty="0">
                <a:solidFill>
                  <a:srgbClr val="A6814D"/>
                </a:solidFill>
              </a:rPr>
              <a:t> cover </a:t>
            </a:r>
            <a:r>
              <a:rPr lang="it-IT" sz="1000" dirty="0">
                <a:solidFill>
                  <a:srgbClr val="2A3547"/>
                </a:solidFill>
              </a:rPr>
              <a:t>[2]</a:t>
            </a:r>
            <a:endParaRPr lang="en-US" sz="1000" dirty="0">
              <a:solidFill>
                <a:srgbClr val="A6814D"/>
              </a:solidFill>
            </a:endParaRPr>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14" y="3684557"/>
            <a:ext cx="2511629" cy="2160000"/>
          </a:xfrm>
          <a:prstGeom prst="rect">
            <a:avLst/>
          </a:prstGeom>
        </p:spPr>
      </p:pic>
      <p:pic>
        <p:nvPicPr>
          <p:cNvPr id="23" name="Immagin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9543" y="3684557"/>
            <a:ext cx="2095033" cy="2160000"/>
          </a:xfrm>
          <a:prstGeom prst="rect">
            <a:avLst/>
          </a:prstGeom>
        </p:spPr>
      </p:pic>
      <p:sp>
        <p:nvSpPr>
          <p:cNvPr id="24" name="CasellaDiTesto 23"/>
          <p:cNvSpPr txBox="1"/>
          <p:nvPr/>
        </p:nvSpPr>
        <p:spPr>
          <a:xfrm>
            <a:off x="1864583" y="2531463"/>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S1</a:t>
            </a:r>
            <a:endParaRPr lang="en-US" b="1" dirty="0">
              <a:solidFill>
                <a:schemeClr val="bg1"/>
              </a:solidFill>
            </a:endParaRPr>
          </a:p>
        </p:txBody>
      </p:sp>
      <p:sp>
        <p:nvSpPr>
          <p:cNvPr id="25" name="CasellaDiTesto 24"/>
          <p:cNvSpPr txBox="1"/>
          <p:nvPr/>
        </p:nvSpPr>
        <p:spPr>
          <a:xfrm>
            <a:off x="4179679" y="2525682"/>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S2</a:t>
            </a:r>
            <a:endParaRPr lang="en-US" b="1" dirty="0">
              <a:solidFill>
                <a:schemeClr val="bg1"/>
              </a:solidFill>
            </a:endParaRPr>
          </a:p>
        </p:txBody>
      </p:sp>
      <p:pic>
        <p:nvPicPr>
          <p:cNvPr id="30" name="Immagin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3245" y="3680460"/>
            <a:ext cx="2211259" cy="2133545"/>
          </a:xfrm>
          <a:prstGeom prst="rect">
            <a:avLst/>
          </a:prstGeom>
        </p:spPr>
      </p:pic>
      <p:pic>
        <p:nvPicPr>
          <p:cNvPr id="31" name="Immagin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7160" y="3667232"/>
            <a:ext cx="2211259" cy="2160000"/>
          </a:xfrm>
          <a:prstGeom prst="rect">
            <a:avLst/>
          </a:prstGeom>
        </p:spPr>
      </p:pic>
      <p:sp>
        <p:nvSpPr>
          <p:cNvPr id="32" name="CasellaDiTesto 31"/>
          <p:cNvSpPr txBox="1"/>
          <p:nvPr/>
        </p:nvSpPr>
        <p:spPr>
          <a:xfrm>
            <a:off x="5392127" y="3705330"/>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S1</a:t>
            </a:r>
            <a:endParaRPr lang="en-US" b="1" dirty="0">
              <a:solidFill>
                <a:schemeClr val="bg1"/>
              </a:solidFill>
            </a:endParaRPr>
          </a:p>
        </p:txBody>
      </p:sp>
      <p:sp>
        <p:nvSpPr>
          <p:cNvPr id="33" name="CasellaDiTesto 32"/>
          <p:cNvSpPr txBox="1"/>
          <p:nvPr/>
        </p:nvSpPr>
        <p:spPr>
          <a:xfrm>
            <a:off x="7719424" y="3690090"/>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S2</a:t>
            </a:r>
            <a:endParaRPr lang="en-US" b="1" dirty="0">
              <a:solidFill>
                <a:schemeClr val="bg1"/>
              </a:solidFill>
            </a:endParaRPr>
          </a:p>
        </p:txBody>
      </p:sp>
      <p:sp>
        <p:nvSpPr>
          <p:cNvPr id="35" name="CasellaDiTesto 34"/>
          <p:cNvSpPr txBox="1"/>
          <p:nvPr/>
        </p:nvSpPr>
        <p:spPr>
          <a:xfrm>
            <a:off x="92075" y="5858141"/>
            <a:ext cx="4860925" cy="292388"/>
          </a:xfrm>
          <a:prstGeom prst="rect">
            <a:avLst/>
          </a:prstGeom>
          <a:noFill/>
        </p:spPr>
        <p:txBody>
          <a:bodyPr wrap="square" rtlCol="0">
            <a:spAutoFit/>
          </a:bodyPr>
          <a:lstStyle/>
          <a:p>
            <a:pPr algn="ctr"/>
            <a:r>
              <a:rPr lang="it-IT" sz="1300" dirty="0">
                <a:solidFill>
                  <a:srgbClr val="2A3547"/>
                </a:solidFill>
              </a:rPr>
              <a:t>Fs </a:t>
            </a:r>
            <a:r>
              <a:rPr lang="it-IT" sz="1300" dirty="0" err="1">
                <a:solidFill>
                  <a:srgbClr val="2A3547"/>
                </a:solidFill>
              </a:rPr>
              <a:t>values</a:t>
            </a:r>
            <a:r>
              <a:rPr lang="it-IT" sz="1300" dirty="0">
                <a:solidFill>
                  <a:srgbClr val="2A3547"/>
                </a:solidFill>
              </a:rPr>
              <a:t> </a:t>
            </a:r>
            <a:r>
              <a:rPr lang="it-IT" sz="1300" dirty="0" err="1">
                <a:solidFill>
                  <a:srgbClr val="2A3547"/>
                </a:solidFill>
              </a:rPr>
              <a:t>obtained</a:t>
            </a:r>
            <a:r>
              <a:rPr lang="it-IT" sz="1300" dirty="0">
                <a:solidFill>
                  <a:srgbClr val="2A3547"/>
                </a:solidFill>
              </a:rPr>
              <a:t> from </a:t>
            </a:r>
            <a:r>
              <a:rPr lang="it-IT" sz="1300" dirty="0" err="1">
                <a:solidFill>
                  <a:srgbClr val="2A3547"/>
                </a:solidFill>
              </a:rPr>
              <a:t>deterministic</a:t>
            </a:r>
            <a:r>
              <a:rPr lang="it-IT" sz="1300" dirty="0">
                <a:solidFill>
                  <a:srgbClr val="2A3547"/>
                </a:solidFill>
              </a:rPr>
              <a:t> </a:t>
            </a:r>
            <a:r>
              <a:rPr lang="it-IT" sz="1300" dirty="0" err="1">
                <a:solidFill>
                  <a:srgbClr val="2A3547"/>
                </a:solidFill>
              </a:rPr>
              <a:t>analysis</a:t>
            </a:r>
            <a:endParaRPr lang="en-US" sz="1300" dirty="0">
              <a:solidFill>
                <a:srgbClr val="2A3547"/>
              </a:solidFill>
            </a:endParaRPr>
          </a:p>
        </p:txBody>
      </p:sp>
      <p:sp>
        <p:nvSpPr>
          <p:cNvPr id="36" name="CasellaDiTesto 35"/>
          <p:cNvSpPr txBox="1"/>
          <p:nvPr/>
        </p:nvSpPr>
        <p:spPr>
          <a:xfrm>
            <a:off x="4963064" y="5858141"/>
            <a:ext cx="4850575" cy="292388"/>
          </a:xfrm>
          <a:prstGeom prst="rect">
            <a:avLst/>
          </a:prstGeom>
          <a:noFill/>
        </p:spPr>
        <p:txBody>
          <a:bodyPr wrap="square" rtlCol="0">
            <a:spAutoFit/>
          </a:bodyPr>
          <a:lstStyle/>
          <a:p>
            <a:pPr algn="ctr"/>
            <a:r>
              <a:rPr lang="it-IT" sz="1300" dirty="0" err="1">
                <a:solidFill>
                  <a:srgbClr val="2A3547"/>
                </a:solidFill>
              </a:rPr>
              <a:t>PoF</a:t>
            </a:r>
            <a:r>
              <a:rPr lang="it-IT" sz="1300" dirty="0">
                <a:solidFill>
                  <a:srgbClr val="2A3547"/>
                </a:solidFill>
              </a:rPr>
              <a:t> </a:t>
            </a:r>
            <a:r>
              <a:rPr lang="it-IT" sz="1300" dirty="0" err="1">
                <a:solidFill>
                  <a:srgbClr val="2A3547"/>
                </a:solidFill>
              </a:rPr>
              <a:t>distribution</a:t>
            </a:r>
            <a:r>
              <a:rPr lang="it-IT" sz="1300" dirty="0">
                <a:solidFill>
                  <a:srgbClr val="2A3547"/>
                </a:solidFill>
              </a:rPr>
              <a:t> </a:t>
            </a:r>
            <a:r>
              <a:rPr lang="it-IT" sz="1300" dirty="0" err="1">
                <a:solidFill>
                  <a:srgbClr val="2A3547"/>
                </a:solidFill>
              </a:rPr>
              <a:t>obtained</a:t>
            </a:r>
            <a:r>
              <a:rPr lang="it-IT" sz="1300" dirty="0">
                <a:solidFill>
                  <a:srgbClr val="2A3547"/>
                </a:solidFill>
              </a:rPr>
              <a:t> from </a:t>
            </a:r>
            <a:r>
              <a:rPr lang="it-IT" sz="1300" dirty="0" err="1">
                <a:solidFill>
                  <a:srgbClr val="2A3547"/>
                </a:solidFill>
              </a:rPr>
              <a:t>probabilistic</a:t>
            </a:r>
            <a:r>
              <a:rPr lang="it-IT" sz="1300" dirty="0">
                <a:solidFill>
                  <a:srgbClr val="2A3547"/>
                </a:solidFill>
              </a:rPr>
              <a:t> </a:t>
            </a:r>
            <a:r>
              <a:rPr lang="it-IT" sz="1300" dirty="0" err="1">
                <a:solidFill>
                  <a:srgbClr val="2A3547"/>
                </a:solidFill>
              </a:rPr>
              <a:t>approach</a:t>
            </a:r>
            <a:endParaRPr lang="en-US" sz="1300" dirty="0">
              <a:solidFill>
                <a:srgbClr val="2A3547"/>
              </a:solidFill>
            </a:endParaRPr>
          </a:p>
        </p:txBody>
      </p:sp>
      <p:sp>
        <p:nvSpPr>
          <p:cNvPr id="28" name="CasellaDiTesto 27"/>
          <p:cNvSpPr txBox="1"/>
          <p:nvPr/>
        </p:nvSpPr>
        <p:spPr>
          <a:xfrm>
            <a:off x="1998093" y="539539"/>
            <a:ext cx="4741643" cy="369332"/>
          </a:xfrm>
          <a:prstGeom prst="rect">
            <a:avLst/>
          </a:prstGeom>
          <a:noFill/>
        </p:spPr>
        <p:txBody>
          <a:bodyPr wrap="square" rtlCol="0">
            <a:spAutoFit/>
          </a:bodyPr>
          <a:lstStyle/>
          <a:p>
            <a:r>
              <a:rPr lang="it-IT" b="1" dirty="0" err="1">
                <a:solidFill>
                  <a:srgbClr val="05781B"/>
                </a:solidFill>
              </a:rPr>
              <a:t>Slopes</a:t>
            </a:r>
            <a:r>
              <a:rPr lang="it-IT" b="1" dirty="0">
                <a:solidFill>
                  <a:srgbClr val="05781B"/>
                </a:solidFill>
              </a:rPr>
              <a:t> </a:t>
            </a:r>
            <a:r>
              <a:rPr lang="it-IT" b="1" dirty="0" err="1">
                <a:solidFill>
                  <a:srgbClr val="05781B"/>
                </a:solidFill>
              </a:rPr>
              <a:t>stability</a:t>
            </a:r>
            <a:r>
              <a:rPr lang="it-IT" b="1" dirty="0">
                <a:solidFill>
                  <a:srgbClr val="05781B"/>
                </a:solidFill>
              </a:rPr>
              <a:t> </a:t>
            </a:r>
            <a:r>
              <a:rPr lang="it-IT" b="1" dirty="0" err="1">
                <a:solidFill>
                  <a:srgbClr val="05781B"/>
                </a:solidFill>
              </a:rPr>
              <a:t>before</a:t>
            </a:r>
            <a:r>
              <a:rPr lang="it-IT" b="1" dirty="0">
                <a:solidFill>
                  <a:srgbClr val="05781B"/>
                </a:solidFill>
              </a:rPr>
              <a:t> </a:t>
            </a:r>
            <a:r>
              <a:rPr lang="it-IT" b="1" dirty="0" err="1">
                <a:solidFill>
                  <a:srgbClr val="05781B"/>
                </a:solidFill>
              </a:rPr>
              <a:t>countermeasures</a:t>
            </a:r>
            <a:endParaRPr lang="en-US" b="1" dirty="0">
              <a:solidFill>
                <a:srgbClr val="05781B"/>
              </a:solidFill>
            </a:endParaRPr>
          </a:p>
        </p:txBody>
      </p:sp>
      <p:sp>
        <p:nvSpPr>
          <p:cNvPr id="29" name="CasellaDiTesto 28"/>
          <p:cNvSpPr txBox="1"/>
          <p:nvPr/>
        </p:nvSpPr>
        <p:spPr>
          <a:xfrm>
            <a:off x="108352" y="2969544"/>
            <a:ext cx="4860925" cy="292388"/>
          </a:xfrm>
          <a:prstGeom prst="rect">
            <a:avLst/>
          </a:prstGeom>
          <a:noFill/>
        </p:spPr>
        <p:txBody>
          <a:bodyPr wrap="square" rtlCol="0">
            <a:spAutoFit/>
          </a:bodyPr>
          <a:lstStyle/>
          <a:p>
            <a:pPr algn="ctr"/>
            <a:r>
              <a:rPr lang="it-IT" sz="1300" dirty="0" err="1">
                <a:solidFill>
                  <a:srgbClr val="2A3547"/>
                </a:solidFill>
              </a:rPr>
              <a:t>Calculation</a:t>
            </a:r>
            <a:r>
              <a:rPr lang="it-IT" sz="1300" dirty="0">
                <a:solidFill>
                  <a:srgbClr val="2A3547"/>
                </a:solidFill>
              </a:rPr>
              <a:t> </a:t>
            </a:r>
            <a:r>
              <a:rPr lang="it-IT" sz="1300" dirty="0" err="1">
                <a:solidFill>
                  <a:srgbClr val="2A3547"/>
                </a:solidFill>
              </a:rPr>
              <a:t>profile</a:t>
            </a:r>
            <a:r>
              <a:rPr lang="it-IT" sz="1300" dirty="0">
                <a:solidFill>
                  <a:srgbClr val="2A3547"/>
                </a:solidFill>
              </a:rPr>
              <a:t> </a:t>
            </a:r>
            <a:r>
              <a:rPr lang="it-IT" sz="1300" dirty="0" err="1">
                <a:solidFill>
                  <a:srgbClr val="2A3547"/>
                </a:solidFill>
              </a:rPr>
              <a:t>considered</a:t>
            </a:r>
            <a:r>
              <a:rPr lang="it-IT" sz="1300" dirty="0">
                <a:solidFill>
                  <a:srgbClr val="2A3547"/>
                </a:solidFill>
              </a:rPr>
              <a:t> in the </a:t>
            </a:r>
            <a:r>
              <a:rPr lang="it-IT" sz="1300" dirty="0" err="1">
                <a:solidFill>
                  <a:srgbClr val="2A3547"/>
                </a:solidFill>
              </a:rPr>
              <a:t>stability</a:t>
            </a:r>
            <a:r>
              <a:rPr lang="it-IT" sz="1300" dirty="0">
                <a:solidFill>
                  <a:srgbClr val="2A3547"/>
                </a:solidFill>
              </a:rPr>
              <a:t> </a:t>
            </a:r>
            <a:r>
              <a:rPr lang="it-IT" sz="1300" dirty="0" err="1">
                <a:solidFill>
                  <a:srgbClr val="2A3547"/>
                </a:solidFill>
              </a:rPr>
              <a:t>analysis</a:t>
            </a:r>
            <a:endParaRPr lang="en-US" sz="1300" dirty="0">
              <a:solidFill>
                <a:srgbClr val="2A3547"/>
              </a:solidFill>
            </a:endParaRPr>
          </a:p>
        </p:txBody>
      </p:sp>
      <p:sp>
        <p:nvSpPr>
          <p:cNvPr id="34" name="CasellaDiTesto 33"/>
          <p:cNvSpPr txBox="1"/>
          <p:nvPr/>
        </p:nvSpPr>
        <p:spPr>
          <a:xfrm>
            <a:off x="1864583" y="5199494"/>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S1</a:t>
            </a:r>
            <a:endParaRPr lang="en-US" b="1" dirty="0">
              <a:solidFill>
                <a:schemeClr val="bg1"/>
              </a:solidFill>
            </a:endParaRPr>
          </a:p>
        </p:txBody>
      </p:sp>
      <p:sp>
        <p:nvSpPr>
          <p:cNvPr id="37" name="CasellaDiTesto 36"/>
          <p:cNvSpPr txBox="1"/>
          <p:nvPr/>
        </p:nvSpPr>
        <p:spPr>
          <a:xfrm>
            <a:off x="4179679" y="5199494"/>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S2</a:t>
            </a:r>
            <a:endParaRPr lang="en-US" b="1" dirty="0">
              <a:solidFill>
                <a:schemeClr val="bg1"/>
              </a:solidFill>
            </a:endParaRPr>
          </a:p>
        </p:txBody>
      </p:sp>
      <p:sp>
        <p:nvSpPr>
          <p:cNvPr id="7" name="CasellaDiTesto 6"/>
          <p:cNvSpPr txBox="1"/>
          <p:nvPr/>
        </p:nvSpPr>
        <p:spPr>
          <a:xfrm>
            <a:off x="108352" y="6501384"/>
            <a:ext cx="9705287" cy="400110"/>
          </a:xfrm>
          <a:prstGeom prst="rect">
            <a:avLst/>
          </a:prstGeom>
          <a:noFill/>
        </p:spPr>
        <p:txBody>
          <a:bodyPr wrap="square" rtlCol="0">
            <a:spAutoFit/>
          </a:bodyPr>
          <a:lstStyle/>
          <a:p>
            <a:r>
              <a:rPr lang="it-IT" sz="1000" dirty="0">
                <a:solidFill>
                  <a:schemeClr val="bg1"/>
                </a:solidFill>
              </a:rPr>
              <a:t>[1] </a:t>
            </a:r>
            <a:r>
              <a:rPr lang="en-US" sz="1000" dirty="0" err="1">
                <a:solidFill>
                  <a:schemeClr val="bg1"/>
                </a:solidFill>
              </a:rPr>
              <a:t>Salciarini</a:t>
            </a:r>
            <a:r>
              <a:rPr lang="en-US" sz="1000" dirty="0">
                <a:solidFill>
                  <a:schemeClr val="bg1"/>
                </a:solidFill>
              </a:rPr>
              <a:t>, D.; </a:t>
            </a:r>
            <a:r>
              <a:rPr lang="en-US" sz="1000" dirty="0" err="1">
                <a:solidFill>
                  <a:schemeClr val="bg1"/>
                </a:solidFill>
              </a:rPr>
              <a:t>Fanelli</a:t>
            </a:r>
            <a:r>
              <a:rPr lang="en-US" sz="1000" dirty="0">
                <a:solidFill>
                  <a:schemeClr val="bg1"/>
                </a:solidFill>
              </a:rPr>
              <a:t>, G.; </a:t>
            </a:r>
            <a:r>
              <a:rPr lang="en-US" sz="1000" dirty="0" err="1">
                <a:solidFill>
                  <a:schemeClr val="bg1"/>
                </a:solidFill>
              </a:rPr>
              <a:t>Tamagnini</a:t>
            </a:r>
            <a:r>
              <a:rPr lang="en-US" sz="1000" dirty="0">
                <a:solidFill>
                  <a:schemeClr val="bg1"/>
                </a:solidFill>
              </a:rPr>
              <a:t>, C. A probabilistic model for rainfall—induced shallow landslide prediction at the regional scale. </a:t>
            </a:r>
            <a:r>
              <a:rPr lang="en-US" sz="1000" i="1" dirty="0">
                <a:solidFill>
                  <a:schemeClr val="bg1"/>
                </a:solidFill>
              </a:rPr>
              <a:t>Landslides </a:t>
            </a:r>
            <a:r>
              <a:rPr lang="en-US" sz="1000" b="1" dirty="0">
                <a:solidFill>
                  <a:schemeClr val="bg1"/>
                </a:solidFill>
              </a:rPr>
              <a:t>2017</a:t>
            </a:r>
            <a:r>
              <a:rPr lang="en-US" sz="1000" dirty="0">
                <a:solidFill>
                  <a:schemeClr val="bg1"/>
                </a:solidFill>
              </a:rPr>
              <a:t>, </a:t>
            </a:r>
            <a:r>
              <a:rPr lang="en-US" sz="1000" i="1" dirty="0">
                <a:solidFill>
                  <a:schemeClr val="bg1"/>
                </a:solidFill>
              </a:rPr>
              <a:t>14</a:t>
            </a:r>
            <a:r>
              <a:rPr lang="en-US" sz="1000" dirty="0">
                <a:solidFill>
                  <a:schemeClr val="bg1"/>
                </a:solidFill>
              </a:rPr>
              <a:t>, 1731–1746.</a:t>
            </a:r>
            <a:endParaRPr lang="it-IT" sz="1000" dirty="0">
              <a:solidFill>
                <a:schemeClr val="bg1"/>
              </a:solidFill>
            </a:endParaRPr>
          </a:p>
          <a:p>
            <a:r>
              <a:rPr lang="it-IT" sz="1000" dirty="0">
                <a:solidFill>
                  <a:schemeClr val="bg1"/>
                </a:solidFill>
              </a:rPr>
              <a:t>[2] </a:t>
            </a:r>
            <a:r>
              <a:rPr lang="en-US" sz="1000" dirty="0" err="1">
                <a:solidFill>
                  <a:schemeClr val="bg1"/>
                </a:solidFill>
              </a:rPr>
              <a:t>Fanelli</a:t>
            </a:r>
            <a:r>
              <a:rPr lang="en-US" sz="1000" dirty="0">
                <a:solidFill>
                  <a:schemeClr val="bg1"/>
                </a:solidFill>
              </a:rPr>
              <a:t>, G.; </a:t>
            </a:r>
            <a:r>
              <a:rPr lang="en-US" sz="1000" dirty="0" err="1">
                <a:solidFill>
                  <a:schemeClr val="bg1"/>
                </a:solidFill>
              </a:rPr>
              <a:t>Salciarini</a:t>
            </a:r>
            <a:r>
              <a:rPr lang="en-US" sz="1000" dirty="0">
                <a:solidFill>
                  <a:schemeClr val="bg1"/>
                </a:solidFill>
              </a:rPr>
              <a:t>, D.; </a:t>
            </a:r>
            <a:r>
              <a:rPr lang="en-US" sz="1000" dirty="0" err="1">
                <a:solidFill>
                  <a:schemeClr val="bg1"/>
                </a:solidFill>
              </a:rPr>
              <a:t>Tamagnini</a:t>
            </a:r>
            <a:r>
              <a:rPr lang="en-US" sz="1000" dirty="0">
                <a:solidFill>
                  <a:schemeClr val="bg1"/>
                </a:solidFill>
              </a:rPr>
              <a:t>, C. Reliable Soil Property Maps over Large Areas: A Case Study in Central Italy. </a:t>
            </a:r>
            <a:r>
              <a:rPr lang="en-US" sz="1000" i="1" dirty="0">
                <a:solidFill>
                  <a:schemeClr val="bg1"/>
                </a:solidFill>
              </a:rPr>
              <a:t>Environmental and Engineering Geoscience </a:t>
            </a:r>
            <a:r>
              <a:rPr lang="en-US" sz="1000" b="1" dirty="0">
                <a:solidFill>
                  <a:schemeClr val="bg1"/>
                </a:solidFill>
              </a:rPr>
              <a:t>2016</a:t>
            </a:r>
            <a:r>
              <a:rPr lang="en-US" sz="1000" dirty="0">
                <a:solidFill>
                  <a:schemeClr val="bg1"/>
                </a:solidFill>
              </a:rPr>
              <a:t>, </a:t>
            </a:r>
            <a:r>
              <a:rPr lang="en-US" sz="1000" i="1" dirty="0">
                <a:solidFill>
                  <a:schemeClr val="bg1"/>
                </a:solidFill>
              </a:rPr>
              <a:t>22</a:t>
            </a:r>
            <a:r>
              <a:rPr lang="en-US" sz="1000" dirty="0">
                <a:solidFill>
                  <a:schemeClr val="bg1"/>
                </a:solidFill>
              </a:rPr>
              <a:t>, 37–52.</a:t>
            </a:r>
          </a:p>
        </p:txBody>
      </p:sp>
    </p:spTree>
    <p:extLst>
      <p:ext uri="{BB962C8B-B14F-4D97-AF65-F5344CB8AC3E}">
        <p14:creationId xmlns:p14="http://schemas.microsoft.com/office/powerpoint/2010/main" val="386047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magin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787" y="3668753"/>
            <a:ext cx="2141825" cy="2160000"/>
          </a:xfrm>
          <a:prstGeom prst="rect">
            <a:avLst/>
          </a:prstGeom>
        </p:spPr>
      </p:pic>
      <p:pic>
        <p:nvPicPr>
          <p:cNvPr id="41" name="Immagin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135" y="3668753"/>
            <a:ext cx="2122253" cy="2160000"/>
          </a:xfrm>
          <a:prstGeom prst="rect">
            <a:avLst/>
          </a:prstGeom>
        </p:spPr>
      </p:pic>
      <p:pic>
        <p:nvPicPr>
          <p:cNvPr id="38" name="Immagin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75" y="3626221"/>
            <a:ext cx="2511628" cy="2160000"/>
          </a:xfrm>
          <a:prstGeom prst="rect">
            <a:avLst/>
          </a:prstGeom>
        </p:spPr>
      </p:pic>
      <p:pic>
        <p:nvPicPr>
          <p:cNvPr id="39" name="Immagin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963" y="3626221"/>
            <a:ext cx="2097067" cy="2160000"/>
          </a:xfrm>
          <a:prstGeom prst="rect">
            <a:avLst/>
          </a:prstGeom>
        </p:spPr>
      </p:pic>
      <p:pic>
        <p:nvPicPr>
          <p:cNvPr id="37" name="Immagin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2536" y="1262129"/>
            <a:ext cx="2166302" cy="1980000"/>
          </a:xfrm>
          <a:prstGeom prst="rect">
            <a:avLst/>
          </a:prstGeom>
        </p:spPr>
      </p:pic>
      <p:pic>
        <p:nvPicPr>
          <p:cNvPr id="34" name="Immagin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036" y="1262129"/>
            <a:ext cx="2388420" cy="1980000"/>
          </a:xfrm>
          <a:prstGeom prst="rect">
            <a:avLst/>
          </a:prstGeom>
        </p:spPr>
      </p:pic>
      <p:sp>
        <p:nvSpPr>
          <p:cNvPr id="4" name="Rettangolo 3"/>
          <p:cNvSpPr/>
          <p:nvPr/>
        </p:nvSpPr>
        <p:spPr>
          <a:xfrm>
            <a:off x="0" y="0"/>
            <a:ext cx="9906000" cy="539496"/>
          </a:xfrm>
          <a:prstGeom prst="rect">
            <a:avLst/>
          </a:prstGeom>
          <a:solidFill>
            <a:srgbClr val="2A3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0" y="6501384"/>
            <a:ext cx="9906000" cy="356616"/>
          </a:xfrm>
          <a:prstGeom prst="rect">
            <a:avLst/>
          </a:prstGeom>
          <a:solidFill>
            <a:srgbClr val="057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108352" y="6170225"/>
            <a:ext cx="9836777" cy="276999"/>
          </a:xfrm>
          <a:prstGeom prst="rect">
            <a:avLst/>
          </a:prstGeom>
          <a:noFill/>
        </p:spPr>
        <p:txBody>
          <a:bodyPr wrap="square" rtlCol="0">
            <a:spAutoFit/>
          </a:bodyPr>
          <a:lstStyle/>
          <a:p>
            <a:r>
              <a:rPr lang="it-IT" sz="1200" dirty="0">
                <a:solidFill>
                  <a:srgbClr val="05781B"/>
                </a:solidFill>
              </a:rPr>
              <a:t>(*) the </a:t>
            </a:r>
            <a:r>
              <a:rPr lang="it-IT" sz="1200" dirty="0" err="1">
                <a:solidFill>
                  <a:srgbClr val="05781B"/>
                </a:solidFill>
              </a:rPr>
              <a:t>stability</a:t>
            </a:r>
            <a:r>
              <a:rPr lang="it-IT" sz="1200" dirty="0">
                <a:solidFill>
                  <a:srgbClr val="05781B"/>
                </a:solidFill>
              </a:rPr>
              <a:t> </a:t>
            </a:r>
            <a:r>
              <a:rPr lang="it-IT" sz="1200" dirty="0" err="1">
                <a:solidFill>
                  <a:srgbClr val="05781B"/>
                </a:solidFill>
              </a:rPr>
              <a:t>analysis</a:t>
            </a:r>
            <a:r>
              <a:rPr lang="it-IT" sz="1200" dirty="0">
                <a:solidFill>
                  <a:srgbClr val="05781B"/>
                </a:solidFill>
              </a:rPr>
              <a:t> </a:t>
            </a:r>
            <a:r>
              <a:rPr lang="it-IT" sz="1200" dirty="0" err="1">
                <a:solidFill>
                  <a:srgbClr val="05781B"/>
                </a:solidFill>
              </a:rPr>
              <a:t>results</a:t>
            </a:r>
            <a:r>
              <a:rPr lang="it-IT" sz="1200" dirty="0">
                <a:solidFill>
                  <a:srgbClr val="05781B"/>
                </a:solidFill>
              </a:rPr>
              <a:t> are </a:t>
            </a:r>
            <a:r>
              <a:rPr lang="it-IT" sz="1200" dirty="0" err="1">
                <a:solidFill>
                  <a:srgbClr val="05781B"/>
                </a:solidFill>
              </a:rPr>
              <a:t>obtained</a:t>
            </a:r>
            <a:r>
              <a:rPr lang="it-IT" sz="1200" dirty="0">
                <a:solidFill>
                  <a:srgbClr val="05781B"/>
                </a:solidFill>
              </a:rPr>
              <a:t> </a:t>
            </a:r>
            <a:r>
              <a:rPr lang="it-IT" sz="1200" dirty="0" err="1">
                <a:solidFill>
                  <a:srgbClr val="05781B"/>
                </a:solidFill>
              </a:rPr>
              <a:t>considering</a:t>
            </a:r>
            <a:r>
              <a:rPr lang="it-IT" sz="1200" dirty="0">
                <a:solidFill>
                  <a:srgbClr val="05781B"/>
                </a:solidFill>
              </a:rPr>
              <a:t> the </a:t>
            </a:r>
            <a:r>
              <a:rPr lang="it-IT" sz="1200" dirty="0" err="1">
                <a:solidFill>
                  <a:srgbClr val="05781B"/>
                </a:solidFill>
              </a:rPr>
              <a:t>piezometric</a:t>
            </a:r>
            <a:r>
              <a:rPr lang="it-IT" sz="1200" dirty="0">
                <a:solidFill>
                  <a:srgbClr val="05781B"/>
                </a:solidFill>
              </a:rPr>
              <a:t> line </a:t>
            </a:r>
            <a:r>
              <a:rPr lang="it-IT" sz="1200" dirty="0" err="1">
                <a:solidFill>
                  <a:srgbClr val="05781B"/>
                </a:solidFill>
              </a:rPr>
              <a:t>at</a:t>
            </a:r>
            <a:r>
              <a:rPr lang="it-IT" sz="1200" dirty="0">
                <a:solidFill>
                  <a:srgbClr val="05781B"/>
                </a:solidFill>
              </a:rPr>
              <a:t> the </a:t>
            </a:r>
            <a:r>
              <a:rPr lang="it-IT" sz="1200" dirty="0" err="1">
                <a:solidFill>
                  <a:srgbClr val="05781B"/>
                </a:solidFill>
              </a:rPr>
              <a:t>ground</a:t>
            </a:r>
            <a:r>
              <a:rPr lang="it-IT" sz="1200" dirty="0">
                <a:solidFill>
                  <a:srgbClr val="05781B"/>
                </a:solidFill>
              </a:rPr>
              <a:t> </a:t>
            </a:r>
            <a:r>
              <a:rPr lang="it-IT" sz="1200" dirty="0" err="1">
                <a:solidFill>
                  <a:srgbClr val="05781B"/>
                </a:solidFill>
              </a:rPr>
              <a:t>surface</a:t>
            </a:r>
            <a:endParaRPr lang="en-US" sz="1200" dirty="0"/>
          </a:p>
        </p:txBody>
      </p:sp>
      <p:graphicFrame>
        <p:nvGraphicFramePr>
          <p:cNvPr id="3" name="Tabella 2"/>
          <p:cNvGraphicFramePr>
            <a:graphicFrameLocks noGrp="1"/>
          </p:cNvGraphicFramePr>
          <p:nvPr>
            <p:extLst>
              <p:ext uri="{D42A27DB-BD31-4B8C-83A1-F6EECF244321}">
                <p14:modId xmlns:p14="http://schemas.microsoft.com/office/powerpoint/2010/main" val="616912175"/>
              </p:ext>
            </p:extLst>
          </p:nvPr>
        </p:nvGraphicFramePr>
        <p:xfrm>
          <a:off x="5468567" y="1286340"/>
          <a:ext cx="3377565" cy="628842"/>
        </p:xfrm>
        <a:graphic>
          <a:graphicData uri="http://schemas.openxmlformats.org/drawingml/2006/table">
            <a:tbl>
              <a:tblPr firstRow="1" firstCol="1" bandRow="1"/>
              <a:tblGrid>
                <a:gridCol w="932212">
                  <a:extLst>
                    <a:ext uri="{9D8B030D-6E8A-4147-A177-3AD203B41FA5}">
                      <a16:colId xmlns:a16="http://schemas.microsoft.com/office/drawing/2014/main" val="879019798"/>
                    </a:ext>
                  </a:extLst>
                </a:gridCol>
                <a:gridCol w="756253">
                  <a:extLst>
                    <a:ext uri="{9D8B030D-6E8A-4147-A177-3AD203B41FA5}">
                      <a16:colId xmlns:a16="http://schemas.microsoft.com/office/drawing/2014/main" val="451610968"/>
                    </a:ext>
                  </a:extLst>
                </a:gridCol>
                <a:gridCol w="844550">
                  <a:extLst>
                    <a:ext uri="{9D8B030D-6E8A-4147-A177-3AD203B41FA5}">
                      <a16:colId xmlns:a16="http://schemas.microsoft.com/office/drawing/2014/main" val="653064194"/>
                    </a:ext>
                  </a:extLst>
                </a:gridCol>
                <a:gridCol w="844550">
                  <a:extLst>
                    <a:ext uri="{9D8B030D-6E8A-4147-A177-3AD203B41FA5}">
                      <a16:colId xmlns:a16="http://schemas.microsoft.com/office/drawing/2014/main" val="531043428"/>
                    </a:ext>
                  </a:extLst>
                </a:gridCol>
              </a:tblGrid>
              <a:tr h="0">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Symbol" panose="05050102010706020507" pitchFamily="18" charset="2"/>
                          <a:ea typeface="Times New Roman" panose="02020603050405020304" pitchFamily="18" charset="0"/>
                        </a:rPr>
                        <a:t>g</a:t>
                      </a:r>
                      <a:r>
                        <a:rPr lang="it-IT" sz="1000" dirty="0">
                          <a:solidFill>
                            <a:srgbClr val="2A3547"/>
                          </a:solidFill>
                          <a:effectLst/>
                          <a:latin typeface="GreekC" panose="00000400000000000000" pitchFamily="2" charset="0"/>
                          <a:ea typeface="Times New Roman" panose="02020603050405020304" pitchFamily="18" charset="0"/>
                        </a:rPr>
                        <a:t> [</a:t>
                      </a:r>
                      <a:r>
                        <a:rPr lang="it-IT" sz="1000" dirty="0" err="1">
                          <a:solidFill>
                            <a:srgbClr val="2A3547"/>
                          </a:solidFill>
                          <a:effectLst/>
                          <a:latin typeface="Times New Roman" panose="02020603050405020304" pitchFamily="18" charset="0"/>
                          <a:ea typeface="Times New Roman" panose="02020603050405020304" pitchFamily="18" charset="0"/>
                        </a:rPr>
                        <a:t>kN</a:t>
                      </a:r>
                      <a:r>
                        <a:rPr lang="it-IT" sz="1000" dirty="0">
                          <a:solidFill>
                            <a:srgbClr val="2A3547"/>
                          </a:solidFill>
                          <a:effectLst/>
                          <a:latin typeface="Times New Roman" panose="02020603050405020304" pitchFamily="18" charset="0"/>
                          <a:ea typeface="Times New Roman" panose="02020603050405020304" pitchFamily="18" charset="0"/>
                        </a:rPr>
                        <a:t>/m</a:t>
                      </a:r>
                      <a:r>
                        <a:rPr lang="it-IT" sz="1000" baseline="30000" dirty="0">
                          <a:solidFill>
                            <a:srgbClr val="2A3547"/>
                          </a:solidFill>
                          <a:effectLst/>
                          <a:latin typeface="GreekC" panose="00000400000000000000" pitchFamily="2" charset="0"/>
                          <a:ea typeface="Times New Roman" panose="02020603050405020304" pitchFamily="18" charset="0"/>
                        </a:rPr>
                        <a:t>3</a:t>
                      </a:r>
                      <a:r>
                        <a:rPr lang="it-IT" sz="1000" dirty="0">
                          <a:solidFill>
                            <a:srgbClr val="2A3547"/>
                          </a:solidFill>
                          <a:effectLst/>
                          <a:latin typeface="GreekC" panose="00000400000000000000" pitchFamily="2"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c</a:t>
                      </a:r>
                    </a:p>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 [</a:t>
                      </a:r>
                      <a:r>
                        <a:rPr lang="it-IT" sz="1000" dirty="0" err="1">
                          <a:solidFill>
                            <a:srgbClr val="2A3547"/>
                          </a:solidFill>
                          <a:effectLst/>
                          <a:latin typeface="Times New Roman" panose="02020603050405020304" pitchFamily="18" charset="0"/>
                          <a:ea typeface="Times New Roman" panose="02020603050405020304" pitchFamily="18" charset="0"/>
                        </a:rPr>
                        <a:t>kPa</a:t>
                      </a:r>
                      <a:r>
                        <a:rPr lang="it-IT" sz="1000" dirty="0">
                          <a:solidFill>
                            <a:srgbClr val="2A3547"/>
                          </a:solidFill>
                          <a:effectLst/>
                          <a:latin typeface="Times New Roman" panose="02020603050405020304" pitchFamily="18"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Symbol" panose="05050102010706020507" pitchFamily="18" charset="2"/>
                          <a:ea typeface="Times New Roman" panose="02020603050405020304" pitchFamily="18" charset="0"/>
                        </a:rPr>
                        <a:t>f</a:t>
                      </a:r>
                    </a:p>
                    <a:p>
                      <a:pPr indent="180340" algn="ctr" hangingPunct="0">
                        <a:lnSpc>
                          <a:spcPts val="1300"/>
                        </a:lnSpc>
                        <a:spcAft>
                          <a:spcPts val="0"/>
                        </a:spcAft>
                      </a:pPr>
                      <a:r>
                        <a:rPr lang="it-IT" sz="1000" dirty="0">
                          <a:solidFill>
                            <a:srgbClr val="2A3547"/>
                          </a:solidFill>
                          <a:effectLst/>
                          <a:latin typeface="Symbol" panose="05050102010706020507" pitchFamily="18" charset="2"/>
                          <a:ea typeface="Times New Roman" panose="02020603050405020304" pitchFamily="18" charset="0"/>
                        </a:rPr>
                        <a:t> </a:t>
                      </a:r>
                      <a:r>
                        <a:rPr lang="it-IT" sz="1000" dirty="0">
                          <a:solidFill>
                            <a:srgbClr val="2A3547"/>
                          </a:solidFill>
                          <a:effectLst/>
                          <a:latin typeface="GreekC" panose="00000400000000000000" pitchFamily="2"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286223"/>
                  </a:ext>
                </a:extLst>
              </a:tr>
              <a:tr h="0">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T1</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18</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5</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28</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7796401"/>
                  </a:ext>
                </a:extLst>
              </a:tr>
              <a:tr h="0">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T2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20</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10</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35</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4598471"/>
                  </a:ext>
                </a:extLst>
              </a:tr>
            </a:tbl>
          </a:graphicData>
        </a:graphic>
      </p:graphicFrame>
      <p:sp>
        <p:nvSpPr>
          <p:cNvPr id="6" name="CasellaDiTesto 5"/>
          <p:cNvSpPr txBox="1"/>
          <p:nvPr/>
        </p:nvSpPr>
        <p:spPr>
          <a:xfrm>
            <a:off x="5392127" y="1016510"/>
            <a:ext cx="4078224" cy="292388"/>
          </a:xfrm>
          <a:prstGeom prst="rect">
            <a:avLst/>
          </a:prstGeom>
          <a:noFill/>
        </p:spPr>
        <p:txBody>
          <a:bodyPr wrap="square" rtlCol="0">
            <a:spAutoFit/>
          </a:bodyPr>
          <a:lstStyle/>
          <a:p>
            <a:r>
              <a:rPr lang="it-IT" sz="1300" dirty="0" err="1">
                <a:solidFill>
                  <a:srgbClr val="A6814D"/>
                </a:solidFill>
              </a:rPr>
              <a:t>Deterministic</a:t>
            </a:r>
            <a:r>
              <a:rPr lang="it-IT" sz="1300" dirty="0">
                <a:solidFill>
                  <a:srgbClr val="A6814D"/>
                </a:solidFill>
              </a:rPr>
              <a:t> </a:t>
            </a:r>
            <a:r>
              <a:rPr lang="it-IT" sz="1300" dirty="0" err="1">
                <a:solidFill>
                  <a:srgbClr val="A6814D"/>
                </a:solidFill>
              </a:rPr>
              <a:t>properties</a:t>
            </a:r>
            <a:r>
              <a:rPr lang="it-IT" sz="1300" dirty="0">
                <a:solidFill>
                  <a:srgbClr val="A6814D"/>
                </a:solidFill>
              </a:rPr>
              <a:t> </a:t>
            </a:r>
            <a:r>
              <a:rPr lang="it-IT" sz="1300" dirty="0" err="1">
                <a:solidFill>
                  <a:srgbClr val="A6814D"/>
                </a:solidFill>
              </a:rPr>
              <a:t>considered</a:t>
            </a:r>
            <a:r>
              <a:rPr lang="it-IT" sz="1300" dirty="0">
                <a:solidFill>
                  <a:srgbClr val="A6814D"/>
                </a:solidFill>
              </a:rPr>
              <a:t> for </a:t>
            </a:r>
            <a:r>
              <a:rPr lang="it-IT" sz="1300" dirty="0" err="1">
                <a:solidFill>
                  <a:srgbClr val="A6814D"/>
                </a:solidFill>
              </a:rPr>
              <a:t>soil</a:t>
            </a:r>
            <a:r>
              <a:rPr lang="it-IT" sz="1300" dirty="0">
                <a:solidFill>
                  <a:srgbClr val="A6814D"/>
                </a:solidFill>
              </a:rPr>
              <a:t> cover </a:t>
            </a:r>
            <a:endParaRPr lang="en-US" sz="1300" dirty="0">
              <a:solidFill>
                <a:srgbClr val="A6814D"/>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2312593998"/>
              </p:ext>
            </p:extLst>
          </p:nvPr>
        </p:nvGraphicFramePr>
        <p:xfrm>
          <a:off x="5473760" y="2762255"/>
          <a:ext cx="3822639" cy="589649"/>
        </p:xfrm>
        <a:graphic>
          <a:graphicData uri="http://schemas.openxmlformats.org/drawingml/2006/table">
            <a:tbl>
              <a:tblPr firstRow="1" firstCol="1" bandRow="1"/>
              <a:tblGrid>
                <a:gridCol w="294579">
                  <a:extLst>
                    <a:ext uri="{9D8B030D-6E8A-4147-A177-3AD203B41FA5}">
                      <a16:colId xmlns:a16="http://schemas.microsoft.com/office/drawing/2014/main" val="3811421466"/>
                    </a:ext>
                  </a:extLst>
                </a:gridCol>
                <a:gridCol w="944880">
                  <a:extLst>
                    <a:ext uri="{9D8B030D-6E8A-4147-A177-3AD203B41FA5}">
                      <a16:colId xmlns:a16="http://schemas.microsoft.com/office/drawing/2014/main" val="3282545359"/>
                    </a:ext>
                  </a:extLst>
                </a:gridCol>
                <a:gridCol w="1013460">
                  <a:extLst>
                    <a:ext uri="{9D8B030D-6E8A-4147-A177-3AD203B41FA5}">
                      <a16:colId xmlns:a16="http://schemas.microsoft.com/office/drawing/2014/main" val="247197934"/>
                    </a:ext>
                  </a:extLst>
                </a:gridCol>
                <a:gridCol w="1569720">
                  <a:extLst>
                    <a:ext uri="{9D8B030D-6E8A-4147-A177-3AD203B41FA5}">
                      <a16:colId xmlns:a16="http://schemas.microsoft.com/office/drawing/2014/main" val="2778298036"/>
                    </a:ext>
                  </a:extLst>
                </a:gridCol>
              </a:tblGrid>
              <a:tr h="181523">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pdf</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l" hangingPunct="0">
                        <a:lnSpc>
                          <a:spcPts val="1300"/>
                        </a:lnSpc>
                        <a:spcAft>
                          <a:spcPts val="0"/>
                        </a:spcAft>
                      </a:pPr>
                      <a:r>
                        <a:rPr lang="it-IT" sz="1000" dirty="0" err="1">
                          <a:solidFill>
                            <a:srgbClr val="2A3547"/>
                          </a:solidFill>
                          <a:effectLst/>
                          <a:latin typeface="Times New Roman" panose="02020603050405020304" pitchFamily="18" charset="0"/>
                          <a:ea typeface="Times New Roman" panose="02020603050405020304" pitchFamily="18" charset="0"/>
                        </a:rPr>
                        <a:t>mean</a:t>
                      </a:r>
                      <a:r>
                        <a:rPr lang="it-IT" sz="1000" dirty="0">
                          <a:solidFill>
                            <a:srgbClr val="2A3547"/>
                          </a:solidFill>
                          <a:effectLst/>
                          <a:latin typeface="Times New Roman" panose="02020603050405020304" pitchFamily="18" charset="0"/>
                          <a:ea typeface="Times New Roman" panose="02020603050405020304" pitchFamily="18" charset="0"/>
                        </a:rPr>
                        <a:t> </a:t>
                      </a:r>
                      <a:r>
                        <a:rPr lang="it-IT" sz="1000" dirty="0" err="1">
                          <a:solidFill>
                            <a:srgbClr val="2A3547"/>
                          </a:solidFill>
                          <a:effectLst/>
                          <a:latin typeface="Times New Roman" panose="02020603050405020304" pitchFamily="18" charset="0"/>
                          <a:ea typeface="Times New Roman" panose="02020603050405020304" pitchFamily="18" charset="0"/>
                        </a:rPr>
                        <a:t>value</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COV</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8420975"/>
                  </a:ext>
                </a:extLst>
              </a:tr>
              <a:tr h="196667">
                <a:tc>
                  <a:txBody>
                    <a:bodyPr/>
                    <a:lstStyle/>
                    <a:p>
                      <a:pPr indent="180340" algn="ctr" hangingPunct="0">
                        <a:lnSpc>
                          <a:spcPts val="1300"/>
                        </a:lnSpc>
                        <a:spcAft>
                          <a:spcPts val="0"/>
                        </a:spcAft>
                      </a:pPr>
                      <a:r>
                        <a:rPr lang="it-IT" sz="1000">
                          <a:solidFill>
                            <a:srgbClr val="2A3547"/>
                          </a:solidFill>
                          <a:effectLst/>
                          <a:latin typeface="Times New Roman" panose="02020603050405020304" pitchFamily="18" charset="0"/>
                          <a:ea typeface="Times New Roman" panose="02020603050405020304" pitchFamily="18" charset="0"/>
                        </a:rPr>
                        <a:t>c</a:t>
                      </a:r>
                      <a:endParaRPr lang="en-US" sz="120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i="1" dirty="0" err="1">
                          <a:solidFill>
                            <a:srgbClr val="2A3547"/>
                          </a:solidFill>
                          <a:effectLst/>
                          <a:latin typeface="Times New Roman" panose="02020603050405020304" pitchFamily="18" charset="0"/>
                          <a:ea typeface="Times New Roman" panose="02020603050405020304" pitchFamily="18" charset="0"/>
                        </a:rPr>
                        <a:t>lognormale</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10 [</a:t>
                      </a:r>
                      <a:r>
                        <a:rPr lang="it-IT" sz="1000" dirty="0" err="1">
                          <a:solidFill>
                            <a:srgbClr val="2A3547"/>
                          </a:solidFill>
                          <a:effectLst/>
                          <a:latin typeface="Times New Roman" panose="02020603050405020304" pitchFamily="18" charset="0"/>
                          <a:ea typeface="Times New Roman" panose="02020603050405020304" pitchFamily="18" charset="0"/>
                        </a:rPr>
                        <a:t>kPa</a:t>
                      </a:r>
                      <a:r>
                        <a:rPr lang="it-IT" sz="1000" dirty="0">
                          <a:solidFill>
                            <a:srgbClr val="2A3547"/>
                          </a:solidFill>
                          <a:effectLst/>
                          <a:latin typeface="Times New Roman" panose="02020603050405020304" pitchFamily="18" charset="0"/>
                          <a:ea typeface="Times New Roman" panose="02020603050405020304" pitchFamily="18" charset="0"/>
                        </a:rPr>
                        <a:t>]</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0.2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0799929"/>
                  </a:ext>
                </a:extLst>
              </a:tr>
              <a:tr h="211459">
                <a:tc>
                  <a:txBody>
                    <a:bodyPr/>
                    <a:lstStyle/>
                    <a:p>
                      <a:pPr indent="180340" algn="ctr" hangingPunct="0">
                        <a:lnSpc>
                          <a:spcPts val="1300"/>
                        </a:lnSpc>
                        <a:spcAft>
                          <a:spcPts val="0"/>
                        </a:spcAft>
                      </a:pPr>
                      <a:r>
                        <a:rPr lang="it-IT" sz="1000" dirty="0">
                          <a:solidFill>
                            <a:srgbClr val="2A3547"/>
                          </a:solidFill>
                          <a:effectLst/>
                          <a:latin typeface="Symbol" panose="05050102010706020507" pitchFamily="18" charset="2"/>
                          <a:ea typeface="Times New Roman" panose="02020603050405020304" pitchFamily="18" charset="0"/>
                        </a:rPr>
                        <a:t>f</a:t>
                      </a:r>
                      <a:endParaRPr lang="en-US" sz="1200" dirty="0">
                        <a:solidFill>
                          <a:srgbClr val="2A3547"/>
                        </a:solidFill>
                        <a:effectLst/>
                        <a:latin typeface="Symbol" panose="05050102010706020507" pitchFamily="18" charset="2"/>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i="1" dirty="0">
                          <a:solidFill>
                            <a:srgbClr val="2A3547"/>
                          </a:solidFill>
                          <a:effectLst/>
                          <a:latin typeface="Times New Roman" panose="02020603050405020304" pitchFamily="18" charset="0"/>
                          <a:ea typeface="Times New Roman" panose="02020603050405020304" pitchFamily="18" charset="0"/>
                        </a:rPr>
                        <a:t>normale</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35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340" algn="ctr" hangingPunct="0">
                        <a:lnSpc>
                          <a:spcPts val="1300"/>
                        </a:lnSpc>
                        <a:spcAft>
                          <a:spcPts val="0"/>
                        </a:spcAft>
                      </a:pPr>
                      <a:r>
                        <a:rPr lang="it-IT" sz="1000" dirty="0">
                          <a:solidFill>
                            <a:srgbClr val="2A3547"/>
                          </a:solidFill>
                          <a:effectLst/>
                          <a:latin typeface="Times New Roman" panose="02020603050405020304" pitchFamily="18" charset="0"/>
                          <a:ea typeface="Times New Roman" panose="02020603050405020304" pitchFamily="18" charset="0"/>
                        </a:rPr>
                        <a:t>0.06 [-]</a:t>
                      </a:r>
                      <a:endParaRPr lang="en-US" sz="1200" dirty="0">
                        <a:solidFill>
                          <a:srgbClr val="2A3547"/>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0348679"/>
                  </a:ext>
                </a:extLst>
              </a:tr>
            </a:tbl>
          </a:graphicData>
        </a:graphic>
      </p:graphicFrame>
      <p:sp>
        <p:nvSpPr>
          <p:cNvPr id="9" name="Rettangolo 8"/>
          <p:cNvSpPr/>
          <p:nvPr/>
        </p:nvSpPr>
        <p:spPr>
          <a:xfrm>
            <a:off x="5392127" y="2402512"/>
            <a:ext cx="4421512" cy="292388"/>
          </a:xfrm>
          <a:prstGeom prst="rect">
            <a:avLst/>
          </a:prstGeom>
        </p:spPr>
        <p:txBody>
          <a:bodyPr wrap="square">
            <a:spAutoFit/>
          </a:bodyPr>
          <a:lstStyle/>
          <a:p>
            <a:r>
              <a:rPr lang="it-IT" sz="1300" dirty="0" err="1">
                <a:solidFill>
                  <a:srgbClr val="A6814D"/>
                </a:solidFill>
              </a:rPr>
              <a:t>Stochastic</a:t>
            </a:r>
            <a:r>
              <a:rPr lang="it-IT" sz="1300" dirty="0">
                <a:solidFill>
                  <a:srgbClr val="A6814D"/>
                </a:solidFill>
              </a:rPr>
              <a:t> </a:t>
            </a:r>
            <a:r>
              <a:rPr lang="it-IT" sz="1300" dirty="0" err="1">
                <a:solidFill>
                  <a:srgbClr val="A6814D"/>
                </a:solidFill>
              </a:rPr>
              <a:t>properties</a:t>
            </a:r>
            <a:r>
              <a:rPr lang="it-IT" sz="1300" dirty="0">
                <a:solidFill>
                  <a:srgbClr val="A6814D"/>
                </a:solidFill>
              </a:rPr>
              <a:t> for in situ </a:t>
            </a:r>
            <a:r>
              <a:rPr lang="it-IT" sz="1300" dirty="0" err="1">
                <a:solidFill>
                  <a:srgbClr val="A6814D"/>
                </a:solidFill>
              </a:rPr>
              <a:t>soil</a:t>
            </a:r>
            <a:r>
              <a:rPr lang="it-IT" sz="1300" dirty="0">
                <a:solidFill>
                  <a:srgbClr val="A6814D"/>
                </a:solidFill>
              </a:rPr>
              <a:t> cover</a:t>
            </a:r>
            <a:endParaRPr lang="en-US" sz="1300" dirty="0">
              <a:solidFill>
                <a:srgbClr val="A6814D"/>
              </a:solidFill>
            </a:endParaRPr>
          </a:p>
        </p:txBody>
      </p:sp>
      <p:sp>
        <p:nvSpPr>
          <p:cNvPr id="24" name="CasellaDiTesto 23"/>
          <p:cNvSpPr txBox="1"/>
          <p:nvPr/>
        </p:nvSpPr>
        <p:spPr>
          <a:xfrm>
            <a:off x="1737613" y="2580409"/>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S1</a:t>
            </a:r>
            <a:endParaRPr lang="en-US" b="1" dirty="0">
              <a:solidFill>
                <a:schemeClr val="bg1"/>
              </a:solidFill>
            </a:endParaRPr>
          </a:p>
        </p:txBody>
      </p:sp>
      <p:sp>
        <p:nvSpPr>
          <p:cNvPr id="25" name="CasellaDiTesto 24"/>
          <p:cNvSpPr txBox="1"/>
          <p:nvPr/>
        </p:nvSpPr>
        <p:spPr>
          <a:xfrm>
            <a:off x="4163491" y="2572112"/>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S2</a:t>
            </a:r>
            <a:endParaRPr lang="en-US" b="1" dirty="0">
              <a:solidFill>
                <a:schemeClr val="bg1"/>
              </a:solidFill>
            </a:endParaRPr>
          </a:p>
        </p:txBody>
      </p:sp>
      <p:sp>
        <p:nvSpPr>
          <p:cNvPr id="32" name="CasellaDiTesto 31"/>
          <p:cNvSpPr txBox="1"/>
          <p:nvPr/>
        </p:nvSpPr>
        <p:spPr>
          <a:xfrm>
            <a:off x="5392127" y="3705330"/>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S1</a:t>
            </a:r>
            <a:endParaRPr lang="en-US" b="1" dirty="0">
              <a:solidFill>
                <a:schemeClr val="bg1"/>
              </a:solidFill>
            </a:endParaRPr>
          </a:p>
        </p:txBody>
      </p:sp>
      <p:sp>
        <p:nvSpPr>
          <p:cNvPr id="33" name="CasellaDiTesto 32"/>
          <p:cNvSpPr txBox="1"/>
          <p:nvPr/>
        </p:nvSpPr>
        <p:spPr>
          <a:xfrm>
            <a:off x="7719424" y="3702552"/>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S2</a:t>
            </a:r>
            <a:endParaRPr lang="en-US" b="1" dirty="0">
              <a:solidFill>
                <a:schemeClr val="bg1"/>
              </a:solidFill>
            </a:endParaRPr>
          </a:p>
        </p:txBody>
      </p:sp>
      <p:sp>
        <p:nvSpPr>
          <p:cNvPr id="35" name="CasellaDiTesto 34"/>
          <p:cNvSpPr txBox="1"/>
          <p:nvPr/>
        </p:nvSpPr>
        <p:spPr>
          <a:xfrm>
            <a:off x="92075" y="5858141"/>
            <a:ext cx="4860925" cy="292388"/>
          </a:xfrm>
          <a:prstGeom prst="rect">
            <a:avLst/>
          </a:prstGeom>
          <a:noFill/>
        </p:spPr>
        <p:txBody>
          <a:bodyPr wrap="square" rtlCol="0">
            <a:spAutoFit/>
          </a:bodyPr>
          <a:lstStyle/>
          <a:p>
            <a:pPr algn="ctr"/>
            <a:r>
              <a:rPr lang="it-IT" sz="1300" dirty="0">
                <a:solidFill>
                  <a:srgbClr val="2A3547"/>
                </a:solidFill>
              </a:rPr>
              <a:t>Fs </a:t>
            </a:r>
            <a:r>
              <a:rPr lang="it-IT" sz="1300" dirty="0" err="1">
                <a:solidFill>
                  <a:srgbClr val="2A3547"/>
                </a:solidFill>
              </a:rPr>
              <a:t>values</a:t>
            </a:r>
            <a:r>
              <a:rPr lang="it-IT" sz="1300" dirty="0">
                <a:solidFill>
                  <a:srgbClr val="2A3547"/>
                </a:solidFill>
              </a:rPr>
              <a:t> </a:t>
            </a:r>
            <a:r>
              <a:rPr lang="it-IT" sz="1300" dirty="0" err="1">
                <a:solidFill>
                  <a:srgbClr val="2A3547"/>
                </a:solidFill>
              </a:rPr>
              <a:t>obtained</a:t>
            </a:r>
            <a:r>
              <a:rPr lang="it-IT" sz="1300" dirty="0">
                <a:solidFill>
                  <a:srgbClr val="2A3547"/>
                </a:solidFill>
              </a:rPr>
              <a:t> from </a:t>
            </a:r>
            <a:r>
              <a:rPr lang="it-IT" sz="1300" dirty="0" err="1">
                <a:solidFill>
                  <a:srgbClr val="2A3547"/>
                </a:solidFill>
              </a:rPr>
              <a:t>deterministic</a:t>
            </a:r>
            <a:r>
              <a:rPr lang="it-IT" sz="1300" dirty="0">
                <a:solidFill>
                  <a:srgbClr val="2A3547"/>
                </a:solidFill>
              </a:rPr>
              <a:t> </a:t>
            </a:r>
            <a:r>
              <a:rPr lang="it-IT" sz="1300" dirty="0" err="1">
                <a:solidFill>
                  <a:srgbClr val="2A3547"/>
                </a:solidFill>
              </a:rPr>
              <a:t>analysis</a:t>
            </a:r>
            <a:endParaRPr lang="en-US" sz="1300" dirty="0">
              <a:solidFill>
                <a:srgbClr val="2A3547"/>
              </a:solidFill>
            </a:endParaRPr>
          </a:p>
        </p:txBody>
      </p:sp>
      <p:sp>
        <p:nvSpPr>
          <p:cNvPr id="36" name="CasellaDiTesto 35"/>
          <p:cNvSpPr txBox="1"/>
          <p:nvPr/>
        </p:nvSpPr>
        <p:spPr>
          <a:xfrm>
            <a:off x="4963064" y="5858141"/>
            <a:ext cx="4850575" cy="292388"/>
          </a:xfrm>
          <a:prstGeom prst="rect">
            <a:avLst/>
          </a:prstGeom>
          <a:noFill/>
        </p:spPr>
        <p:txBody>
          <a:bodyPr wrap="square" rtlCol="0">
            <a:spAutoFit/>
          </a:bodyPr>
          <a:lstStyle/>
          <a:p>
            <a:pPr algn="ctr"/>
            <a:r>
              <a:rPr lang="it-IT" sz="1300" dirty="0" err="1">
                <a:solidFill>
                  <a:srgbClr val="2A3547"/>
                </a:solidFill>
              </a:rPr>
              <a:t>PoF</a:t>
            </a:r>
            <a:r>
              <a:rPr lang="it-IT" sz="1300" dirty="0">
                <a:solidFill>
                  <a:srgbClr val="2A3547"/>
                </a:solidFill>
              </a:rPr>
              <a:t> </a:t>
            </a:r>
            <a:r>
              <a:rPr lang="it-IT" sz="1300" dirty="0" err="1">
                <a:solidFill>
                  <a:srgbClr val="2A3547"/>
                </a:solidFill>
              </a:rPr>
              <a:t>distribution</a:t>
            </a:r>
            <a:r>
              <a:rPr lang="it-IT" sz="1300" dirty="0">
                <a:solidFill>
                  <a:srgbClr val="2A3547"/>
                </a:solidFill>
              </a:rPr>
              <a:t> </a:t>
            </a:r>
            <a:r>
              <a:rPr lang="it-IT" sz="1300" dirty="0" err="1">
                <a:solidFill>
                  <a:srgbClr val="2A3547"/>
                </a:solidFill>
              </a:rPr>
              <a:t>obtained</a:t>
            </a:r>
            <a:r>
              <a:rPr lang="it-IT" sz="1300" dirty="0">
                <a:solidFill>
                  <a:srgbClr val="2A3547"/>
                </a:solidFill>
              </a:rPr>
              <a:t> from </a:t>
            </a:r>
            <a:r>
              <a:rPr lang="it-IT" sz="1300" dirty="0" err="1">
                <a:solidFill>
                  <a:srgbClr val="2A3547"/>
                </a:solidFill>
              </a:rPr>
              <a:t>probabilistic</a:t>
            </a:r>
            <a:r>
              <a:rPr lang="it-IT" sz="1300" dirty="0">
                <a:solidFill>
                  <a:srgbClr val="2A3547"/>
                </a:solidFill>
              </a:rPr>
              <a:t> </a:t>
            </a:r>
            <a:r>
              <a:rPr lang="it-IT" sz="1300" dirty="0" err="1">
                <a:solidFill>
                  <a:srgbClr val="2A3547"/>
                </a:solidFill>
              </a:rPr>
              <a:t>approach</a:t>
            </a:r>
            <a:endParaRPr lang="en-US" sz="1300" dirty="0">
              <a:solidFill>
                <a:srgbClr val="2A3547"/>
              </a:solidFill>
            </a:endParaRPr>
          </a:p>
        </p:txBody>
      </p:sp>
      <p:sp>
        <p:nvSpPr>
          <p:cNvPr id="28" name="CasellaDiTesto 27"/>
          <p:cNvSpPr txBox="1"/>
          <p:nvPr/>
        </p:nvSpPr>
        <p:spPr>
          <a:xfrm>
            <a:off x="1998093" y="539539"/>
            <a:ext cx="4741643" cy="369332"/>
          </a:xfrm>
          <a:prstGeom prst="rect">
            <a:avLst/>
          </a:prstGeom>
          <a:noFill/>
        </p:spPr>
        <p:txBody>
          <a:bodyPr wrap="square" rtlCol="0">
            <a:spAutoFit/>
          </a:bodyPr>
          <a:lstStyle/>
          <a:p>
            <a:r>
              <a:rPr lang="it-IT" b="1" dirty="0" err="1">
                <a:solidFill>
                  <a:srgbClr val="05781B"/>
                </a:solidFill>
              </a:rPr>
              <a:t>Slopes</a:t>
            </a:r>
            <a:r>
              <a:rPr lang="it-IT" b="1" dirty="0">
                <a:solidFill>
                  <a:srgbClr val="05781B"/>
                </a:solidFill>
              </a:rPr>
              <a:t> </a:t>
            </a:r>
            <a:r>
              <a:rPr lang="it-IT" b="1" dirty="0" err="1">
                <a:solidFill>
                  <a:srgbClr val="05781B"/>
                </a:solidFill>
              </a:rPr>
              <a:t>stability</a:t>
            </a:r>
            <a:r>
              <a:rPr lang="it-IT" b="1" dirty="0">
                <a:solidFill>
                  <a:srgbClr val="05781B"/>
                </a:solidFill>
              </a:rPr>
              <a:t> </a:t>
            </a:r>
            <a:r>
              <a:rPr lang="it-IT" b="1" dirty="0" err="1">
                <a:solidFill>
                  <a:srgbClr val="05781B"/>
                </a:solidFill>
              </a:rPr>
              <a:t>after</a:t>
            </a:r>
            <a:r>
              <a:rPr lang="it-IT" b="1" dirty="0">
                <a:solidFill>
                  <a:srgbClr val="05781B"/>
                </a:solidFill>
              </a:rPr>
              <a:t> </a:t>
            </a:r>
            <a:r>
              <a:rPr lang="it-IT" b="1" dirty="0" err="1">
                <a:solidFill>
                  <a:srgbClr val="05781B"/>
                </a:solidFill>
              </a:rPr>
              <a:t>countermeasures</a:t>
            </a:r>
            <a:endParaRPr lang="en-US" b="1" dirty="0">
              <a:solidFill>
                <a:srgbClr val="05781B"/>
              </a:solidFill>
            </a:endParaRPr>
          </a:p>
        </p:txBody>
      </p:sp>
      <p:sp>
        <p:nvSpPr>
          <p:cNvPr id="29" name="CasellaDiTesto 28"/>
          <p:cNvSpPr txBox="1"/>
          <p:nvPr/>
        </p:nvSpPr>
        <p:spPr>
          <a:xfrm>
            <a:off x="92075" y="3144534"/>
            <a:ext cx="5504392" cy="507831"/>
          </a:xfrm>
          <a:prstGeom prst="rect">
            <a:avLst/>
          </a:prstGeom>
          <a:noFill/>
        </p:spPr>
        <p:txBody>
          <a:bodyPr wrap="square" rtlCol="0">
            <a:spAutoFit/>
          </a:bodyPr>
          <a:lstStyle/>
          <a:p>
            <a:r>
              <a:rPr lang="it-IT" sz="1300" dirty="0" err="1">
                <a:solidFill>
                  <a:srgbClr val="2A3547"/>
                </a:solidFill>
              </a:rPr>
              <a:t>Proposed</a:t>
            </a:r>
            <a:r>
              <a:rPr lang="it-IT" sz="1300" dirty="0">
                <a:solidFill>
                  <a:srgbClr val="2A3547"/>
                </a:solidFill>
              </a:rPr>
              <a:t> </a:t>
            </a:r>
            <a:r>
              <a:rPr lang="it-IT" sz="1300" dirty="0" err="1">
                <a:solidFill>
                  <a:srgbClr val="2A3547"/>
                </a:solidFill>
              </a:rPr>
              <a:t>countermeasures</a:t>
            </a:r>
            <a:r>
              <a:rPr lang="it-IT" sz="1300" dirty="0">
                <a:solidFill>
                  <a:srgbClr val="2A3547"/>
                </a:solidFill>
              </a:rPr>
              <a:t>: S1-double </a:t>
            </a:r>
            <a:r>
              <a:rPr lang="it-IT" sz="1300" dirty="0" err="1">
                <a:solidFill>
                  <a:srgbClr val="2A3547"/>
                </a:solidFill>
              </a:rPr>
              <a:t>walled</a:t>
            </a:r>
            <a:r>
              <a:rPr lang="it-IT" sz="1300" dirty="0">
                <a:solidFill>
                  <a:srgbClr val="2A3547"/>
                </a:solidFill>
              </a:rPr>
              <a:t> </a:t>
            </a:r>
            <a:r>
              <a:rPr lang="it-IT" sz="1300" dirty="0" err="1">
                <a:solidFill>
                  <a:srgbClr val="2A3547"/>
                </a:solidFill>
              </a:rPr>
              <a:t>wooden</a:t>
            </a:r>
            <a:r>
              <a:rPr lang="it-IT" sz="1300" dirty="0">
                <a:solidFill>
                  <a:srgbClr val="2A3547"/>
                </a:solidFill>
              </a:rPr>
              <a:t> </a:t>
            </a:r>
            <a:r>
              <a:rPr lang="it-IT" sz="1300" dirty="0" err="1">
                <a:solidFill>
                  <a:srgbClr val="2A3547"/>
                </a:solidFill>
              </a:rPr>
              <a:t>piling</a:t>
            </a:r>
            <a:r>
              <a:rPr lang="it-IT" sz="1300" dirty="0">
                <a:solidFill>
                  <a:srgbClr val="2A3547"/>
                </a:solidFill>
              </a:rPr>
              <a:t>, S2-stockade</a:t>
            </a:r>
            <a:r>
              <a:rPr lang="it-IT" sz="1000" dirty="0">
                <a:solidFill>
                  <a:srgbClr val="2A3547"/>
                </a:solidFill>
              </a:rPr>
              <a:t> [3]</a:t>
            </a:r>
            <a:endParaRPr lang="en-US" sz="1000" dirty="0">
              <a:solidFill>
                <a:srgbClr val="2A3547"/>
              </a:solidFill>
            </a:endParaRPr>
          </a:p>
          <a:p>
            <a:endParaRPr lang="en-US" sz="1300" dirty="0">
              <a:solidFill>
                <a:srgbClr val="2A3547"/>
              </a:solidFill>
            </a:endParaRPr>
          </a:p>
        </p:txBody>
      </p:sp>
      <p:sp>
        <p:nvSpPr>
          <p:cNvPr id="42" name="CasellaDiTesto 41"/>
          <p:cNvSpPr txBox="1"/>
          <p:nvPr/>
        </p:nvSpPr>
        <p:spPr>
          <a:xfrm>
            <a:off x="108352" y="6501384"/>
            <a:ext cx="9705287" cy="246221"/>
          </a:xfrm>
          <a:prstGeom prst="rect">
            <a:avLst/>
          </a:prstGeom>
          <a:noFill/>
        </p:spPr>
        <p:txBody>
          <a:bodyPr wrap="square" rtlCol="0">
            <a:spAutoFit/>
          </a:bodyPr>
          <a:lstStyle/>
          <a:p>
            <a:r>
              <a:rPr lang="it-IT" sz="1000" dirty="0">
                <a:solidFill>
                  <a:schemeClr val="bg1"/>
                </a:solidFill>
              </a:rPr>
              <a:t>[3] </a:t>
            </a:r>
            <a:r>
              <a:rPr lang="en-US" sz="1000" dirty="0" err="1">
                <a:solidFill>
                  <a:schemeClr val="bg1"/>
                </a:solidFill>
              </a:rPr>
              <a:t>Salciarini</a:t>
            </a:r>
            <a:r>
              <a:rPr lang="en-US" sz="1000" dirty="0">
                <a:solidFill>
                  <a:schemeClr val="bg1"/>
                </a:solidFill>
              </a:rPr>
              <a:t>, D.; Volpe, E.; Di Pietro, L.; </a:t>
            </a:r>
            <a:r>
              <a:rPr lang="en-US" sz="1000" dirty="0" err="1">
                <a:solidFill>
                  <a:schemeClr val="bg1"/>
                </a:solidFill>
              </a:rPr>
              <a:t>Cattoni</a:t>
            </a:r>
            <a:r>
              <a:rPr lang="en-US" sz="1000" dirty="0">
                <a:solidFill>
                  <a:schemeClr val="bg1"/>
                </a:solidFill>
              </a:rPr>
              <a:t>, E. A case study of sustainable countermeasures against shallow landslides in central Italy. Geosciences, 6 April 2020.</a:t>
            </a:r>
            <a:endParaRPr lang="it-IT" sz="1000" dirty="0">
              <a:solidFill>
                <a:schemeClr val="bg1"/>
              </a:solidFill>
            </a:endParaRPr>
          </a:p>
        </p:txBody>
      </p:sp>
      <p:sp>
        <p:nvSpPr>
          <p:cNvPr id="26" name="CasellaDiTesto 25">
            <a:extLst>
              <a:ext uri="{FF2B5EF4-FFF2-40B4-BE49-F238E27FC236}">
                <a16:creationId xmlns:a16="http://schemas.microsoft.com/office/drawing/2014/main" id="{3A5AEB07-2D42-4FCF-BDEB-04D8CDDB3B52}"/>
              </a:ext>
            </a:extLst>
          </p:cNvPr>
          <p:cNvSpPr txBox="1"/>
          <p:nvPr/>
        </p:nvSpPr>
        <p:spPr>
          <a:xfrm>
            <a:off x="5468567" y="1982655"/>
            <a:ext cx="3377565" cy="461665"/>
          </a:xfrm>
          <a:prstGeom prst="rect">
            <a:avLst/>
          </a:prstGeom>
          <a:noFill/>
        </p:spPr>
        <p:txBody>
          <a:bodyPr wrap="square" rtlCol="0">
            <a:spAutoFit/>
          </a:bodyPr>
          <a:lstStyle/>
          <a:p>
            <a:r>
              <a:rPr lang="it-IT" sz="1100" dirty="0">
                <a:solidFill>
                  <a:srgbClr val="2A3547"/>
                </a:solidFill>
              </a:rPr>
              <a:t>(*) T2 </a:t>
            </a:r>
            <a:r>
              <a:rPr lang="it-IT" sz="1100" dirty="0" err="1">
                <a:solidFill>
                  <a:srgbClr val="2A3547"/>
                </a:solidFill>
              </a:rPr>
              <a:t>is</a:t>
            </a:r>
            <a:r>
              <a:rPr lang="it-IT" sz="1100" dirty="0">
                <a:solidFill>
                  <a:srgbClr val="2A3547"/>
                </a:solidFill>
              </a:rPr>
              <a:t> the «</a:t>
            </a:r>
            <a:r>
              <a:rPr lang="it-IT" sz="1100" dirty="0" err="1">
                <a:solidFill>
                  <a:srgbClr val="2A3547"/>
                </a:solidFill>
              </a:rPr>
              <a:t>reinforced</a:t>
            </a:r>
            <a:r>
              <a:rPr lang="it-IT" sz="1100" dirty="0">
                <a:solidFill>
                  <a:srgbClr val="2A3547"/>
                </a:solidFill>
              </a:rPr>
              <a:t>» cover after </a:t>
            </a:r>
            <a:r>
              <a:rPr lang="it-IT" sz="1100" dirty="0" err="1">
                <a:solidFill>
                  <a:srgbClr val="2A3547"/>
                </a:solidFill>
              </a:rPr>
              <a:t>stabilization</a:t>
            </a:r>
            <a:r>
              <a:rPr lang="it-IT" sz="1100" dirty="0">
                <a:solidFill>
                  <a:srgbClr val="2A3547"/>
                </a:solidFill>
              </a:rPr>
              <a:t> works</a:t>
            </a:r>
            <a:endParaRPr lang="en-US" sz="1100" dirty="0">
              <a:solidFill>
                <a:srgbClr val="2A3547"/>
              </a:solidFill>
            </a:endParaRPr>
          </a:p>
          <a:p>
            <a:endParaRPr lang="en-US" sz="1300" dirty="0">
              <a:solidFill>
                <a:srgbClr val="2A3547"/>
              </a:solidFill>
            </a:endParaRPr>
          </a:p>
        </p:txBody>
      </p:sp>
    </p:spTree>
    <p:extLst>
      <p:ext uri="{BB962C8B-B14F-4D97-AF65-F5344CB8AC3E}">
        <p14:creationId xmlns:p14="http://schemas.microsoft.com/office/powerpoint/2010/main" val="351643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906000" cy="539496"/>
          </a:xfrm>
          <a:prstGeom prst="rect">
            <a:avLst/>
          </a:prstGeom>
          <a:solidFill>
            <a:srgbClr val="2A35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0" y="6501384"/>
            <a:ext cx="9906000" cy="356616"/>
          </a:xfrm>
          <a:prstGeom prst="rect">
            <a:avLst/>
          </a:prstGeom>
          <a:solidFill>
            <a:srgbClr val="057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3974451" y="544270"/>
            <a:ext cx="4347713" cy="646331"/>
          </a:xfrm>
          <a:prstGeom prst="rect">
            <a:avLst/>
          </a:prstGeom>
          <a:noFill/>
        </p:spPr>
        <p:txBody>
          <a:bodyPr wrap="square" rtlCol="0">
            <a:spAutoFit/>
          </a:bodyPr>
          <a:lstStyle/>
          <a:p>
            <a:r>
              <a:rPr lang="it-IT" b="1" dirty="0" err="1">
                <a:solidFill>
                  <a:srgbClr val="05781B"/>
                </a:solidFill>
              </a:rPr>
              <a:t>Conclusions</a:t>
            </a:r>
            <a:endParaRPr lang="en-US" b="1" dirty="0">
              <a:solidFill>
                <a:srgbClr val="05781B"/>
              </a:solidFill>
            </a:endParaRPr>
          </a:p>
          <a:p>
            <a:endParaRPr lang="en-US" dirty="0"/>
          </a:p>
        </p:txBody>
      </p:sp>
      <p:pic>
        <p:nvPicPr>
          <p:cNvPr id="16" name="Immagin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623" y="4113589"/>
            <a:ext cx="2288355" cy="1777138"/>
          </a:xfrm>
          <a:prstGeom prst="rect">
            <a:avLst/>
          </a:prstGeom>
        </p:spPr>
      </p:pic>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224" y="4093914"/>
            <a:ext cx="2288355" cy="1782200"/>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627" y="4133264"/>
            <a:ext cx="2372312" cy="1742850"/>
          </a:xfrm>
          <a:prstGeom prst="rect">
            <a:avLst/>
          </a:prstGeom>
        </p:spPr>
      </p:pic>
      <p:pic>
        <p:nvPicPr>
          <p:cNvPr id="20" name="Immagin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63" y="4098976"/>
            <a:ext cx="2372312" cy="1777138"/>
          </a:xfrm>
          <a:prstGeom prst="rect">
            <a:avLst/>
          </a:prstGeom>
        </p:spPr>
      </p:pic>
      <p:sp>
        <p:nvSpPr>
          <p:cNvPr id="2" name="CasellaDiTesto 1"/>
          <p:cNvSpPr txBox="1"/>
          <p:nvPr/>
        </p:nvSpPr>
        <p:spPr>
          <a:xfrm>
            <a:off x="92075" y="911961"/>
            <a:ext cx="4824720" cy="1892826"/>
          </a:xfrm>
          <a:prstGeom prst="rect">
            <a:avLst/>
          </a:prstGeom>
          <a:noFill/>
        </p:spPr>
        <p:txBody>
          <a:bodyPr wrap="square" rtlCol="0">
            <a:spAutoFit/>
          </a:bodyPr>
          <a:lstStyle/>
          <a:p>
            <a:r>
              <a:rPr lang="en-US" sz="1300" dirty="0">
                <a:solidFill>
                  <a:srgbClr val="2A3547"/>
                </a:solidFill>
              </a:rPr>
              <a:t>The realization of naturalistic engineering works improves drastically the slopes stability conditions.</a:t>
            </a:r>
          </a:p>
          <a:p>
            <a:endParaRPr lang="en-US" sz="1300" dirty="0">
              <a:solidFill>
                <a:srgbClr val="2A3547"/>
              </a:solidFill>
            </a:endParaRPr>
          </a:p>
          <a:p>
            <a:r>
              <a:rPr lang="en-US" sz="1300" dirty="0">
                <a:solidFill>
                  <a:srgbClr val="2A3547"/>
                </a:solidFill>
              </a:rPr>
              <a:t>For the 2 slopes considered, the implementation of the simulated countermeasures produces a relevant increase of Fs and </a:t>
            </a:r>
            <a:r>
              <a:rPr lang="en-US" sz="1300" dirty="0" err="1">
                <a:solidFill>
                  <a:srgbClr val="2A3547"/>
                </a:solidFill>
              </a:rPr>
              <a:t>PoF</a:t>
            </a:r>
            <a:r>
              <a:rPr lang="en-US" sz="1300" dirty="0">
                <a:solidFill>
                  <a:srgbClr val="2A3547"/>
                </a:solidFill>
              </a:rPr>
              <a:t>.</a:t>
            </a:r>
          </a:p>
          <a:p>
            <a:endParaRPr lang="en-US" sz="1300" dirty="0">
              <a:solidFill>
                <a:srgbClr val="2A3547"/>
              </a:solidFill>
            </a:endParaRPr>
          </a:p>
          <a:p>
            <a:r>
              <a:rPr lang="it-IT" sz="1300" dirty="0">
                <a:solidFill>
                  <a:srgbClr val="2A3547"/>
                </a:solidFill>
              </a:rPr>
              <a:t>The double-</a:t>
            </a:r>
            <a:r>
              <a:rPr lang="it-IT" sz="1300" dirty="0" err="1">
                <a:solidFill>
                  <a:srgbClr val="2A3547"/>
                </a:solidFill>
              </a:rPr>
              <a:t>walled</a:t>
            </a:r>
            <a:r>
              <a:rPr lang="it-IT" sz="1300" dirty="0">
                <a:solidFill>
                  <a:srgbClr val="2A3547"/>
                </a:solidFill>
              </a:rPr>
              <a:t> </a:t>
            </a:r>
            <a:r>
              <a:rPr lang="it-IT" sz="1300" dirty="0" err="1">
                <a:solidFill>
                  <a:srgbClr val="2A3547"/>
                </a:solidFill>
              </a:rPr>
              <a:t>wooden</a:t>
            </a:r>
            <a:r>
              <a:rPr lang="it-IT" sz="1300" dirty="0">
                <a:solidFill>
                  <a:srgbClr val="2A3547"/>
                </a:solidFill>
              </a:rPr>
              <a:t> </a:t>
            </a:r>
            <a:r>
              <a:rPr lang="it-IT" sz="1300" dirty="0" err="1">
                <a:solidFill>
                  <a:srgbClr val="2A3547"/>
                </a:solidFill>
              </a:rPr>
              <a:t>piling</a:t>
            </a:r>
            <a:r>
              <a:rPr lang="it-IT" sz="1300" dirty="0">
                <a:solidFill>
                  <a:srgbClr val="2A3547"/>
                </a:solidFill>
              </a:rPr>
              <a:t> and the </a:t>
            </a:r>
            <a:r>
              <a:rPr lang="it-IT" sz="1300" dirty="0" err="1">
                <a:solidFill>
                  <a:srgbClr val="2A3547"/>
                </a:solidFill>
              </a:rPr>
              <a:t>stockade</a:t>
            </a:r>
            <a:r>
              <a:rPr lang="it-IT" sz="1300" dirty="0">
                <a:solidFill>
                  <a:srgbClr val="2A3547"/>
                </a:solidFill>
              </a:rPr>
              <a:t> </a:t>
            </a:r>
            <a:r>
              <a:rPr lang="en-US" sz="1300" dirty="0">
                <a:solidFill>
                  <a:srgbClr val="2A3547"/>
                </a:solidFill>
              </a:rPr>
              <a:t>reduce the reactivation risk of shallow landslides, protecting the environment and landscape features</a:t>
            </a:r>
            <a:r>
              <a:rPr lang="en-US" sz="1300" dirty="0"/>
              <a:t>.</a:t>
            </a:r>
          </a:p>
        </p:txBody>
      </p:sp>
      <p:sp>
        <p:nvSpPr>
          <p:cNvPr id="7" name="CasellaDiTesto 6"/>
          <p:cNvSpPr txBox="1"/>
          <p:nvPr/>
        </p:nvSpPr>
        <p:spPr>
          <a:xfrm>
            <a:off x="4989102" y="1886863"/>
            <a:ext cx="4860925" cy="892552"/>
          </a:xfrm>
          <a:prstGeom prst="rect">
            <a:avLst/>
          </a:prstGeom>
          <a:noFill/>
        </p:spPr>
        <p:txBody>
          <a:bodyPr wrap="square" rtlCol="0">
            <a:spAutoFit/>
          </a:bodyPr>
          <a:lstStyle/>
          <a:p>
            <a:pPr algn="just"/>
            <a:r>
              <a:rPr lang="it-IT" sz="1000" dirty="0" err="1">
                <a:solidFill>
                  <a:srgbClr val="05781B"/>
                </a:solidFill>
              </a:rPr>
              <a:t>E</a:t>
            </a:r>
            <a:r>
              <a:rPr lang="it-IT" sz="1100" baseline="-25000" dirty="0" err="1">
                <a:solidFill>
                  <a:srgbClr val="05781B"/>
                </a:solidFill>
              </a:rPr>
              <a:t>fs</a:t>
            </a:r>
            <a:r>
              <a:rPr lang="it-IT" sz="1000" dirty="0">
                <a:solidFill>
                  <a:srgbClr val="05781B"/>
                </a:solidFill>
              </a:rPr>
              <a:t>(%) </a:t>
            </a:r>
            <a:r>
              <a:rPr lang="it-IT" sz="1000" dirty="0" err="1">
                <a:solidFill>
                  <a:srgbClr val="05781B"/>
                </a:solidFill>
              </a:rPr>
              <a:t>represents</a:t>
            </a:r>
            <a:r>
              <a:rPr lang="it-IT" sz="1000" dirty="0">
                <a:solidFill>
                  <a:srgbClr val="05781B"/>
                </a:solidFill>
              </a:rPr>
              <a:t> the </a:t>
            </a:r>
            <a:r>
              <a:rPr lang="it-IT" sz="1000" dirty="0" err="1">
                <a:solidFill>
                  <a:srgbClr val="05781B"/>
                </a:solidFill>
              </a:rPr>
              <a:t>efficency</a:t>
            </a:r>
            <a:r>
              <a:rPr lang="it-IT" sz="1000" dirty="0">
                <a:solidFill>
                  <a:srgbClr val="05781B"/>
                </a:solidFill>
              </a:rPr>
              <a:t> of the </a:t>
            </a:r>
            <a:r>
              <a:rPr lang="it-IT" sz="1000" dirty="0" err="1">
                <a:solidFill>
                  <a:srgbClr val="05781B"/>
                </a:solidFill>
              </a:rPr>
              <a:t>engineering</a:t>
            </a:r>
            <a:r>
              <a:rPr lang="it-IT" sz="1000" dirty="0">
                <a:solidFill>
                  <a:srgbClr val="05781B"/>
                </a:solidFill>
              </a:rPr>
              <a:t> work. </a:t>
            </a:r>
            <a:r>
              <a:rPr lang="it-IT" sz="1000" dirty="0" err="1">
                <a:solidFill>
                  <a:srgbClr val="05781B"/>
                </a:solidFill>
              </a:rPr>
              <a:t>It</a:t>
            </a:r>
            <a:r>
              <a:rPr lang="it-IT" sz="1000" dirty="0">
                <a:solidFill>
                  <a:srgbClr val="05781B"/>
                </a:solidFill>
              </a:rPr>
              <a:t> </a:t>
            </a:r>
            <a:r>
              <a:rPr lang="it-IT" sz="1000" dirty="0" err="1">
                <a:solidFill>
                  <a:srgbClr val="05781B"/>
                </a:solidFill>
              </a:rPr>
              <a:t>is</a:t>
            </a:r>
            <a:r>
              <a:rPr lang="it-IT" sz="1000" dirty="0">
                <a:solidFill>
                  <a:srgbClr val="05781B"/>
                </a:solidFill>
              </a:rPr>
              <a:t> </a:t>
            </a:r>
            <a:r>
              <a:rPr lang="it-IT" sz="1000" dirty="0" err="1">
                <a:solidFill>
                  <a:srgbClr val="05781B"/>
                </a:solidFill>
              </a:rPr>
              <a:t>defines</a:t>
            </a:r>
            <a:r>
              <a:rPr lang="it-IT" sz="1000" dirty="0">
                <a:solidFill>
                  <a:srgbClr val="05781B"/>
                </a:solidFill>
              </a:rPr>
              <a:t> </a:t>
            </a:r>
            <a:r>
              <a:rPr lang="it-IT" sz="1000" dirty="0" err="1">
                <a:solidFill>
                  <a:srgbClr val="05781B"/>
                </a:solidFill>
              </a:rPr>
              <a:t>as</a:t>
            </a:r>
            <a:r>
              <a:rPr lang="it-IT" sz="1000" dirty="0">
                <a:solidFill>
                  <a:srgbClr val="05781B"/>
                </a:solidFill>
              </a:rPr>
              <a:t>: </a:t>
            </a:r>
          </a:p>
          <a:p>
            <a:pPr algn="just"/>
            <a:r>
              <a:rPr lang="en-US" sz="1100" dirty="0">
                <a:solidFill>
                  <a:srgbClr val="05781B"/>
                </a:solidFill>
              </a:rPr>
              <a:t>E</a:t>
            </a:r>
            <a:r>
              <a:rPr lang="en-US" sz="1100" baseline="-25000" dirty="0">
                <a:solidFill>
                  <a:srgbClr val="05781B"/>
                </a:solidFill>
              </a:rPr>
              <a:t>Fs</a:t>
            </a:r>
            <a:r>
              <a:rPr lang="en-US" sz="1100" dirty="0">
                <a:solidFill>
                  <a:srgbClr val="05781B"/>
                </a:solidFill>
              </a:rPr>
              <a:t>(%)=(</a:t>
            </a:r>
            <a:r>
              <a:rPr lang="en-US" sz="1100" dirty="0" err="1">
                <a:solidFill>
                  <a:srgbClr val="05781B"/>
                </a:solidFill>
              </a:rPr>
              <a:t>F</a:t>
            </a:r>
            <a:r>
              <a:rPr lang="en-US" sz="1100" baseline="-25000" dirty="0" err="1">
                <a:solidFill>
                  <a:srgbClr val="05781B"/>
                </a:solidFill>
              </a:rPr>
              <a:t>s,post</a:t>
            </a:r>
            <a:r>
              <a:rPr lang="en-US" sz="1100" dirty="0" err="1">
                <a:solidFill>
                  <a:srgbClr val="05781B"/>
                </a:solidFill>
              </a:rPr>
              <a:t>-F</a:t>
            </a:r>
            <a:r>
              <a:rPr lang="en-US" sz="1100" baseline="-25000" dirty="0" err="1">
                <a:solidFill>
                  <a:srgbClr val="05781B"/>
                </a:solidFill>
              </a:rPr>
              <a:t>s,pre</a:t>
            </a:r>
            <a:r>
              <a:rPr lang="en-US" sz="1100" dirty="0">
                <a:solidFill>
                  <a:srgbClr val="05781B"/>
                </a:solidFill>
              </a:rPr>
              <a:t>)/(</a:t>
            </a:r>
            <a:r>
              <a:rPr lang="en-US" sz="1100" dirty="0" err="1">
                <a:solidFill>
                  <a:srgbClr val="05781B"/>
                </a:solidFill>
              </a:rPr>
              <a:t>F</a:t>
            </a:r>
            <a:r>
              <a:rPr lang="en-US" sz="1100" baseline="-25000" dirty="0" err="1">
                <a:solidFill>
                  <a:srgbClr val="05781B"/>
                </a:solidFill>
              </a:rPr>
              <a:t>s,pre</a:t>
            </a:r>
            <a:r>
              <a:rPr lang="en-US" sz="1100" dirty="0">
                <a:solidFill>
                  <a:srgbClr val="05781B"/>
                </a:solidFill>
              </a:rPr>
              <a:t>), where </a:t>
            </a:r>
            <a:r>
              <a:rPr lang="en-US" sz="1100" dirty="0" err="1">
                <a:solidFill>
                  <a:srgbClr val="05781B"/>
                </a:solidFill>
              </a:rPr>
              <a:t>F</a:t>
            </a:r>
            <a:r>
              <a:rPr lang="en-US" sz="1100" baseline="-25000" dirty="0" err="1">
                <a:solidFill>
                  <a:srgbClr val="05781B"/>
                </a:solidFill>
              </a:rPr>
              <a:t>s,post</a:t>
            </a:r>
            <a:r>
              <a:rPr lang="en-US" sz="1100" baseline="-25000" dirty="0">
                <a:solidFill>
                  <a:srgbClr val="05781B"/>
                </a:solidFill>
              </a:rPr>
              <a:t> </a:t>
            </a:r>
            <a:r>
              <a:rPr lang="en-US" sz="1100" dirty="0">
                <a:solidFill>
                  <a:srgbClr val="05781B"/>
                </a:solidFill>
              </a:rPr>
              <a:t> represents the safety factor after countermeasure installation, </a:t>
            </a:r>
            <a:r>
              <a:rPr lang="en-US" sz="1100" dirty="0" err="1">
                <a:solidFill>
                  <a:srgbClr val="05781B"/>
                </a:solidFill>
              </a:rPr>
              <a:t>F</a:t>
            </a:r>
            <a:r>
              <a:rPr lang="en-US" sz="1100" baseline="-25000" dirty="0" err="1">
                <a:solidFill>
                  <a:srgbClr val="05781B"/>
                </a:solidFill>
              </a:rPr>
              <a:t>s,pre</a:t>
            </a:r>
            <a:r>
              <a:rPr lang="en-US" sz="1100" baseline="-25000" dirty="0">
                <a:solidFill>
                  <a:srgbClr val="05781B"/>
                </a:solidFill>
              </a:rPr>
              <a:t>  </a:t>
            </a:r>
            <a:r>
              <a:rPr lang="en-US" sz="1000" dirty="0">
                <a:solidFill>
                  <a:srgbClr val="05781B"/>
                </a:solidFill>
              </a:rPr>
              <a:t>represents the safety factor in the slope initial condition, and </a:t>
            </a:r>
            <a:r>
              <a:rPr lang="en-US" sz="1000" dirty="0" err="1">
                <a:solidFill>
                  <a:srgbClr val="05781B"/>
                </a:solidFill>
                <a:latin typeface="Symbol" panose="05050102010706020507" pitchFamily="18" charset="2"/>
                <a:cs typeface="GreekC" panose="00000400000000000000" pitchFamily="2" charset="0"/>
              </a:rPr>
              <a:t>D</a:t>
            </a:r>
            <a:r>
              <a:rPr lang="en-US" sz="1100" baseline="-25000" dirty="0" err="1">
                <a:solidFill>
                  <a:srgbClr val="05781B"/>
                </a:solidFill>
              </a:rPr>
              <a:t>Pof</a:t>
            </a:r>
            <a:r>
              <a:rPr lang="en-US" sz="1000" dirty="0">
                <a:solidFill>
                  <a:srgbClr val="05781B"/>
                </a:solidFill>
              </a:rPr>
              <a:t> is the variation of </a:t>
            </a:r>
            <a:r>
              <a:rPr lang="en-US" sz="1000" dirty="0" err="1">
                <a:solidFill>
                  <a:srgbClr val="05781B"/>
                </a:solidFill>
              </a:rPr>
              <a:t>PoF</a:t>
            </a:r>
            <a:r>
              <a:rPr lang="en-US" sz="1000" dirty="0">
                <a:solidFill>
                  <a:srgbClr val="05781B"/>
                </a:solidFill>
              </a:rPr>
              <a:t> before and after the works.</a:t>
            </a:r>
          </a:p>
          <a:p>
            <a:r>
              <a:rPr lang="it-IT" sz="1000" dirty="0"/>
              <a:t>                                                        </a:t>
            </a:r>
            <a:endParaRPr lang="en-US" sz="1000" dirty="0"/>
          </a:p>
        </p:txBody>
      </p:sp>
      <p:graphicFrame>
        <p:nvGraphicFramePr>
          <p:cNvPr id="12" name="Tabella 11"/>
          <p:cNvGraphicFramePr>
            <a:graphicFrameLocks noGrp="1"/>
          </p:cNvGraphicFramePr>
          <p:nvPr>
            <p:extLst>
              <p:ext uri="{D42A27DB-BD31-4B8C-83A1-F6EECF244321}">
                <p14:modId xmlns:p14="http://schemas.microsoft.com/office/powerpoint/2010/main" val="2085678189"/>
              </p:ext>
            </p:extLst>
          </p:nvPr>
        </p:nvGraphicFramePr>
        <p:xfrm>
          <a:off x="4979883" y="911961"/>
          <a:ext cx="4864100" cy="787210"/>
        </p:xfrm>
        <a:graphic>
          <a:graphicData uri="http://schemas.openxmlformats.org/drawingml/2006/table">
            <a:tbl>
              <a:tblPr>
                <a:tableStyleId>{5C22544A-7EE6-4342-B048-85BDC9FD1C3A}</a:tableStyleId>
              </a:tblPr>
              <a:tblGrid>
                <a:gridCol w="972820">
                  <a:extLst>
                    <a:ext uri="{9D8B030D-6E8A-4147-A177-3AD203B41FA5}">
                      <a16:colId xmlns:a16="http://schemas.microsoft.com/office/drawing/2014/main" val="2735033838"/>
                    </a:ext>
                  </a:extLst>
                </a:gridCol>
                <a:gridCol w="972820">
                  <a:extLst>
                    <a:ext uri="{9D8B030D-6E8A-4147-A177-3AD203B41FA5}">
                      <a16:colId xmlns:a16="http://schemas.microsoft.com/office/drawing/2014/main" val="1246410845"/>
                    </a:ext>
                  </a:extLst>
                </a:gridCol>
                <a:gridCol w="972820">
                  <a:extLst>
                    <a:ext uri="{9D8B030D-6E8A-4147-A177-3AD203B41FA5}">
                      <a16:colId xmlns:a16="http://schemas.microsoft.com/office/drawing/2014/main" val="3172908121"/>
                    </a:ext>
                  </a:extLst>
                </a:gridCol>
                <a:gridCol w="972820">
                  <a:extLst>
                    <a:ext uri="{9D8B030D-6E8A-4147-A177-3AD203B41FA5}">
                      <a16:colId xmlns:a16="http://schemas.microsoft.com/office/drawing/2014/main" val="74459693"/>
                    </a:ext>
                  </a:extLst>
                </a:gridCol>
                <a:gridCol w="972820">
                  <a:extLst>
                    <a:ext uri="{9D8B030D-6E8A-4147-A177-3AD203B41FA5}">
                      <a16:colId xmlns:a16="http://schemas.microsoft.com/office/drawing/2014/main" val="2606806645"/>
                    </a:ext>
                  </a:extLst>
                </a:gridCol>
              </a:tblGrid>
              <a:tr h="139700">
                <a:tc>
                  <a:txBody>
                    <a:bodyPr/>
                    <a:lstStyle/>
                    <a:p>
                      <a:pPr algn="ctr">
                        <a:lnSpc>
                          <a:spcPct val="107000"/>
                        </a:lnSpc>
                        <a:spcAft>
                          <a:spcPts val="0"/>
                        </a:spcAft>
                      </a:pPr>
                      <a:r>
                        <a:rPr lang="it-IT" sz="1100" b="1" dirty="0">
                          <a:solidFill>
                            <a:srgbClr val="A6814D"/>
                          </a:solidFill>
                          <a:effectLst/>
                        </a:rPr>
                        <a:t>S</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100" b="1" dirty="0">
                          <a:solidFill>
                            <a:srgbClr val="A6814D"/>
                          </a:solidFill>
                          <a:effectLst/>
                        </a:rPr>
                        <a:t>Fs</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100" b="1" dirty="0">
                          <a:solidFill>
                            <a:srgbClr val="A6814D"/>
                          </a:solidFill>
                          <a:effectLst/>
                        </a:rPr>
                        <a:t>E</a:t>
                      </a:r>
                      <a:r>
                        <a:rPr lang="en-US" sz="1100" b="1" baseline="-25000" dirty="0">
                          <a:solidFill>
                            <a:srgbClr val="A6814D"/>
                          </a:solidFill>
                          <a:effectLst/>
                        </a:rPr>
                        <a:t>Fs</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100" b="1" dirty="0" err="1">
                          <a:solidFill>
                            <a:srgbClr val="A6814D"/>
                          </a:solidFill>
                          <a:effectLst/>
                        </a:rPr>
                        <a:t>PoF</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100" b="1" dirty="0" err="1">
                          <a:solidFill>
                            <a:srgbClr val="A6814D"/>
                          </a:solidFill>
                          <a:effectLst/>
                          <a:latin typeface="Symbol" panose="05050102010706020507" pitchFamily="18" charset="2"/>
                          <a:cs typeface="GreekC" panose="00000400000000000000" pitchFamily="2" charset="0"/>
                        </a:rPr>
                        <a:t>D</a:t>
                      </a:r>
                      <a:r>
                        <a:rPr lang="it-IT" sz="1100" b="1" baseline="-25000" dirty="0" err="1">
                          <a:solidFill>
                            <a:srgbClr val="A6814D"/>
                          </a:solidFill>
                          <a:effectLst/>
                        </a:rPr>
                        <a:t>Pof</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B w="12700" cap="flat" cmpd="sng" algn="ctr">
                      <a:solidFill>
                        <a:srgbClr val="05781B"/>
                      </a:solidFill>
                      <a:prstDash val="solid"/>
                      <a:round/>
                      <a:headEnd type="none" w="med" len="med"/>
                      <a:tailEnd type="none" w="med" len="med"/>
                    </a:lnB>
                    <a:solidFill>
                      <a:schemeClr val="bg1"/>
                    </a:solidFill>
                  </a:tcPr>
                </a:tc>
                <a:extLst>
                  <a:ext uri="{0D108BD9-81ED-4DB2-BD59-A6C34878D82A}">
                    <a16:rowId xmlns:a16="http://schemas.microsoft.com/office/drawing/2014/main" val="1609359690"/>
                  </a:ext>
                </a:extLst>
              </a:tr>
              <a:tr h="134620">
                <a:tc>
                  <a:txBody>
                    <a:bodyPr/>
                    <a:lstStyle/>
                    <a:p>
                      <a:pPr algn="ctr">
                        <a:lnSpc>
                          <a:spcPct val="107000"/>
                        </a:lnSpc>
                        <a:spcAft>
                          <a:spcPts val="0"/>
                        </a:spcAft>
                      </a:pPr>
                      <a:r>
                        <a:rPr lang="it-IT" sz="1100" b="1">
                          <a:solidFill>
                            <a:srgbClr val="A6814D"/>
                          </a:solidFill>
                          <a:effectLst/>
                        </a:rPr>
                        <a:t>S1</a:t>
                      </a:r>
                      <a:endParaRPr lang="en-US" sz="1100" b="1">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100" b="1">
                          <a:solidFill>
                            <a:srgbClr val="A6814D"/>
                          </a:solidFill>
                          <a:effectLst/>
                        </a:rPr>
                        <a:t>1.44</a:t>
                      </a:r>
                      <a:endParaRPr lang="en-US" sz="1100" b="1">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100" b="1" dirty="0">
                          <a:solidFill>
                            <a:srgbClr val="A6814D"/>
                          </a:solidFill>
                          <a:effectLst/>
                        </a:rPr>
                        <a:t>79%</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100" b="1" dirty="0">
                          <a:solidFill>
                            <a:srgbClr val="A6814D"/>
                          </a:solidFill>
                          <a:effectLst/>
                        </a:rPr>
                        <a:t>0.2 [-]</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100" b="1" dirty="0">
                          <a:solidFill>
                            <a:srgbClr val="A6814D"/>
                          </a:solidFill>
                          <a:effectLst/>
                        </a:rPr>
                        <a:t>0.79</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rgbClr val="05781B"/>
                      </a:solidFill>
                      <a:prstDash val="solid"/>
                      <a:round/>
                      <a:headEnd type="none" w="med" len="med"/>
                      <a:tailEnd type="none" w="med" len="med"/>
                    </a:lnT>
                    <a:lnB w="12700" cap="flat" cmpd="sng" algn="ctr">
                      <a:solidFill>
                        <a:srgbClr val="05781B"/>
                      </a:solidFill>
                      <a:prstDash val="solid"/>
                      <a:round/>
                      <a:headEnd type="none" w="med" len="med"/>
                      <a:tailEnd type="none" w="med" len="med"/>
                    </a:lnB>
                    <a:solidFill>
                      <a:schemeClr val="bg1"/>
                    </a:solidFill>
                  </a:tcPr>
                </a:tc>
                <a:extLst>
                  <a:ext uri="{0D108BD9-81ED-4DB2-BD59-A6C34878D82A}">
                    <a16:rowId xmlns:a16="http://schemas.microsoft.com/office/drawing/2014/main" val="3761313644"/>
                  </a:ext>
                </a:extLst>
              </a:tr>
              <a:tr h="153670">
                <a:tc>
                  <a:txBody>
                    <a:bodyPr/>
                    <a:lstStyle/>
                    <a:p>
                      <a:pPr algn="ctr">
                        <a:lnSpc>
                          <a:spcPct val="107000"/>
                        </a:lnSpc>
                        <a:spcAft>
                          <a:spcPts val="0"/>
                        </a:spcAft>
                      </a:pPr>
                      <a:r>
                        <a:rPr lang="it-IT" sz="1100" b="1">
                          <a:solidFill>
                            <a:srgbClr val="A6814D"/>
                          </a:solidFill>
                          <a:effectLst/>
                        </a:rPr>
                        <a:t>S2</a:t>
                      </a:r>
                      <a:endParaRPr lang="en-US" sz="1100" b="1">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solidFill>
                      <a:schemeClr val="bg1"/>
                    </a:solidFill>
                  </a:tcPr>
                </a:tc>
                <a:tc>
                  <a:txBody>
                    <a:bodyPr/>
                    <a:lstStyle/>
                    <a:p>
                      <a:pPr algn="ctr">
                        <a:lnSpc>
                          <a:spcPct val="107000"/>
                        </a:lnSpc>
                        <a:spcAft>
                          <a:spcPts val="0"/>
                        </a:spcAft>
                      </a:pPr>
                      <a:r>
                        <a:rPr lang="it-IT" sz="1100" b="1">
                          <a:solidFill>
                            <a:srgbClr val="A6814D"/>
                          </a:solidFill>
                          <a:effectLst/>
                        </a:rPr>
                        <a:t>2.66</a:t>
                      </a:r>
                      <a:endParaRPr lang="en-US" sz="1100" b="1">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solidFill>
                      <a:schemeClr val="bg1"/>
                    </a:solidFill>
                  </a:tcPr>
                </a:tc>
                <a:tc>
                  <a:txBody>
                    <a:bodyPr/>
                    <a:lstStyle/>
                    <a:p>
                      <a:pPr algn="ctr">
                        <a:lnSpc>
                          <a:spcPct val="107000"/>
                        </a:lnSpc>
                        <a:spcAft>
                          <a:spcPts val="0"/>
                        </a:spcAft>
                      </a:pPr>
                      <a:r>
                        <a:rPr lang="it-IT" sz="1100" b="1">
                          <a:solidFill>
                            <a:srgbClr val="A6814D"/>
                          </a:solidFill>
                          <a:effectLst/>
                        </a:rPr>
                        <a:t>229%</a:t>
                      </a:r>
                      <a:endParaRPr lang="en-US" sz="1100" b="1">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solidFill>
                      <a:schemeClr val="bg1"/>
                    </a:solidFill>
                  </a:tcPr>
                </a:tc>
                <a:tc>
                  <a:txBody>
                    <a:bodyPr/>
                    <a:lstStyle/>
                    <a:p>
                      <a:pPr algn="ctr">
                        <a:lnSpc>
                          <a:spcPct val="107000"/>
                        </a:lnSpc>
                        <a:spcAft>
                          <a:spcPts val="0"/>
                        </a:spcAft>
                      </a:pPr>
                      <a:r>
                        <a:rPr lang="it-IT" sz="1100" b="1">
                          <a:solidFill>
                            <a:srgbClr val="A6814D"/>
                          </a:solidFill>
                          <a:effectLst/>
                        </a:rPr>
                        <a:t>0.0 [-]</a:t>
                      </a:r>
                      <a:endParaRPr lang="en-US" sz="1100" b="1">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T w="12700" cap="flat" cmpd="sng" algn="ctr">
                      <a:solidFill>
                        <a:srgbClr val="05781B"/>
                      </a:solidFill>
                      <a:prstDash val="solid"/>
                      <a:round/>
                      <a:headEnd type="none" w="med" len="med"/>
                      <a:tailEnd type="none" w="med" len="med"/>
                    </a:lnT>
                    <a:solidFill>
                      <a:schemeClr val="bg1"/>
                    </a:solidFill>
                  </a:tcPr>
                </a:tc>
                <a:tc>
                  <a:txBody>
                    <a:bodyPr/>
                    <a:lstStyle/>
                    <a:p>
                      <a:pPr algn="ctr">
                        <a:lnSpc>
                          <a:spcPct val="107000"/>
                        </a:lnSpc>
                        <a:spcAft>
                          <a:spcPts val="0"/>
                        </a:spcAft>
                      </a:pPr>
                      <a:r>
                        <a:rPr lang="it-IT" sz="1100" b="1" dirty="0">
                          <a:solidFill>
                            <a:srgbClr val="A6814D"/>
                          </a:solidFill>
                          <a:effectLst/>
                        </a:rPr>
                        <a:t>0.99</a:t>
                      </a:r>
                      <a:endParaRPr lang="en-US" sz="1100" b="1" dirty="0">
                        <a:solidFill>
                          <a:srgbClr val="A6814D"/>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rgbClr val="05781B"/>
                      </a:solidFill>
                      <a:prstDash val="solid"/>
                      <a:round/>
                      <a:headEnd type="none" w="med" len="med"/>
                      <a:tailEnd type="none" w="med" len="med"/>
                    </a:lnT>
                    <a:solidFill>
                      <a:schemeClr val="bg1"/>
                    </a:solidFill>
                  </a:tcPr>
                </a:tc>
                <a:extLst>
                  <a:ext uri="{0D108BD9-81ED-4DB2-BD59-A6C34878D82A}">
                    <a16:rowId xmlns:a16="http://schemas.microsoft.com/office/drawing/2014/main" val="1931326249"/>
                  </a:ext>
                </a:extLst>
              </a:tr>
            </a:tbl>
          </a:graphicData>
        </a:graphic>
      </p:graphicFrame>
      <p:sp>
        <p:nvSpPr>
          <p:cNvPr id="17" name="CasellaDiTesto 16"/>
          <p:cNvSpPr txBox="1"/>
          <p:nvPr/>
        </p:nvSpPr>
        <p:spPr>
          <a:xfrm>
            <a:off x="92074" y="3491846"/>
            <a:ext cx="4753505" cy="553998"/>
          </a:xfrm>
          <a:prstGeom prst="rect">
            <a:avLst/>
          </a:prstGeom>
          <a:noFill/>
        </p:spPr>
        <p:txBody>
          <a:bodyPr wrap="square" rtlCol="0">
            <a:spAutoFit/>
          </a:bodyPr>
          <a:lstStyle/>
          <a:p>
            <a:r>
              <a:rPr lang="it-IT" sz="1000" dirty="0" err="1">
                <a:solidFill>
                  <a:srgbClr val="A6814D"/>
                </a:solidFill>
              </a:rPr>
              <a:t>Simulated</a:t>
            </a:r>
            <a:r>
              <a:rPr lang="it-IT" sz="1000" dirty="0">
                <a:solidFill>
                  <a:srgbClr val="A6814D"/>
                </a:solidFill>
              </a:rPr>
              <a:t> </a:t>
            </a:r>
            <a:r>
              <a:rPr lang="it-IT" sz="1000" dirty="0" err="1">
                <a:solidFill>
                  <a:srgbClr val="A6814D"/>
                </a:solidFill>
              </a:rPr>
              <a:t>naturalistic</a:t>
            </a:r>
            <a:r>
              <a:rPr lang="it-IT" sz="1000" dirty="0">
                <a:solidFill>
                  <a:srgbClr val="A6814D"/>
                </a:solidFill>
              </a:rPr>
              <a:t> work for S1 </a:t>
            </a:r>
            <a:r>
              <a:rPr lang="it-IT" sz="1000" dirty="0" err="1">
                <a:solidFill>
                  <a:srgbClr val="A6814D"/>
                </a:solidFill>
              </a:rPr>
              <a:t>through</a:t>
            </a:r>
            <a:r>
              <a:rPr lang="it-IT" sz="1000" dirty="0">
                <a:solidFill>
                  <a:srgbClr val="A6814D"/>
                </a:solidFill>
              </a:rPr>
              <a:t> </a:t>
            </a:r>
            <a:r>
              <a:rPr lang="it-IT" sz="1000" dirty="0" err="1">
                <a:solidFill>
                  <a:srgbClr val="A6814D"/>
                </a:solidFill>
              </a:rPr>
              <a:t>photographic</a:t>
            </a:r>
            <a:r>
              <a:rPr lang="it-IT" sz="1000" dirty="0">
                <a:solidFill>
                  <a:srgbClr val="A6814D"/>
                </a:solidFill>
              </a:rPr>
              <a:t> </a:t>
            </a:r>
            <a:r>
              <a:rPr lang="it-IT" sz="1000" dirty="0" err="1">
                <a:solidFill>
                  <a:srgbClr val="A6814D"/>
                </a:solidFill>
              </a:rPr>
              <a:t>rendering</a:t>
            </a:r>
            <a:r>
              <a:rPr lang="it-IT" sz="1000" dirty="0">
                <a:solidFill>
                  <a:srgbClr val="A6814D"/>
                </a:solidFill>
              </a:rPr>
              <a:t>, a) </a:t>
            </a:r>
            <a:r>
              <a:rPr lang="it-IT" sz="1000" dirty="0" err="1">
                <a:solidFill>
                  <a:srgbClr val="A6814D"/>
                </a:solidFill>
              </a:rPr>
              <a:t>Initial</a:t>
            </a:r>
            <a:r>
              <a:rPr lang="it-IT" sz="1000" dirty="0">
                <a:solidFill>
                  <a:srgbClr val="A6814D"/>
                </a:solidFill>
              </a:rPr>
              <a:t> </a:t>
            </a:r>
            <a:r>
              <a:rPr lang="it-IT" sz="1000" dirty="0" err="1">
                <a:solidFill>
                  <a:srgbClr val="A6814D"/>
                </a:solidFill>
              </a:rPr>
              <a:t>condition</a:t>
            </a:r>
            <a:r>
              <a:rPr lang="en-US" sz="1000" dirty="0">
                <a:solidFill>
                  <a:srgbClr val="A6814D"/>
                </a:solidFill>
              </a:rPr>
              <a:t>, b) condition </a:t>
            </a:r>
            <a:r>
              <a:rPr lang="it-IT" sz="1000" dirty="0" err="1">
                <a:solidFill>
                  <a:srgbClr val="A6814D"/>
                </a:solidFill>
              </a:rPr>
              <a:t>after</a:t>
            </a:r>
            <a:r>
              <a:rPr lang="it-IT" sz="1000" dirty="0">
                <a:solidFill>
                  <a:srgbClr val="A6814D"/>
                </a:solidFill>
              </a:rPr>
              <a:t> </a:t>
            </a:r>
            <a:r>
              <a:rPr lang="it-IT" sz="1000" dirty="0" err="1">
                <a:solidFill>
                  <a:srgbClr val="A6814D"/>
                </a:solidFill>
              </a:rPr>
              <a:t>naturalistic</a:t>
            </a:r>
            <a:r>
              <a:rPr lang="it-IT" sz="1000" dirty="0">
                <a:solidFill>
                  <a:srgbClr val="A6814D"/>
                </a:solidFill>
              </a:rPr>
              <a:t> work </a:t>
            </a:r>
            <a:r>
              <a:rPr lang="it-IT" sz="1000" dirty="0" err="1">
                <a:solidFill>
                  <a:srgbClr val="A6814D"/>
                </a:solidFill>
              </a:rPr>
              <a:t>realization</a:t>
            </a:r>
            <a:r>
              <a:rPr lang="it-IT" sz="1000" dirty="0">
                <a:solidFill>
                  <a:srgbClr val="A6814D"/>
                </a:solidFill>
              </a:rPr>
              <a:t>.</a:t>
            </a:r>
            <a:endParaRPr lang="en-US" sz="1000" dirty="0">
              <a:solidFill>
                <a:srgbClr val="A6814D"/>
              </a:solidFill>
            </a:endParaRPr>
          </a:p>
          <a:p>
            <a:r>
              <a:rPr lang="en-US" sz="1000" dirty="0"/>
              <a:t> </a:t>
            </a:r>
            <a:r>
              <a:rPr lang="it-IT" sz="1000" dirty="0"/>
              <a:t>                                                     </a:t>
            </a:r>
            <a:endParaRPr lang="en-US" sz="1000" dirty="0"/>
          </a:p>
        </p:txBody>
      </p:sp>
      <p:sp>
        <p:nvSpPr>
          <p:cNvPr id="25" name="CasellaDiTesto 24"/>
          <p:cNvSpPr txBox="1"/>
          <p:nvPr/>
        </p:nvSpPr>
        <p:spPr>
          <a:xfrm>
            <a:off x="4952999" y="3488319"/>
            <a:ext cx="4778699" cy="553998"/>
          </a:xfrm>
          <a:prstGeom prst="rect">
            <a:avLst/>
          </a:prstGeom>
          <a:noFill/>
        </p:spPr>
        <p:txBody>
          <a:bodyPr wrap="square" rtlCol="0">
            <a:spAutoFit/>
          </a:bodyPr>
          <a:lstStyle/>
          <a:p>
            <a:r>
              <a:rPr lang="it-IT" sz="1000" dirty="0" err="1">
                <a:solidFill>
                  <a:srgbClr val="A6814D"/>
                </a:solidFill>
              </a:rPr>
              <a:t>Simulated</a:t>
            </a:r>
            <a:r>
              <a:rPr lang="it-IT" sz="1000" dirty="0">
                <a:solidFill>
                  <a:srgbClr val="A6814D"/>
                </a:solidFill>
              </a:rPr>
              <a:t> </a:t>
            </a:r>
            <a:r>
              <a:rPr lang="it-IT" sz="1000" dirty="0" err="1">
                <a:solidFill>
                  <a:srgbClr val="A6814D"/>
                </a:solidFill>
              </a:rPr>
              <a:t>naturalistic</a:t>
            </a:r>
            <a:r>
              <a:rPr lang="it-IT" sz="1000" dirty="0">
                <a:solidFill>
                  <a:srgbClr val="A6814D"/>
                </a:solidFill>
              </a:rPr>
              <a:t> work for S2 </a:t>
            </a:r>
            <a:r>
              <a:rPr lang="it-IT" sz="1000" dirty="0" err="1">
                <a:solidFill>
                  <a:srgbClr val="A6814D"/>
                </a:solidFill>
              </a:rPr>
              <a:t>through</a:t>
            </a:r>
            <a:r>
              <a:rPr lang="it-IT" sz="1000" dirty="0">
                <a:solidFill>
                  <a:srgbClr val="A6814D"/>
                </a:solidFill>
              </a:rPr>
              <a:t> </a:t>
            </a:r>
            <a:r>
              <a:rPr lang="it-IT" sz="1000" dirty="0" err="1">
                <a:solidFill>
                  <a:srgbClr val="A6814D"/>
                </a:solidFill>
              </a:rPr>
              <a:t>photographic</a:t>
            </a:r>
            <a:r>
              <a:rPr lang="it-IT" sz="1000" dirty="0">
                <a:solidFill>
                  <a:srgbClr val="A6814D"/>
                </a:solidFill>
              </a:rPr>
              <a:t> </a:t>
            </a:r>
            <a:r>
              <a:rPr lang="it-IT" sz="1000" dirty="0" err="1">
                <a:solidFill>
                  <a:srgbClr val="A6814D"/>
                </a:solidFill>
              </a:rPr>
              <a:t>rendering</a:t>
            </a:r>
            <a:r>
              <a:rPr lang="it-IT" sz="1000" dirty="0">
                <a:solidFill>
                  <a:srgbClr val="A6814D"/>
                </a:solidFill>
              </a:rPr>
              <a:t>, a) </a:t>
            </a:r>
            <a:r>
              <a:rPr lang="it-IT" sz="1000" dirty="0" err="1">
                <a:solidFill>
                  <a:srgbClr val="A6814D"/>
                </a:solidFill>
              </a:rPr>
              <a:t>Initial</a:t>
            </a:r>
            <a:r>
              <a:rPr lang="it-IT" sz="1000" dirty="0">
                <a:solidFill>
                  <a:srgbClr val="A6814D"/>
                </a:solidFill>
              </a:rPr>
              <a:t> </a:t>
            </a:r>
            <a:r>
              <a:rPr lang="it-IT" sz="1000" dirty="0" err="1">
                <a:solidFill>
                  <a:srgbClr val="A6814D"/>
                </a:solidFill>
              </a:rPr>
              <a:t>condition</a:t>
            </a:r>
            <a:r>
              <a:rPr lang="en-US" sz="1000" dirty="0">
                <a:solidFill>
                  <a:srgbClr val="A6814D"/>
                </a:solidFill>
              </a:rPr>
              <a:t>, b) condition </a:t>
            </a:r>
            <a:r>
              <a:rPr lang="it-IT" sz="1000" dirty="0" err="1">
                <a:solidFill>
                  <a:srgbClr val="A6814D"/>
                </a:solidFill>
              </a:rPr>
              <a:t>after</a:t>
            </a:r>
            <a:r>
              <a:rPr lang="it-IT" sz="1000" dirty="0">
                <a:solidFill>
                  <a:srgbClr val="A6814D"/>
                </a:solidFill>
              </a:rPr>
              <a:t> </a:t>
            </a:r>
            <a:r>
              <a:rPr lang="it-IT" sz="1000" dirty="0" err="1">
                <a:solidFill>
                  <a:srgbClr val="A6814D"/>
                </a:solidFill>
              </a:rPr>
              <a:t>naturalistic</a:t>
            </a:r>
            <a:r>
              <a:rPr lang="it-IT" sz="1000" dirty="0">
                <a:solidFill>
                  <a:srgbClr val="A6814D"/>
                </a:solidFill>
              </a:rPr>
              <a:t> work </a:t>
            </a:r>
            <a:r>
              <a:rPr lang="it-IT" sz="1000" dirty="0" err="1">
                <a:solidFill>
                  <a:srgbClr val="A6814D"/>
                </a:solidFill>
              </a:rPr>
              <a:t>realization</a:t>
            </a:r>
            <a:r>
              <a:rPr lang="it-IT" sz="1000" dirty="0">
                <a:solidFill>
                  <a:srgbClr val="A6814D"/>
                </a:solidFill>
              </a:rPr>
              <a:t>.</a:t>
            </a:r>
            <a:endParaRPr lang="en-US" sz="1000" dirty="0">
              <a:solidFill>
                <a:srgbClr val="A6814D"/>
              </a:solidFill>
            </a:endParaRPr>
          </a:p>
          <a:p>
            <a:r>
              <a:rPr lang="en-US" sz="1000" dirty="0"/>
              <a:t> </a:t>
            </a:r>
            <a:r>
              <a:rPr lang="it-IT" sz="1000" dirty="0"/>
              <a:t>                                                     </a:t>
            </a:r>
            <a:endParaRPr lang="en-US" sz="1000" dirty="0"/>
          </a:p>
        </p:txBody>
      </p:sp>
      <p:sp>
        <p:nvSpPr>
          <p:cNvPr id="27" name="CasellaDiTesto 26"/>
          <p:cNvSpPr txBox="1"/>
          <p:nvPr/>
        </p:nvSpPr>
        <p:spPr>
          <a:xfrm>
            <a:off x="109263" y="4113589"/>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a</a:t>
            </a:r>
            <a:endParaRPr lang="en-US" b="1" dirty="0">
              <a:solidFill>
                <a:schemeClr val="bg1"/>
              </a:solidFill>
            </a:endParaRPr>
          </a:p>
        </p:txBody>
      </p:sp>
      <p:sp>
        <p:nvSpPr>
          <p:cNvPr id="28" name="CasellaDiTesto 27"/>
          <p:cNvSpPr txBox="1"/>
          <p:nvPr/>
        </p:nvSpPr>
        <p:spPr>
          <a:xfrm>
            <a:off x="2564844" y="4109122"/>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b</a:t>
            </a:r>
            <a:endParaRPr lang="en-US" b="1" dirty="0">
              <a:solidFill>
                <a:schemeClr val="bg1"/>
              </a:solidFill>
            </a:endParaRPr>
          </a:p>
        </p:txBody>
      </p:sp>
      <p:sp>
        <p:nvSpPr>
          <p:cNvPr id="29" name="CasellaDiTesto 28"/>
          <p:cNvSpPr txBox="1"/>
          <p:nvPr/>
        </p:nvSpPr>
        <p:spPr>
          <a:xfrm>
            <a:off x="5050623" y="4124422"/>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a</a:t>
            </a:r>
            <a:endParaRPr lang="en-US" b="1" dirty="0">
              <a:solidFill>
                <a:schemeClr val="bg1"/>
              </a:solidFill>
            </a:endParaRPr>
          </a:p>
        </p:txBody>
      </p:sp>
      <p:sp>
        <p:nvSpPr>
          <p:cNvPr id="30" name="CasellaDiTesto 29"/>
          <p:cNvSpPr txBox="1"/>
          <p:nvPr/>
        </p:nvSpPr>
        <p:spPr>
          <a:xfrm>
            <a:off x="7414627" y="4133264"/>
            <a:ext cx="410845" cy="369332"/>
          </a:xfrm>
          <a:prstGeom prst="rect">
            <a:avLst/>
          </a:prstGeom>
          <a:solidFill>
            <a:srgbClr val="A6814D"/>
          </a:solidFill>
          <a:ln w="28575">
            <a:solidFill>
              <a:srgbClr val="A6814D"/>
            </a:solidFill>
          </a:ln>
        </p:spPr>
        <p:txBody>
          <a:bodyPr wrap="square" rtlCol="0">
            <a:spAutoFit/>
          </a:bodyPr>
          <a:lstStyle/>
          <a:p>
            <a:r>
              <a:rPr lang="it-IT" b="1" dirty="0">
                <a:solidFill>
                  <a:schemeClr val="bg1"/>
                </a:solidFill>
              </a:rPr>
              <a:t>b</a:t>
            </a:r>
            <a:endParaRPr lang="en-US" b="1" dirty="0">
              <a:solidFill>
                <a:schemeClr val="bg1"/>
              </a:solidFill>
            </a:endParaRPr>
          </a:p>
        </p:txBody>
      </p:sp>
    </p:spTree>
    <p:extLst>
      <p:ext uri="{BB962C8B-B14F-4D97-AF65-F5344CB8AC3E}">
        <p14:creationId xmlns:p14="http://schemas.microsoft.com/office/powerpoint/2010/main" val="99399897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1299</Words>
  <Application>Microsoft Office PowerPoint</Application>
  <PresentationFormat>A4 (21x29,7 cm)</PresentationFormat>
  <Paragraphs>165</Paragraphs>
  <Slides>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vt:i4>
      </vt:variant>
    </vt:vector>
  </HeadingPairs>
  <TitlesOfParts>
    <vt:vector size="15" baseType="lpstr">
      <vt:lpstr>Arial</vt:lpstr>
      <vt:lpstr>Calibri</vt:lpstr>
      <vt:lpstr>Calibri Light</vt:lpstr>
      <vt:lpstr>GreekC</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Evelina Volpe</dc:creator>
  <cp:lastModifiedBy>Evelina Volpe</cp:lastModifiedBy>
  <cp:revision>95</cp:revision>
  <dcterms:created xsi:type="dcterms:W3CDTF">2020-04-23T14:13:15Z</dcterms:created>
  <dcterms:modified xsi:type="dcterms:W3CDTF">2020-05-03T17:01:25Z</dcterms:modified>
</cp:coreProperties>
</file>