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8960088" cy="36576000"/>
  <p:notesSz cx="6858000" cy="9144000"/>
  <p:defaultTextStyle>
    <a:defPPr>
      <a:defRPr lang="zh-CN"/>
    </a:defPPr>
    <a:lvl1pPr marL="0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1pPr>
    <a:lvl2pPr marL="2052828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2pPr>
    <a:lvl3pPr marL="4105656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3pPr>
    <a:lvl4pPr marL="6158484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4pPr>
    <a:lvl5pPr marL="8211312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5pPr>
    <a:lvl6pPr marL="10264140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6pPr>
    <a:lvl7pPr marL="12316968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7pPr>
    <a:lvl8pPr marL="14369796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8pPr>
    <a:lvl9pPr marL="16422624" algn="l" defTabSz="4105656" rtl="0" eaLnBrk="1" latinLnBrk="0" hangingPunct="1">
      <a:defRPr sz="8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88" userDrawn="1">
          <p15:clr>
            <a:srgbClr val="A4A3A4"/>
          </p15:clr>
        </p15:guide>
        <p15:guide id="2" pos="153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" initials="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 varScale="1">
        <p:scale>
          <a:sx n="13" d="100"/>
          <a:sy n="13" d="100"/>
        </p:scale>
        <p:origin x="-1860" y="-186"/>
      </p:cViewPr>
      <p:guideLst>
        <p:guide orient="horz" pos="11588"/>
        <p:guide pos="15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7" y="5985936"/>
            <a:ext cx="41616075" cy="12733867"/>
          </a:xfrm>
        </p:spPr>
        <p:txBody>
          <a:bodyPr anchor="b"/>
          <a:lstStyle>
            <a:lvl1pPr algn="ctr">
              <a:defRPr sz="32000"/>
            </a:lvl1pPr>
          </a:lstStyle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11" y="19210869"/>
            <a:ext cx="36720066" cy="8830731"/>
          </a:xfrm>
        </p:spPr>
        <p:txBody>
          <a:bodyPr/>
          <a:lstStyle>
            <a:lvl1pPr marL="0" indent="0" algn="ctr">
              <a:buNone/>
              <a:defRPr sz="12800"/>
            </a:lvl1pPr>
            <a:lvl2pPr marL="2438385" indent="0" algn="ctr">
              <a:buNone/>
              <a:defRPr sz="10667"/>
            </a:lvl2pPr>
            <a:lvl3pPr marL="4876770" indent="0" algn="ctr">
              <a:buNone/>
              <a:defRPr sz="9600"/>
            </a:lvl3pPr>
            <a:lvl4pPr marL="7315154" indent="0" algn="ctr">
              <a:buNone/>
              <a:defRPr sz="8533"/>
            </a:lvl4pPr>
            <a:lvl5pPr marL="9753539" indent="0" algn="ctr">
              <a:buNone/>
              <a:defRPr sz="8533"/>
            </a:lvl5pPr>
            <a:lvl6pPr marL="12191924" indent="0" algn="ctr">
              <a:buNone/>
              <a:defRPr sz="8533"/>
            </a:lvl6pPr>
            <a:lvl7pPr marL="14630309" indent="0" algn="ctr">
              <a:buNone/>
              <a:defRPr sz="8533"/>
            </a:lvl7pPr>
            <a:lvl8pPr marL="17068693" indent="0" algn="ctr">
              <a:buNone/>
              <a:defRPr sz="8533"/>
            </a:lvl8pPr>
            <a:lvl9pPr marL="19507078" indent="0" algn="ctr">
              <a:buNone/>
              <a:defRPr sz="8533"/>
            </a:lvl9pPr>
          </a:lstStyle>
          <a:p>
            <a:r>
              <a:rPr lang="fr-FR" altLang="zh-CN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2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58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037066" y="1947334"/>
            <a:ext cx="10557019" cy="30996469"/>
          </a:xfrm>
        </p:spPr>
        <p:txBody>
          <a:bodyPr vert="eaVert"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6009" y="1947334"/>
            <a:ext cx="31059056" cy="30996469"/>
          </a:xfrm>
        </p:spPr>
        <p:txBody>
          <a:bodyPr vert="eaVert"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4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09" y="9118611"/>
            <a:ext cx="42228076" cy="15214597"/>
          </a:xfrm>
        </p:spPr>
        <p:txBody>
          <a:bodyPr anchor="b"/>
          <a:lstStyle>
            <a:lvl1pPr>
              <a:defRPr sz="32000"/>
            </a:lvl1pPr>
          </a:lstStyle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509" y="24477144"/>
            <a:ext cx="42228076" cy="8000997"/>
          </a:xfrm>
        </p:spPr>
        <p:txBody>
          <a:bodyPr/>
          <a:lstStyle>
            <a:lvl1pPr marL="0" indent="0">
              <a:buNone/>
              <a:defRPr sz="12800">
                <a:solidFill>
                  <a:schemeClr val="tx1"/>
                </a:solidFill>
              </a:defRPr>
            </a:lvl1pPr>
            <a:lvl2pPr marL="2438385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2pPr>
            <a:lvl3pPr marL="487677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3pPr>
            <a:lvl4pPr marL="731515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4pPr>
            <a:lvl5pPr marL="975353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5pPr>
            <a:lvl6pPr marL="1219192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6pPr>
            <a:lvl7pPr marL="1463030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7pPr>
            <a:lvl8pPr marL="17068693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8pPr>
            <a:lvl9pPr marL="19507078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6006" y="9736667"/>
            <a:ext cx="20808037" cy="23207136"/>
          </a:xfrm>
        </p:spPr>
        <p:txBody>
          <a:bodyPr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86045" y="9736667"/>
            <a:ext cx="20808037" cy="23207136"/>
          </a:xfrm>
        </p:spPr>
        <p:txBody>
          <a:bodyPr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383" y="1947342"/>
            <a:ext cx="42228076" cy="7069669"/>
          </a:xfrm>
        </p:spPr>
        <p:txBody>
          <a:bodyPr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2388" y="8966203"/>
            <a:ext cx="20712409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fr-FR" altLang="zh-CN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2388" y="13360400"/>
            <a:ext cx="20712409" cy="19651136"/>
          </a:xfrm>
        </p:spPr>
        <p:txBody>
          <a:bodyPr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86047" y="8966203"/>
            <a:ext cx="20814414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fr-FR" altLang="zh-CN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786047" y="13360400"/>
            <a:ext cx="20814414" cy="19651136"/>
          </a:xfrm>
        </p:spPr>
        <p:txBody>
          <a:bodyPr/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383" y="2438400"/>
            <a:ext cx="15790903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414" y="5266275"/>
            <a:ext cx="24786045" cy="25992667"/>
          </a:xfrm>
        </p:spPr>
        <p:txBody>
          <a:bodyPr/>
          <a:lstStyle>
            <a:lvl1pPr>
              <a:defRPr sz="17067"/>
            </a:lvl1pPr>
            <a:lvl2pPr>
              <a:defRPr sz="14933"/>
            </a:lvl2pPr>
            <a:lvl3pPr>
              <a:defRPr sz="12800"/>
            </a:lvl3pPr>
            <a:lvl4pPr>
              <a:defRPr sz="10667"/>
            </a:lvl4pPr>
            <a:lvl5pPr>
              <a:defRPr sz="10667"/>
            </a:lvl5pPr>
            <a:lvl6pPr>
              <a:defRPr sz="10667"/>
            </a:lvl6pPr>
            <a:lvl7pPr>
              <a:defRPr sz="10667"/>
            </a:lvl7pPr>
            <a:lvl8pPr>
              <a:defRPr sz="10667"/>
            </a:lvl8pPr>
            <a:lvl9pPr>
              <a:defRPr sz="10667"/>
            </a:lvl9pPr>
          </a:lstStyle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383" y="10972800"/>
            <a:ext cx="15790903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fr-FR" altLang="zh-CN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5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383" y="2438400"/>
            <a:ext cx="15790903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14414" y="5266275"/>
            <a:ext cx="24786045" cy="25992667"/>
          </a:xfrm>
        </p:spPr>
        <p:txBody>
          <a:bodyPr anchor="t"/>
          <a:lstStyle>
            <a:lvl1pPr marL="0" indent="0">
              <a:buNone/>
              <a:defRPr sz="17067"/>
            </a:lvl1pPr>
            <a:lvl2pPr marL="2438385" indent="0">
              <a:buNone/>
              <a:defRPr sz="14933"/>
            </a:lvl2pPr>
            <a:lvl3pPr marL="4876770" indent="0">
              <a:buNone/>
              <a:defRPr sz="12800"/>
            </a:lvl3pPr>
            <a:lvl4pPr marL="7315154" indent="0">
              <a:buNone/>
              <a:defRPr sz="10667"/>
            </a:lvl4pPr>
            <a:lvl5pPr marL="9753539" indent="0">
              <a:buNone/>
              <a:defRPr sz="10667"/>
            </a:lvl5pPr>
            <a:lvl6pPr marL="12191924" indent="0">
              <a:buNone/>
              <a:defRPr sz="10667"/>
            </a:lvl6pPr>
            <a:lvl7pPr marL="14630309" indent="0">
              <a:buNone/>
              <a:defRPr sz="10667"/>
            </a:lvl7pPr>
            <a:lvl8pPr marL="17068693" indent="0">
              <a:buNone/>
              <a:defRPr sz="10667"/>
            </a:lvl8pPr>
            <a:lvl9pPr marL="19507078" indent="0">
              <a:buNone/>
              <a:defRPr sz="10667"/>
            </a:lvl9pPr>
          </a:lstStyle>
          <a:p>
            <a:r>
              <a:rPr lang="fr-FR" altLang="zh-CN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383" y="10972800"/>
            <a:ext cx="15790903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fr-FR" altLang="zh-CN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2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6006" y="1947342"/>
            <a:ext cx="42228076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zh-CN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006" y="9736667"/>
            <a:ext cx="42228076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altLang="zh-CN"/>
              <a:t>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6006" y="33900542"/>
            <a:ext cx="110160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6696-0308-4D6F-BDA1-4C86AD2715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18029" y="33900542"/>
            <a:ext cx="1652403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78062" y="33900542"/>
            <a:ext cx="110160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728F-059C-4FCB-8CE2-EDD5C8AB6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1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770" rtl="0" eaLnBrk="1" latinLnBrk="0" hangingPunct="1">
        <a:lnSpc>
          <a:spcPct val="90000"/>
        </a:lnSpc>
        <a:spcBef>
          <a:spcPct val="0"/>
        </a:spcBef>
        <a:buNone/>
        <a:defRPr sz="23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92" indent="-1219192" algn="l" defTabSz="4876770" rtl="0" eaLnBrk="1" latinLnBrk="0" hangingPunct="1">
        <a:lnSpc>
          <a:spcPct val="90000"/>
        </a:lnSpc>
        <a:spcBef>
          <a:spcPts val="5333"/>
        </a:spcBef>
        <a:buFont typeface="Arial" panose="020B0604020202020204" pitchFamily="34" charset="0"/>
        <a:buChar char="•"/>
        <a:defRPr sz="14933" kern="1200">
          <a:solidFill>
            <a:schemeClr val="tx1"/>
          </a:solidFill>
          <a:latin typeface="+mn-lt"/>
          <a:ea typeface="+mn-ea"/>
          <a:cs typeface="+mn-cs"/>
        </a:defRPr>
      </a:lvl1pPr>
      <a:lvl2pPr marL="365757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62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3pPr>
      <a:lvl4pPr marL="853434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73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1111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584950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88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26270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38385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7677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5353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92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3030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68693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07078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microsoft.com/office/2007/relationships/hdphoto" Target="../media/hdphoto1.wdp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34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2.wmf"/><Relationship Id="rId17" Type="http://schemas.openxmlformats.org/officeDocument/2006/relationships/image" Target="../media/image15.emf"/><Relationship Id="rId25" Type="http://schemas.openxmlformats.org/officeDocument/2006/relationships/image" Target="../media/image23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emf"/><Relationship Id="rId20" Type="http://schemas.openxmlformats.org/officeDocument/2006/relationships/image" Target="../media/image18.png"/><Relationship Id="rId29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2.png"/><Relationship Id="rId32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3.emf"/><Relationship Id="rId23" Type="http://schemas.openxmlformats.org/officeDocument/2006/relationships/image" Target="../media/image21.png"/><Relationship Id="rId28" Type="http://schemas.openxmlformats.org/officeDocument/2006/relationships/oleObject" Target="../embeddings/oleObject3.bin"/><Relationship Id="rId10" Type="http://schemas.openxmlformats.org/officeDocument/2006/relationships/image" Target="../media/image1.wmf"/><Relationship Id="rId19" Type="http://schemas.openxmlformats.org/officeDocument/2006/relationships/image" Target="../media/image17.png"/><Relationship Id="rId31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emf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oleObject" Target="../embeddings/oleObject4.bin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952" y="8946391"/>
            <a:ext cx="5545422" cy="4150273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725" y="29305461"/>
            <a:ext cx="15480000" cy="3852221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0769" y="23005460"/>
            <a:ext cx="15480000" cy="370875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8250" y="12587565"/>
            <a:ext cx="10800000" cy="7219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8960088" cy="38753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6002" y="-381000"/>
            <a:ext cx="45268006" cy="4354284"/>
          </a:xfrm>
        </p:spPr>
        <p:txBody>
          <a:bodyPr>
            <a:noAutofit/>
          </a:bodyPr>
          <a:lstStyle/>
          <a:p>
            <a:r>
              <a:rPr lang="en-US" altLang="zh-CN" sz="9600" b="1" dirty="0"/>
              <a:t>Solute transport in dual conduit structure: experiment and modelling</a:t>
            </a:r>
            <a:r>
              <a:rPr lang="en-US" altLang="zh-CN" sz="11500" b="1" dirty="0"/>
              <a:t/>
            </a:r>
            <a:br>
              <a:rPr lang="en-US" altLang="zh-CN" sz="11500" b="1" dirty="0"/>
            </a:b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Chaoqi Wang</a:t>
            </a: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Xiaoguang Wang</a:t>
            </a: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60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Samer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Majdalani</a:t>
            </a: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Vincent Guinot</a:t>
            </a: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60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Herve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Jourde</a:t>
            </a: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zh-CN" sz="6000" i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6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Hydrosciences Montpellier, UMR 5569, France</a:t>
            </a:r>
            <a:endParaRPr lang="zh-CN" altLang="zh-CN" sz="600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554" y="4495800"/>
            <a:ext cx="15840000" cy="30780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6560838" y="4495800"/>
            <a:ext cx="15840000" cy="30780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32398715" y="4495800"/>
            <a:ext cx="15840000" cy="307800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923925" y="5916938"/>
            <a:ext cx="14963775" cy="285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tracer experiment,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for the study of karst aquifers,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dual-peaked breakthrough curves (BTCs)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sometimes observed.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phenomenon is generally attributed to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dual-conduit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geometry of dual conduit structure influences the BTCs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poorly understood. So, physical experiments were carried out to study this effect.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5825" y="4850138"/>
            <a:ext cx="448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6325" y="13856062"/>
            <a:ext cx="9881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16425" y="4815800"/>
            <a:ext cx="4486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26389" y="11285717"/>
            <a:ext cx="6984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Experiment results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181" y="14806971"/>
            <a:ext cx="10983619" cy="5427885"/>
          </a:xfrm>
          <a:prstGeom prst="rect">
            <a:avLst/>
          </a:prstGeom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27143"/>
              </p:ext>
            </p:extLst>
          </p:nvPr>
        </p:nvGraphicFramePr>
        <p:xfrm>
          <a:off x="2033816" y="22909762"/>
          <a:ext cx="13491934" cy="9022080"/>
        </p:xfrm>
        <a:graphic>
          <a:graphicData uri="http://schemas.openxmlformats.org/drawingml/2006/table">
            <a:tbl>
              <a:tblPr firstRow="1" bandRow="1"/>
              <a:tblGrid>
                <a:gridCol w="2059579">
                  <a:extLst>
                    <a:ext uri="{9D8B030D-6E8A-4147-A177-3AD203B41FA5}">
                      <a16:colId xmlns="" xmlns:a16="http://schemas.microsoft.com/office/drawing/2014/main" val="3565340962"/>
                    </a:ext>
                  </a:extLst>
                </a:gridCol>
                <a:gridCol w="3997027">
                  <a:extLst>
                    <a:ext uri="{9D8B030D-6E8A-4147-A177-3AD203B41FA5}">
                      <a16:colId xmlns="" xmlns:a16="http://schemas.microsoft.com/office/drawing/2014/main" val="2456829600"/>
                    </a:ext>
                  </a:extLst>
                </a:gridCol>
                <a:gridCol w="2223083">
                  <a:extLst>
                    <a:ext uri="{9D8B030D-6E8A-4147-A177-3AD203B41FA5}">
                      <a16:colId xmlns="" xmlns:a16="http://schemas.microsoft.com/office/drawing/2014/main" val="1080634806"/>
                    </a:ext>
                  </a:extLst>
                </a:gridCol>
                <a:gridCol w="1806792">
                  <a:extLst>
                    <a:ext uri="{9D8B030D-6E8A-4147-A177-3AD203B41FA5}">
                      <a16:colId xmlns="" xmlns:a16="http://schemas.microsoft.com/office/drawing/2014/main" val="592759744"/>
                    </a:ext>
                  </a:extLst>
                </a:gridCol>
                <a:gridCol w="1742791">
                  <a:extLst>
                    <a:ext uri="{9D8B030D-6E8A-4147-A177-3AD203B41FA5}">
                      <a16:colId xmlns="" xmlns:a16="http://schemas.microsoft.com/office/drawing/2014/main" val="313391828"/>
                    </a:ext>
                  </a:extLst>
                </a:gridCol>
                <a:gridCol w="1662662">
                  <a:extLst>
                    <a:ext uri="{9D8B030D-6E8A-4147-A177-3AD203B41FA5}">
                      <a16:colId xmlns="" xmlns:a16="http://schemas.microsoft.com/office/drawing/2014/main" val="3429353"/>
                    </a:ext>
                  </a:extLst>
                </a:gridCol>
              </a:tblGrid>
              <a:tr h="1281320"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Group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Experiment label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Conduit length</a:t>
                      </a:r>
                      <a:r>
                        <a:rPr lang="en-GB" sz="3200" b="1" i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(cm)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Connection </a:t>
                      </a:r>
                      <a:r>
                        <a:rPr lang="en-GB" sz="3200" b="1" kern="100" dirty="0" smtClean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angles (</a:t>
                      </a:r>
                      <a:r>
                        <a:rPr lang="en-GB" sz="3200" b="1" kern="100" dirty="0" err="1" smtClean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deg</a:t>
                      </a: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387106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i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3200" b="1" kern="100" baseline="-25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i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3200" b="1" kern="100" baseline="-25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i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GB" sz="3200" b="1" kern="100" baseline="-25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i="1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GB" sz="3200" b="1" kern="100" baseline="-25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4074360"/>
                  </a:ext>
                </a:extLst>
              </a:tr>
              <a:tr h="685357">
                <a:tc rowSpan="4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10-20-30-30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08149377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10-40-30-30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4211581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10-60-30-30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7193610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10-120-30-30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304361"/>
                  </a:ext>
                </a:extLst>
              </a:tr>
              <a:tr h="685357"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10-60-30-30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948396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20-120-30-30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9836543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60-360-30-30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9597312"/>
                  </a:ext>
                </a:extLst>
              </a:tr>
              <a:tr h="685357"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10-60-30-30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1348544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10-60-30-120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5970194"/>
                  </a:ext>
                </a:extLst>
              </a:tr>
              <a:tr h="6853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10-60-120-30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32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3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7051358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10899440" y="19187502"/>
            <a:ext cx="3249178" cy="929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876770" rtl="0" eaLnBrk="1" latinLnBrk="0" hangingPunct="1">
              <a:lnSpc>
                <a:spcPct val="90000"/>
              </a:lnSpc>
              <a:spcBef>
                <a:spcPts val="5333"/>
              </a:spcBef>
              <a:buFont typeface="Arial" panose="020B0604020202020204" pitchFamily="34" charset="0"/>
              <a:buNone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8385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10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6770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154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53539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91924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0309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8693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07078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injection</a:t>
            </a:r>
          </a:p>
        </p:txBody>
      </p:sp>
      <p:sp>
        <p:nvSpPr>
          <p:cNvPr id="25" name="矩形 8"/>
          <p:cNvSpPr/>
          <p:nvPr/>
        </p:nvSpPr>
        <p:spPr>
          <a:xfrm>
            <a:off x="14195438" y="16792306"/>
            <a:ext cx="133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7355339" y="5743299"/>
            <a:ext cx="14547059" cy="1864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876770" rtl="0" eaLnBrk="1" latinLnBrk="0" hangingPunct="1">
              <a:lnSpc>
                <a:spcPct val="90000"/>
              </a:lnSpc>
              <a:spcBef>
                <a:spcPts val="5333"/>
              </a:spcBef>
              <a:buFont typeface="Arial" panose="020B0604020202020204" pitchFamily="34" charset="0"/>
              <a:buNone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8385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10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6770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154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53539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91924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0309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8693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07078" indent="0" algn="ctr" defTabSz="4876770" rtl="0" eaLnBrk="1" latinLnBrk="0" hangingPunct="1">
              <a:lnSpc>
                <a:spcPct val="90000"/>
              </a:lnSpc>
              <a:spcBef>
                <a:spcPts val="2667"/>
              </a:spcBef>
              <a:buFont typeface="Arial" panose="020B0604020202020204" pitchFamily="34" charset="0"/>
              <a:buNone/>
              <a:defRPr sz="8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analyze the experiment results more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uantitatively, the BTCs were fitted with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Region Advection Dispersion (DRAD)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 It assumes two regions flowing in parallel, exchanging mass due to concentration difference, and ADE is assumed valid in both regions.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886" y="7559349"/>
            <a:ext cx="6081236" cy="31590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076067"/>
              </p:ext>
            </p:extLst>
          </p:nvPr>
        </p:nvGraphicFramePr>
        <p:xfrm>
          <a:off x="24549780" y="8164513"/>
          <a:ext cx="77295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9" imgW="7746840" imgH="1041120" progId="Equation.DSMT4">
                  <p:embed/>
                </p:oleObj>
              </mc:Choice>
              <mc:Fallback>
                <p:oleObj name="Equation" r:id="rId9" imgW="7746840" imgH="1041120" progId="Equation.DSMT4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9780" y="8164513"/>
                        <a:ext cx="7729537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4444325" y="9994195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altLang="zh-CN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altLang="zh-C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altLang="zh-CN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endParaRPr lang="zh-CN" alt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25975230" y="9987844"/>
            <a:ext cx="1914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altLang="zh-CN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altLang="zh-C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altLang="zh-CN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</a:t>
            </a:r>
            <a:endParaRPr lang="zh-CN" altLang="en-US" sz="3200" dirty="0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754592"/>
              </p:ext>
            </p:extLst>
          </p:nvPr>
        </p:nvGraphicFramePr>
        <p:xfrm>
          <a:off x="24487867" y="9369453"/>
          <a:ext cx="51038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1" imgW="5079960" imgH="558720" progId="Equation.DSMT4">
                  <p:embed/>
                </p:oleObj>
              </mc:Choice>
              <mc:Fallback>
                <p:oleObj name="Equation" r:id="rId11" imgW="5079960" imgH="558720" progId="Equation.DSMT4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7867" y="9369453"/>
                        <a:ext cx="510381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24230657" y="7473750"/>
            <a:ext cx="4506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governing equations: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6826" y="31931842"/>
            <a:ext cx="146909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designed to study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the length ratio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both conduits on transport processes.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designed to study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the total conduit length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on the transport process, keeping the length ratio between both pipes as 1:6.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designed to study the effect of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angle between both conduits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transport processes.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406254" y="12247708"/>
            <a:ext cx="4486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Group 1: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870679" y="27267474"/>
            <a:ext cx="15174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peaks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separated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concentration values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a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trend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decreasing faster than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028318" y="33494317"/>
            <a:ext cx="15174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angle between both conduits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peaks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closer to each other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namely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and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and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856725" y="20308711"/>
            <a:ext cx="15174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ratio 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arrival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peak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earlier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theone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peak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ratio increases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value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peak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increases, while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value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peak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7406496" y="22401571"/>
            <a:ext cx="4486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Group 2: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7380052" y="28899427"/>
            <a:ext cx="4486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Group 3: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41977" y="17284200"/>
            <a:ext cx="1495539" cy="1676492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00789" y="13936580"/>
            <a:ext cx="2408059" cy="1525438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07151" y="13872411"/>
            <a:ext cx="2016973" cy="1620252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3836" y="17225503"/>
            <a:ext cx="1429617" cy="156285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32841278" y="8360922"/>
            <a:ext cx="6389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Step 1. Data collection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001051" y="4771082"/>
            <a:ext cx="14724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A method for inferring underground conduit lengths from the dual-peaked BTCs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2841278" y="11563782"/>
            <a:ext cx="7775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Step 2. BTC analysis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2841278" y="18434411"/>
            <a:ext cx="8955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Step 3. Conduit length calculation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3232348" y="28410588"/>
            <a:ext cx="14604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seen that the length ratios for various experiments scatter around 1.0, which indicates a correct estimation of conduits lengths by the proposed method. </a:t>
            </a:r>
            <a:endParaRPr lang="en-US" altLang="zh-CN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2959994" y="6669048"/>
            <a:ext cx="1500667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to use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dual-peaked BTCs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the length of conduits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obtain fully separated dual-peaked BTCs and the transport process is advection-dominant. The method has 3 steps.</a:t>
            </a: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40376" y="24364272"/>
            <a:ext cx="1485037" cy="1465938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44325" y="24364272"/>
            <a:ext cx="1491819" cy="1493531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15841" y="24364272"/>
            <a:ext cx="1628100" cy="1620000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20508" y="30620555"/>
            <a:ext cx="1809478" cy="1496627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115020" y="30590316"/>
            <a:ext cx="1476152" cy="1593163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125759" y="30631114"/>
            <a:ext cx="1457827" cy="15733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5080" y="13034697"/>
            <a:ext cx="583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Dual conduit structure</a:t>
            </a:r>
            <a:endParaRPr lang="zh-CN" alt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9816980" y="13034697"/>
            <a:ext cx="5193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Dual-peaked BTCs</a:t>
            </a:r>
            <a:endParaRPr lang="zh-CN" alt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5740598" y="20349571"/>
            <a:ext cx="5818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Experiment flow chart</a:t>
            </a:r>
            <a:endParaRPr lang="zh-CN" altLang="en-US" sz="3200" dirty="0"/>
          </a:p>
        </p:txBody>
      </p:sp>
      <p:sp>
        <p:nvSpPr>
          <p:cNvPr id="68" name="Rectangle 67"/>
          <p:cNvSpPr/>
          <p:nvPr/>
        </p:nvSpPr>
        <p:spPr>
          <a:xfrm>
            <a:off x="16774038" y="10578970"/>
            <a:ext cx="8791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Schematic diagram of the DRAD model</a:t>
            </a:r>
            <a:endParaRPr lang="zh-CN" alt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19925235" y="19761740"/>
            <a:ext cx="9038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Experiment and fitting results of Group l</a:t>
            </a:r>
            <a:endParaRPr lang="zh-CN" altLang="en-US" sz="3200" dirty="0"/>
          </a:p>
        </p:txBody>
      </p:sp>
      <p:sp>
        <p:nvSpPr>
          <p:cNvPr id="70" name="Rectangle 69"/>
          <p:cNvSpPr/>
          <p:nvPr/>
        </p:nvSpPr>
        <p:spPr>
          <a:xfrm>
            <a:off x="19905993" y="26725068"/>
            <a:ext cx="9129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Experiment and fitting results of Group 2</a:t>
            </a:r>
            <a:endParaRPr lang="zh-CN" altLang="en-US" sz="3200" dirty="0"/>
          </a:p>
        </p:txBody>
      </p:sp>
      <p:sp>
        <p:nvSpPr>
          <p:cNvPr id="72" name="Rectangle 71"/>
          <p:cNvSpPr/>
          <p:nvPr/>
        </p:nvSpPr>
        <p:spPr>
          <a:xfrm>
            <a:off x="19941725" y="33004558"/>
            <a:ext cx="9129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 Experiment and fitting results of Group 3</a:t>
            </a:r>
            <a:endParaRPr lang="zh-CN" altLang="en-US" sz="3200" dirty="0"/>
          </a:p>
        </p:txBody>
      </p:sp>
      <p:sp>
        <p:nvSpPr>
          <p:cNvPr id="73" name="Rectangle 72"/>
          <p:cNvSpPr/>
          <p:nvPr/>
        </p:nvSpPr>
        <p:spPr>
          <a:xfrm>
            <a:off x="32462828" y="19259578"/>
            <a:ext cx="15877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following two equations, we can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lengths of the two conduits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178" y="45720"/>
            <a:ext cx="4013920" cy="3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272606"/>
            <a:ext cx="7452360" cy="3428086"/>
          </a:xfrm>
          <a:prstGeom prst="rect">
            <a:avLst/>
          </a:prstGeom>
        </p:spPr>
      </p:pic>
      <p:pic>
        <p:nvPicPr>
          <p:cNvPr id="79" name="图片 1">
            <a:extLst>
              <a:ext uri="{FF2B5EF4-FFF2-40B4-BE49-F238E27FC236}">
                <a16:creationId xmlns="" xmlns:a16="http://schemas.microsoft.com/office/drawing/2014/main" id="{177EC517-F930-4F88-8977-DC54CFB7B77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4911" y1="49708" x2="34911" y2="49708"/>
                        <a14:foregroundMark x1="40237" y1="36257" x2="33728" y2="47953"/>
                      </a14:backgroundRemoval>
                    </a14:imgEffect>
                  </a14:imgLayer>
                </a14:imgProps>
              </a:ext>
            </a:extLst>
          </a:blip>
          <a:srcRect r="3058"/>
          <a:stretch/>
        </p:blipFill>
        <p:spPr>
          <a:xfrm>
            <a:off x="45285767" y="45720"/>
            <a:ext cx="3604290" cy="376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48052" y="21063446"/>
            <a:ext cx="1448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are designed by varying the shorter conduit length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longer conduit length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connection angles </a:t>
            </a:r>
            <a:r>
              <a:rPr lang="en-GB" altLang="zh-CN" sz="3200" i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GB" altLang="zh-CN" sz="3200" kern="1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3200" kern="1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i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θ</a:t>
            </a:r>
            <a:r>
              <a:rPr lang="en-GB" altLang="zh-CN" sz="3200" kern="1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(Table 1).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3685316" y="9022684"/>
            <a:ext cx="1383398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requires 3 information about the conduit structure:</a:t>
            </a: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flow rate at the sampling point,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average diameter of the conduits,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conduit length between the injection and the sampling point, 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With L the distance between injection and the sampling point,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sinuosity factor).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095809" y="12283741"/>
            <a:ext cx="6634871" cy="5236765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40151703" y="11932290"/>
            <a:ext cx="7585585" cy="61901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extract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corresponding to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peaks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calculate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under the two part of the BTC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When the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Péclet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is sufficiently high (in our experiments, </a:t>
            </a:r>
            <a:r>
              <a:rPr lang="en-US" altLang="zh-C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7.77), we have:</a:t>
            </a:r>
          </a:p>
          <a:p>
            <a:pPr algn="ctr">
              <a:lnSpc>
                <a:spcPct val="125000"/>
              </a:lnSpc>
            </a:pP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according to mass balance:.</a:t>
            </a:r>
          </a:p>
          <a:p>
            <a:pPr algn="ctr">
              <a:lnSpc>
                <a:spcPct val="125000"/>
              </a:lnSpc>
            </a:pP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these two equations, we can calculate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20"/>
          <p:cNvSpPr>
            <a:spLocks noChangeArrowheads="1"/>
          </p:cNvSpPr>
          <p:nvPr/>
        </p:nvSpPr>
        <p:spPr bwMode="auto">
          <a:xfrm>
            <a:off x="0" y="0"/>
            <a:ext cx="489600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17610"/>
              </p:ext>
            </p:extLst>
          </p:nvPr>
        </p:nvGraphicFramePr>
        <p:xfrm>
          <a:off x="36403587" y="19905786"/>
          <a:ext cx="5643188" cy="134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28" imgW="1955800" imgH="469900" progId="Equation.DSMT4">
                  <p:embed/>
                </p:oleObj>
              </mc:Choice>
              <mc:Fallback>
                <p:oleObj name="Equation" r:id="rId28" imgW="1955800" imgH="46990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3587" y="19905786"/>
                        <a:ext cx="5643188" cy="1348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82709"/>
              </p:ext>
            </p:extLst>
          </p:nvPr>
        </p:nvGraphicFramePr>
        <p:xfrm>
          <a:off x="36551072" y="21148207"/>
          <a:ext cx="5257800" cy="1266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30" imgW="1815312" imgH="444307" progId="Equation.DSMT4">
                  <p:embed/>
                </p:oleObj>
              </mc:Choice>
              <mc:Fallback>
                <p:oleObj name="Equation" r:id="rId30" imgW="1815312" imgH="444307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1072" y="21148207"/>
                        <a:ext cx="5257800" cy="1266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365866" y="24181656"/>
            <a:ext cx="6606540" cy="3605231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32841278" y="22299894"/>
            <a:ext cx="8955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3246536" y="23071688"/>
            <a:ext cx="1443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verify the effectiveness of the method with experimental data of Groups 1 and 2.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ratios between estimated and true lengths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on Figure 9.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712181" y="17673369"/>
            <a:ext cx="5763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A fully separated BTC</a:t>
            </a:r>
            <a:endParaRPr lang="zh-CN" altLang="en-US" sz="3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95546" y="9513180"/>
            <a:ext cx="4993057" cy="3432345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33266761" y="33967107"/>
            <a:ext cx="14604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paper that presents detailed derivation process of the method has just been submitted. If you feel interested, please contact: chaoqi.wang@etu.umontpellier.fr</a:t>
            </a:r>
            <a:endParaRPr lang="en-US" altLang="zh-CN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3001051" y="29487806"/>
            <a:ext cx="14724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3232348" y="30427677"/>
            <a:ext cx="146040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dual-conduit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(length ratio, total length, connection angle)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influence the BTCs shape is studied.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DRAD model is valid in reproducing the dual-peaked BTCs.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to estimate the underground conduit length from recorded dual-peaked BTCs is proposed. The method showed a good performance in estimating the conduit length from our experimental BTCs and might thus be applied to the interpretation of field tracer tests in karst system.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11F32C2E-B184-4C8F-A3DE-370B7DF62A69}"/>
              </a:ext>
            </a:extLst>
          </p:cNvPr>
          <p:cNvSpPr/>
          <p:nvPr/>
        </p:nvSpPr>
        <p:spPr>
          <a:xfrm>
            <a:off x="6277645" y="22289140"/>
            <a:ext cx="4774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Experiment setup</a:t>
            </a:r>
            <a:endParaRPr lang="zh-CN" altLang="en-US" sz="3200" dirty="0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91904245-9274-4CE3-81D5-67440B2A6BBF}"/>
              </a:ext>
            </a:extLst>
          </p:cNvPr>
          <p:cNvSpPr/>
          <p:nvPr/>
        </p:nvSpPr>
        <p:spPr>
          <a:xfrm>
            <a:off x="35055073" y="27759916"/>
            <a:ext cx="9351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Ratios between estimated and true lengths </a:t>
            </a:r>
            <a:endParaRPr lang="zh-CN" altLang="en-US" sz="3200" dirty="0"/>
          </a:p>
        </p:txBody>
      </p:sp>
      <p:pic>
        <p:nvPicPr>
          <p:cNvPr id="1223" name="Picture 199" descr="C:\Users\dell\Downloads\MO_16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4" y="34971001"/>
            <a:ext cx="4585714" cy="16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747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</TotalTime>
  <Words>891</Words>
  <Application>Microsoft Office PowerPoint</Application>
  <PresentationFormat>自定义</PresentationFormat>
  <Paragraphs>120</Paragraphs>
  <Slides>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Thème Office</vt:lpstr>
      <vt:lpstr>Equation</vt:lpstr>
      <vt:lpstr>Solute transport in dual conduit structure: experiment and modelling Chaoqi Wang1, Xiaoguang Wang1, Samer Majdalani1, Vincent Guinot1, Herve Jourde1  1Hydrosciences Montpellier, UMR 5569, France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Chaoqi Wang</dc:creator>
  <cp:lastModifiedBy>Chaoqi Wang</cp:lastModifiedBy>
  <cp:revision>75</cp:revision>
  <dcterms:created xsi:type="dcterms:W3CDTF">2020-05-04T00:19:55Z</dcterms:created>
  <dcterms:modified xsi:type="dcterms:W3CDTF">2020-05-07T10:15:11Z</dcterms:modified>
</cp:coreProperties>
</file>