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xIkW9FVKPc9aZG4WD0aBeGJIU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2C4188-77F7-4E9B-B4C5-27933A9B3F16}">
  <a:tblStyle styleId="{912C4188-77F7-4E9B-B4C5-27933A9B3F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10893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744fd1d9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7744fd1d9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3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3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3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l="786" r="36013"/>
          <a:stretch/>
        </p:blipFill>
        <p:spPr>
          <a:xfrm>
            <a:off x="2606230" y="0"/>
            <a:ext cx="6501384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9000">
                <a:srgbClr val="FFFFFF">
                  <a:alpha val="37647"/>
                </a:srgbClr>
              </a:gs>
              <a:gs pos="35000">
                <a:srgbClr val="FFFFFF">
                  <a:alpha val="78823"/>
                </a:srgbClr>
              </a:gs>
              <a:gs pos="58000">
                <a:schemeClr val="lt1"/>
              </a:gs>
              <a:gs pos="100000">
                <a:schemeClr val="lt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alibri"/>
              <a:buNone/>
            </a:pPr>
            <a:r>
              <a:rPr lang="en-US" sz="2900"/>
              <a:t>Drought Management Plans in Spain: Are we improving the way we manage drought? </a:t>
            </a: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358485" y="4872922"/>
            <a:ext cx="3603915" cy="1208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</a:pPr>
            <a:r>
              <a:rPr lang="en-US" sz="1700" dirty="0"/>
              <a:t>Dr Julia Urquijo (UPM)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</a:pPr>
            <a:r>
              <a:rPr lang="en-US" sz="1700" dirty="0"/>
              <a:t>Dr Lucia De Stefano (UCM, F. </a:t>
            </a:r>
            <a:r>
              <a:rPr lang="en-US" sz="1700" dirty="0" err="1"/>
              <a:t>Botín</a:t>
            </a:r>
            <a:r>
              <a:rPr lang="en-US" sz="1700" dirty="0"/>
              <a:t>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</a:pPr>
            <a:r>
              <a:rPr lang="en-US" sz="1700" dirty="0" err="1"/>
              <a:t>Dr</a:t>
            </a:r>
            <a:r>
              <a:rPr lang="en-US" sz="1700" dirty="0"/>
              <a:t> Teresa Gómez </a:t>
            </a:r>
            <a:r>
              <a:rPr lang="en-US" sz="1700" dirty="0" err="1"/>
              <a:t>Villarino</a:t>
            </a:r>
            <a:endParaRPr dirty="0"/>
          </a:p>
        </p:txBody>
      </p:sp>
      <p:sp>
        <p:nvSpPr>
          <p:cNvPr id="93" name="Google Shape;93;p1"/>
          <p:cNvSpPr/>
          <p:nvPr/>
        </p:nvSpPr>
        <p:spPr>
          <a:xfrm rot="5400000">
            <a:off x="1334844" y="-348390"/>
            <a:ext cx="151254" cy="2099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990600" y="6258197"/>
            <a:ext cx="2971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EGU 2020 – 8th May 2020</a:t>
            </a:r>
            <a:endParaRPr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Background</a:t>
            </a:r>
            <a:endParaRPr dirty="0"/>
          </a:p>
        </p:txBody>
      </p:sp>
      <p:sp>
        <p:nvSpPr>
          <p:cNvPr id="101" name="Google Shape;101;p3"/>
          <p:cNvSpPr txBox="1"/>
          <p:nvPr/>
        </p:nvSpPr>
        <p:spPr>
          <a:xfrm>
            <a:off x="755575" y="1628800"/>
            <a:ext cx="7876500" cy="575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Drought Management Plans (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DMP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a key tool for managing droughts from a risk-management perspective.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Framework Directive (WFD)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 its development to complement RBMP in the European Union.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 2007 </a:t>
            </a:r>
            <a:r>
              <a:rPr lang="en-US" sz="18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Spain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approved DMPs by River Basin District (RBDs)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enforced the development of DMP  in 2007. In 2018 a second generation of DMP were approved for all the inter-regional RBD.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little research on the effectiveness of such plans based on in-depth and ex post analysis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Kallis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2008).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evaluation of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DMP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incipient and little references can be found, mainly in the US (ex. 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 &amp; Tang, 2013; Fu, Svoboda et al., 2013;, Fu &amp; Tang et al., 2013; and Fontaine, </a:t>
            </a:r>
            <a:r>
              <a:rPr lang="en-US" sz="1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Steineman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Hayes, 2012).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Evidences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show whether they work or not as a tool for a proactive and effective drought management are needed. Spain is presented as a relevant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study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advance in DMP development and results.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">
            <a:extLst>
              <a:ext uri="{FF2B5EF4-FFF2-40B4-BE49-F238E27FC236}">
                <a16:creationId xmlns:a16="http://schemas.microsoft.com/office/drawing/2014/main" id="{17DAF7C4-67D2-4172-A67E-5AFBA509112B}"/>
              </a:ext>
            </a:extLst>
          </p:cNvPr>
          <p:cNvSpPr/>
          <p:nvPr/>
        </p:nvSpPr>
        <p:spPr>
          <a:xfrm rot="5400000">
            <a:off x="4447548" y="-3123637"/>
            <a:ext cx="152476" cy="83260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169;p21">
            <a:extLst>
              <a:ext uri="{FF2B5EF4-FFF2-40B4-BE49-F238E27FC236}">
                <a16:creationId xmlns:a16="http://schemas.microsoft.com/office/drawing/2014/main" id="{368F4880-FE49-45B8-A54E-AA9238D9E2E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6343" y="-348344"/>
            <a:ext cx="2042212" cy="1580703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Objectives &amp; Research questions</a:t>
            </a:r>
            <a:endParaRPr/>
          </a:p>
        </p:txBody>
      </p:sp>
      <p:sp>
        <p:nvSpPr>
          <p:cNvPr id="107" name="Google Shape;107;p4"/>
          <p:cNvSpPr txBox="1"/>
          <p:nvPr/>
        </p:nvSpPr>
        <p:spPr>
          <a:xfrm>
            <a:off x="286125" y="1627925"/>
            <a:ext cx="8196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</a:pPr>
            <a:r>
              <a:rPr lang="en-US" sz="1800" dirty="0"/>
              <a:t>The </a:t>
            </a:r>
            <a:r>
              <a:rPr lang="en-US" sz="1800" b="1" dirty="0"/>
              <a:t>main objective </a:t>
            </a:r>
            <a:r>
              <a:rPr lang="en-US" sz="1800" dirty="0"/>
              <a:t>is to evaluate </a:t>
            </a:r>
            <a:r>
              <a:rPr lang="en-US" sz="1800" dirty="0">
                <a:solidFill>
                  <a:schemeClr val="dk1"/>
                </a:solidFill>
              </a:rPr>
              <a:t>the adequacy, pertinence and utility of the DMP as policy instrument to deal with drought. We considered both the 2007 and the 2018 DMPs.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dirty="0"/>
              <a:t>The </a:t>
            </a:r>
            <a:r>
              <a:rPr lang="en-US" sz="1800" b="1" dirty="0"/>
              <a:t>specific objectives</a:t>
            </a:r>
            <a:r>
              <a:rPr lang="en-US" sz="1800" dirty="0"/>
              <a:t> are:</a:t>
            </a:r>
            <a:endParaRPr sz="1800" dirty="0"/>
          </a:p>
          <a:p>
            <a:pPr marL="457200" lvl="0" indent="-342900">
              <a:lnSpc>
                <a:spcPct val="115000"/>
              </a:lnSpc>
              <a:spcBef>
                <a:spcPts val="1200"/>
              </a:spcBef>
              <a:buSzPts val="1800"/>
              <a:buChar char="●"/>
            </a:pPr>
            <a:r>
              <a:rPr lang="en-US" sz="1800" dirty="0"/>
              <a:t>To </a:t>
            </a:r>
            <a:r>
              <a:rPr lang="en-US" sz="1800" dirty="0" err="1"/>
              <a:t>analyse</a:t>
            </a:r>
            <a:r>
              <a:rPr lang="en-US" sz="1800" dirty="0"/>
              <a:t> how DMPs have evolved from 2007 to 2018 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/>
              <a:t>To determine to what extent and how they have improved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/>
              <a:t>To identify gaps and challenges for the future </a:t>
            </a:r>
            <a:endParaRPr sz="1800" dirty="0"/>
          </a:p>
        </p:txBody>
      </p:sp>
      <p:sp>
        <p:nvSpPr>
          <p:cNvPr id="108" name="Google Shape;108;p4"/>
          <p:cNvSpPr txBox="1"/>
          <p:nvPr/>
        </p:nvSpPr>
        <p:spPr>
          <a:xfrm>
            <a:off x="464626" y="5092300"/>
            <a:ext cx="7839900" cy="1200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Additionally, we address the following questions of: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there significant differences between plans?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there territorial differences? About which topics?</a:t>
            </a:r>
            <a:endParaRPr dirty="0"/>
          </a:p>
        </p:txBody>
      </p:sp>
      <p:sp>
        <p:nvSpPr>
          <p:cNvPr id="5" name="Google Shape;93;p1">
            <a:extLst>
              <a:ext uri="{FF2B5EF4-FFF2-40B4-BE49-F238E27FC236}">
                <a16:creationId xmlns:a16="http://schemas.microsoft.com/office/drawing/2014/main" id="{716FB4CE-D53A-4564-8AB5-548CD130329C}"/>
              </a:ext>
            </a:extLst>
          </p:cNvPr>
          <p:cNvSpPr/>
          <p:nvPr/>
        </p:nvSpPr>
        <p:spPr>
          <a:xfrm rot="5400000">
            <a:off x="4447548" y="-3123637"/>
            <a:ext cx="152476" cy="83260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169;p21">
            <a:extLst>
              <a:ext uri="{FF2B5EF4-FFF2-40B4-BE49-F238E27FC236}">
                <a16:creationId xmlns:a16="http://schemas.microsoft.com/office/drawing/2014/main" id="{21FA8CBF-F68F-46B6-8548-726FEA76D6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6343" y="-348344"/>
            <a:ext cx="2042212" cy="1580703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Materials</a:t>
            </a:r>
            <a:endParaRPr dirty="0"/>
          </a:p>
        </p:txBody>
      </p:sp>
      <p:sp>
        <p:nvSpPr>
          <p:cNvPr id="114" name="Google Shape;114;p5"/>
          <p:cNvSpPr txBox="1"/>
          <p:nvPr/>
        </p:nvSpPr>
        <p:spPr>
          <a:xfrm>
            <a:off x="6675125" y="1490730"/>
            <a:ext cx="1946700" cy="379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DMP 2007 - DMP 2018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5" descr="Inter intra regional basins DMP_paper_1.t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2269990"/>
            <a:ext cx="5429850" cy="41855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6" name="Google Shape;116;p5"/>
          <p:cNvGraphicFramePr/>
          <p:nvPr>
            <p:extLst>
              <p:ext uri="{D42A27DB-BD31-4B8C-83A1-F6EECF244321}">
                <p14:modId xmlns:p14="http://schemas.microsoft.com/office/powerpoint/2010/main" val="1156488483"/>
              </p:ext>
            </p:extLst>
          </p:nvPr>
        </p:nvGraphicFramePr>
        <p:xfrm>
          <a:off x="6619225" y="2367130"/>
          <a:ext cx="2067575" cy="3258584"/>
        </p:xfrm>
        <a:graphic>
          <a:graphicData uri="http://schemas.openxmlformats.org/drawingml/2006/table">
            <a:tbl>
              <a:tblPr>
                <a:noFill/>
                <a:tableStyleId>{912C4188-77F7-4E9B-B4C5-27933A9B3F16}</a:tableStyleId>
              </a:tblPr>
              <a:tblGrid>
                <a:gridCol w="78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DOU</a:t>
                      </a:r>
                      <a:endParaRPr b="1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Douro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EBR</a:t>
                      </a:r>
                      <a:endParaRPr b="1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Ebro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GDQ</a:t>
                      </a:r>
                      <a:endParaRPr b="1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Guadalquivir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GUA</a:t>
                      </a:r>
                      <a:endParaRPr b="1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Guadiana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JUC</a:t>
                      </a:r>
                      <a:endParaRPr b="1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Jucar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MIN</a:t>
                      </a:r>
                      <a:endParaRPr b="1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Miño-Sil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SEG</a:t>
                      </a:r>
                      <a:endParaRPr b="1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Segura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TAG</a:t>
                      </a:r>
                      <a:endParaRPr b="1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Tagus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7" name="Google Shape;117;p5"/>
          <p:cNvSpPr txBox="1"/>
          <p:nvPr/>
        </p:nvSpPr>
        <p:spPr>
          <a:xfrm>
            <a:off x="1066800" y="1493624"/>
            <a:ext cx="3802875" cy="3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FFFF"/>
                </a:solidFill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8 DMP from Inter-regional RBD</a:t>
            </a:r>
            <a:endParaRPr sz="2000" dirty="0">
              <a:solidFill>
                <a:srgbClr val="FFFFFF"/>
              </a:solidFill>
              <a:highlight>
                <a:srgbClr val="00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p5"/>
          <p:cNvCxnSpPr>
            <a:cxnSpLocks/>
            <a:stCxn id="117" idx="3"/>
            <a:endCxn id="114" idx="1"/>
          </p:cNvCxnSpPr>
          <p:nvPr/>
        </p:nvCxnSpPr>
        <p:spPr>
          <a:xfrm flipV="1">
            <a:off x="4869675" y="1680330"/>
            <a:ext cx="1805450" cy="289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93;p1">
            <a:extLst>
              <a:ext uri="{FF2B5EF4-FFF2-40B4-BE49-F238E27FC236}">
                <a16:creationId xmlns:a16="http://schemas.microsoft.com/office/drawing/2014/main" id="{D58CEA67-25C2-4C5C-A9B1-68E4EFE1CEA9}"/>
              </a:ext>
            </a:extLst>
          </p:cNvPr>
          <p:cNvSpPr/>
          <p:nvPr/>
        </p:nvSpPr>
        <p:spPr>
          <a:xfrm rot="5400000">
            <a:off x="4447548" y="-3123637"/>
            <a:ext cx="152476" cy="83260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69;p21">
            <a:extLst>
              <a:ext uri="{FF2B5EF4-FFF2-40B4-BE49-F238E27FC236}">
                <a16:creationId xmlns:a16="http://schemas.microsoft.com/office/drawing/2014/main" id="{9B504C11-0CCC-4F0A-BDE0-4557DF386AB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6343" y="-348344"/>
            <a:ext cx="2042212" cy="1580703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/>
        </p:nvSpPr>
        <p:spPr>
          <a:xfrm>
            <a:off x="7004550" y="2117560"/>
            <a:ext cx="1974300" cy="982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components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criteria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43 indicators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6"/>
          <p:cNvSpPr txBox="1"/>
          <p:nvPr/>
        </p:nvSpPr>
        <p:spPr>
          <a:xfrm>
            <a:off x="3712607" y="2291135"/>
            <a:ext cx="2417100" cy="6408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protocol &amp; indicators definition</a:t>
            </a:r>
            <a:endParaRPr/>
          </a:p>
        </p:txBody>
      </p:sp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Methodology</a:t>
            </a:r>
            <a:endParaRPr/>
          </a:p>
        </p:txBody>
      </p:sp>
      <p:sp>
        <p:nvSpPr>
          <p:cNvPr id="126" name="Google Shape;126;p6"/>
          <p:cNvSpPr txBox="1"/>
          <p:nvPr/>
        </p:nvSpPr>
        <p:spPr>
          <a:xfrm>
            <a:off x="3712607" y="4998667"/>
            <a:ext cx="2449800" cy="446236"/>
          </a:xfrm>
          <a:prstGeom prst="rect">
            <a:avLst/>
          </a:prstGeom>
          <a:ln>
            <a:prstDash val="sysDash"/>
            <a:headEnd type="none" w="sm" len="sm"/>
            <a:tailEnd type="none" w="sm" len="sm"/>
            <a:extLst>
              <a:ext uri="{C807C97D-BFC1-408E-A445-0C87EB9F89A2}">
                <ask:lineSketchStyleProps xmlns:ask="http://schemas.microsoft.com/office/drawing/2018/sketchyshapes" sd="3559321221">
                  <a:custGeom>
                    <a:avLst/>
                    <a:gdLst>
                      <a:gd name="connsiteX0" fmla="*/ 0 w 2449800"/>
                      <a:gd name="connsiteY0" fmla="*/ 0 h 446236"/>
                      <a:gd name="connsiteX1" fmla="*/ 538956 w 2449800"/>
                      <a:gd name="connsiteY1" fmla="*/ 0 h 446236"/>
                      <a:gd name="connsiteX2" fmla="*/ 1053414 w 2449800"/>
                      <a:gd name="connsiteY2" fmla="*/ 0 h 446236"/>
                      <a:gd name="connsiteX3" fmla="*/ 1469880 w 2449800"/>
                      <a:gd name="connsiteY3" fmla="*/ 0 h 446236"/>
                      <a:gd name="connsiteX4" fmla="*/ 2008836 w 2449800"/>
                      <a:gd name="connsiteY4" fmla="*/ 0 h 446236"/>
                      <a:gd name="connsiteX5" fmla="*/ 2449800 w 2449800"/>
                      <a:gd name="connsiteY5" fmla="*/ 0 h 446236"/>
                      <a:gd name="connsiteX6" fmla="*/ 2449800 w 2449800"/>
                      <a:gd name="connsiteY6" fmla="*/ 446236 h 446236"/>
                      <a:gd name="connsiteX7" fmla="*/ 2008836 w 2449800"/>
                      <a:gd name="connsiteY7" fmla="*/ 446236 h 446236"/>
                      <a:gd name="connsiteX8" fmla="*/ 1518876 w 2449800"/>
                      <a:gd name="connsiteY8" fmla="*/ 446236 h 446236"/>
                      <a:gd name="connsiteX9" fmla="*/ 1102410 w 2449800"/>
                      <a:gd name="connsiteY9" fmla="*/ 446236 h 446236"/>
                      <a:gd name="connsiteX10" fmla="*/ 612450 w 2449800"/>
                      <a:gd name="connsiteY10" fmla="*/ 446236 h 446236"/>
                      <a:gd name="connsiteX11" fmla="*/ 0 w 2449800"/>
                      <a:gd name="connsiteY11" fmla="*/ 446236 h 446236"/>
                      <a:gd name="connsiteX12" fmla="*/ 0 w 2449800"/>
                      <a:gd name="connsiteY12" fmla="*/ 0 h 4462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449800" h="446236" fill="none" extrusionOk="0">
                        <a:moveTo>
                          <a:pt x="0" y="0"/>
                        </a:moveTo>
                        <a:cubicBezTo>
                          <a:pt x="257305" y="-25428"/>
                          <a:pt x="288898" y="58994"/>
                          <a:pt x="538956" y="0"/>
                        </a:cubicBezTo>
                        <a:cubicBezTo>
                          <a:pt x="789014" y="-58994"/>
                          <a:pt x="883957" y="34941"/>
                          <a:pt x="1053414" y="0"/>
                        </a:cubicBezTo>
                        <a:cubicBezTo>
                          <a:pt x="1222871" y="-34941"/>
                          <a:pt x="1288528" y="641"/>
                          <a:pt x="1469880" y="0"/>
                        </a:cubicBezTo>
                        <a:cubicBezTo>
                          <a:pt x="1651232" y="-641"/>
                          <a:pt x="1870475" y="2115"/>
                          <a:pt x="2008836" y="0"/>
                        </a:cubicBezTo>
                        <a:cubicBezTo>
                          <a:pt x="2147197" y="-2115"/>
                          <a:pt x="2238418" y="3495"/>
                          <a:pt x="2449800" y="0"/>
                        </a:cubicBezTo>
                        <a:cubicBezTo>
                          <a:pt x="2466597" y="128748"/>
                          <a:pt x="2421807" y="325580"/>
                          <a:pt x="2449800" y="446236"/>
                        </a:cubicBezTo>
                        <a:cubicBezTo>
                          <a:pt x="2345507" y="458075"/>
                          <a:pt x="2225661" y="414207"/>
                          <a:pt x="2008836" y="446236"/>
                        </a:cubicBezTo>
                        <a:cubicBezTo>
                          <a:pt x="1792011" y="478265"/>
                          <a:pt x="1742049" y="412370"/>
                          <a:pt x="1518876" y="446236"/>
                        </a:cubicBezTo>
                        <a:cubicBezTo>
                          <a:pt x="1295703" y="480102"/>
                          <a:pt x="1298253" y="397459"/>
                          <a:pt x="1102410" y="446236"/>
                        </a:cubicBezTo>
                        <a:cubicBezTo>
                          <a:pt x="906567" y="495013"/>
                          <a:pt x="788648" y="434055"/>
                          <a:pt x="612450" y="446236"/>
                        </a:cubicBezTo>
                        <a:cubicBezTo>
                          <a:pt x="436252" y="458417"/>
                          <a:pt x="178735" y="400331"/>
                          <a:pt x="0" y="446236"/>
                        </a:cubicBezTo>
                        <a:cubicBezTo>
                          <a:pt x="-28725" y="265250"/>
                          <a:pt x="3825" y="216074"/>
                          <a:pt x="0" y="0"/>
                        </a:cubicBezTo>
                        <a:close/>
                      </a:path>
                      <a:path w="2449800" h="446236" stroke="0" extrusionOk="0">
                        <a:moveTo>
                          <a:pt x="0" y="0"/>
                        </a:moveTo>
                        <a:cubicBezTo>
                          <a:pt x="123142" y="-26910"/>
                          <a:pt x="429173" y="58206"/>
                          <a:pt x="538956" y="0"/>
                        </a:cubicBezTo>
                        <a:cubicBezTo>
                          <a:pt x="648739" y="-58206"/>
                          <a:pt x="849664" y="51706"/>
                          <a:pt x="1053414" y="0"/>
                        </a:cubicBezTo>
                        <a:cubicBezTo>
                          <a:pt x="1257164" y="-51706"/>
                          <a:pt x="1411933" y="46601"/>
                          <a:pt x="1518876" y="0"/>
                        </a:cubicBezTo>
                        <a:cubicBezTo>
                          <a:pt x="1625819" y="-46601"/>
                          <a:pt x="2154586" y="9175"/>
                          <a:pt x="2449800" y="0"/>
                        </a:cubicBezTo>
                        <a:cubicBezTo>
                          <a:pt x="2498679" y="160876"/>
                          <a:pt x="2426188" y="276070"/>
                          <a:pt x="2449800" y="446236"/>
                        </a:cubicBezTo>
                        <a:cubicBezTo>
                          <a:pt x="2261651" y="449852"/>
                          <a:pt x="2226870" y="405601"/>
                          <a:pt x="2008836" y="446236"/>
                        </a:cubicBezTo>
                        <a:cubicBezTo>
                          <a:pt x="1790802" y="486871"/>
                          <a:pt x="1645885" y="445107"/>
                          <a:pt x="1543374" y="446236"/>
                        </a:cubicBezTo>
                        <a:cubicBezTo>
                          <a:pt x="1440863" y="447365"/>
                          <a:pt x="1213356" y="389766"/>
                          <a:pt x="1053414" y="446236"/>
                        </a:cubicBezTo>
                        <a:cubicBezTo>
                          <a:pt x="893472" y="502706"/>
                          <a:pt x="733937" y="399786"/>
                          <a:pt x="587952" y="446236"/>
                        </a:cubicBezTo>
                        <a:cubicBezTo>
                          <a:pt x="441967" y="492686"/>
                          <a:pt x="140826" y="382009"/>
                          <a:pt x="0" y="446236"/>
                        </a:cubicBezTo>
                        <a:cubicBezTo>
                          <a:pt x="-37718" y="263953"/>
                          <a:pt x="2817" y="19862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DMP analysis </a:t>
            </a:r>
            <a:endParaRPr sz="2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6"/>
          <p:cNvSpPr txBox="1"/>
          <p:nvPr/>
        </p:nvSpPr>
        <p:spPr>
          <a:xfrm>
            <a:off x="172816" y="1920081"/>
            <a:ext cx="2396556" cy="138495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 references, principles &amp; guidelines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Spanish Guidelines for DMP development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literature on the topic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Google Shape;128;p6"/>
          <p:cNvCxnSpPr>
            <a:cxnSpLocks/>
            <a:stCxn id="127" idx="3"/>
            <a:endCxn id="124" idx="1"/>
          </p:cNvCxnSpPr>
          <p:nvPr/>
        </p:nvCxnSpPr>
        <p:spPr>
          <a:xfrm flipV="1">
            <a:off x="2569372" y="2611535"/>
            <a:ext cx="1143235" cy="1023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29" name="Google Shape;129;p6"/>
          <p:cNvSpPr txBox="1"/>
          <p:nvPr/>
        </p:nvSpPr>
        <p:spPr>
          <a:xfrm>
            <a:off x="7103250" y="1681685"/>
            <a:ext cx="1776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 model</a:t>
            </a:r>
            <a:endParaRPr sz="1200"/>
          </a:p>
        </p:txBody>
      </p:sp>
      <p:sp>
        <p:nvSpPr>
          <p:cNvPr id="130" name="Google Shape;130;p6"/>
          <p:cNvSpPr txBox="1"/>
          <p:nvPr/>
        </p:nvSpPr>
        <p:spPr>
          <a:xfrm>
            <a:off x="4350257" y="3818801"/>
            <a:ext cx="1174500" cy="4044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list</a:t>
            </a:r>
            <a:endParaRPr/>
          </a:p>
        </p:txBody>
      </p:sp>
      <p:sp>
        <p:nvSpPr>
          <p:cNvPr id="131" name="Google Shape;131;p6"/>
          <p:cNvSpPr txBox="1"/>
          <p:nvPr/>
        </p:nvSpPr>
        <p:spPr>
          <a:xfrm>
            <a:off x="7478650" y="3813359"/>
            <a:ext cx="1174500" cy="404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 0 -3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6"/>
          <p:cNvSpPr txBox="1"/>
          <p:nvPr/>
        </p:nvSpPr>
        <p:spPr>
          <a:xfrm>
            <a:off x="5880188" y="3742175"/>
            <a:ext cx="1346400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>
                <a:latin typeface="Calibri"/>
                <a:ea typeface="Calibri"/>
                <a:cs typeface="Calibri"/>
                <a:sym typeface="Calibri"/>
              </a:rPr>
              <a:t>Coding process</a:t>
            </a:r>
            <a:endParaRPr b="1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5005028" y="5730483"/>
            <a:ext cx="1562100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latin typeface="Calibri"/>
                <a:ea typeface="Calibri"/>
                <a:cs typeface="Calibri"/>
                <a:sym typeface="Calibri"/>
              </a:rPr>
              <a:t>Analysis of results</a:t>
            </a:r>
            <a:endParaRPr b="1" i="1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6"/>
          <p:cNvCxnSpPr>
            <a:stCxn id="124" idx="2"/>
            <a:endCxn id="130" idx="0"/>
          </p:cNvCxnSpPr>
          <p:nvPr/>
        </p:nvCxnSpPr>
        <p:spPr>
          <a:xfrm>
            <a:off x="4921157" y="2931935"/>
            <a:ext cx="16350" cy="88686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5" name="Google Shape;135;p6"/>
          <p:cNvCxnSpPr>
            <a:stCxn id="130" idx="2"/>
            <a:endCxn id="126" idx="0"/>
          </p:cNvCxnSpPr>
          <p:nvPr/>
        </p:nvCxnSpPr>
        <p:spPr>
          <a:xfrm>
            <a:off x="4937507" y="4223201"/>
            <a:ext cx="0" cy="77546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6" name="Google Shape;136;p6"/>
          <p:cNvCxnSpPr>
            <a:stCxn id="130" idx="3"/>
            <a:endCxn id="131" idx="1"/>
          </p:cNvCxnSpPr>
          <p:nvPr/>
        </p:nvCxnSpPr>
        <p:spPr>
          <a:xfrm flipV="1">
            <a:off x="5524757" y="4015559"/>
            <a:ext cx="1953893" cy="544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8" name="Google Shape;138;p6"/>
          <p:cNvSpPr txBox="1"/>
          <p:nvPr/>
        </p:nvSpPr>
        <p:spPr>
          <a:xfrm>
            <a:off x="293300" y="1509187"/>
            <a:ext cx="2231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Literature review</a:t>
            </a:r>
            <a:endParaRPr sz="1200" dirty="0"/>
          </a:p>
        </p:txBody>
      </p:sp>
      <p:sp>
        <p:nvSpPr>
          <p:cNvPr id="139" name="Google Shape;139;p6"/>
          <p:cNvSpPr txBox="1"/>
          <p:nvPr/>
        </p:nvSpPr>
        <p:spPr>
          <a:xfrm>
            <a:off x="5030669" y="3212811"/>
            <a:ext cx="1852200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latin typeface="Calibri"/>
                <a:ea typeface="Calibri"/>
                <a:cs typeface="Calibri"/>
                <a:sym typeface="Calibri"/>
              </a:rPr>
              <a:t>Content analysis</a:t>
            </a:r>
            <a:endParaRPr b="1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93;p1">
            <a:extLst>
              <a:ext uri="{FF2B5EF4-FFF2-40B4-BE49-F238E27FC236}">
                <a16:creationId xmlns:a16="http://schemas.microsoft.com/office/drawing/2014/main" id="{BA4EAFAB-ACDE-4851-9AC2-ED3CF1377641}"/>
              </a:ext>
            </a:extLst>
          </p:cNvPr>
          <p:cNvSpPr/>
          <p:nvPr/>
        </p:nvSpPr>
        <p:spPr>
          <a:xfrm rot="5400000">
            <a:off x="4447548" y="-3123637"/>
            <a:ext cx="152476" cy="83260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322326-D400-463F-8642-F29D1791C177}"/>
              </a:ext>
            </a:extLst>
          </p:cNvPr>
          <p:cNvCxnSpPr>
            <a:stCxn id="123" idx="1"/>
            <a:endCxn id="124" idx="3"/>
          </p:cNvCxnSpPr>
          <p:nvPr/>
        </p:nvCxnSpPr>
        <p:spPr>
          <a:xfrm flipH="1">
            <a:off x="6129707" y="2608960"/>
            <a:ext cx="874843" cy="2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56885F6-9A97-466E-A6C6-BF9FACB6CB65}"/>
              </a:ext>
            </a:extLst>
          </p:cNvPr>
          <p:cNvSpPr txBox="1"/>
          <p:nvPr/>
        </p:nvSpPr>
        <p:spPr>
          <a:xfrm>
            <a:off x="3800817" y="6352786"/>
            <a:ext cx="2273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>
                <a:solidFill>
                  <a:schemeClr val="accent2"/>
                </a:solidFill>
              </a:rPr>
              <a:t>2007 – 2018 </a:t>
            </a:r>
            <a:r>
              <a:rPr lang="es-ES" b="1" i="1" dirty="0" err="1">
                <a:solidFill>
                  <a:schemeClr val="accent2"/>
                </a:solidFill>
              </a:rPr>
              <a:t>Comparison</a:t>
            </a:r>
            <a:endParaRPr lang="es-ES" b="1" i="1" dirty="0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BBE74F-65FC-4A07-BAAC-B46DE1211538}"/>
              </a:ext>
            </a:extLst>
          </p:cNvPr>
          <p:cNvCxnSpPr>
            <a:stCxn id="126" idx="2"/>
            <a:endCxn id="8" idx="0"/>
          </p:cNvCxnSpPr>
          <p:nvPr/>
        </p:nvCxnSpPr>
        <p:spPr>
          <a:xfrm>
            <a:off x="4937507" y="5444903"/>
            <a:ext cx="0" cy="907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oogle Shape;169;p21">
            <a:extLst>
              <a:ext uri="{FF2B5EF4-FFF2-40B4-BE49-F238E27FC236}">
                <a16:creationId xmlns:a16="http://schemas.microsoft.com/office/drawing/2014/main" id="{7785DC9D-0626-44DF-B5DA-CFEC057F1E3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6343" y="-348344"/>
            <a:ext cx="2042212" cy="1580703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000000"/>
                </a:solidFill>
              </a:rPr>
              <a:t>Preliminary findings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5" name="Google Shape;145;p9"/>
          <p:cNvSpPr txBox="1"/>
          <p:nvPr/>
        </p:nvSpPr>
        <p:spPr>
          <a:xfrm>
            <a:off x="404450" y="1749700"/>
            <a:ext cx="8282351" cy="4503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The scope and content of the DMPs 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more homogeneous and consistent in 2018 than in 2007.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They all show clear improvements on its quality.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In 2018 all DMP obtained an overall score above the mean score, and for 75% of the criteria</a:t>
            </a:r>
            <a:endParaRPr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Relative position changes between 2007 and 2018.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JUC: best performance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DUE: great improvement between 2007 and 2018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Drought vulnerability component is addressed better than Drought measures and management component, and Drought description component.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SzPts val="1100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">
            <a:extLst>
              <a:ext uri="{FF2B5EF4-FFF2-40B4-BE49-F238E27FC236}">
                <a16:creationId xmlns:a16="http://schemas.microsoft.com/office/drawing/2014/main" id="{A76F06BB-8AAC-4664-A9D5-E92C6A5F43BE}"/>
              </a:ext>
            </a:extLst>
          </p:cNvPr>
          <p:cNvSpPr/>
          <p:nvPr/>
        </p:nvSpPr>
        <p:spPr>
          <a:xfrm rot="5400000">
            <a:off x="4447548" y="-3123637"/>
            <a:ext cx="152476" cy="83260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169;p21">
            <a:extLst>
              <a:ext uri="{FF2B5EF4-FFF2-40B4-BE49-F238E27FC236}">
                <a16:creationId xmlns:a16="http://schemas.microsoft.com/office/drawing/2014/main" id="{B3FE9E3F-840B-46C5-A099-4CBAA407493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6343" y="-348344"/>
            <a:ext cx="2042212" cy="1580703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744fd1d9d_0_4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000000"/>
                </a:solidFill>
              </a:rPr>
              <a:t>Preliminary findings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1" name="Google Shape;151;g7744fd1d9d_0_4"/>
          <p:cNvSpPr txBox="1"/>
          <p:nvPr/>
        </p:nvSpPr>
        <p:spPr>
          <a:xfrm>
            <a:off x="404450" y="1737550"/>
            <a:ext cx="8686800" cy="47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IMPROVEMENTS: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 definition of prolonged droughts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non-conventional resources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water demands from tourism sector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Identification of measures or actions to reduce vulnerability and vulnerability areas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of drought declarations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Identification of means, staff and budget needed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Establishment of different means and mechanisms for participation and communication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REMAINING CHALLENGES: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Identifications and quantification of drought impacts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Assessment of vulnerability factors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Estimation of cost and effectiveness of drought measures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Ex-post evaluation of DPM performance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">
            <a:extLst>
              <a:ext uri="{FF2B5EF4-FFF2-40B4-BE49-F238E27FC236}">
                <a16:creationId xmlns:a16="http://schemas.microsoft.com/office/drawing/2014/main" id="{5A3BE259-6DAB-4F7D-A4B4-F5D65620010A}"/>
              </a:ext>
            </a:extLst>
          </p:cNvPr>
          <p:cNvSpPr/>
          <p:nvPr/>
        </p:nvSpPr>
        <p:spPr>
          <a:xfrm rot="5400000">
            <a:off x="4447548" y="-3123637"/>
            <a:ext cx="152476" cy="83260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169;p21">
            <a:extLst>
              <a:ext uri="{FF2B5EF4-FFF2-40B4-BE49-F238E27FC236}">
                <a16:creationId xmlns:a16="http://schemas.microsoft.com/office/drawing/2014/main" id="{2F7E2D27-1756-4940-B336-7A67E056A27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6343" y="-348344"/>
            <a:ext cx="2042212" cy="1580703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Final remarks</a:t>
            </a:r>
            <a:endParaRPr/>
          </a:p>
        </p:txBody>
      </p:sp>
      <p:sp>
        <p:nvSpPr>
          <p:cNvPr id="157" name="Google Shape;157;p15"/>
          <p:cNvSpPr txBox="1"/>
          <p:nvPr/>
        </p:nvSpPr>
        <p:spPr>
          <a:xfrm>
            <a:off x="327740" y="1502688"/>
            <a:ext cx="8816260" cy="3139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analysis of DMPs shows clear improvements in all the DMPs between 2007 and 2018.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Experienced gained in previous drought episodes management may have been incorporated in the revision of the plans and new plans can be used as a good example to develop other DMPs.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methodology enables the assessment of the quality of the DMPs and it can be easily replicated by using the research protocol.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identifications of gaps and potential issues (related to lower performance of the criteria or lower rates of improvement) could be taken into account in subsequent plans revision.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">
            <a:extLst>
              <a:ext uri="{FF2B5EF4-FFF2-40B4-BE49-F238E27FC236}">
                <a16:creationId xmlns:a16="http://schemas.microsoft.com/office/drawing/2014/main" id="{57930BB6-CC8B-4573-8584-5C7EB044A428}"/>
              </a:ext>
            </a:extLst>
          </p:cNvPr>
          <p:cNvSpPr/>
          <p:nvPr/>
        </p:nvSpPr>
        <p:spPr>
          <a:xfrm rot="5400000">
            <a:off x="4447548" y="-3123637"/>
            <a:ext cx="152476" cy="83260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169;p21">
            <a:extLst>
              <a:ext uri="{FF2B5EF4-FFF2-40B4-BE49-F238E27FC236}">
                <a16:creationId xmlns:a16="http://schemas.microsoft.com/office/drawing/2014/main" id="{EE7DDF7E-8E24-4C9B-BD14-645BC43F812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6343" y="-348344"/>
            <a:ext cx="2042212" cy="1580703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69;p21">
            <a:extLst>
              <a:ext uri="{FF2B5EF4-FFF2-40B4-BE49-F238E27FC236}">
                <a16:creationId xmlns:a16="http://schemas.microsoft.com/office/drawing/2014/main" id="{648511E5-3D47-4DAF-AF55-DCE5CC929E25}"/>
              </a:ext>
            </a:extLst>
          </p:cNvPr>
          <p:cNvPicPr preferRelativeResize="0"/>
          <p:nvPr/>
        </p:nvPicPr>
        <p:blipFill rotWithShape="1">
          <a:blip r:embed="rId3">
            <a:alphaModFix amt="40000"/>
          </a:blip>
          <a:srcRect t="16636" r="4631"/>
          <a:stretch/>
        </p:blipFill>
        <p:spPr>
          <a:xfrm>
            <a:off x="2129295" y="268219"/>
            <a:ext cx="5370962" cy="3966324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6"/>
          <p:cNvSpPr txBox="1"/>
          <p:nvPr/>
        </p:nvSpPr>
        <p:spPr>
          <a:xfrm>
            <a:off x="2695511" y="1497348"/>
            <a:ext cx="3979800" cy="1508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Thanks!!</a:t>
            </a:r>
            <a:endParaRPr sz="460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60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6"/>
          <p:cNvSpPr txBox="1"/>
          <p:nvPr/>
        </p:nvSpPr>
        <p:spPr>
          <a:xfrm>
            <a:off x="3119895" y="4428877"/>
            <a:ext cx="2925814" cy="8157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Julia Urquijo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Reguera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, PhD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Universidad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Politécnica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de Madrid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julia.urquijo@upm.es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63;p16">
            <a:extLst>
              <a:ext uri="{FF2B5EF4-FFF2-40B4-BE49-F238E27FC236}">
                <a16:creationId xmlns:a16="http://schemas.microsoft.com/office/drawing/2014/main" id="{C2D03F4E-7D28-4342-A8D8-DD816270835A}"/>
              </a:ext>
            </a:extLst>
          </p:cNvPr>
          <p:cNvSpPr txBox="1"/>
          <p:nvPr/>
        </p:nvSpPr>
        <p:spPr>
          <a:xfrm>
            <a:off x="106496" y="4428877"/>
            <a:ext cx="2925814" cy="8157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Lucia De Stefano, PhD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Universidad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Complutense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de Madrid</a:t>
            </a:r>
          </a:p>
          <a:p>
            <a:pPr lvl="0" algn="ctr"/>
            <a:r>
              <a:rPr lang="es-ES" dirty="0">
                <a:latin typeface="Calibri"/>
                <a:ea typeface="Calibri"/>
                <a:cs typeface="Calibri"/>
                <a:sym typeface="Calibri"/>
              </a:rPr>
              <a:t>luciads@geo.ucm.es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3;p16">
            <a:extLst>
              <a:ext uri="{FF2B5EF4-FFF2-40B4-BE49-F238E27FC236}">
                <a16:creationId xmlns:a16="http://schemas.microsoft.com/office/drawing/2014/main" id="{6C7AD3E1-18E4-4469-9D92-D2EAA349EEA4}"/>
              </a:ext>
            </a:extLst>
          </p:cNvPr>
          <p:cNvSpPr txBox="1"/>
          <p:nvPr/>
        </p:nvSpPr>
        <p:spPr>
          <a:xfrm>
            <a:off x="6150843" y="4428877"/>
            <a:ext cx="2925814" cy="8157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Maria Teresa Gómez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Villarino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, PhD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Universidad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Politécnica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de Madrid</a:t>
            </a:r>
          </a:p>
          <a:p>
            <a:pPr lvl="0" algn="ctr"/>
            <a:r>
              <a:rPr lang="es-ES" dirty="0">
                <a:latin typeface="Calibri"/>
                <a:ea typeface="Calibri"/>
                <a:cs typeface="Calibri"/>
                <a:sym typeface="Calibri"/>
              </a:rPr>
              <a:t>teresa.gomez.villarino@upm.es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720</Words>
  <Application>Microsoft Office PowerPoint</Application>
  <PresentationFormat>On-screen Show (4:3)</PresentationFormat>
  <Paragraphs>103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Drought Management Plans in Spain: Are we improving the way we manage drought? </vt:lpstr>
      <vt:lpstr>Background</vt:lpstr>
      <vt:lpstr>Objectives &amp; Research questions</vt:lpstr>
      <vt:lpstr>Materials</vt:lpstr>
      <vt:lpstr>Methodology</vt:lpstr>
      <vt:lpstr>Preliminary findings</vt:lpstr>
      <vt:lpstr>Preliminary findings</vt:lpstr>
      <vt:lpstr>Final remarks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Drought Management Plans in Spain: Are we improving the way we manage drought? </dc:title>
  <dc:creator>Julia Urquijo</dc:creator>
  <cp:lastModifiedBy>Julia Urquijo</cp:lastModifiedBy>
  <cp:revision>13</cp:revision>
  <dcterms:created xsi:type="dcterms:W3CDTF">2020-04-30T13:00:11Z</dcterms:created>
  <dcterms:modified xsi:type="dcterms:W3CDTF">2020-05-06T15:55:05Z</dcterms:modified>
</cp:coreProperties>
</file>