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9" r:id="rId2"/>
    <p:sldMasterId id="2147483714" r:id="rId3"/>
    <p:sldMasterId id="2147483719" r:id="rId4"/>
  </p:sldMasterIdLst>
  <p:notesMasterIdLst>
    <p:notesMasterId r:id="rId31"/>
  </p:notesMasterIdLst>
  <p:sldIdLst>
    <p:sldId id="262" r:id="rId5"/>
    <p:sldId id="324" r:id="rId6"/>
    <p:sldId id="258" r:id="rId7"/>
    <p:sldId id="259" r:id="rId8"/>
    <p:sldId id="260" r:id="rId9"/>
    <p:sldId id="280" r:id="rId10"/>
    <p:sldId id="281" r:id="rId11"/>
    <p:sldId id="283" r:id="rId12"/>
    <p:sldId id="282" r:id="rId13"/>
    <p:sldId id="261" r:id="rId14"/>
    <p:sldId id="284" r:id="rId15"/>
    <p:sldId id="266" r:id="rId16"/>
    <p:sldId id="267" r:id="rId17"/>
    <p:sldId id="320" r:id="rId18"/>
    <p:sldId id="321" r:id="rId19"/>
    <p:sldId id="322" r:id="rId20"/>
    <p:sldId id="317" r:id="rId21"/>
    <p:sldId id="276" r:id="rId22"/>
    <p:sldId id="305" r:id="rId23"/>
    <p:sldId id="308" r:id="rId24"/>
    <p:sldId id="319" r:id="rId25"/>
    <p:sldId id="309" r:id="rId26"/>
    <p:sldId id="291" r:id="rId27"/>
    <p:sldId id="323" r:id="rId28"/>
    <p:sldId id="314" r:id="rId29"/>
    <p:sldId id="302"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81149" autoAdjust="0"/>
  </p:normalViewPr>
  <p:slideViewPr>
    <p:cSldViewPr snapToGrid="0">
      <p:cViewPr varScale="1">
        <p:scale>
          <a:sx n="83" d="100"/>
          <a:sy n="83" d="100"/>
        </p:scale>
        <p:origin x="1402" y="48"/>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68DC72-0701-4922-B9D1-CBFB540736DA}" type="datetimeFigureOut">
              <a:rPr lang="en-IN" smtClean="0"/>
              <a:pPr/>
              <a:t>01-05-2020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433DB3-0243-45D5-87FD-27D2F51D2003}" type="slidenum">
              <a:rPr lang="en-IN" smtClean="0"/>
              <a:pPr/>
              <a:t>‹#›</a:t>
            </a:fld>
            <a:endParaRPr lang="en-IN"/>
          </a:p>
        </p:txBody>
      </p:sp>
    </p:spTree>
    <p:extLst>
      <p:ext uri="{BB962C8B-B14F-4D97-AF65-F5344CB8AC3E}">
        <p14:creationId xmlns:p14="http://schemas.microsoft.com/office/powerpoint/2010/main" val="1069364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433DB3-0243-45D5-87FD-27D2F51D2003}" type="slidenum">
              <a:rPr lang="en-IN" smtClean="0"/>
              <a:pPr/>
              <a:t>1</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52529" cy="736270"/>
          </a:xfrm>
          <a:prstGeom prst="rect">
            <a:avLst/>
          </a:prstGeom>
          <a:gradFill>
            <a:gsLst>
              <a:gs pos="1000">
                <a:srgbClr val="166018"/>
              </a:gs>
              <a:gs pos="52000">
                <a:srgbClr val="00B0F0"/>
              </a:gs>
              <a:gs pos="100000">
                <a:schemeClr val="tx2">
                  <a:lumMod val="75000"/>
                </a:schemeClr>
              </a:gs>
              <a:gs pos="100000">
                <a:srgbClr val="4D080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Franklin Gothic Demi" pitchFamily="34" charset="0"/>
              </a:rPr>
              <a:t>INDIAN INSTITUTE OF TECHNOLOGY ROORKEE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895" y="-1281"/>
            <a:ext cx="755828" cy="73210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629020"/>
            <a:ext cx="9133723" cy="2228980"/>
          </a:xfrm>
          <a:prstGeom prst="rect">
            <a:avLst/>
          </a:prstGeom>
        </p:spPr>
      </p:pic>
    </p:spTree>
    <p:extLst>
      <p:ext uri="{BB962C8B-B14F-4D97-AF65-F5344CB8AC3E}">
        <p14:creationId xmlns:p14="http://schemas.microsoft.com/office/powerpoint/2010/main" val="377781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52529" cy="736270"/>
          </a:xfrm>
          <a:prstGeom prst="rect">
            <a:avLst/>
          </a:prstGeom>
          <a:gradFill>
            <a:gsLst>
              <a:gs pos="1000">
                <a:srgbClr val="166018"/>
              </a:gs>
              <a:gs pos="52000">
                <a:srgbClr val="00B0F0"/>
              </a:gs>
              <a:gs pos="100000">
                <a:schemeClr val="tx2">
                  <a:lumMod val="75000"/>
                </a:schemeClr>
              </a:gs>
              <a:gs pos="100000">
                <a:srgbClr val="4D080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ranklin Gothic Demi" pitchFamily="34" charset="0"/>
                <a:ea typeface="+mn-ea"/>
                <a:cs typeface="+mn-cs"/>
              </a:rPr>
              <a:t>INDIAN INSTITUTE OF TECHNOLOGY ROORKEE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895" y="-1281"/>
            <a:ext cx="755828" cy="732103"/>
          </a:xfrm>
          <a:prstGeom prst="rect">
            <a:avLst/>
          </a:prstGeom>
        </p:spPr>
      </p:pic>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5006150"/>
            <a:ext cx="9133727" cy="185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24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cxnSp>
        <p:nvCxnSpPr>
          <p:cNvPr id="8" name="Straight Connector 7"/>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1388" t="1" b="-2"/>
          <a:stretch/>
        </p:blipFill>
        <p:spPr bwMode="auto">
          <a:xfrm>
            <a:off x="8654142" y="6438902"/>
            <a:ext cx="47693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F7DBA9-935E-47CE-962B-4680C9109015}" type="slidenum">
              <a:rPr kumimoji="0" lang="en-US" altLang="en-US" sz="1400" b="1" i="0" u="none" strike="noStrike" kern="1200" cap="none" spc="0" normalizeH="0" baseline="0" noProof="0" smtClean="0">
                <a:ln>
                  <a:noFill/>
                </a:ln>
                <a:solidFill>
                  <a:prstClr val="white"/>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11" name="Title 1"/>
          <p:cNvSpPr>
            <a:spLocks noGrp="1"/>
          </p:cNvSpPr>
          <p:nvPr>
            <p:ph type="title"/>
          </p:nvPr>
        </p:nvSpPr>
        <p:spPr>
          <a:xfrm>
            <a:off x="180654" y="202990"/>
            <a:ext cx="7042080" cy="554587"/>
          </a:xfrm>
        </p:spPr>
        <p:txBody>
          <a:bodyPr/>
          <a:lstStyle>
            <a:lvl1pPr algn="l">
              <a:defRPr sz="3200" b="1"/>
            </a:lvl1pPr>
          </a:lstStyle>
          <a:p>
            <a:r>
              <a:rPr lang="en-US" dirty="0"/>
              <a:t>Click to edit Master title style</a:t>
            </a:r>
            <a:endParaRPr lang="en-IN" dirty="0"/>
          </a:p>
        </p:txBody>
      </p:sp>
      <p:sp>
        <p:nvSpPr>
          <p:cNvPr id="12" name="Content Placeholder 3"/>
          <p:cNvSpPr>
            <a:spLocks noGrp="1"/>
          </p:cNvSpPr>
          <p:nvPr>
            <p:ph sz="half" idx="2"/>
          </p:nvPr>
        </p:nvSpPr>
        <p:spPr>
          <a:xfrm>
            <a:off x="187931" y="1215630"/>
            <a:ext cx="8768137" cy="5223272"/>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Box 12"/>
          <p:cNvSpPr txBox="1"/>
          <p:nvPr userDrawn="1"/>
        </p:nvSpPr>
        <p:spPr>
          <a:xfrm>
            <a:off x="6274685" y="6616864"/>
            <a:ext cx="3409772"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Calibri" pitchFamily="34" charset="0"/>
                <a:ea typeface="+mn-ea"/>
                <a:cs typeface="+mn-cs"/>
              </a:rPr>
              <a:t>Department of Earth Sciences</a:t>
            </a:r>
          </a:p>
        </p:txBody>
      </p:sp>
      <p:pic>
        <p:nvPicPr>
          <p:cNvPr id="2" name="Picture 1">
            <a:extLst>
              <a:ext uri="{FF2B5EF4-FFF2-40B4-BE49-F238E27FC236}">
                <a16:creationId xmlns:a16="http://schemas.microsoft.com/office/drawing/2014/main" id="{A01241A1-0452-48F6-9205-CC1EFADA0F86}"/>
              </a:ext>
            </a:extLst>
          </p:cNvPr>
          <p:cNvPicPr>
            <a:picLocks noChangeAspect="1"/>
          </p:cNvPicPr>
          <p:nvPr userDrawn="1"/>
        </p:nvPicPr>
        <p:blipFill>
          <a:blip r:embed="rId3"/>
          <a:stretch>
            <a:fillRect/>
          </a:stretch>
        </p:blipFill>
        <p:spPr>
          <a:xfrm>
            <a:off x="8062101" y="1705"/>
            <a:ext cx="981541" cy="957155"/>
          </a:xfrm>
          <a:prstGeom prst="rect">
            <a:avLst/>
          </a:prstGeom>
        </p:spPr>
      </p:pic>
    </p:spTree>
    <p:extLst>
      <p:ext uri="{BB962C8B-B14F-4D97-AF65-F5344CB8AC3E}">
        <p14:creationId xmlns:p14="http://schemas.microsoft.com/office/powerpoint/2010/main" val="2911790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a:xfrm>
            <a:off x="180654" y="202990"/>
            <a:ext cx="7042080" cy="554587"/>
          </a:xfrm>
        </p:spPr>
        <p:txBody>
          <a:bodyPr/>
          <a:lstStyle>
            <a:lvl1pPr algn="l">
              <a:defRPr sz="3200" b="1"/>
            </a:lvl1pPr>
          </a:lstStyle>
          <a:p>
            <a:r>
              <a:rPr lang="en-US" dirty="0"/>
              <a:t>Click to edit Master title style</a:t>
            </a:r>
            <a:endParaRPr lang="en-IN" dirty="0"/>
          </a:p>
        </p:txBody>
      </p:sp>
      <p:sp>
        <p:nvSpPr>
          <p:cNvPr id="3" name="Text Placeholder 2"/>
          <p:cNvSpPr>
            <a:spLocks noGrp="1"/>
          </p:cNvSpPr>
          <p:nvPr>
            <p:ph type="body" idx="1"/>
          </p:nvPr>
        </p:nvSpPr>
        <p:spPr>
          <a:xfrm>
            <a:off x="180654" y="1132413"/>
            <a:ext cx="4288604" cy="4806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0654" y="1613043"/>
            <a:ext cx="4288604" cy="47842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4645025" y="1125166"/>
            <a:ext cx="4242121" cy="4878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0486" y="1621133"/>
            <a:ext cx="4242121" cy="47842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cxnSp>
        <p:nvCxnSpPr>
          <p:cNvPr id="11" name="Straight Connector 10"/>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F7DBA9-935E-47CE-962B-4680C9109015}" type="slidenum">
              <a:rPr kumimoji="0" lang="en-US" altLang="en-US" sz="1400" b="1" i="0" u="none" strike="noStrike" kern="1200" cap="none" spc="0" normalizeH="0" baseline="0" noProof="0" smtClean="0">
                <a:ln>
                  <a:noFill/>
                </a:ln>
                <a:solidFill>
                  <a:prstClr val="white"/>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pic>
        <p:nvPicPr>
          <p:cNvPr id="1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1388" t="1" b="-2"/>
          <a:stretch/>
        </p:blipFill>
        <p:spPr bwMode="auto">
          <a:xfrm>
            <a:off x="8654142" y="6438902"/>
            <a:ext cx="47693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6204247" y="6613289"/>
            <a:ext cx="3409772"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Calibri" pitchFamily="34" charset="0"/>
                <a:ea typeface="+mn-ea"/>
                <a:cs typeface="+mn-cs"/>
              </a:rPr>
              <a:t>Department of Earth Sciences</a:t>
            </a:r>
          </a:p>
        </p:txBody>
      </p:sp>
      <p:pic>
        <p:nvPicPr>
          <p:cNvPr id="8" name="Picture 7">
            <a:extLst>
              <a:ext uri="{FF2B5EF4-FFF2-40B4-BE49-F238E27FC236}">
                <a16:creationId xmlns:a16="http://schemas.microsoft.com/office/drawing/2014/main" id="{0B15BE85-03AE-478D-BA8F-17FABBC05F0C}"/>
              </a:ext>
            </a:extLst>
          </p:cNvPr>
          <p:cNvPicPr>
            <a:picLocks noChangeAspect="1"/>
          </p:cNvPicPr>
          <p:nvPr userDrawn="1"/>
        </p:nvPicPr>
        <p:blipFill>
          <a:blip r:embed="rId3"/>
          <a:stretch>
            <a:fillRect/>
          </a:stretch>
        </p:blipFill>
        <p:spPr>
          <a:xfrm>
            <a:off x="8140295" y="6883"/>
            <a:ext cx="981541" cy="957155"/>
          </a:xfrm>
          <a:prstGeom prst="rect">
            <a:avLst/>
          </a:prstGeom>
        </p:spPr>
      </p:pic>
    </p:spTree>
    <p:extLst>
      <p:ext uri="{BB962C8B-B14F-4D97-AF65-F5344CB8AC3E}">
        <p14:creationId xmlns:p14="http://schemas.microsoft.com/office/powerpoint/2010/main" val="2935155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F7DBA9-935E-47CE-962B-4680C9109015}" type="slidenum">
              <a:rPr kumimoji="0" lang="en-US" altLang="en-US" sz="1400" b="1" i="0" u="none" strike="noStrike" kern="1200" cap="none" spc="0" normalizeH="0" baseline="0" noProof="0" smtClean="0">
                <a:ln>
                  <a:noFill/>
                </a:ln>
                <a:solidFill>
                  <a:prstClr val="white"/>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11" name="Title 1"/>
          <p:cNvSpPr>
            <a:spLocks noGrp="1"/>
          </p:cNvSpPr>
          <p:nvPr>
            <p:ph type="title" hasCustomPrompt="1"/>
          </p:nvPr>
        </p:nvSpPr>
        <p:spPr>
          <a:xfrm>
            <a:off x="3363913" y="2971801"/>
            <a:ext cx="2452687" cy="711200"/>
          </a:xfrm>
        </p:spPr>
        <p:txBody>
          <a:bodyPr anchor="t"/>
          <a:lstStyle>
            <a:lvl1pPr algn="ctr">
              <a:defRPr sz="3600" b="1" cap="none"/>
            </a:lvl1pPr>
          </a:lstStyle>
          <a:p>
            <a:r>
              <a:rPr lang="en-US" dirty="0"/>
              <a:t>Thanks…</a:t>
            </a:r>
            <a:endParaRPr lang="en-IN" dirty="0"/>
          </a:p>
        </p:txBody>
      </p:sp>
      <p:cxnSp>
        <p:nvCxnSpPr>
          <p:cNvPr id="12" name="Straight Connector 11"/>
          <p:cNvCxnSpPr/>
          <p:nvPr userDrawn="1"/>
        </p:nvCxnSpPr>
        <p:spPr>
          <a:xfrm>
            <a:off x="3595524" y="3619535"/>
            <a:ext cx="2009553"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803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47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30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547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784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28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01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8164285" y="-1480"/>
            <a:ext cx="979715" cy="961360"/>
          </a:xfrm>
          <a:prstGeom prst="rect">
            <a:avLst/>
          </a:prstGeom>
        </p:spPr>
      </p:pic>
      <p:cxnSp>
        <p:nvCxnSpPr>
          <p:cNvPr id="8" name="Straight Connector 7"/>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64197" y="6447291"/>
            <a:ext cx="16668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4" cstate="print">
            <a:lum bright="3000"/>
          </a:blip>
          <a:stretch>
            <a:fillRect/>
          </a:stretch>
        </p:blipFill>
        <p:spPr>
          <a:xfrm>
            <a:off x="1873072" y="2118212"/>
            <a:ext cx="5321656" cy="3510576"/>
          </a:xfrm>
          <a:prstGeom prst="rect">
            <a:avLst/>
          </a:prstGeom>
        </p:spPr>
      </p:pic>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defRPr/>
            </a:pPr>
            <a:fld id="{0FF7DBA9-935E-47CE-962B-4680C9109015}" type="slidenum">
              <a:rPr lang="en-US" altLang="en-US" smtClean="0"/>
              <a:pPr algn="r">
                <a:defRPr/>
              </a:pPr>
              <a:t>‹#›</a:t>
            </a:fld>
            <a:endParaRPr lang="en-US" altLang="en-US" dirty="0"/>
          </a:p>
        </p:txBody>
      </p:sp>
      <p:sp>
        <p:nvSpPr>
          <p:cNvPr id="11" name="Title 1"/>
          <p:cNvSpPr>
            <a:spLocks noGrp="1"/>
          </p:cNvSpPr>
          <p:nvPr>
            <p:ph type="title"/>
          </p:nvPr>
        </p:nvSpPr>
        <p:spPr>
          <a:xfrm>
            <a:off x="180654" y="202990"/>
            <a:ext cx="7042080" cy="554587"/>
          </a:xfrm>
        </p:spPr>
        <p:txBody>
          <a:bodyPr/>
          <a:lstStyle>
            <a:lvl1pPr algn="l">
              <a:defRPr sz="3200" b="1"/>
            </a:lvl1pPr>
          </a:lstStyle>
          <a:p>
            <a:r>
              <a:rPr lang="en-US" dirty="0"/>
              <a:t>Click to edit Master title style</a:t>
            </a:r>
            <a:endParaRPr lang="en-IN" dirty="0"/>
          </a:p>
        </p:txBody>
      </p:sp>
      <p:sp>
        <p:nvSpPr>
          <p:cNvPr id="12" name="Content Placeholder 3"/>
          <p:cNvSpPr>
            <a:spLocks noGrp="1"/>
          </p:cNvSpPr>
          <p:nvPr>
            <p:ph sz="half" idx="2"/>
          </p:nvPr>
        </p:nvSpPr>
        <p:spPr>
          <a:xfrm>
            <a:off x="180653" y="1173984"/>
            <a:ext cx="8768137" cy="5223272"/>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18656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515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823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617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126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365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0"/>
            <a:ext cx="9152529" cy="736270"/>
          </a:xfrm>
          <a:prstGeom prst="rect">
            <a:avLst/>
          </a:prstGeom>
          <a:gradFill>
            <a:gsLst>
              <a:gs pos="1000">
                <a:srgbClr val="166018"/>
              </a:gs>
              <a:gs pos="52000">
                <a:srgbClr val="00B0F0"/>
              </a:gs>
              <a:gs pos="100000">
                <a:schemeClr val="tx2">
                  <a:lumMod val="75000"/>
                </a:schemeClr>
              </a:gs>
              <a:gs pos="100000">
                <a:srgbClr val="4D080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Franklin Gothic Demi" pitchFamily="34" charset="0"/>
                <a:ea typeface="+mn-ea"/>
                <a:cs typeface="+mn-cs"/>
              </a:rPr>
              <a:t>INDIAN INSTITUTE OF TECHNOLOGY ROORKEE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897" y="-1281"/>
            <a:ext cx="755828" cy="732103"/>
          </a:xfrm>
          <a:prstGeom prst="rect">
            <a:avLst/>
          </a:prstGeom>
        </p:spPr>
      </p:pic>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5006150"/>
            <a:ext cx="9133727" cy="185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2288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cxnSp>
        <p:nvCxnSpPr>
          <p:cNvPr id="8" name="Straight Connector 7"/>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1388" t="1" b="-2"/>
          <a:stretch/>
        </p:blipFill>
        <p:spPr bwMode="auto">
          <a:xfrm>
            <a:off x="8654143" y="6438906"/>
            <a:ext cx="47693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F7DBA9-935E-47CE-962B-4680C9109015}" type="slidenum">
              <a:rPr kumimoji="0" lang="en-US" altLang="en-US" sz="1050" b="1" i="0" u="none" strike="noStrike" kern="1200" cap="none" spc="0" normalizeH="0" baseline="0" noProof="0" smtClean="0">
                <a:ln>
                  <a:noFill/>
                </a:ln>
                <a:solidFill>
                  <a:prstClr val="white"/>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5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11" name="Title 1"/>
          <p:cNvSpPr>
            <a:spLocks noGrp="1"/>
          </p:cNvSpPr>
          <p:nvPr>
            <p:ph type="title"/>
          </p:nvPr>
        </p:nvSpPr>
        <p:spPr>
          <a:xfrm>
            <a:off x="180654" y="202991"/>
            <a:ext cx="7042080" cy="554587"/>
          </a:xfrm>
        </p:spPr>
        <p:txBody>
          <a:bodyPr/>
          <a:lstStyle>
            <a:lvl1pPr algn="l">
              <a:defRPr sz="2400" b="1"/>
            </a:lvl1pPr>
          </a:lstStyle>
          <a:p>
            <a:r>
              <a:rPr lang="en-US" dirty="0"/>
              <a:t>Click to edit Master title style</a:t>
            </a:r>
            <a:endParaRPr lang="en-IN" dirty="0"/>
          </a:p>
        </p:txBody>
      </p:sp>
      <p:sp>
        <p:nvSpPr>
          <p:cNvPr id="12" name="Content Placeholder 3"/>
          <p:cNvSpPr>
            <a:spLocks noGrp="1"/>
          </p:cNvSpPr>
          <p:nvPr>
            <p:ph sz="half" idx="2"/>
          </p:nvPr>
        </p:nvSpPr>
        <p:spPr>
          <a:xfrm>
            <a:off x="187933" y="1215630"/>
            <a:ext cx="8768137" cy="5223272"/>
          </a:xfr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Box 12"/>
          <p:cNvSpPr txBox="1"/>
          <p:nvPr userDrawn="1"/>
        </p:nvSpPr>
        <p:spPr>
          <a:xfrm>
            <a:off x="6246976" y="6622529"/>
            <a:ext cx="34097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Calibri" panose="020F0502020204030204"/>
                <a:ea typeface="+mn-ea"/>
                <a:cs typeface="+mn-cs"/>
              </a:rPr>
              <a:t>Department of Earth Sciences</a:t>
            </a:r>
          </a:p>
        </p:txBody>
      </p:sp>
      <p:pic>
        <p:nvPicPr>
          <p:cNvPr id="2" name="Picture 1">
            <a:extLst>
              <a:ext uri="{FF2B5EF4-FFF2-40B4-BE49-F238E27FC236}">
                <a16:creationId xmlns:a16="http://schemas.microsoft.com/office/drawing/2014/main" id="{C88C6681-9174-4ECB-A81B-00BBADC8AC2A}"/>
              </a:ext>
            </a:extLst>
          </p:cNvPr>
          <p:cNvPicPr>
            <a:picLocks noChangeAspect="1"/>
          </p:cNvPicPr>
          <p:nvPr userDrawn="1"/>
        </p:nvPicPr>
        <p:blipFill>
          <a:blip r:embed="rId3"/>
          <a:stretch>
            <a:fillRect/>
          </a:stretch>
        </p:blipFill>
        <p:spPr>
          <a:xfrm>
            <a:off x="8052866" y="0"/>
            <a:ext cx="981541" cy="957155"/>
          </a:xfrm>
          <a:prstGeom prst="rect">
            <a:avLst/>
          </a:prstGeom>
        </p:spPr>
      </p:pic>
    </p:spTree>
    <p:extLst>
      <p:ext uri="{BB962C8B-B14F-4D97-AF65-F5344CB8AC3E}">
        <p14:creationId xmlns:p14="http://schemas.microsoft.com/office/powerpoint/2010/main" val="3491840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E83C-7153-4CA8-8BDA-339242F40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79CF9A-4FEF-4492-B7AA-21330CD7FD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9B6DDF4-56F8-4CBE-977B-8D4D4980D3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AEE32FE-28B0-4F8D-A292-F429CE77EF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83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lum bright="3000"/>
          </a:blip>
          <a:stretch>
            <a:fillRect/>
          </a:stretch>
        </p:blipFill>
        <p:spPr>
          <a:xfrm>
            <a:off x="1873072" y="2118212"/>
            <a:ext cx="5321656" cy="3510576"/>
          </a:xfrm>
          <a:prstGeom prst="rect">
            <a:avLst/>
          </a:prstGeom>
        </p:spPr>
      </p:pic>
      <p:sp>
        <p:nvSpPr>
          <p:cNvPr id="2" name="Title 1"/>
          <p:cNvSpPr>
            <a:spLocks noGrp="1"/>
          </p:cNvSpPr>
          <p:nvPr>
            <p:ph type="title"/>
          </p:nvPr>
        </p:nvSpPr>
        <p:spPr>
          <a:xfrm>
            <a:off x="180654" y="202990"/>
            <a:ext cx="7042080" cy="554587"/>
          </a:xfrm>
        </p:spPr>
        <p:txBody>
          <a:bodyPr/>
          <a:lstStyle>
            <a:lvl1pPr algn="l">
              <a:defRPr sz="3200" b="1"/>
            </a:lvl1pPr>
          </a:lstStyle>
          <a:p>
            <a:r>
              <a:rPr lang="en-US" dirty="0"/>
              <a:t>Click to edit Master title style</a:t>
            </a:r>
            <a:endParaRPr lang="en-IN" dirty="0"/>
          </a:p>
        </p:txBody>
      </p:sp>
      <p:sp>
        <p:nvSpPr>
          <p:cNvPr id="3" name="Text Placeholder 2"/>
          <p:cNvSpPr>
            <a:spLocks noGrp="1"/>
          </p:cNvSpPr>
          <p:nvPr>
            <p:ph type="body" idx="1"/>
          </p:nvPr>
        </p:nvSpPr>
        <p:spPr>
          <a:xfrm>
            <a:off x="180654" y="1132413"/>
            <a:ext cx="4288604" cy="4806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0654" y="1613043"/>
            <a:ext cx="4288604" cy="47842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4645025" y="1125166"/>
            <a:ext cx="4242121" cy="4878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13043"/>
            <a:ext cx="4242121" cy="47842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pic>
        <p:nvPicPr>
          <p:cNvPr id="10" name="Picture 9"/>
          <p:cNvPicPr>
            <a:picLocks noChangeAspect="1"/>
          </p:cNvPicPr>
          <p:nvPr userDrawn="1"/>
        </p:nvPicPr>
        <p:blipFill>
          <a:blip r:embed="rId3" cstate="print"/>
          <a:stretch>
            <a:fillRect/>
          </a:stretch>
        </p:blipFill>
        <p:spPr>
          <a:xfrm>
            <a:off x="8164285" y="-1480"/>
            <a:ext cx="979715" cy="961360"/>
          </a:xfrm>
          <a:prstGeom prst="rect">
            <a:avLst/>
          </a:prstGeom>
        </p:spPr>
      </p:pic>
      <p:cxnSp>
        <p:nvCxnSpPr>
          <p:cNvPr id="11" name="Straight Connector 10"/>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64197" y="6447291"/>
            <a:ext cx="16668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defRPr/>
            </a:pPr>
            <a:fld id="{0FF7DBA9-935E-47CE-962B-4680C9109015}" type="slidenum">
              <a:rPr lang="en-US" altLang="en-US" smtClean="0"/>
              <a:pPr algn="r">
                <a:defRPr/>
              </a:pPr>
              <a:t>‹#›</a:t>
            </a:fld>
            <a:endParaRPr lang="en-US" altLang="en-US" dirty="0"/>
          </a:p>
        </p:txBody>
      </p:sp>
    </p:spTree>
    <p:extLst>
      <p:ext uri="{BB962C8B-B14F-4D97-AF65-F5344CB8AC3E}">
        <p14:creationId xmlns:p14="http://schemas.microsoft.com/office/powerpoint/2010/main" val="261892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lum bright="3000"/>
          </a:blip>
          <a:stretch>
            <a:fillRect/>
          </a:stretch>
        </p:blipFill>
        <p:spPr>
          <a:xfrm>
            <a:off x="1873072" y="2118212"/>
            <a:ext cx="5321656" cy="3510576"/>
          </a:xfrm>
          <a:prstGeom prst="rect">
            <a:avLst/>
          </a:prstGeom>
        </p:spPr>
      </p:pic>
      <p:pic>
        <p:nvPicPr>
          <p:cNvPr id="6" name="Picture 5"/>
          <p:cNvPicPr>
            <a:picLocks noChangeAspect="1"/>
          </p:cNvPicPr>
          <p:nvPr userDrawn="1"/>
        </p:nvPicPr>
        <p:blipFill>
          <a:blip r:embed="rId3" cstate="print"/>
          <a:stretch>
            <a:fillRect/>
          </a:stretch>
        </p:blipFill>
        <p:spPr>
          <a:xfrm>
            <a:off x="8164285" y="-1480"/>
            <a:ext cx="979715" cy="961360"/>
          </a:xfrm>
          <a:prstGeom prst="rect">
            <a:avLst/>
          </a:prstGeom>
        </p:spPr>
      </p:pic>
      <p:cxnSp>
        <p:nvCxnSpPr>
          <p:cNvPr id="7" name="Straight Connector 6"/>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64197" y="6447291"/>
            <a:ext cx="16668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defRPr/>
            </a:pPr>
            <a:fld id="{0FF7DBA9-935E-47CE-962B-4680C9109015}" type="slidenum">
              <a:rPr lang="en-US" altLang="en-US" smtClean="0"/>
              <a:pPr algn="r">
                <a:defRPr/>
              </a:pPr>
              <a:t>‹#›</a:t>
            </a:fld>
            <a:endParaRPr lang="en-US" altLang="en-US" dirty="0"/>
          </a:p>
        </p:txBody>
      </p:sp>
    </p:spTree>
    <p:extLst>
      <p:ext uri="{BB962C8B-B14F-4D97-AF65-F5344CB8AC3E}">
        <p14:creationId xmlns:p14="http://schemas.microsoft.com/office/powerpoint/2010/main" val="7775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defRPr/>
            </a:pPr>
            <a:fld id="{0FF7DBA9-935E-47CE-962B-4680C9109015}" type="slidenum">
              <a:rPr lang="en-US" altLang="en-US" smtClean="0"/>
              <a:pPr algn="r">
                <a:defRPr/>
              </a:pPr>
              <a:t>‹#›</a:t>
            </a:fld>
            <a:endParaRPr lang="en-US" altLang="en-US" dirty="0"/>
          </a:p>
        </p:txBody>
      </p:sp>
      <p:sp>
        <p:nvSpPr>
          <p:cNvPr id="11" name="Title 1"/>
          <p:cNvSpPr>
            <a:spLocks noGrp="1"/>
          </p:cNvSpPr>
          <p:nvPr>
            <p:ph type="title" hasCustomPrompt="1"/>
          </p:nvPr>
        </p:nvSpPr>
        <p:spPr>
          <a:xfrm>
            <a:off x="3363913" y="2971801"/>
            <a:ext cx="2452687" cy="711200"/>
          </a:xfrm>
        </p:spPr>
        <p:txBody>
          <a:bodyPr anchor="t"/>
          <a:lstStyle>
            <a:lvl1pPr algn="ctr">
              <a:defRPr sz="3600" b="1" cap="none"/>
            </a:lvl1pPr>
          </a:lstStyle>
          <a:p>
            <a:r>
              <a:rPr lang="en-US" dirty="0"/>
              <a:t>Thanks…</a:t>
            </a:r>
            <a:endParaRPr lang="en-IN" dirty="0"/>
          </a:p>
        </p:txBody>
      </p:sp>
      <p:cxnSp>
        <p:nvCxnSpPr>
          <p:cNvPr id="12" name="Straight Connector 11"/>
          <p:cNvCxnSpPr/>
          <p:nvPr userDrawn="1"/>
        </p:nvCxnSpPr>
        <p:spPr>
          <a:xfrm>
            <a:off x="3595524" y="3619535"/>
            <a:ext cx="2009553"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07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 y="0"/>
            <a:ext cx="9152529" cy="736270"/>
          </a:xfrm>
          <a:prstGeom prst="rect">
            <a:avLst/>
          </a:prstGeom>
          <a:gradFill>
            <a:gsLst>
              <a:gs pos="1000">
                <a:srgbClr val="166018"/>
              </a:gs>
              <a:gs pos="52000">
                <a:srgbClr val="00B0F0"/>
              </a:gs>
              <a:gs pos="100000">
                <a:schemeClr val="tx2">
                  <a:lumMod val="75000"/>
                </a:schemeClr>
              </a:gs>
              <a:gs pos="100000">
                <a:srgbClr val="4D080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Franklin Gothic Demi" pitchFamily="34" charset="0"/>
                <a:ea typeface="+mn-ea"/>
                <a:cs typeface="+mn-cs"/>
              </a:rPr>
              <a:t>INDIAN INSTITUTE OF TECHNOLOGY ROORKEE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896" y="-1281"/>
            <a:ext cx="755828" cy="732103"/>
          </a:xfrm>
          <a:prstGeom prst="rect">
            <a:avLst/>
          </a:prstGeom>
        </p:spPr>
      </p:pic>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006150"/>
            <a:ext cx="9133727" cy="185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87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8164286" y="-1480"/>
            <a:ext cx="979715" cy="961360"/>
          </a:xfrm>
          <a:prstGeom prst="rect">
            <a:avLst/>
          </a:prstGeom>
        </p:spPr>
      </p:pic>
      <p:cxnSp>
        <p:nvCxnSpPr>
          <p:cNvPr id="8" name="Straight Connector 7"/>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1388" t="1" b="-2"/>
          <a:stretch/>
        </p:blipFill>
        <p:spPr bwMode="auto">
          <a:xfrm>
            <a:off x="8654143" y="6438904"/>
            <a:ext cx="47693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fld id="{0FF7DBA9-935E-47CE-962B-4680C9109015}" type="slidenum">
              <a:rPr kumimoji="0" lang="en-US" altLang="en-US" sz="1050" b="1" i="0" u="none" strike="noStrike" kern="1200" cap="none" spc="0" normalizeH="0" baseline="0" noProof="0" smtClean="0">
                <a:ln>
                  <a:noFill/>
                </a:ln>
                <a:solidFill>
                  <a:prstClr val="white"/>
                </a:solidFill>
                <a:effectLst/>
                <a:uLnTx/>
                <a:uFillTx/>
                <a:latin typeface="Calibri" pitchFamily="34" charset="0"/>
                <a:ea typeface="+mn-ea"/>
                <a:cs typeface="+mn-cs"/>
              </a:rPr>
              <a:pPr marL="0" marR="0" lvl="0" indent="0" algn="r" defTabSz="685800" rtl="0" eaLnBrk="0" fontAlgn="base" latinLnBrk="0" hangingPunct="0">
                <a:lnSpc>
                  <a:spcPct val="100000"/>
                </a:lnSpc>
                <a:spcBef>
                  <a:spcPct val="0"/>
                </a:spcBef>
                <a:spcAft>
                  <a:spcPct val="0"/>
                </a:spcAft>
                <a:buClrTx/>
                <a:buSzTx/>
                <a:buFontTx/>
                <a:buNone/>
                <a:tabLst/>
                <a:defRPr/>
              </a:pPr>
              <a:t>‹#›</a:t>
            </a:fld>
            <a:endParaRPr kumimoji="0" lang="en-US" altLang="en-US" sz="105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11" name="Title 1"/>
          <p:cNvSpPr>
            <a:spLocks noGrp="1"/>
          </p:cNvSpPr>
          <p:nvPr>
            <p:ph type="title"/>
          </p:nvPr>
        </p:nvSpPr>
        <p:spPr>
          <a:xfrm>
            <a:off x="180654" y="202991"/>
            <a:ext cx="7042080" cy="554587"/>
          </a:xfrm>
        </p:spPr>
        <p:txBody>
          <a:bodyPr/>
          <a:lstStyle>
            <a:lvl1pPr algn="l">
              <a:defRPr sz="2400" b="1"/>
            </a:lvl1pPr>
          </a:lstStyle>
          <a:p>
            <a:r>
              <a:rPr lang="en-US" dirty="0"/>
              <a:t>Click to edit Master title style</a:t>
            </a:r>
            <a:endParaRPr lang="en-IN" dirty="0"/>
          </a:p>
        </p:txBody>
      </p:sp>
      <p:sp>
        <p:nvSpPr>
          <p:cNvPr id="12" name="Content Placeholder 3"/>
          <p:cNvSpPr>
            <a:spLocks noGrp="1"/>
          </p:cNvSpPr>
          <p:nvPr>
            <p:ph sz="half" idx="2"/>
          </p:nvPr>
        </p:nvSpPr>
        <p:spPr>
          <a:xfrm>
            <a:off x="187932" y="1215630"/>
            <a:ext cx="8768137" cy="5223272"/>
          </a:xfr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Box 12"/>
          <p:cNvSpPr txBox="1"/>
          <p:nvPr userDrawn="1"/>
        </p:nvSpPr>
        <p:spPr>
          <a:xfrm>
            <a:off x="6246976" y="6594819"/>
            <a:ext cx="3409772" cy="265457"/>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IN" sz="1125" b="1" i="0" u="none" strike="noStrike" kern="1200" cap="none" spc="0" normalizeH="0" baseline="0" noProof="0" dirty="0">
                <a:ln>
                  <a:noFill/>
                </a:ln>
                <a:solidFill>
                  <a:prstClr val="black"/>
                </a:solidFill>
                <a:effectLst/>
                <a:uLnTx/>
                <a:uFillTx/>
                <a:latin typeface="Calibri" pitchFamily="34" charset="0"/>
                <a:ea typeface="+mn-ea"/>
                <a:cs typeface="+mn-cs"/>
              </a:rPr>
              <a:t>Department of Earth Sciences</a:t>
            </a:r>
          </a:p>
        </p:txBody>
      </p:sp>
    </p:spTree>
    <p:extLst>
      <p:ext uri="{BB962C8B-B14F-4D97-AF65-F5344CB8AC3E}">
        <p14:creationId xmlns:p14="http://schemas.microsoft.com/office/powerpoint/2010/main" val="365323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sp>
        <p:nvSpPr>
          <p:cNvPr id="2" name="Title 1"/>
          <p:cNvSpPr>
            <a:spLocks noGrp="1"/>
          </p:cNvSpPr>
          <p:nvPr>
            <p:ph type="title"/>
          </p:nvPr>
        </p:nvSpPr>
        <p:spPr>
          <a:xfrm>
            <a:off x="180654" y="202991"/>
            <a:ext cx="7042080" cy="554587"/>
          </a:xfrm>
        </p:spPr>
        <p:txBody>
          <a:bodyPr/>
          <a:lstStyle>
            <a:lvl1pPr algn="l">
              <a:defRPr sz="2400" b="1"/>
            </a:lvl1pPr>
          </a:lstStyle>
          <a:p>
            <a:r>
              <a:rPr lang="en-US" dirty="0"/>
              <a:t>Click to edit Master title style</a:t>
            </a:r>
            <a:endParaRPr lang="en-IN" dirty="0"/>
          </a:p>
        </p:txBody>
      </p:sp>
      <p:sp>
        <p:nvSpPr>
          <p:cNvPr id="3" name="Text Placeholder 2"/>
          <p:cNvSpPr>
            <a:spLocks noGrp="1"/>
          </p:cNvSpPr>
          <p:nvPr>
            <p:ph type="body" idx="1"/>
          </p:nvPr>
        </p:nvSpPr>
        <p:spPr>
          <a:xfrm>
            <a:off x="180655" y="1132413"/>
            <a:ext cx="4288604" cy="48063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180655" y="1613044"/>
            <a:ext cx="4288604" cy="4784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4645026" y="1125168"/>
            <a:ext cx="4242121" cy="48787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50487" y="1621133"/>
            <a:ext cx="4242121" cy="47842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cxnSp>
        <p:nvCxnSpPr>
          <p:cNvPr id="11" name="Straight Connector 10"/>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fld id="{0FF7DBA9-935E-47CE-962B-4680C9109015}" type="slidenum">
              <a:rPr kumimoji="0" lang="en-US" altLang="en-US" sz="1050" b="1" i="0" u="none" strike="noStrike" kern="1200" cap="none" spc="0" normalizeH="0" baseline="0" noProof="0" smtClean="0">
                <a:ln>
                  <a:noFill/>
                </a:ln>
                <a:solidFill>
                  <a:prstClr val="white"/>
                </a:solidFill>
                <a:effectLst/>
                <a:uLnTx/>
                <a:uFillTx/>
                <a:latin typeface="Calibri" pitchFamily="34" charset="0"/>
                <a:ea typeface="+mn-ea"/>
                <a:cs typeface="+mn-cs"/>
              </a:rPr>
              <a:pPr marL="0" marR="0" lvl="0" indent="0" algn="r" defTabSz="685800" rtl="0" eaLnBrk="0" fontAlgn="base" latinLnBrk="0" hangingPunct="0">
                <a:lnSpc>
                  <a:spcPct val="100000"/>
                </a:lnSpc>
                <a:spcBef>
                  <a:spcPct val="0"/>
                </a:spcBef>
                <a:spcAft>
                  <a:spcPct val="0"/>
                </a:spcAft>
                <a:buClrTx/>
                <a:buSzTx/>
                <a:buFontTx/>
                <a:buNone/>
                <a:tabLst/>
                <a:defRPr/>
              </a:pPr>
              <a:t>‹#›</a:t>
            </a:fld>
            <a:endParaRPr kumimoji="0" lang="en-US" altLang="en-US" sz="105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pic>
        <p:nvPicPr>
          <p:cNvPr id="1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1388" t="1" b="-2"/>
          <a:stretch/>
        </p:blipFill>
        <p:spPr bwMode="auto">
          <a:xfrm>
            <a:off x="8654143" y="6438904"/>
            <a:ext cx="47693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6195011" y="6623671"/>
            <a:ext cx="3409772" cy="265457"/>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IN" sz="1125" b="1" i="0" u="none" strike="noStrike" kern="1200" cap="none" spc="0" normalizeH="0" baseline="0" noProof="0" dirty="0">
                <a:ln>
                  <a:noFill/>
                </a:ln>
                <a:solidFill>
                  <a:prstClr val="black"/>
                </a:solidFill>
                <a:effectLst/>
                <a:uLnTx/>
                <a:uFillTx/>
                <a:latin typeface="Calibri" pitchFamily="34" charset="0"/>
                <a:ea typeface="+mn-ea"/>
                <a:cs typeface="+mn-cs"/>
              </a:rPr>
              <a:t>Department of Earth Sciences</a:t>
            </a:r>
          </a:p>
        </p:txBody>
      </p:sp>
      <p:pic>
        <p:nvPicPr>
          <p:cNvPr id="8" name="Picture 7">
            <a:extLst>
              <a:ext uri="{FF2B5EF4-FFF2-40B4-BE49-F238E27FC236}">
                <a16:creationId xmlns:a16="http://schemas.microsoft.com/office/drawing/2014/main" id="{7A396233-9102-43C5-9AE2-FA730815C8E1}"/>
              </a:ext>
            </a:extLst>
          </p:cNvPr>
          <p:cNvPicPr>
            <a:picLocks noChangeAspect="1"/>
          </p:cNvPicPr>
          <p:nvPr userDrawn="1"/>
        </p:nvPicPr>
        <p:blipFill>
          <a:blip r:embed="rId3"/>
          <a:stretch>
            <a:fillRect/>
          </a:stretch>
        </p:blipFill>
        <p:spPr>
          <a:xfrm>
            <a:off x="8104493" y="1706"/>
            <a:ext cx="981541" cy="957155"/>
          </a:xfrm>
          <a:prstGeom prst="rect">
            <a:avLst/>
          </a:prstGeom>
        </p:spPr>
      </p:pic>
    </p:spTree>
    <p:extLst>
      <p:ext uri="{BB962C8B-B14F-4D97-AF65-F5344CB8AC3E}">
        <p14:creationId xmlns:p14="http://schemas.microsoft.com/office/powerpoint/2010/main" val="271651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fld id="{0FF7DBA9-935E-47CE-962B-4680C9109015}" type="slidenum">
              <a:rPr kumimoji="0" lang="en-US" altLang="en-US" sz="1050" b="1" i="0" u="none" strike="noStrike" kern="1200" cap="none" spc="0" normalizeH="0" baseline="0" noProof="0" smtClean="0">
                <a:ln>
                  <a:noFill/>
                </a:ln>
                <a:solidFill>
                  <a:prstClr val="white"/>
                </a:solidFill>
                <a:effectLst/>
                <a:uLnTx/>
                <a:uFillTx/>
                <a:latin typeface="Calibri" pitchFamily="34" charset="0"/>
                <a:ea typeface="+mn-ea"/>
                <a:cs typeface="+mn-cs"/>
              </a:rPr>
              <a:pPr marL="0" marR="0" lvl="0" indent="0" algn="r" defTabSz="685800" rtl="0" eaLnBrk="0" fontAlgn="base" latinLnBrk="0" hangingPunct="0">
                <a:lnSpc>
                  <a:spcPct val="100000"/>
                </a:lnSpc>
                <a:spcBef>
                  <a:spcPct val="0"/>
                </a:spcBef>
                <a:spcAft>
                  <a:spcPct val="0"/>
                </a:spcAft>
                <a:buClrTx/>
                <a:buSzTx/>
                <a:buFontTx/>
                <a:buNone/>
                <a:tabLst/>
                <a:defRPr/>
              </a:pPr>
              <a:t>‹#›</a:t>
            </a:fld>
            <a:endParaRPr kumimoji="0" lang="en-US" altLang="en-US" sz="105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11" name="Title 1"/>
          <p:cNvSpPr>
            <a:spLocks noGrp="1"/>
          </p:cNvSpPr>
          <p:nvPr>
            <p:ph type="title" hasCustomPrompt="1"/>
          </p:nvPr>
        </p:nvSpPr>
        <p:spPr>
          <a:xfrm>
            <a:off x="3363914" y="2971801"/>
            <a:ext cx="2452687" cy="711200"/>
          </a:xfrm>
        </p:spPr>
        <p:txBody>
          <a:bodyPr anchor="t"/>
          <a:lstStyle>
            <a:lvl1pPr algn="ctr">
              <a:defRPr sz="2700" b="1" cap="none"/>
            </a:lvl1pPr>
          </a:lstStyle>
          <a:p>
            <a:r>
              <a:rPr lang="en-US" dirty="0"/>
              <a:t>Thanks…</a:t>
            </a:r>
            <a:endParaRPr lang="en-IN" dirty="0"/>
          </a:p>
        </p:txBody>
      </p:sp>
      <p:cxnSp>
        <p:nvCxnSpPr>
          <p:cNvPr id="12" name="Straight Connector 11"/>
          <p:cNvCxnSpPr/>
          <p:nvPr userDrawn="1"/>
        </p:nvCxnSpPr>
        <p:spPr>
          <a:xfrm>
            <a:off x="3595525" y="3619535"/>
            <a:ext cx="2009553"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60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N"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247F8E96-40AA-459E-91AA-55A5F97CAAA0}" type="datetime1">
              <a:rPr lang="en-US" smtClean="0">
                <a:solidFill>
                  <a:prstClr val="black">
                    <a:tint val="75000"/>
                  </a:prstClr>
                </a:solidFill>
              </a:rPr>
              <a:pPr>
                <a:defRPr/>
              </a:pPr>
              <a:t>01/05/2020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D4CB9294-F9FF-4346-BE48-1C04129C722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9861629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1" r:id="rId3"/>
    <p:sldLayoutId id="2147483703" r:id="rId4"/>
    <p:sldLayoutId id="2147483708" r:id="rId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N" altLang="en-US"/>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N"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0" hangingPunct="0">
              <a:defRPr sz="900">
                <a:solidFill>
                  <a:schemeClr val="tx1">
                    <a:tint val="75000"/>
                  </a:schemeClr>
                </a:solidFill>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47F8E96-40AA-459E-91AA-55A5F97CAAA0}" type="datetime1">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01/05/2020</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0" hangingPunct="0">
              <a:defRPr sz="900">
                <a:solidFill>
                  <a:schemeClr val="tx1">
                    <a:tint val="75000"/>
                  </a:schemeClr>
                </a:solidFill>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0" hangingPunct="0">
              <a:defRPr sz="900">
                <a:solidFill>
                  <a:schemeClr val="tx1">
                    <a:tint val="75000"/>
                  </a:schemeClr>
                </a:solidFill>
                <a:cs typeface="+mn-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4CB9294-F9FF-4346-BE48-1C04129C722B}" type="slidenum">
              <a:rPr kumimoji="0" lang="en-US" alt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530970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hf hdr="0" ftr="0" dt="0"/>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N"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47F8E96-40AA-459E-91AA-55A5F97CAAA0}" type="datetime1">
              <a:rPr kumimoji="0" lang="en-US" sz="1200" b="0" i="0" u="none" strike="noStrike" kern="1200" cap="none" spc="0" normalizeH="0" baseline="0" noProof="0" smtClean="0">
                <a:ln>
                  <a:noFill/>
                </a:ln>
                <a:solidFill>
                  <a:prstClr val="black">
                    <a:tint val="75000"/>
                  </a:prstClr>
                </a:solidFill>
                <a:effectLst/>
                <a:uLnTx/>
                <a:uFillTx/>
                <a:latin typeface="Calibri"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4CB9294-F9FF-4346-BE48-1C04129C722B}" type="slidenum">
              <a:rPr kumimoji="0" lang="en-US" altLang="en-US" sz="1200" b="0" i="0" u="none" strike="noStrike" kern="1200" cap="none" spc="0" normalizeH="0" baseline="0" noProof="0">
                <a:ln>
                  <a:noFill/>
                </a:ln>
                <a:solidFill>
                  <a:prstClr val="black">
                    <a:tint val="75000"/>
                  </a:prstClr>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itchFamily="34" charset="0"/>
              <a:ea typeface="+mn-ea"/>
              <a:cs typeface="+mn-cs"/>
            </a:endParaRPr>
          </a:p>
        </p:txBody>
      </p:sp>
    </p:spTree>
    <p:extLst>
      <p:ext uri="{BB962C8B-B14F-4D97-AF65-F5344CB8AC3E}">
        <p14:creationId xmlns:p14="http://schemas.microsoft.com/office/powerpoint/2010/main" val="49839322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0333A8-50EE-4986-9CB9-DE7263D8927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C2A7E5-C949-4E58-BE76-A256651D81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40185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tif"/><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1.TIF"/><Relationship Id="rId12" Type="http://schemas.openxmlformats.org/officeDocument/2006/relationships/image" Target="../media/image34.TIF"/><Relationship Id="rId2" Type="http://schemas.openxmlformats.org/officeDocument/2006/relationships/image" Target="../media/image28.tif"/><Relationship Id="rId1" Type="http://schemas.openxmlformats.org/officeDocument/2006/relationships/slideLayout" Target="../slideLayouts/slideLayout26.xml"/><Relationship Id="rId6" Type="http://schemas.openxmlformats.org/officeDocument/2006/relationships/image" Target="../media/image38.png"/><Relationship Id="rId11" Type="http://schemas.openxmlformats.org/officeDocument/2006/relationships/image" Target="../media/image33.TIF"/><Relationship Id="rId5" Type="http://schemas.openxmlformats.org/officeDocument/2006/relationships/image" Target="../media/image30.png"/><Relationship Id="rId10"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32.TIF"/></Relationships>
</file>

<file path=ppt/slides/_rels/slide2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208704" y="1751033"/>
            <a:ext cx="7247166" cy="649390"/>
          </a:xfrm>
        </p:spPr>
        <p:txBody>
          <a:bodyPr/>
          <a:lstStyle>
            <a:lvl1pPr algn="ctr">
              <a:defRPr sz="2800" b="1">
                <a:latin typeface="+mn-lt"/>
              </a:defRPr>
            </a:lvl1pPr>
          </a:lstStyle>
          <a:p>
            <a:pPr lvl="0"/>
            <a:br>
              <a:rPr lang="en-US" dirty="0"/>
            </a:br>
            <a:endParaRPr lang="en-IN" dirty="0"/>
          </a:p>
        </p:txBody>
      </p:sp>
      <p:sp>
        <p:nvSpPr>
          <p:cNvPr id="5" name="Rectangle 4"/>
          <p:cNvSpPr/>
          <p:nvPr/>
        </p:nvSpPr>
        <p:spPr>
          <a:xfrm>
            <a:off x="295563" y="1078787"/>
            <a:ext cx="8552873" cy="873572"/>
          </a:xfrm>
          <a:prstGeom prst="rect">
            <a:avLst/>
          </a:prstGeom>
        </p:spPr>
        <p:txBody>
          <a:bodyPr wrap="square">
            <a:spAutoFit/>
          </a:bodyPr>
          <a:lstStyle/>
          <a:p>
            <a:pPr algn="ctr">
              <a:lnSpc>
                <a:spcPct val="150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Landslide Susceptibility Zonation Mapping in and Around Dharamshala, Himachal Pradesh Using Bivariate Statistical Techniques – A Comparative Study</a:t>
            </a:r>
            <a:endParaRPr lang="en-GB" sz="1400" dirty="0">
              <a:ea typeface="Calibri" panose="020F0502020204030204" pitchFamily="34" charset="0"/>
              <a:cs typeface="Times New Roman" panose="02020603050405020304" pitchFamily="18" charset="0"/>
            </a:endParaRPr>
          </a:p>
        </p:txBody>
      </p:sp>
      <p:sp>
        <p:nvSpPr>
          <p:cNvPr id="7" name="Rectangle 6"/>
          <p:cNvSpPr/>
          <p:nvPr/>
        </p:nvSpPr>
        <p:spPr>
          <a:xfrm>
            <a:off x="3275959" y="2660712"/>
            <a:ext cx="1905640" cy="748923"/>
          </a:xfrm>
          <a:prstGeom prst="rect">
            <a:avLst/>
          </a:prstGeom>
        </p:spPr>
        <p:txBody>
          <a:bodyPr wrap="square">
            <a:spAutoFit/>
          </a:bodyPr>
          <a:lstStyle/>
          <a:p>
            <a:pPr algn="ctr">
              <a:spcAft>
                <a:spcPts val="800"/>
              </a:spcAft>
            </a:pPr>
            <a:r>
              <a:rPr lang="en-IN"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By</a:t>
            </a:r>
          </a:p>
          <a:p>
            <a:pPr algn="ctr">
              <a:spcAft>
                <a:spcPts val="800"/>
              </a:spcAft>
            </a:pPr>
            <a:r>
              <a:rPr lang="en-IN"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Kumari </a:t>
            </a:r>
            <a:r>
              <a:rPr lang="en-IN"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Sweta</a:t>
            </a:r>
            <a:endParaRPr lang="en-GB" sz="1600" dirty="0">
              <a:solidFill>
                <a:srgbClr val="7030A0"/>
              </a:solidFill>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D9A3BFE-68A8-415D-B307-7833613D4ADD}"/>
              </a:ext>
            </a:extLst>
          </p:cNvPr>
          <p:cNvSpPr txBox="1"/>
          <p:nvPr/>
        </p:nvSpPr>
        <p:spPr>
          <a:xfrm>
            <a:off x="5900184" y="3669924"/>
            <a:ext cx="3077561" cy="1200329"/>
          </a:xfrm>
          <a:prstGeom prst="rect">
            <a:avLst/>
          </a:prstGeom>
          <a:noFill/>
        </p:spPr>
        <p:txBody>
          <a:bodyPr wrap="square" rtlCol="0">
            <a:spAutoFit/>
          </a:bodyPr>
          <a:lstStyle/>
          <a:p>
            <a:pPr eaLnBrk="1" fontAlgn="auto" hangingPunct="1">
              <a:spcBef>
                <a:spcPts val="0"/>
              </a:spcBef>
              <a:spcAft>
                <a:spcPts val="0"/>
              </a:spcAft>
              <a:defRPr/>
            </a:pPr>
            <a:r>
              <a:rPr lang="en-IN" b="1" i="1" dirty="0">
                <a:solidFill>
                  <a:prstClr val="black"/>
                </a:solidFill>
                <a:latin typeface="Calibri" panose="020F0502020204030204"/>
              </a:rPr>
              <a:t>Under the Supervision of:</a:t>
            </a:r>
          </a:p>
          <a:p>
            <a:pPr eaLnBrk="1" fontAlgn="auto" hangingPunct="1">
              <a:spcBef>
                <a:spcPts val="0"/>
              </a:spcBef>
              <a:spcAft>
                <a:spcPts val="0"/>
              </a:spcAft>
              <a:defRPr/>
            </a:pPr>
            <a:r>
              <a:rPr lang="en-IN" dirty="0" err="1">
                <a:solidFill>
                  <a:prstClr val="black"/>
                </a:solidFill>
                <a:latin typeface="Calibri" panose="020F0502020204030204"/>
              </a:rPr>
              <a:t>Dr.</a:t>
            </a:r>
            <a:r>
              <a:rPr lang="en-IN" dirty="0">
                <a:solidFill>
                  <a:prstClr val="black"/>
                </a:solidFill>
                <a:latin typeface="Calibri" panose="020F0502020204030204"/>
              </a:rPr>
              <a:t> Ajanta </a:t>
            </a:r>
            <a:r>
              <a:rPr lang="en-IN" dirty="0" err="1">
                <a:solidFill>
                  <a:prstClr val="black"/>
                </a:solidFill>
                <a:latin typeface="Calibri" panose="020F0502020204030204"/>
              </a:rPr>
              <a:t>Goswami</a:t>
            </a:r>
            <a:endParaRPr lang="en-IN" dirty="0">
              <a:solidFill>
                <a:prstClr val="black"/>
              </a:solidFill>
              <a:latin typeface="Calibri" panose="020F0502020204030204"/>
            </a:endParaRPr>
          </a:p>
          <a:p>
            <a:pPr eaLnBrk="1" fontAlgn="auto" hangingPunct="1">
              <a:spcBef>
                <a:spcPts val="0"/>
              </a:spcBef>
              <a:spcAft>
                <a:spcPts val="0"/>
              </a:spcAft>
              <a:defRPr/>
            </a:pPr>
            <a:r>
              <a:rPr lang="en-IN" dirty="0">
                <a:solidFill>
                  <a:prstClr val="black"/>
                </a:solidFill>
                <a:latin typeface="Calibri" panose="020F0502020204030204"/>
              </a:rPr>
              <a:t>Department of Earth Sciences</a:t>
            </a:r>
          </a:p>
          <a:p>
            <a:pPr eaLnBrk="1" fontAlgn="auto" hangingPunct="1">
              <a:spcBef>
                <a:spcPts val="0"/>
              </a:spcBef>
              <a:spcAft>
                <a:spcPts val="0"/>
              </a:spcAft>
              <a:defRPr/>
            </a:pPr>
            <a:r>
              <a:rPr lang="en-IN" dirty="0">
                <a:solidFill>
                  <a:prstClr val="black"/>
                </a:solidFill>
                <a:latin typeface="Calibri" panose="020F0502020204030204"/>
              </a:rPr>
              <a:t>IIT Roorkee</a:t>
            </a:r>
          </a:p>
        </p:txBody>
      </p:sp>
    </p:spTree>
    <p:extLst>
      <p:ext uri="{BB962C8B-B14F-4D97-AF65-F5344CB8AC3E}">
        <p14:creationId xmlns:p14="http://schemas.microsoft.com/office/powerpoint/2010/main" val="20267720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solidFill>
                  <a:schemeClr val="accent1">
                    <a:lumMod val="50000"/>
                  </a:schemeClr>
                </a:solidFill>
                <a:cs typeface="Times New Roman" panose="02020603050405020304" pitchFamily="18" charset="0"/>
              </a:rPr>
              <a:t>contd..</a:t>
            </a:r>
            <a:endParaRPr lang="en-IN" dirty="0">
              <a:solidFill>
                <a:schemeClr val="accent1">
                  <a:lumMod val="50000"/>
                </a:schemeClr>
              </a:solidFill>
            </a:endParaRPr>
          </a:p>
        </p:txBody>
      </p:sp>
      <p:sp>
        <p:nvSpPr>
          <p:cNvPr id="3" name="Content Placeholder 2"/>
          <p:cNvSpPr>
            <a:spLocks noGrp="1"/>
          </p:cNvSpPr>
          <p:nvPr>
            <p:ph sz="half" idx="2"/>
          </p:nvPr>
        </p:nvSpPr>
        <p:spPr>
          <a:xfrm>
            <a:off x="187931" y="1130060"/>
            <a:ext cx="8768137" cy="5308842"/>
          </a:xfrm>
        </p:spPr>
        <p:txBody>
          <a:bodyPr/>
          <a:lstStyle/>
          <a:p>
            <a:pPr>
              <a:buFont typeface="Wingdings" panose="05000000000000000000" pitchFamily="2" charset="2"/>
              <a:buChar char="ü"/>
            </a:pPr>
            <a:r>
              <a:rPr lang="en-IN" dirty="0">
                <a:latin typeface="+mn-lt"/>
                <a:cs typeface="Times New Roman" panose="02020603050405020304" pitchFamily="18" charset="0"/>
              </a:rPr>
              <a:t>Major Causes of Landslide</a:t>
            </a:r>
          </a:p>
        </p:txBody>
      </p:sp>
      <p:sp>
        <p:nvSpPr>
          <p:cNvPr id="4" name="Rectangle 3"/>
          <p:cNvSpPr/>
          <p:nvPr/>
        </p:nvSpPr>
        <p:spPr>
          <a:xfrm>
            <a:off x="2761072" y="1880557"/>
            <a:ext cx="2898476" cy="379563"/>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Factors Causing of Landslides</a:t>
            </a:r>
          </a:p>
        </p:txBody>
      </p:sp>
      <p:cxnSp>
        <p:nvCxnSpPr>
          <p:cNvPr id="6" name="Straight Connector 5"/>
          <p:cNvCxnSpPr/>
          <p:nvPr/>
        </p:nvCxnSpPr>
        <p:spPr>
          <a:xfrm>
            <a:off x="2269366" y="2501661"/>
            <a:ext cx="40112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2"/>
          </p:cNvCxnSpPr>
          <p:nvPr/>
        </p:nvCxnSpPr>
        <p:spPr>
          <a:xfrm>
            <a:off x="4210310" y="2260120"/>
            <a:ext cx="0" cy="2329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69367" y="2501661"/>
            <a:ext cx="0" cy="3191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280650" y="2505975"/>
            <a:ext cx="0" cy="3191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240667" y="2824540"/>
            <a:ext cx="2057399" cy="383876"/>
          </a:xfrm>
          <a:prstGeom prst="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Inherent Factors</a:t>
            </a:r>
          </a:p>
        </p:txBody>
      </p:sp>
      <p:sp>
        <p:nvSpPr>
          <p:cNvPr id="17" name="Rectangle 16"/>
          <p:cNvSpPr/>
          <p:nvPr/>
        </p:nvSpPr>
        <p:spPr>
          <a:xfrm>
            <a:off x="5251950" y="2813760"/>
            <a:ext cx="2057399" cy="383876"/>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Triggering Factors</a:t>
            </a:r>
          </a:p>
        </p:txBody>
      </p:sp>
      <p:cxnSp>
        <p:nvCxnSpPr>
          <p:cNvPr id="18" name="Straight Connector 17"/>
          <p:cNvCxnSpPr/>
          <p:nvPr/>
        </p:nvCxnSpPr>
        <p:spPr>
          <a:xfrm flipV="1">
            <a:off x="1510242" y="3441330"/>
            <a:ext cx="1690778" cy="86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260520" y="3192601"/>
            <a:ext cx="0" cy="2329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9366" y="3208416"/>
            <a:ext cx="0" cy="2329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811282" y="3432703"/>
            <a:ext cx="2898476" cy="172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492215" y="3703828"/>
            <a:ext cx="1407544" cy="867561"/>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Geotechnical Parameters</a:t>
            </a:r>
          </a:p>
        </p:txBody>
      </p:sp>
      <p:sp>
        <p:nvSpPr>
          <p:cNvPr id="27" name="Rectangle 26"/>
          <p:cNvSpPr/>
          <p:nvPr/>
        </p:nvSpPr>
        <p:spPr>
          <a:xfrm>
            <a:off x="866316" y="3703827"/>
            <a:ext cx="1287851" cy="867561"/>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Geological Parameters</a:t>
            </a:r>
          </a:p>
        </p:txBody>
      </p:sp>
      <p:cxnSp>
        <p:nvCxnSpPr>
          <p:cNvPr id="30" name="Straight Arrow Connector 29"/>
          <p:cNvCxnSpPr/>
          <p:nvPr/>
        </p:nvCxnSpPr>
        <p:spPr>
          <a:xfrm>
            <a:off x="3201020" y="3441330"/>
            <a:ext cx="0" cy="2624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510242" y="3449956"/>
            <a:ext cx="0" cy="2538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537339" y="4380725"/>
            <a:ext cx="1573297" cy="45227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Anthropogenic</a:t>
            </a:r>
          </a:p>
        </p:txBody>
      </p:sp>
      <p:sp>
        <p:nvSpPr>
          <p:cNvPr id="35" name="Rectangle 34"/>
          <p:cNvSpPr/>
          <p:nvPr/>
        </p:nvSpPr>
        <p:spPr>
          <a:xfrm>
            <a:off x="7110636" y="3705372"/>
            <a:ext cx="1354346" cy="423306"/>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Earthquakes</a:t>
            </a:r>
          </a:p>
        </p:txBody>
      </p:sp>
      <p:sp>
        <p:nvSpPr>
          <p:cNvPr id="36" name="Rectangle 35"/>
          <p:cNvSpPr/>
          <p:nvPr/>
        </p:nvSpPr>
        <p:spPr>
          <a:xfrm>
            <a:off x="4182993" y="3709935"/>
            <a:ext cx="1354346" cy="475427"/>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Rainfall</a:t>
            </a:r>
          </a:p>
        </p:txBody>
      </p:sp>
      <p:cxnSp>
        <p:nvCxnSpPr>
          <p:cNvPr id="37" name="Straight Arrow Connector 36"/>
          <p:cNvCxnSpPr/>
          <p:nvPr/>
        </p:nvCxnSpPr>
        <p:spPr>
          <a:xfrm>
            <a:off x="6260520" y="3441329"/>
            <a:ext cx="0" cy="9393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709758" y="3436821"/>
            <a:ext cx="0" cy="2624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819909" y="3449956"/>
            <a:ext cx="0" cy="2624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2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53" y="346970"/>
            <a:ext cx="7259409" cy="415940"/>
          </a:xfrm>
        </p:spPr>
        <p:txBody>
          <a:bodyPr>
            <a:noAutofit/>
          </a:bodyPr>
          <a:lstStyle/>
          <a:p>
            <a:pPr algn="ctr"/>
            <a:r>
              <a:rPr lang="en-IN" sz="3200" dirty="0">
                <a:solidFill>
                  <a:schemeClr val="accent1">
                    <a:lumMod val="50000"/>
                  </a:schemeClr>
                </a:solidFill>
                <a:latin typeface="+mn-lt"/>
                <a:cs typeface="Times New Roman" panose="02020603050405020304" pitchFamily="18" charset="0"/>
              </a:rPr>
              <a:t>Landslide susceptibility mapping (LSM)</a:t>
            </a:r>
          </a:p>
        </p:txBody>
      </p:sp>
      <p:sp>
        <p:nvSpPr>
          <p:cNvPr id="4" name="Content Placeholder 3"/>
          <p:cNvSpPr>
            <a:spLocks noGrp="1"/>
          </p:cNvSpPr>
          <p:nvPr>
            <p:ph sz="half" idx="2"/>
          </p:nvPr>
        </p:nvSpPr>
        <p:spPr>
          <a:xfrm>
            <a:off x="256960" y="1255320"/>
            <a:ext cx="2994240" cy="2585323"/>
          </a:xfrm>
          <a:prstGeom prst="rect">
            <a:avLst/>
          </a:prstGeom>
        </p:spPr>
        <p:txBody>
          <a:bodyPr wrap="square">
            <a:spAutoFit/>
          </a:bodyPr>
          <a:lstStyle/>
          <a:p>
            <a:pPr algn="just"/>
            <a:r>
              <a:rPr lang="en-GB" sz="2000" dirty="0">
                <a:solidFill>
                  <a:srgbClr val="7030A0"/>
                </a:solidFill>
                <a:latin typeface="+mn-lt"/>
                <a:ea typeface="Calibri" panose="020F0502020204030204" pitchFamily="34" charset="0"/>
              </a:rPr>
              <a:t>Landslide susceptibility mapping is the process of classifying the land surface into different categories of stability relatively, based on an estimated significance of landslide causative factors. </a:t>
            </a:r>
            <a:endParaRPr lang="en-GB" sz="2000" dirty="0">
              <a:solidFill>
                <a:srgbClr val="7030A0"/>
              </a:solidFill>
              <a:latin typeface="+mn-lt"/>
            </a:endParaRPr>
          </a:p>
        </p:txBody>
      </p:sp>
      <p:sp>
        <p:nvSpPr>
          <p:cNvPr id="5" name="Rectangle 4"/>
          <p:cNvSpPr/>
          <p:nvPr/>
        </p:nvSpPr>
        <p:spPr>
          <a:xfrm>
            <a:off x="553141" y="6318431"/>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696D620-9E7E-448D-8C56-2885D9140C24}"/>
              </a:ext>
            </a:extLst>
          </p:cNvPr>
          <p:cNvPicPr>
            <a:picLocks noChangeAspect="1"/>
          </p:cNvPicPr>
          <p:nvPr/>
        </p:nvPicPr>
        <p:blipFill rotWithShape="1">
          <a:blip r:embed="rId2">
            <a:extLst>
              <a:ext uri="{28A0092B-C50C-407E-A947-70E740481C1C}">
                <a14:useLocalDpi xmlns:a14="http://schemas.microsoft.com/office/drawing/2010/main" val="0"/>
              </a:ext>
            </a:extLst>
          </a:blip>
          <a:srcRect l="890" t="1605" r="2515" b="1033"/>
          <a:stretch/>
        </p:blipFill>
        <p:spPr>
          <a:xfrm>
            <a:off x="3473041" y="1337523"/>
            <a:ext cx="5391821" cy="4157213"/>
          </a:xfrm>
          <a:prstGeom prst="rect">
            <a:avLst/>
          </a:prstGeom>
        </p:spPr>
      </p:pic>
      <p:sp>
        <p:nvSpPr>
          <p:cNvPr id="8" name="TextBox 7">
            <a:extLst>
              <a:ext uri="{FF2B5EF4-FFF2-40B4-BE49-F238E27FC236}">
                <a16:creationId xmlns:a16="http://schemas.microsoft.com/office/drawing/2014/main" id="{D7AECB95-7AD3-48CF-A8B2-A3002A88536D}"/>
              </a:ext>
            </a:extLst>
          </p:cNvPr>
          <p:cNvSpPr txBox="1"/>
          <p:nvPr/>
        </p:nvSpPr>
        <p:spPr>
          <a:xfrm>
            <a:off x="441691" y="5882906"/>
            <a:ext cx="84621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Reference: Kanungo, D.P., Arora, M.K., Sarkar, S. and Gupta, R.P., 2012. Landslide Susceptibility Zonation (LSZ) Mapping–A Review.</a:t>
            </a:r>
          </a:p>
        </p:txBody>
      </p:sp>
    </p:spTree>
    <p:extLst>
      <p:ext uri="{BB962C8B-B14F-4D97-AF65-F5344CB8AC3E}">
        <p14:creationId xmlns:p14="http://schemas.microsoft.com/office/powerpoint/2010/main" val="3738397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lumMod val="50000"/>
                  </a:schemeClr>
                </a:solidFill>
                <a:cs typeface="Times New Roman" panose="02020603050405020304" pitchFamily="18" charset="0"/>
              </a:rPr>
              <a:t>STUDY AREA</a:t>
            </a:r>
            <a:endParaRPr lang="en-US" dirty="0">
              <a:solidFill>
                <a:schemeClr val="accent1">
                  <a:lumMod val="50000"/>
                </a:schemeClr>
              </a:solidFill>
            </a:endParaRPr>
          </a:p>
        </p:txBody>
      </p:sp>
      <p:sp>
        <p:nvSpPr>
          <p:cNvPr id="6" name="Content Placeholder 5"/>
          <p:cNvSpPr>
            <a:spLocks noGrp="1"/>
          </p:cNvSpPr>
          <p:nvPr>
            <p:ph sz="quarter" idx="4"/>
          </p:nvPr>
        </p:nvSpPr>
        <p:spPr>
          <a:xfrm>
            <a:off x="4650486" y="1132413"/>
            <a:ext cx="4313210" cy="5484047"/>
          </a:xfrm>
        </p:spPr>
        <p:txBody>
          <a:bodyPr/>
          <a:lstStyle/>
          <a:p>
            <a:pPr algn="just"/>
            <a:r>
              <a:rPr lang="en-IN" sz="1650" dirty="0">
                <a:cs typeface="Times New Roman" panose="02020603050405020304" pitchFamily="18" charset="0"/>
              </a:rPr>
              <a:t>Dharamshala and surrounding covers an area of </a:t>
            </a:r>
            <a:r>
              <a:rPr lang="en-IN" sz="1650" b="1" dirty="0">
                <a:solidFill>
                  <a:srgbClr val="C00000"/>
                </a:solidFill>
                <a:cs typeface="Times New Roman" panose="02020603050405020304" pitchFamily="18" charset="0"/>
              </a:rPr>
              <a:t>356sq.Km</a:t>
            </a:r>
            <a:r>
              <a:rPr lang="en-IN" sz="1650" dirty="0">
                <a:cs typeface="Times New Roman" panose="02020603050405020304" pitchFamily="18" charset="0"/>
              </a:rPr>
              <a:t> with an elevation between </a:t>
            </a:r>
            <a:r>
              <a:rPr lang="en-IN" sz="1650" b="1" dirty="0">
                <a:solidFill>
                  <a:srgbClr val="00B050"/>
                </a:solidFill>
                <a:cs typeface="Times New Roman" panose="02020603050405020304" pitchFamily="18" charset="0"/>
              </a:rPr>
              <a:t>4584m to 616m </a:t>
            </a:r>
            <a:r>
              <a:rPr lang="en-IN" sz="1650" dirty="0">
                <a:cs typeface="Times New Roman" panose="02020603050405020304" pitchFamily="18" charset="0"/>
              </a:rPr>
              <a:t>above mean sea level</a:t>
            </a:r>
          </a:p>
          <a:p>
            <a:pPr marL="0" indent="0" algn="just">
              <a:buNone/>
            </a:pPr>
            <a:endParaRPr lang="en-IN" sz="1650" dirty="0">
              <a:cs typeface="Times New Roman" panose="02020603050405020304" pitchFamily="18" charset="0"/>
            </a:endParaRPr>
          </a:p>
          <a:p>
            <a:pPr algn="just"/>
            <a:r>
              <a:rPr lang="en-IN" sz="1650" dirty="0">
                <a:cs typeface="Times New Roman" panose="02020603050405020304" pitchFamily="18" charset="0"/>
              </a:rPr>
              <a:t>Tectonically it is traversed by longitudinal Main Boundary Thrust from SE to NW direction.</a:t>
            </a:r>
          </a:p>
          <a:p>
            <a:pPr algn="just"/>
            <a:endParaRPr lang="en-IN" sz="1650" dirty="0">
              <a:cs typeface="Times New Roman" panose="02020603050405020304" pitchFamily="18" charset="0"/>
            </a:endParaRPr>
          </a:p>
          <a:p>
            <a:pPr algn="just"/>
            <a:r>
              <a:rPr lang="en-IN" sz="1650" dirty="0">
                <a:cs typeface="Times New Roman" panose="02020603050405020304" pitchFamily="18" charset="0"/>
              </a:rPr>
              <a:t>As per IS 1893:2016 (Part I) the study area lies in </a:t>
            </a:r>
            <a:r>
              <a:rPr lang="en-IN" sz="1650" b="1" dirty="0">
                <a:solidFill>
                  <a:srgbClr val="FF0000"/>
                </a:solidFill>
                <a:cs typeface="Times New Roman" panose="02020603050405020304" pitchFamily="18" charset="0"/>
              </a:rPr>
              <a:t>Zone V</a:t>
            </a:r>
            <a:r>
              <a:rPr lang="en-IN" sz="1650" dirty="0">
                <a:cs typeface="Times New Roman" panose="02020603050405020304" pitchFamily="18" charset="0"/>
              </a:rPr>
              <a:t> of Seismic Zonation Map of India (PGA= 0.36g for 2% exceedance probability in 50 years) </a:t>
            </a:r>
          </a:p>
          <a:p>
            <a:pPr marL="0" indent="0" algn="just">
              <a:buNone/>
            </a:pPr>
            <a:endParaRPr lang="en-IN" sz="1650" dirty="0">
              <a:cs typeface="Times New Roman" panose="02020603050405020304" pitchFamily="18" charset="0"/>
            </a:endParaRPr>
          </a:p>
          <a:p>
            <a:pPr algn="just"/>
            <a:r>
              <a:rPr lang="en-IN" sz="1650" dirty="0">
                <a:cs typeface="Times New Roman" panose="02020603050405020304" pitchFamily="18" charset="0"/>
              </a:rPr>
              <a:t>IMD data estimates the mean annual precipitation as </a:t>
            </a:r>
            <a:r>
              <a:rPr lang="en-IN" sz="1650" b="1" dirty="0">
                <a:solidFill>
                  <a:srgbClr val="0070C0"/>
                </a:solidFill>
                <a:cs typeface="Times New Roman" panose="02020603050405020304" pitchFamily="18" charset="0"/>
              </a:rPr>
              <a:t>2900 ± 639mm</a:t>
            </a:r>
          </a:p>
          <a:p>
            <a:pPr algn="just"/>
            <a:endParaRPr lang="en-IN" sz="1650" dirty="0">
              <a:cs typeface="Times New Roman" panose="02020603050405020304" pitchFamily="18" charset="0"/>
            </a:endParaRPr>
          </a:p>
          <a:p>
            <a:pPr algn="just"/>
            <a:r>
              <a:rPr lang="en-IN" sz="1650" dirty="0">
                <a:cs typeface="Times New Roman" panose="02020603050405020304" pitchFamily="18" charset="0"/>
              </a:rPr>
              <a:t>2011 census data showed the total population of approx. 50,000</a:t>
            </a:r>
          </a:p>
          <a:p>
            <a:endParaRPr lang="en-US" dirty="0"/>
          </a:p>
        </p:txBody>
      </p:sp>
      <p:pic>
        <p:nvPicPr>
          <p:cNvPr id="4" name="Picture 3"/>
          <p:cNvPicPr>
            <a:picLocks noChangeAspect="1"/>
          </p:cNvPicPr>
          <p:nvPr/>
        </p:nvPicPr>
        <p:blipFill>
          <a:blip r:embed="rId2"/>
          <a:stretch>
            <a:fillRect/>
          </a:stretch>
        </p:blipFill>
        <p:spPr>
          <a:xfrm>
            <a:off x="103697" y="1380945"/>
            <a:ext cx="4546789" cy="3433155"/>
          </a:xfrm>
          <a:prstGeom prst="rect">
            <a:avLst/>
          </a:prstGeom>
        </p:spPr>
      </p:pic>
      <p:sp>
        <p:nvSpPr>
          <p:cNvPr id="10" name="Rectangle 9"/>
          <p:cNvSpPr/>
          <p:nvPr/>
        </p:nvSpPr>
        <p:spPr>
          <a:xfrm>
            <a:off x="1088967" y="5174952"/>
            <a:ext cx="2892829" cy="1088967"/>
          </a:xfrm>
          <a:prstGeom prst="rect">
            <a:avLst/>
          </a:prstGeom>
          <a:gradFill>
            <a:gsLst>
              <a:gs pos="0">
                <a:srgbClr val="D894C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Boundary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Latitude: </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32</a:t>
            </a:r>
            <a:r>
              <a:rPr kumimoji="0" lang="en-US" sz="18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mn-cs"/>
              </a:rPr>
              <a:t>0</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5’ to 32</a:t>
            </a:r>
            <a:r>
              <a:rPr kumimoji="0" lang="en-US" sz="18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mn-cs"/>
              </a:rPr>
              <a:t>0</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25’N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Longitude: </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76</a:t>
            </a:r>
            <a:r>
              <a:rPr kumimoji="0" lang="en-US" sz="18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mn-cs"/>
              </a:rPr>
              <a:t>0</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10’ to 76</a:t>
            </a:r>
            <a:r>
              <a:rPr kumimoji="0" lang="en-US" sz="18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mn-cs"/>
              </a:rPr>
              <a:t>0</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30’E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3476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3497" y="249452"/>
            <a:ext cx="3901948" cy="494120"/>
          </a:xfrm>
        </p:spPr>
        <p:txBody>
          <a:bodyPr/>
          <a:lstStyle/>
          <a:p>
            <a:pPr marL="0" indent="0">
              <a:buNone/>
            </a:pPr>
            <a:r>
              <a:rPr lang="en-US" sz="3200" b="1" dirty="0">
                <a:solidFill>
                  <a:schemeClr val="accent1">
                    <a:lumMod val="50000"/>
                  </a:schemeClr>
                </a:solidFill>
                <a:latin typeface="+mj-lt"/>
                <a:cs typeface="Times New Roman" panose="02020603050405020304" pitchFamily="18" charset="0"/>
              </a:rPr>
              <a:t>Geology of the Area</a:t>
            </a:r>
          </a:p>
        </p:txBody>
      </p:sp>
      <p:sp>
        <p:nvSpPr>
          <p:cNvPr id="7" name="TextBox 6"/>
          <p:cNvSpPr txBox="1"/>
          <p:nvPr/>
        </p:nvSpPr>
        <p:spPr>
          <a:xfrm>
            <a:off x="5419900" y="6368690"/>
            <a:ext cx="2294312"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Source: </a:t>
            </a:r>
            <a:r>
              <a:rPr kumimoji="0" lang="en-US" sz="1400" b="1" i="1" u="none" strike="noStrike" kern="1200" cap="none" spc="0" normalizeH="0" baseline="0" noProof="0" dirty="0" err="1">
                <a:ln>
                  <a:noFill/>
                </a:ln>
                <a:solidFill>
                  <a:srgbClr val="FF0000"/>
                </a:solidFill>
                <a:effectLst/>
                <a:uLnTx/>
                <a:uFillTx/>
                <a:latin typeface="Calibri"/>
                <a:ea typeface="+mn-ea"/>
                <a:cs typeface="Times New Roman" panose="02020603050405020304" pitchFamily="18" charset="0"/>
              </a:rPr>
              <a:t>Bhukosh</a:t>
            </a:r>
            <a:r>
              <a:rPr kumimoji="0" lang="en-US" sz="1400" b="1"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 (GSI Portal)</a:t>
            </a:r>
          </a:p>
        </p:txBody>
      </p:sp>
      <p:graphicFrame>
        <p:nvGraphicFramePr>
          <p:cNvPr id="8" name="Table 7"/>
          <p:cNvGraphicFramePr>
            <a:graphicFrameLocks noGrp="1"/>
          </p:cNvGraphicFramePr>
          <p:nvPr/>
        </p:nvGraphicFramePr>
        <p:xfrm>
          <a:off x="4532931" y="1080292"/>
          <a:ext cx="4288536" cy="5283671"/>
        </p:xfrm>
        <a:graphic>
          <a:graphicData uri="http://schemas.openxmlformats.org/drawingml/2006/table">
            <a:tbl>
              <a:tblPr firstRow="1" firstCol="1" bandRow="1">
                <a:tableStyleId>{1E171933-4619-4E11-9A3F-F7608DF75F80}</a:tableStyleId>
              </a:tblPr>
              <a:tblGrid>
                <a:gridCol w="1417035">
                  <a:extLst>
                    <a:ext uri="{9D8B030D-6E8A-4147-A177-3AD203B41FA5}">
                      <a16:colId xmlns:a16="http://schemas.microsoft.com/office/drawing/2014/main" val="328104949"/>
                    </a:ext>
                  </a:extLst>
                </a:gridCol>
                <a:gridCol w="1417035">
                  <a:extLst>
                    <a:ext uri="{9D8B030D-6E8A-4147-A177-3AD203B41FA5}">
                      <a16:colId xmlns:a16="http://schemas.microsoft.com/office/drawing/2014/main" val="3794646325"/>
                    </a:ext>
                  </a:extLst>
                </a:gridCol>
                <a:gridCol w="1454466">
                  <a:extLst>
                    <a:ext uri="{9D8B030D-6E8A-4147-A177-3AD203B41FA5}">
                      <a16:colId xmlns:a16="http://schemas.microsoft.com/office/drawing/2014/main" val="283820887"/>
                    </a:ext>
                  </a:extLst>
                </a:gridCol>
              </a:tblGrid>
              <a:tr h="302885">
                <a:tc>
                  <a:txBody>
                    <a:bodyPr/>
                    <a:lstStyle/>
                    <a:p>
                      <a:pPr marL="0" marR="0" algn="ctr">
                        <a:lnSpc>
                          <a:spcPct val="107000"/>
                        </a:lnSpc>
                        <a:spcBef>
                          <a:spcPts val="0"/>
                        </a:spcBef>
                        <a:spcAft>
                          <a:spcPts val="0"/>
                        </a:spcAft>
                      </a:pPr>
                      <a:r>
                        <a:rPr lang="en-US" sz="1200" dirty="0">
                          <a:effectLst/>
                        </a:rPr>
                        <a:t>Geological unit</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gn="ctr">
                        <a:lnSpc>
                          <a:spcPct val="107000"/>
                        </a:lnSpc>
                        <a:spcBef>
                          <a:spcPts val="0"/>
                        </a:spcBef>
                        <a:spcAft>
                          <a:spcPts val="0"/>
                        </a:spcAft>
                      </a:pPr>
                      <a:r>
                        <a:rPr lang="en-US" sz="1200">
                          <a:effectLst/>
                        </a:rPr>
                        <a:t>Stratigraphic Age</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gn="ctr">
                        <a:lnSpc>
                          <a:spcPct val="107000"/>
                        </a:lnSpc>
                        <a:spcBef>
                          <a:spcPts val="0"/>
                        </a:spcBef>
                        <a:spcAft>
                          <a:spcPts val="0"/>
                        </a:spcAft>
                      </a:pPr>
                      <a:r>
                        <a:rPr lang="en-US" sz="1200">
                          <a:effectLst/>
                        </a:rPr>
                        <a:t>Rock Type</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3296206730"/>
                  </a:ext>
                </a:extLst>
              </a:tr>
              <a:tr h="761252">
                <a:tc>
                  <a:txBody>
                    <a:bodyPr/>
                    <a:lstStyle/>
                    <a:p>
                      <a:pPr marL="0" marR="0">
                        <a:lnSpc>
                          <a:spcPct val="107000"/>
                        </a:lnSpc>
                        <a:spcBef>
                          <a:spcPts val="0"/>
                        </a:spcBef>
                        <a:spcAft>
                          <a:spcPts val="0"/>
                        </a:spcAft>
                      </a:pPr>
                      <a:r>
                        <a:rPr lang="en-US" sz="1200" dirty="0">
                          <a:effectLst/>
                        </a:rPr>
                        <a:t>Salkhala Formation</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Archaean - Proterozoic (undifferentiated)</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a:effectLst/>
                        </a:rPr>
                        <a:t>Carbonates and metamorphic rocks like slate, phyllite &amp; schist</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514267956"/>
                  </a:ext>
                </a:extLst>
              </a:tr>
              <a:tr h="761252">
                <a:tc>
                  <a:txBody>
                    <a:bodyPr/>
                    <a:lstStyle/>
                    <a:p>
                      <a:pPr marL="0" marR="0">
                        <a:lnSpc>
                          <a:spcPct val="107000"/>
                        </a:lnSpc>
                        <a:spcBef>
                          <a:spcPts val="0"/>
                        </a:spcBef>
                        <a:spcAft>
                          <a:spcPts val="0"/>
                        </a:spcAft>
                      </a:pPr>
                      <a:r>
                        <a:rPr lang="en-US" sz="1200" dirty="0">
                          <a:effectLst/>
                        </a:rPr>
                        <a:t>Kullu Formation</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Mesoproterozoic - Neoproterozoic (undifferentiated)</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a:effectLst/>
                        </a:rPr>
                        <a:t>Plutonic and metamorphic</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2726830747"/>
                  </a:ext>
                </a:extLst>
              </a:tr>
              <a:tr h="296932">
                <a:tc>
                  <a:txBody>
                    <a:bodyPr/>
                    <a:lstStyle/>
                    <a:p>
                      <a:pPr marL="0" marR="0">
                        <a:lnSpc>
                          <a:spcPct val="107000"/>
                        </a:lnSpc>
                        <a:spcBef>
                          <a:spcPts val="0"/>
                        </a:spcBef>
                        <a:spcAft>
                          <a:spcPts val="0"/>
                        </a:spcAft>
                      </a:pPr>
                      <a:r>
                        <a:rPr lang="en-US" sz="1200" dirty="0">
                          <a:effectLst/>
                        </a:rPr>
                        <a:t>Sundernagar Formation</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Mesoproterozoic</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a:effectLst/>
                        </a:rPr>
                        <a:t>Sands and sandstones</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914315337"/>
                  </a:ext>
                </a:extLst>
              </a:tr>
              <a:tr h="285029">
                <a:tc>
                  <a:txBody>
                    <a:bodyPr/>
                    <a:lstStyle/>
                    <a:p>
                      <a:pPr marL="0" marR="0">
                        <a:lnSpc>
                          <a:spcPct val="107000"/>
                        </a:lnSpc>
                        <a:spcBef>
                          <a:spcPts val="0"/>
                        </a:spcBef>
                        <a:spcAft>
                          <a:spcPts val="0"/>
                        </a:spcAft>
                      </a:pPr>
                      <a:r>
                        <a:rPr lang="en-US" sz="1200">
                          <a:effectLst/>
                        </a:rPr>
                        <a:t>Malani Volcanic Suite</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Neoproterozoic</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Basalts and Rhyolites</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583928673"/>
                  </a:ext>
                </a:extLst>
              </a:tr>
              <a:tr h="296932">
                <a:tc>
                  <a:txBody>
                    <a:bodyPr/>
                    <a:lstStyle/>
                    <a:p>
                      <a:pPr marL="0" marR="0">
                        <a:lnSpc>
                          <a:spcPct val="107000"/>
                        </a:lnSpc>
                        <a:spcBef>
                          <a:spcPts val="0"/>
                        </a:spcBef>
                        <a:spcAft>
                          <a:spcPts val="0"/>
                        </a:spcAft>
                      </a:pPr>
                      <a:r>
                        <a:rPr lang="en-US" sz="1200">
                          <a:effectLst/>
                        </a:rPr>
                        <a:t>Upper Murree Group</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Eocene - Miocene</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Sands and sandstones</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800844505"/>
                  </a:ext>
                </a:extLst>
              </a:tr>
              <a:tr h="1015004">
                <a:tc>
                  <a:txBody>
                    <a:bodyPr/>
                    <a:lstStyle/>
                    <a:p>
                      <a:pPr marL="0" marR="0">
                        <a:lnSpc>
                          <a:spcPct val="107000"/>
                        </a:lnSpc>
                        <a:spcBef>
                          <a:spcPts val="0"/>
                        </a:spcBef>
                        <a:spcAft>
                          <a:spcPts val="0"/>
                        </a:spcAft>
                      </a:pPr>
                      <a:r>
                        <a:rPr lang="en-US" sz="1200" dirty="0" err="1">
                          <a:effectLst/>
                        </a:rPr>
                        <a:t>Undiff</a:t>
                      </a:r>
                      <a:r>
                        <a:rPr lang="en-US" sz="1200" dirty="0">
                          <a:effectLst/>
                        </a:rPr>
                        <a:t>. Murree Group, </a:t>
                      </a:r>
                      <a:r>
                        <a:rPr lang="en-US" sz="1200" dirty="0" err="1">
                          <a:effectLst/>
                        </a:rPr>
                        <a:t>Dharamshala</a:t>
                      </a:r>
                      <a:r>
                        <a:rPr lang="en-US" sz="1200" dirty="0">
                          <a:effectLst/>
                        </a:rPr>
                        <a:t> Group, </a:t>
                      </a:r>
                      <a:r>
                        <a:rPr lang="en-US" sz="1200" dirty="0" err="1">
                          <a:effectLst/>
                        </a:rPr>
                        <a:t>Dagshai</a:t>
                      </a:r>
                      <a:r>
                        <a:rPr lang="en-US" sz="1200" dirty="0">
                          <a:effectLst/>
                        </a:rPr>
                        <a:t>, and Kasauli Formations</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Eocene - Miocene</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Sands and sandstones</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3292176608"/>
                  </a:ext>
                </a:extLst>
              </a:tr>
              <a:tr h="320741">
                <a:tc>
                  <a:txBody>
                    <a:bodyPr/>
                    <a:lstStyle/>
                    <a:p>
                      <a:pPr marL="0" marR="0">
                        <a:lnSpc>
                          <a:spcPct val="107000"/>
                        </a:lnSpc>
                        <a:spcBef>
                          <a:spcPts val="0"/>
                        </a:spcBef>
                        <a:spcAft>
                          <a:spcPts val="0"/>
                        </a:spcAft>
                      </a:pPr>
                      <a:r>
                        <a:rPr lang="en-US" sz="1200">
                          <a:effectLst/>
                        </a:rPr>
                        <a:t>Lower Siwalik Group</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a:effectLst/>
                        </a:rPr>
                        <a:t>Miocene</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Sandstone and Shales</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2499487099"/>
                  </a:ext>
                </a:extLst>
              </a:tr>
              <a:tr h="356451">
                <a:tc>
                  <a:txBody>
                    <a:bodyPr/>
                    <a:lstStyle/>
                    <a:p>
                      <a:pPr marL="0" marR="0">
                        <a:lnSpc>
                          <a:spcPct val="107000"/>
                        </a:lnSpc>
                        <a:spcBef>
                          <a:spcPts val="0"/>
                        </a:spcBef>
                        <a:spcAft>
                          <a:spcPts val="0"/>
                        </a:spcAft>
                      </a:pPr>
                      <a:r>
                        <a:rPr lang="en-US" sz="1200">
                          <a:effectLst/>
                        </a:rPr>
                        <a:t>Middle Siwalik Group</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a:effectLst/>
                        </a:rPr>
                        <a:t>Miocene - Pliocene</a:t>
                      </a:r>
                      <a:endParaRPr lang="en-US" sz="110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Sandstone and Shales</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2728290398"/>
                  </a:ext>
                </a:extLst>
              </a:tr>
              <a:tr h="507502">
                <a:tc>
                  <a:txBody>
                    <a:bodyPr/>
                    <a:lstStyle/>
                    <a:p>
                      <a:pPr marL="0" marR="0">
                        <a:lnSpc>
                          <a:spcPct val="107000"/>
                        </a:lnSpc>
                        <a:spcBef>
                          <a:spcPts val="0"/>
                        </a:spcBef>
                        <a:spcAft>
                          <a:spcPts val="0"/>
                        </a:spcAft>
                      </a:pPr>
                      <a:r>
                        <a:rPr lang="en-US" sz="1200" dirty="0">
                          <a:effectLst/>
                        </a:rPr>
                        <a:t>Upper Siwalik Group</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Pliocene -  Pleistocene</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marR="0">
                        <a:lnSpc>
                          <a:spcPct val="107000"/>
                        </a:lnSpc>
                        <a:spcBef>
                          <a:spcPts val="0"/>
                        </a:spcBef>
                        <a:spcAft>
                          <a:spcPts val="0"/>
                        </a:spcAft>
                      </a:pPr>
                      <a:r>
                        <a:rPr lang="en-US" sz="1200" dirty="0">
                          <a:effectLst/>
                        </a:rPr>
                        <a:t>Boulder conglomerates with clays and grit</a:t>
                      </a:r>
                      <a:endParaRPr lang="en-US" sz="1100" dirty="0">
                        <a:effectLst/>
                        <a:latin typeface="+mn-lt"/>
                        <a:ea typeface="Calibri" panose="020F0502020204030204" pitchFamily="34" charset="0"/>
                        <a:cs typeface="Times New Roman" panose="02020603050405020304" pitchFamily="18" charset="0"/>
                      </a:endParaRPr>
                    </a:p>
                  </a:txBody>
                  <a:tcPr marL="55411" marR="554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3043597082"/>
                  </a:ext>
                </a:extLst>
              </a:tr>
            </a:tbl>
          </a:graphicData>
        </a:graphic>
      </p:graphicFrame>
      <p:pic>
        <p:nvPicPr>
          <p:cNvPr id="6" name="Content Placeholder 8"/>
          <p:cNvPicPr>
            <a:picLocks noChangeAspect="1"/>
          </p:cNvPicPr>
          <p:nvPr/>
        </p:nvPicPr>
        <p:blipFill rotWithShape="1">
          <a:blip r:embed="rId2" cstate="print">
            <a:extLst>
              <a:ext uri="{28A0092B-C50C-407E-A947-70E740481C1C}">
                <a14:useLocalDpi xmlns:a14="http://schemas.microsoft.com/office/drawing/2010/main" val="0"/>
              </a:ext>
            </a:extLst>
          </a:blip>
          <a:srcRect l="6298" t="1473" r="3229" b="2106"/>
          <a:stretch/>
        </p:blipFill>
        <p:spPr bwMode="auto">
          <a:xfrm>
            <a:off x="369751" y="1029046"/>
            <a:ext cx="3869740" cy="518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799496" y="6284633"/>
            <a:ext cx="2709949" cy="29094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Fig. Geological Map </a:t>
            </a:r>
          </a:p>
        </p:txBody>
      </p:sp>
    </p:spTree>
    <p:extLst>
      <p:ext uri="{BB962C8B-B14F-4D97-AF65-F5344CB8AC3E}">
        <p14:creationId xmlns:p14="http://schemas.microsoft.com/office/powerpoint/2010/main" val="291494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7527"/>
            <a:ext cx="9144000" cy="564434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878327" y="1037189"/>
            <a:ext cx="7553599" cy="5523455"/>
          </a:xfrm>
          <a:prstGeom prst="rect">
            <a:avLst/>
          </a:prstGeom>
        </p:spPr>
      </p:pic>
      <p:sp>
        <p:nvSpPr>
          <p:cNvPr id="6" name="Title 1"/>
          <p:cNvSpPr>
            <a:spLocks noGrp="1"/>
          </p:cNvSpPr>
          <p:nvPr>
            <p:ph type="title"/>
          </p:nvPr>
        </p:nvSpPr>
        <p:spPr/>
        <p:txBody>
          <a:bodyPr/>
          <a:lstStyle/>
          <a:p>
            <a:r>
              <a:rPr lang="en-IN" dirty="0">
                <a:solidFill>
                  <a:schemeClr val="accent1">
                    <a:lumMod val="50000"/>
                  </a:schemeClr>
                </a:solidFill>
                <a:latin typeface="+mn-lt"/>
                <a:cs typeface="Times New Roman" panose="02020603050405020304" pitchFamily="18" charset="0"/>
              </a:rPr>
              <a:t>OVERALL METHODOLOGY</a:t>
            </a:r>
            <a:endParaRPr lang="en-US" dirty="0">
              <a:solidFill>
                <a:schemeClr val="accent1">
                  <a:lumMod val="50000"/>
                </a:schemeClr>
              </a:solidFill>
              <a:latin typeface="+mn-lt"/>
            </a:endParaRPr>
          </a:p>
        </p:txBody>
      </p:sp>
    </p:spTree>
    <p:extLst>
      <p:ext uri="{BB962C8B-B14F-4D97-AF65-F5344CB8AC3E}">
        <p14:creationId xmlns:p14="http://schemas.microsoft.com/office/powerpoint/2010/main" val="3943488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cs typeface="Times New Roman" panose="02020603050405020304" pitchFamily="18" charset="0"/>
              </a:rPr>
              <a:t>contd..</a:t>
            </a:r>
            <a:endParaRPr lang="en-US" dirty="0">
              <a:solidFill>
                <a:schemeClr val="accent1">
                  <a:lumMod val="50000"/>
                </a:schemeClr>
              </a:solidFill>
            </a:endParaRPr>
          </a:p>
        </p:txBody>
      </p:sp>
      <p:sp>
        <p:nvSpPr>
          <p:cNvPr id="4" name="Rectangle 3"/>
          <p:cNvSpPr/>
          <p:nvPr/>
        </p:nvSpPr>
        <p:spPr>
          <a:xfrm>
            <a:off x="33252" y="1022465"/>
            <a:ext cx="9085811" cy="563603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57942" y="1089380"/>
            <a:ext cx="5039500" cy="4858388"/>
          </a:xfrm>
          <a:prstGeom prst="rect">
            <a:avLst/>
          </a:prstGeom>
        </p:spPr>
      </p:pic>
      <p:pic>
        <p:nvPicPr>
          <p:cNvPr id="6" name="Picture 5"/>
          <p:cNvPicPr>
            <a:picLocks noChangeAspect="1"/>
          </p:cNvPicPr>
          <p:nvPr/>
        </p:nvPicPr>
        <p:blipFill>
          <a:blip r:embed="rId3"/>
          <a:stretch>
            <a:fillRect/>
          </a:stretch>
        </p:blipFill>
        <p:spPr>
          <a:xfrm>
            <a:off x="5329376" y="1465279"/>
            <a:ext cx="3610938" cy="4268010"/>
          </a:xfrm>
          <a:prstGeom prst="rect">
            <a:avLst/>
          </a:prstGeom>
        </p:spPr>
      </p:pic>
      <p:sp>
        <p:nvSpPr>
          <p:cNvPr id="7" name="TextBox 6"/>
          <p:cNvSpPr txBox="1"/>
          <p:nvPr/>
        </p:nvSpPr>
        <p:spPr>
          <a:xfrm>
            <a:off x="531026" y="6149243"/>
            <a:ext cx="42933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Fig. Flow chart showing steps for Inventory Preparation</a:t>
            </a:r>
          </a:p>
        </p:txBody>
      </p:sp>
      <p:sp>
        <p:nvSpPr>
          <p:cNvPr id="8" name="TextBox 7"/>
          <p:cNvSpPr txBox="1"/>
          <p:nvPr/>
        </p:nvSpPr>
        <p:spPr>
          <a:xfrm>
            <a:off x="5361301" y="5793879"/>
            <a:ext cx="35939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Fig. Landslide Inventory Map of the study area</a:t>
            </a:r>
          </a:p>
        </p:txBody>
      </p:sp>
    </p:spTree>
    <p:extLst>
      <p:ext uri="{BB962C8B-B14F-4D97-AF65-F5344CB8AC3E}">
        <p14:creationId xmlns:p14="http://schemas.microsoft.com/office/powerpoint/2010/main" val="2827291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1">
                    <a:lumMod val="50000"/>
                  </a:schemeClr>
                </a:solidFill>
                <a:latin typeface="+mn-lt"/>
                <a:cs typeface="Times New Roman" panose="02020603050405020304" pitchFamily="18" charset="0"/>
              </a:rPr>
              <a:t>Generation of Thematic Layers</a:t>
            </a:r>
            <a:endParaRPr lang="en-US" sz="3200" dirty="0">
              <a:solidFill>
                <a:schemeClr val="accent1">
                  <a:lumMod val="50000"/>
                </a:schemeClr>
              </a:solidFill>
              <a:latin typeface="+mn-lt"/>
            </a:endParaRPr>
          </a:p>
        </p:txBody>
      </p:sp>
      <p:sp>
        <p:nvSpPr>
          <p:cNvPr id="4" name="Rectangle 3"/>
          <p:cNvSpPr/>
          <p:nvPr/>
        </p:nvSpPr>
        <p:spPr>
          <a:xfrm>
            <a:off x="33252" y="1022465"/>
            <a:ext cx="9085811" cy="562771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310896" y="1115568"/>
            <a:ext cx="8586216" cy="5264054"/>
            <a:chOff x="310896" y="1115568"/>
            <a:chExt cx="8586216" cy="5264054"/>
          </a:xfrm>
        </p:grpSpPr>
        <p:grpSp>
          <p:nvGrpSpPr>
            <p:cNvPr id="6" name="Group 5"/>
            <p:cNvGrpSpPr/>
            <p:nvPr/>
          </p:nvGrpSpPr>
          <p:grpSpPr>
            <a:xfrm>
              <a:off x="310896" y="1115568"/>
              <a:ext cx="8586216" cy="5264054"/>
              <a:chOff x="348687" y="1746910"/>
              <a:chExt cx="11496949" cy="4906173"/>
            </a:xfrm>
          </p:grpSpPr>
          <p:cxnSp>
            <p:nvCxnSpPr>
              <p:cNvPr id="8" name="Straight Arrow Connector 7">
                <a:extLst>
                  <a:ext uri="{FF2B5EF4-FFF2-40B4-BE49-F238E27FC236}">
                    <a16:creationId xmlns:a16="http://schemas.microsoft.com/office/drawing/2014/main" id="{C7EB1301-2A20-4E29-85D6-FAFC7A066C69}"/>
                  </a:ext>
                </a:extLst>
              </p:cNvPr>
              <p:cNvCxnSpPr>
                <a:cxnSpLocks/>
              </p:cNvCxnSpPr>
              <p:nvPr/>
            </p:nvCxnSpPr>
            <p:spPr>
              <a:xfrm>
                <a:off x="1440738" y="2696857"/>
                <a:ext cx="0" cy="3843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78D0F24-63ED-4222-B51F-FD0F62A268AA}"/>
                  </a:ext>
                </a:extLst>
              </p:cNvPr>
              <p:cNvCxnSpPr>
                <a:cxnSpLocks/>
              </p:cNvCxnSpPr>
              <p:nvPr/>
            </p:nvCxnSpPr>
            <p:spPr>
              <a:xfrm>
                <a:off x="10336695" y="2693926"/>
                <a:ext cx="0" cy="3920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8">
                <a:extLst>
                  <a:ext uri="{FF2B5EF4-FFF2-40B4-BE49-F238E27FC236}">
                    <a16:creationId xmlns:a16="http://schemas.microsoft.com/office/drawing/2014/main" id="{14FAE833-C825-4C43-8645-5C50137B4D88}"/>
                  </a:ext>
                </a:extLst>
              </p:cNvPr>
              <p:cNvSpPr/>
              <p:nvPr/>
            </p:nvSpPr>
            <p:spPr>
              <a:xfrm>
                <a:off x="4230338" y="1746910"/>
                <a:ext cx="3087745" cy="53873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Thematic Layers</a:t>
                </a:r>
              </a:p>
            </p:txBody>
          </p:sp>
          <p:cxnSp>
            <p:nvCxnSpPr>
              <p:cNvPr id="11" name="Straight Connector 10">
                <a:extLst>
                  <a:ext uri="{FF2B5EF4-FFF2-40B4-BE49-F238E27FC236}">
                    <a16:creationId xmlns:a16="http://schemas.microsoft.com/office/drawing/2014/main" id="{C005697B-9475-4544-A476-C82ABDCEBFA4}"/>
                  </a:ext>
                </a:extLst>
              </p:cNvPr>
              <p:cNvCxnSpPr>
                <a:cxnSpLocks/>
              </p:cNvCxnSpPr>
              <p:nvPr/>
            </p:nvCxnSpPr>
            <p:spPr>
              <a:xfrm>
                <a:off x="1438697" y="2693926"/>
                <a:ext cx="88979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Rounded Corners 14">
                <a:extLst>
                  <a:ext uri="{FF2B5EF4-FFF2-40B4-BE49-F238E27FC236}">
                    <a16:creationId xmlns:a16="http://schemas.microsoft.com/office/drawing/2014/main" id="{06B876BF-CB5B-4748-9D12-E3481917A56E}"/>
                  </a:ext>
                </a:extLst>
              </p:cNvPr>
              <p:cNvSpPr/>
              <p:nvPr/>
            </p:nvSpPr>
            <p:spPr>
              <a:xfrm>
                <a:off x="4749381" y="3115380"/>
                <a:ext cx="3409791" cy="473202"/>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35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IN"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 Resolution Satellite Images</a:t>
                </a:r>
                <a:endParaRPr kumimoji="0" lang="en-I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6">
                <a:extLst>
                  <a:ext uri="{FF2B5EF4-FFF2-40B4-BE49-F238E27FC236}">
                    <a16:creationId xmlns:a16="http://schemas.microsoft.com/office/drawing/2014/main" id="{D02B8B88-0A05-484F-B56B-A861FA76EDC1}"/>
                  </a:ext>
                </a:extLst>
              </p:cNvPr>
              <p:cNvSpPr/>
              <p:nvPr/>
            </p:nvSpPr>
            <p:spPr>
              <a:xfrm>
                <a:off x="8321043" y="3094281"/>
                <a:ext cx="3524593" cy="50313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Regional Geological Map and Field Survey</a:t>
                </a:r>
              </a:p>
            </p:txBody>
          </p:sp>
          <p:sp>
            <p:nvSpPr>
              <p:cNvPr id="14" name="Rectangle: Rounded Corners 17">
                <a:extLst>
                  <a:ext uri="{FF2B5EF4-FFF2-40B4-BE49-F238E27FC236}">
                    <a16:creationId xmlns:a16="http://schemas.microsoft.com/office/drawing/2014/main" id="{BFF2FF6B-F1B6-477B-8616-04D56736F86C}"/>
                  </a:ext>
                </a:extLst>
              </p:cNvPr>
              <p:cNvSpPr/>
              <p:nvPr/>
            </p:nvSpPr>
            <p:spPr>
              <a:xfrm>
                <a:off x="885108" y="3080170"/>
                <a:ext cx="3568477" cy="467227"/>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a:t>
                </a:r>
              </a:p>
            </p:txBody>
          </p:sp>
          <p:cxnSp>
            <p:nvCxnSpPr>
              <p:cNvPr id="15" name="Straight Arrow Connector 14">
                <a:extLst>
                  <a:ext uri="{FF2B5EF4-FFF2-40B4-BE49-F238E27FC236}">
                    <a16:creationId xmlns:a16="http://schemas.microsoft.com/office/drawing/2014/main" id="{8EF6DE7D-7CFE-462E-B543-C1AC9B3A68D7}"/>
                  </a:ext>
                </a:extLst>
              </p:cNvPr>
              <p:cNvCxnSpPr>
                <a:cxnSpLocks/>
                <a:endCxn id="12" idx="0"/>
              </p:cNvCxnSpPr>
              <p:nvPr/>
            </p:nvCxnSpPr>
            <p:spPr>
              <a:xfrm>
                <a:off x="6454277" y="2693926"/>
                <a:ext cx="0" cy="4214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F08AAA-04D7-4F3A-BB22-511DBCCD9B4A}"/>
                  </a:ext>
                </a:extLst>
              </p:cNvPr>
              <p:cNvCxnSpPr>
                <a:cxnSpLocks/>
              </p:cNvCxnSpPr>
              <p:nvPr/>
            </p:nvCxnSpPr>
            <p:spPr>
              <a:xfrm flipH="1">
                <a:off x="3209552" y="3549866"/>
                <a:ext cx="7987" cy="13705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B3AD59-F239-46A2-A11A-8DE7128E7B1C}"/>
                  </a:ext>
                </a:extLst>
              </p:cNvPr>
              <p:cNvCxnSpPr>
                <a:cxnSpLocks/>
              </p:cNvCxnSpPr>
              <p:nvPr/>
            </p:nvCxnSpPr>
            <p:spPr>
              <a:xfrm>
                <a:off x="4093459" y="3549951"/>
                <a:ext cx="4925" cy="6632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805774-FFB1-4A86-8295-FE39EF57E45F}"/>
                  </a:ext>
                </a:extLst>
              </p:cNvPr>
              <p:cNvCxnSpPr>
                <a:cxnSpLocks/>
              </p:cNvCxnSpPr>
              <p:nvPr/>
            </p:nvCxnSpPr>
            <p:spPr>
              <a:xfrm>
                <a:off x="8321043" y="4465451"/>
                <a:ext cx="0" cy="3592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6CBEA3-FB65-4180-80AD-B1408DD0B4A6}"/>
                  </a:ext>
                </a:extLst>
              </p:cNvPr>
              <p:cNvCxnSpPr>
                <a:cxnSpLocks/>
              </p:cNvCxnSpPr>
              <p:nvPr/>
            </p:nvCxnSpPr>
            <p:spPr>
              <a:xfrm>
                <a:off x="6603963" y="4465925"/>
                <a:ext cx="4136" cy="3546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2840EDB-AFDD-49AF-9D1A-C90196E44964}"/>
                  </a:ext>
                </a:extLst>
              </p:cNvPr>
              <p:cNvCxnSpPr>
                <a:cxnSpLocks/>
              </p:cNvCxnSpPr>
              <p:nvPr/>
            </p:nvCxnSpPr>
            <p:spPr>
              <a:xfrm flipV="1">
                <a:off x="946059" y="3826600"/>
                <a:ext cx="1161117" cy="47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1F6A7F-68B9-456B-8B56-0062D48E1375}"/>
                  </a:ext>
                </a:extLst>
              </p:cNvPr>
              <p:cNvCxnSpPr>
                <a:cxnSpLocks/>
              </p:cNvCxnSpPr>
              <p:nvPr/>
            </p:nvCxnSpPr>
            <p:spPr>
              <a:xfrm>
                <a:off x="1436541" y="3548205"/>
                <a:ext cx="2158" cy="11947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F013E6-126B-4B59-85FE-9BCC7D535FFF}"/>
                  </a:ext>
                </a:extLst>
              </p:cNvPr>
              <p:cNvCxnSpPr>
                <a:cxnSpLocks/>
              </p:cNvCxnSpPr>
              <p:nvPr/>
            </p:nvCxnSpPr>
            <p:spPr>
              <a:xfrm>
                <a:off x="946059" y="3827867"/>
                <a:ext cx="1747" cy="3213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127C322-DA17-4DDD-AB1C-957DE03D7AD9}"/>
                  </a:ext>
                </a:extLst>
              </p:cNvPr>
              <p:cNvCxnSpPr>
                <a:cxnSpLocks/>
              </p:cNvCxnSpPr>
              <p:nvPr/>
            </p:nvCxnSpPr>
            <p:spPr>
              <a:xfrm>
                <a:off x="2099589" y="3827867"/>
                <a:ext cx="1" cy="3108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43">
                <a:extLst>
                  <a:ext uri="{FF2B5EF4-FFF2-40B4-BE49-F238E27FC236}">
                    <a16:creationId xmlns:a16="http://schemas.microsoft.com/office/drawing/2014/main" id="{232871A7-7983-4A03-B3A9-891BF45A6ED2}"/>
                  </a:ext>
                </a:extLst>
              </p:cNvPr>
              <p:cNvSpPr/>
              <p:nvPr/>
            </p:nvSpPr>
            <p:spPr>
              <a:xfrm>
                <a:off x="1659794" y="4132984"/>
                <a:ext cx="1230796" cy="40751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Aspect</a:t>
                </a:r>
              </a:p>
            </p:txBody>
          </p:sp>
          <p:sp>
            <p:nvSpPr>
              <p:cNvPr id="25" name="Rectangle: Rounded Corners 44">
                <a:extLst>
                  <a:ext uri="{FF2B5EF4-FFF2-40B4-BE49-F238E27FC236}">
                    <a16:creationId xmlns:a16="http://schemas.microsoft.com/office/drawing/2014/main" id="{8CF02B4A-EA77-42D6-8BEE-0BCC920D4A1E}"/>
                  </a:ext>
                </a:extLst>
              </p:cNvPr>
              <p:cNvSpPr/>
              <p:nvPr/>
            </p:nvSpPr>
            <p:spPr>
              <a:xfrm>
                <a:off x="818912" y="4742457"/>
                <a:ext cx="1267565" cy="40751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Elevation</a:t>
                </a:r>
              </a:p>
            </p:txBody>
          </p:sp>
          <p:sp>
            <p:nvSpPr>
              <p:cNvPr id="26" name="Rectangle: Rounded Corners 45">
                <a:extLst>
                  <a:ext uri="{FF2B5EF4-FFF2-40B4-BE49-F238E27FC236}">
                    <a16:creationId xmlns:a16="http://schemas.microsoft.com/office/drawing/2014/main" id="{9165B332-6D26-4022-AE32-C77790424CBF}"/>
                  </a:ext>
                </a:extLst>
              </p:cNvPr>
              <p:cNvSpPr/>
              <p:nvPr/>
            </p:nvSpPr>
            <p:spPr>
              <a:xfrm>
                <a:off x="348687" y="4149225"/>
                <a:ext cx="925983" cy="40090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Slope</a:t>
                </a:r>
              </a:p>
            </p:txBody>
          </p:sp>
          <p:sp>
            <p:nvSpPr>
              <p:cNvPr id="27" name="Rectangle: Rounded Corners 53">
                <a:extLst>
                  <a:ext uri="{FF2B5EF4-FFF2-40B4-BE49-F238E27FC236}">
                    <a16:creationId xmlns:a16="http://schemas.microsoft.com/office/drawing/2014/main" id="{743ADE8B-8E35-48D4-B203-6A02FD9CA7DA}"/>
                  </a:ext>
                </a:extLst>
              </p:cNvPr>
              <p:cNvSpPr/>
              <p:nvPr/>
            </p:nvSpPr>
            <p:spPr>
              <a:xfrm>
                <a:off x="2206062" y="4929040"/>
                <a:ext cx="2006979" cy="40751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Topographic Wetness Index</a:t>
                </a:r>
              </a:p>
            </p:txBody>
          </p:sp>
          <p:sp>
            <p:nvSpPr>
              <p:cNvPr id="28" name="Rectangle: Rounded Corners 54">
                <a:extLst>
                  <a:ext uri="{FF2B5EF4-FFF2-40B4-BE49-F238E27FC236}">
                    <a16:creationId xmlns:a16="http://schemas.microsoft.com/office/drawing/2014/main" id="{BF18DA54-F150-4084-AA3D-562F5FBD3B4F}"/>
                  </a:ext>
                </a:extLst>
              </p:cNvPr>
              <p:cNvSpPr/>
              <p:nvPr/>
            </p:nvSpPr>
            <p:spPr>
              <a:xfrm>
                <a:off x="3439553" y="4213966"/>
                <a:ext cx="1317657" cy="40751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Curvature</a:t>
                </a:r>
              </a:p>
            </p:txBody>
          </p:sp>
          <p:cxnSp>
            <p:nvCxnSpPr>
              <p:cNvPr id="29" name="Straight Connector 28">
                <a:extLst>
                  <a:ext uri="{FF2B5EF4-FFF2-40B4-BE49-F238E27FC236}">
                    <a16:creationId xmlns:a16="http://schemas.microsoft.com/office/drawing/2014/main" id="{19981AFB-E9CB-48AA-B968-4797378426C1}"/>
                  </a:ext>
                </a:extLst>
              </p:cNvPr>
              <p:cNvCxnSpPr>
                <a:cxnSpLocks/>
              </p:cNvCxnSpPr>
              <p:nvPr/>
            </p:nvCxnSpPr>
            <p:spPr>
              <a:xfrm flipV="1">
                <a:off x="9274539" y="4096244"/>
                <a:ext cx="1633114" cy="10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C629C73-5DE7-441D-A03A-80566B749C42}"/>
                  </a:ext>
                </a:extLst>
              </p:cNvPr>
              <p:cNvCxnSpPr>
                <a:cxnSpLocks/>
              </p:cNvCxnSpPr>
              <p:nvPr/>
            </p:nvCxnSpPr>
            <p:spPr>
              <a:xfrm>
                <a:off x="6603963" y="4465451"/>
                <a:ext cx="171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Rounded Corners 62">
                <a:extLst>
                  <a:ext uri="{FF2B5EF4-FFF2-40B4-BE49-F238E27FC236}">
                    <a16:creationId xmlns:a16="http://schemas.microsoft.com/office/drawing/2014/main" id="{05AD04D7-E80F-4409-AEBC-C7A64D448926}"/>
                  </a:ext>
                </a:extLst>
              </p:cNvPr>
              <p:cNvSpPr/>
              <p:nvPr/>
            </p:nvSpPr>
            <p:spPr>
              <a:xfrm>
                <a:off x="5631643" y="4819797"/>
                <a:ext cx="1978993" cy="482886"/>
              </a:xfrm>
              <a:prstGeom prst="roundRect">
                <a:avLst/>
              </a:prstGeom>
              <a:gradFill flip="none" rotWithShape="1">
                <a:gsLst>
                  <a:gs pos="0">
                    <a:srgbClr val="FFFF00"/>
                  </a:gs>
                  <a:gs pos="50000">
                    <a:schemeClr val="accent6">
                      <a:lumMod val="75000"/>
                    </a:schemeClr>
                  </a:gs>
                  <a:gs pos="100000">
                    <a:schemeClr val="accent6">
                      <a:lumMod val="60000"/>
                      <a:lumOff val="4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Land Use Land Cover</a:t>
                </a:r>
              </a:p>
            </p:txBody>
          </p:sp>
          <p:sp>
            <p:nvSpPr>
              <p:cNvPr id="32" name="Rectangle: Rounded Corners 63">
                <a:extLst>
                  <a:ext uri="{FF2B5EF4-FFF2-40B4-BE49-F238E27FC236}">
                    <a16:creationId xmlns:a16="http://schemas.microsoft.com/office/drawing/2014/main" id="{A5E74D6D-0912-4CF3-BD23-96E940AC0CE3}"/>
                  </a:ext>
                </a:extLst>
              </p:cNvPr>
              <p:cNvSpPr/>
              <p:nvPr/>
            </p:nvSpPr>
            <p:spPr>
              <a:xfrm>
                <a:off x="7811657" y="4832336"/>
                <a:ext cx="1910427" cy="407514"/>
              </a:xfrm>
              <a:prstGeom prst="roundRect">
                <a:avLst/>
              </a:prstGeom>
              <a:gradFill>
                <a:gsLst>
                  <a:gs pos="0">
                    <a:schemeClr val="accent4"/>
                  </a:gs>
                  <a:gs pos="50000">
                    <a:schemeClr val="accent2">
                      <a:lumMod val="75000"/>
                    </a:schemeClr>
                  </a:gs>
                  <a:gs pos="100000">
                    <a:schemeClr val="accent2">
                      <a:lumMod val="60000"/>
                      <a:lumOff val="40000"/>
                    </a:schemeClr>
                  </a:gs>
                </a:gsLst>
                <a:lin ang="27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Structural Map</a:t>
                </a:r>
              </a:p>
            </p:txBody>
          </p:sp>
          <p:sp>
            <p:nvSpPr>
              <p:cNvPr id="33" name="Rectangle: Rounded Corners 64">
                <a:extLst>
                  <a:ext uri="{FF2B5EF4-FFF2-40B4-BE49-F238E27FC236}">
                    <a16:creationId xmlns:a16="http://schemas.microsoft.com/office/drawing/2014/main" id="{85DDD490-09F2-46C7-825F-B777E1A17264}"/>
                  </a:ext>
                </a:extLst>
              </p:cNvPr>
              <p:cNvSpPr/>
              <p:nvPr/>
            </p:nvSpPr>
            <p:spPr>
              <a:xfrm>
                <a:off x="10157100" y="4828154"/>
                <a:ext cx="1501106" cy="445558"/>
              </a:xfrm>
              <a:prstGeom prst="roundRect">
                <a:avLst/>
              </a:prstGeom>
              <a:gradFill>
                <a:gsLst>
                  <a:gs pos="0">
                    <a:schemeClr val="accent4"/>
                  </a:gs>
                  <a:gs pos="50000">
                    <a:schemeClr val="accent2">
                      <a:lumMod val="75000"/>
                    </a:schemeClr>
                  </a:gs>
                  <a:gs pos="100000">
                    <a:schemeClr val="accent2">
                      <a:lumMod val="60000"/>
                      <a:lumOff val="40000"/>
                    </a:scheme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Lithology Map</a:t>
                </a:r>
              </a:p>
            </p:txBody>
          </p:sp>
          <p:cxnSp>
            <p:nvCxnSpPr>
              <p:cNvPr id="34" name="Straight Arrow Connector 33">
                <a:extLst>
                  <a:ext uri="{FF2B5EF4-FFF2-40B4-BE49-F238E27FC236}">
                    <a16:creationId xmlns:a16="http://schemas.microsoft.com/office/drawing/2014/main" id="{EDBCED7A-5E07-40AF-B53F-81D83A451D74}"/>
                  </a:ext>
                </a:extLst>
              </p:cNvPr>
              <p:cNvCxnSpPr>
                <a:cxnSpLocks/>
              </p:cNvCxnSpPr>
              <p:nvPr/>
            </p:nvCxnSpPr>
            <p:spPr>
              <a:xfrm>
                <a:off x="10907654" y="4093458"/>
                <a:ext cx="0" cy="7346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307373" y="3594686"/>
                <a:ext cx="10712" cy="866119"/>
              </a:xfrm>
              <a:prstGeom prst="line">
                <a:avLst/>
              </a:prstGeom>
              <a:ln w="19050"/>
            </p:spPr>
            <p:style>
              <a:lnRef idx="3">
                <a:schemeClr val="dk1"/>
              </a:lnRef>
              <a:fillRef idx="0">
                <a:schemeClr val="dk1"/>
              </a:fillRef>
              <a:effectRef idx="2">
                <a:schemeClr val="dk1"/>
              </a:effectRef>
              <a:fontRef idx="minor">
                <a:schemeClr val="tx1"/>
              </a:fontRef>
            </p:style>
          </p:cxnSp>
          <p:cxnSp>
            <p:nvCxnSpPr>
              <p:cNvPr id="36" name="Straight Connector 35"/>
              <p:cNvCxnSpPr>
                <a:cxnSpLocks/>
              </p:cNvCxnSpPr>
              <p:nvPr/>
            </p:nvCxnSpPr>
            <p:spPr>
              <a:xfrm flipH="1">
                <a:off x="10083338" y="3597412"/>
                <a:ext cx="1" cy="493908"/>
              </a:xfrm>
              <a:prstGeom prst="line">
                <a:avLst/>
              </a:prstGeom>
              <a:ln w="19050"/>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a:off x="5774211" y="2285640"/>
                <a:ext cx="0" cy="408286"/>
              </a:xfrm>
              <a:prstGeom prst="line">
                <a:avLst/>
              </a:prstGeom>
              <a:ln w="19050"/>
            </p:spPr>
            <p:style>
              <a:lnRef idx="3">
                <a:schemeClr val="dk1"/>
              </a:lnRef>
              <a:fillRef idx="0">
                <a:schemeClr val="dk1"/>
              </a:fillRef>
              <a:effectRef idx="2">
                <a:schemeClr val="dk1"/>
              </a:effectRef>
              <a:fontRef idx="minor">
                <a:schemeClr val="tx1"/>
              </a:fontRef>
            </p:style>
          </p:cxnSp>
          <p:sp>
            <p:nvSpPr>
              <p:cNvPr id="38" name="Rectangle: Rounded Corners 8">
                <a:extLst>
                  <a:ext uri="{FF2B5EF4-FFF2-40B4-BE49-F238E27FC236}">
                    <a16:creationId xmlns:a16="http://schemas.microsoft.com/office/drawing/2014/main" id="{F74917A4-0B39-4C7C-90AC-227984ADCEDA}"/>
                  </a:ext>
                </a:extLst>
              </p:cNvPr>
              <p:cNvSpPr/>
              <p:nvPr/>
            </p:nvSpPr>
            <p:spPr>
              <a:xfrm>
                <a:off x="3483105" y="6155516"/>
                <a:ext cx="4762845" cy="497567"/>
              </a:xfrm>
              <a:prstGeom prst="roundRect">
                <a:avLst/>
              </a:prstGeom>
              <a:gradFill>
                <a:gsLst>
                  <a:gs pos="0">
                    <a:srgbClr val="00B0F0"/>
                  </a:gs>
                  <a:gs pos="50000">
                    <a:schemeClr val="accent2">
                      <a:lumMod val="60000"/>
                      <a:lumOff val="40000"/>
                    </a:schemeClr>
                  </a:gs>
                  <a:gs pos="100000">
                    <a:srgbClr val="C00000"/>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Rasterization of Thematic Layers of Causative Factors in a GIS Environment</a:t>
                </a:r>
              </a:p>
            </p:txBody>
          </p:sp>
          <p:cxnSp>
            <p:nvCxnSpPr>
              <p:cNvPr id="39" name="Straight Connector 38"/>
              <p:cNvCxnSpPr/>
              <p:nvPr/>
            </p:nvCxnSpPr>
            <p:spPr>
              <a:xfrm flipV="1">
                <a:off x="645459" y="5715478"/>
                <a:ext cx="10262194" cy="35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5459" y="4540498"/>
                <a:ext cx="1" cy="117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86268" y="5150016"/>
                <a:ext cx="0" cy="577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538930" y="5302683"/>
                <a:ext cx="9441" cy="4096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303371" y="4629228"/>
                <a:ext cx="12403" cy="10862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a:stCxn id="27" idx="2"/>
              </p:cNvCxnSpPr>
              <p:nvPr/>
            </p:nvCxnSpPr>
            <p:spPr>
              <a:xfrm>
                <a:off x="3209552" y="5336554"/>
                <a:ext cx="0" cy="3824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3" idx="2"/>
              </p:cNvCxnSpPr>
              <p:nvPr/>
            </p:nvCxnSpPr>
            <p:spPr>
              <a:xfrm flipH="1">
                <a:off x="10907652" y="5273712"/>
                <a:ext cx="1" cy="4385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8766869" y="5248458"/>
                <a:ext cx="1" cy="4533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EF6DE7D-7CFE-462E-B543-C1AC9B3A68D7}"/>
                  </a:ext>
                </a:extLst>
              </p:cNvPr>
              <p:cNvCxnSpPr>
                <a:cxnSpLocks/>
              </p:cNvCxnSpPr>
              <p:nvPr/>
            </p:nvCxnSpPr>
            <p:spPr>
              <a:xfrm>
                <a:off x="5863008" y="5719676"/>
                <a:ext cx="1521" cy="428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EDBCED7A-5E07-40AF-B53F-81D83A451D74}"/>
                </a:ext>
              </a:extLst>
            </p:cNvPr>
            <p:cNvCxnSpPr>
              <a:cxnSpLocks/>
            </p:cNvCxnSpPr>
            <p:nvPr/>
          </p:nvCxnSpPr>
          <p:spPr>
            <a:xfrm>
              <a:off x="6986187" y="3649595"/>
              <a:ext cx="0" cy="7722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3672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EE85AF-5020-4C00-AAD6-549D509395D7}"/>
              </a:ext>
            </a:extLst>
          </p:cNvPr>
          <p:cNvSpPr/>
          <p:nvPr/>
        </p:nvSpPr>
        <p:spPr>
          <a:xfrm>
            <a:off x="4082475" y="1366982"/>
            <a:ext cx="277091" cy="23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0D443A3-E27F-47E9-BFF5-45ACBDE986C6}"/>
              </a:ext>
            </a:extLst>
          </p:cNvPr>
          <p:cNvGrpSpPr/>
          <p:nvPr/>
        </p:nvGrpSpPr>
        <p:grpSpPr>
          <a:xfrm>
            <a:off x="664370" y="1035218"/>
            <a:ext cx="4174836" cy="5510299"/>
            <a:chOff x="2235200" y="1047520"/>
            <a:chExt cx="4174836" cy="5579781"/>
          </a:xfrm>
        </p:grpSpPr>
        <p:pic>
          <p:nvPicPr>
            <p:cNvPr id="10" name="Picture 9">
              <a:extLst>
                <a:ext uri="{FF2B5EF4-FFF2-40B4-BE49-F238E27FC236}">
                  <a16:creationId xmlns:a16="http://schemas.microsoft.com/office/drawing/2014/main" id="{CFAAB248-0981-48A0-AA0E-71CE5E227877}"/>
                </a:ext>
              </a:extLst>
            </p:cNvPr>
            <p:cNvPicPr>
              <a:picLocks noChangeAspect="1"/>
            </p:cNvPicPr>
            <p:nvPr/>
          </p:nvPicPr>
          <p:blipFill rotWithShape="1">
            <a:blip r:embed="rId2">
              <a:extLst>
                <a:ext uri="{28A0092B-C50C-407E-A947-70E740481C1C}">
                  <a14:useLocalDpi xmlns:a14="http://schemas.microsoft.com/office/drawing/2010/main" val="0"/>
                </a:ext>
              </a:extLst>
            </a:blip>
            <a:srcRect l="3987" t="2959" r="3813" b="1819"/>
            <a:stretch/>
          </p:blipFill>
          <p:spPr>
            <a:xfrm>
              <a:off x="2235200" y="1047520"/>
              <a:ext cx="4174836" cy="5579781"/>
            </a:xfrm>
            <a:prstGeom prst="rect">
              <a:avLst/>
            </a:prstGeom>
          </p:spPr>
        </p:pic>
        <p:sp>
          <p:nvSpPr>
            <p:cNvPr id="11" name="Rectangle 10">
              <a:extLst>
                <a:ext uri="{FF2B5EF4-FFF2-40B4-BE49-F238E27FC236}">
                  <a16:creationId xmlns:a16="http://schemas.microsoft.com/office/drawing/2014/main" id="{03FB115C-B57F-483B-A9DA-A88201FC960E}"/>
                </a:ext>
              </a:extLst>
            </p:cNvPr>
            <p:cNvSpPr/>
            <p:nvPr/>
          </p:nvSpPr>
          <p:spPr>
            <a:xfrm>
              <a:off x="2466109" y="1293091"/>
              <a:ext cx="277091" cy="23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itle 1">
            <a:extLst>
              <a:ext uri="{FF2B5EF4-FFF2-40B4-BE49-F238E27FC236}">
                <a16:creationId xmlns:a16="http://schemas.microsoft.com/office/drawing/2014/main" id="{53808386-545E-4051-A77B-177CFF4F51D4}"/>
              </a:ext>
            </a:extLst>
          </p:cNvPr>
          <p:cNvSpPr>
            <a:spLocks noGrp="1"/>
          </p:cNvSpPr>
          <p:nvPr>
            <p:ph type="title"/>
          </p:nvPr>
        </p:nvSpPr>
        <p:spPr>
          <a:xfrm>
            <a:off x="30755" y="252694"/>
            <a:ext cx="7042150" cy="554038"/>
          </a:xfrm>
        </p:spPr>
        <p:txBody>
          <a:bodyPr>
            <a:noAutofit/>
          </a:bodyPr>
          <a:lstStyle/>
          <a:p>
            <a:r>
              <a:rPr lang="en-US" sz="3200" dirty="0">
                <a:solidFill>
                  <a:schemeClr val="accent1">
                    <a:lumMod val="50000"/>
                  </a:schemeClr>
                </a:solidFill>
                <a:latin typeface="+mn-lt"/>
                <a:cs typeface="Times New Roman" panose="02020603050405020304" pitchFamily="18" charset="0"/>
              </a:rPr>
              <a:t>Causative Factor’s Thematic Maps</a:t>
            </a:r>
          </a:p>
        </p:txBody>
      </p:sp>
      <p:pic>
        <p:nvPicPr>
          <p:cNvPr id="17" name="Picture 16">
            <a:extLst>
              <a:ext uri="{FF2B5EF4-FFF2-40B4-BE49-F238E27FC236}">
                <a16:creationId xmlns:a16="http://schemas.microsoft.com/office/drawing/2014/main" id="{F99788DB-7FAE-430A-A156-FF532D93375A}"/>
              </a:ext>
            </a:extLst>
          </p:cNvPr>
          <p:cNvPicPr>
            <a:picLocks noChangeAspect="1"/>
          </p:cNvPicPr>
          <p:nvPr/>
        </p:nvPicPr>
        <p:blipFill>
          <a:blip r:embed="rId3"/>
          <a:stretch>
            <a:fillRect/>
          </a:stretch>
        </p:blipFill>
        <p:spPr>
          <a:xfrm>
            <a:off x="1204746" y="1072789"/>
            <a:ext cx="4291956" cy="5523455"/>
          </a:xfrm>
          <a:prstGeom prst="rect">
            <a:avLst/>
          </a:prstGeom>
        </p:spPr>
      </p:pic>
      <p:grpSp>
        <p:nvGrpSpPr>
          <p:cNvPr id="20" name="Group 19">
            <a:extLst>
              <a:ext uri="{FF2B5EF4-FFF2-40B4-BE49-F238E27FC236}">
                <a16:creationId xmlns:a16="http://schemas.microsoft.com/office/drawing/2014/main" id="{925F5297-9764-4F95-A4C9-B08C4B634BD8}"/>
              </a:ext>
            </a:extLst>
          </p:cNvPr>
          <p:cNvGrpSpPr/>
          <p:nvPr/>
        </p:nvGrpSpPr>
        <p:grpSpPr>
          <a:xfrm>
            <a:off x="1696350" y="1009759"/>
            <a:ext cx="4340728" cy="5620999"/>
            <a:chOff x="2401636" y="618500"/>
            <a:chExt cx="4340728" cy="5620999"/>
          </a:xfrm>
        </p:grpSpPr>
        <p:pic>
          <p:nvPicPr>
            <p:cNvPr id="18" name="Picture 17">
              <a:extLst>
                <a:ext uri="{FF2B5EF4-FFF2-40B4-BE49-F238E27FC236}">
                  <a16:creationId xmlns:a16="http://schemas.microsoft.com/office/drawing/2014/main" id="{2E871DD9-C4F6-443E-AE25-3681561902F4}"/>
                </a:ext>
              </a:extLst>
            </p:cNvPr>
            <p:cNvPicPr>
              <a:picLocks noChangeAspect="1"/>
            </p:cNvPicPr>
            <p:nvPr/>
          </p:nvPicPr>
          <p:blipFill>
            <a:blip r:embed="rId4"/>
            <a:stretch>
              <a:fillRect/>
            </a:stretch>
          </p:blipFill>
          <p:spPr>
            <a:xfrm>
              <a:off x="2401636" y="618500"/>
              <a:ext cx="4340728" cy="5620999"/>
            </a:xfrm>
            <a:prstGeom prst="rect">
              <a:avLst/>
            </a:prstGeom>
          </p:spPr>
        </p:pic>
        <p:sp>
          <p:nvSpPr>
            <p:cNvPr id="19" name="Rectangle 18">
              <a:extLst>
                <a:ext uri="{FF2B5EF4-FFF2-40B4-BE49-F238E27FC236}">
                  <a16:creationId xmlns:a16="http://schemas.microsoft.com/office/drawing/2014/main" id="{DC72A8AD-F2E8-4E40-B9D8-22AB216CF406}"/>
                </a:ext>
              </a:extLst>
            </p:cNvPr>
            <p:cNvSpPr/>
            <p:nvPr/>
          </p:nvSpPr>
          <p:spPr>
            <a:xfrm>
              <a:off x="2644923" y="895927"/>
              <a:ext cx="277091" cy="23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48ACE04C-D979-4D31-B6FA-7AFFABBCE851}"/>
              </a:ext>
            </a:extLst>
          </p:cNvPr>
          <p:cNvGrpSpPr/>
          <p:nvPr/>
        </p:nvGrpSpPr>
        <p:grpSpPr>
          <a:xfrm>
            <a:off x="2249104" y="1041511"/>
            <a:ext cx="4187218" cy="5638377"/>
            <a:chOff x="2419925" y="563631"/>
            <a:chExt cx="4304149" cy="5730737"/>
          </a:xfrm>
        </p:grpSpPr>
        <p:pic>
          <p:nvPicPr>
            <p:cNvPr id="22" name="Picture 21">
              <a:extLst>
                <a:ext uri="{FF2B5EF4-FFF2-40B4-BE49-F238E27FC236}">
                  <a16:creationId xmlns:a16="http://schemas.microsoft.com/office/drawing/2014/main" id="{006AF837-0A26-4087-B226-2554D290414A}"/>
                </a:ext>
              </a:extLst>
            </p:cNvPr>
            <p:cNvPicPr>
              <a:picLocks noChangeAspect="1"/>
            </p:cNvPicPr>
            <p:nvPr/>
          </p:nvPicPr>
          <p:blipFill>
            <a:blip r:embed="rId5"/>
            <a:stretch>
              <a:fillRect/>
            </a:stretch>
          </p:blipFill>
          <p:spPr>
            <a:xfrm>
              <a:off x="2419925" y="563631"/>
              <a:ext cx="4304149" cy="5730737"/>
            </a:xfrm>
            <a:prstGeom prst="rect">
              <a:avLst/>
            </a:prstGeom>
          </p:spPr>
        </p:pic>
        <p:sp>
          <p:nvSpPr>
            <p:cNvPr id="23" name="Rectangle 22">
              <a:extLst>
                <a:ext uri="{FF2B5EF4-FFF2-40B4-BE49-F238E27FC236}">
                  <a16:creationId xmlns:a16="http://schemas.microsoft.com/office/drawing/2014/main" id="{7D34F57E-3D30-43A7-8F51-7829C63EB421}"/>
                </a:ext>
              </a:extLst>
            </p:cNvPr>
            <p:cNvSpPr/>
            <p:nvPr/>
          </p:nvSpPr>
          <p:spPr>
            <a:xfrm>
              <a:off x="2678545" y="849745"/>
              <a:ext cx="203200" cy="22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96AB57D1-1391-4EF7-A430-97F4219CCF8E}"/>
              </a:ext>
            </a:extLst>
          </p:cNvPr>
          <p:cNvGrpSpPr/>
          <p:nvPr/>
        </p:nvGrpSpPr>
        <p:grpSpPr>
          <a:xfrm>
            <a:off x="2884092" y="1001070"/>
            <a:ext cx="4256291" cy="5638376"/>
            <a:chOff x="2560145" y="706900"/>
            <a:chExt cx="4023709" cy="5444200"/>
          </a:xfrm>
        </p:grpSpPr>
        <p:pic>
          <p:nvPicPr>
            <p:cNvPr id="25" name="Picture 24">
              <a:extLst>
                <a:ext uri="{FF2B5EF4-FFF2-40B4-BE49-F238E27FC236}">
                  <a16:creationId xmlns:a16="http://schemas.microsoft.com/office/drawing/2014/main" id="{179BC0C9-427F-4A04-A706-2832BAC1CA2D}"/>
                </a:ext>
              </a:extLst>
            </p:cNvPr>
            <p:cNvPicPr>
              <a:picLocks noChangeAspect="1"/>
            </p:cNvPicPr>
            <p:nvPr/>
          </p:nvPicPr>
          <p:blipFill>
            <a:blip r:embed="rId6"/>
            <a:stretch>
              <a:fillRect/>
            </a:stretch>
          </p:blipFill>
          <p:spPr>
            <a:xfrm>
              <a:off x="2560145" y="706900"/>
              <a:ext cx="4023709" cy="5444200"/>
            </a:xfrm>
            <a:prstGeom prst="rect">
              <a:avLst/>
            </a:prstGeom>
          </p:spPr>
        </p:pic>
        <p:sp>
          <p:nvSpPr>
            <p:cNvPr id="26" name="Rectangle 25">
              <a:extLst>
                <a:ext uri="{FF2B5EF4-FFF2-40B4-BE49-F238E27FC236}">
                  <a16:creationId xmlns:a16="http://schemas.microsoft.com/office/drawing/2014/main" id="{4532DE7C-A5E6-478E-A036-44A50CDADE35}"/>
                </a:ext>
              </a:extLst>
            </p:cNvPr>
            <p:cNvSpPr/>
            <p:nvPr/>
          </p:nvSpPr>
          <p:spPr>
            <a:xfrm>
              <a:off x="2835564" y="1006093"/>
              <a:ext cx="203200" cy="23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2618DBCD-8457-4368-BC0D-EE3CEB724604}"/>
              </a:ext>
            </a:extLst>
          </p:cNvPr>
          <p:cNvGrpSpPr/>
          <p:nvPr/>
        </p:nvGrpSpPr>
        <p:grpSpPr>
          <a:xfrm>
            <a:off x="3494319" y="990071"/>
            <a:ext cx="4177488" cy="5620999"/>
            <a:chOff x="2560145" y="706900"/>
            <a:chExt cx="4023709" cy="5444200"/>
          </a:xfrm>
        </p:grpSpPr>
        <p:pic>
          <p:nvPicPr>
            <p:cNvPr id="28" name="Picture 27">
              <a:extLst>
                <a:ext uri="{FF2B5EF4-FFF2-40B4-BE49-F238E27FC236}">
                  <a16:creationId xmlns:a16="http://schemas.microsoft.com/office/drawing/2014/main" id="{9CAEBAAF-0BA4-4E3D-9F0D-9A1DBA893262}"/>
                </a:ext>
              </a:extLst>
            </p:cNvPr>
            <p:cNvPicPr>
              <a:picLocks noChangeAspect="1"/>
            </p:cNvPicPr>
            <p:nvPr/>
          </p:nvPicPr>
          <p:blipFill>
            <a:blip r:embed="rId7"/>
            <a:stretch>
              <a:fillRect/>
            </a:stretch>
          </p:blipFill>
          <p:spPr>
            <a:xfrm>
              <a:off x="2560145" y="706900"/>
              <a:ext cx="4023709" cy="5444200"/>
            </a:xfrm>
            <a:prstGeom prst="rect">
              <a:avLst/>
            </a:prstGeom>
          </p:spPr>
        </p:pic>
        <p:sp>
          <p:nvSpPr>
            <p:cNvPr id="29" name="Rectangle 28">
              <a:extLst>
                <a:ext uri="{FF2B5EF4-FFF2-40B4-BE49-F238E27FC236}">
                  <a16:creationId xmlns:a16="http://schemas.microsoft.com/office/drawing/2014/main" id="{413E440D-4EE3-4D2B-8B9D-60C48F526C7B}"/>
                </a:ext>
              </a:extLst>
            </p:cNvPr>
            <p:cNvSpPr/>
            <p:nvPr/>
          </p:nvSpPr>
          <p:spPr>
            <a:xfrm>
              <a:off x="2817092" y="997404"/>
              <a:ext cx="193963" cy="23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DD0DA41F-4DD3-4BE8-B33E-DC30F8D6C532}"/>
              </a:ext>
            </a:extLst>
          </p:cNvPr>
          <p:cNvGrpSpPr/>
          <p:nvPr/>
        </p:nvGrpSpPr>
        <p:grpSpPr>
          <a:xfrm>
            <a:off x="3886120" y="1015302"/>
            <a:ext cx="4037320" cy="5570535"/>
            <a:chOff x="3245774" y="356161"/>
            <a:chExt cx="3956647" cy="5425910"/>
          </a:xfrm>
        </p:grpSpPr>
        <p:pic>
          <p:nvPicPr>
            <p:cNvPr id="34" name="Picture 33">
              <a:extLst>
                <a:ext uri="{FF2B5EF4-FFF2-40B4-BE49-F238E27FC236}">
                  <a16:creationId xmlns:a16="http://schemas.microsoft.com/office/drawing/2014/main" id="{5BB4970A-7895-499C-9496-806848EE09F4}"/>
                </a:ext>
              </a:extLst>
            </p:cNvPr>
            <p:cNvPicPr>
              <a:picLocks noChangeAspect="1"/>
            </p:cNvPicPr>
            <p:nvPr/>
          </p:nvPicPr>
          <p:blipFill>
            <a:blip r:embed="rId8"/>
            <a:stretch>
              <a:fillRect/>
            </a:stretch>
          </p:blipFill>
          <p:spPr>
            <a:xfrm>
              <a:off x="3245774" y="356161"/>
              <a:ext cx="3956647" cy="5425910"/>
            </a:xfrm>
            <a:prstGeom prst="rect">
              <a:avLst/>
            </a:prstGeom>
          </p:spPr>
        </p:pic>
        <p:sp>
          <p:nvSpPr>
            <p:cNvPr id="35" name="Rectangle 34">
              <a:extLst>
                <a:ext uri="{FF2B5EF4-FFF2-40B4-BE49-F238E27FC236}">
                  <a16:creationId xmlns:a16="http://schemas.microsoft.com/office/drawing/2014/main" id="{A541CA83-4CB5-47D7-8545-2CBC8F40BC84}"/>
                </a:ext>
              </a:extLst>
            </p:cNvPr>
            <p:cNvSpPr/>
            <p:nvPr/>
          </p:nvSpPr>
          <p:spPr>
            <a:xfrm>
              <a:off x="3431943" y="581891"/>
              <a:ext cx="281075" cy="19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0DDE34EC-1592-48F9-9FB4-0BF9C1CDC85E}"/>
              </a:ext>
            </a:extLst>
          </p:cNvPr>
          <p:cNvGrpSpPr/>
          <p:nvPr/>
        </p:nvGrpSpPr>
        <p:grpSpPr>
          <a:xfrm>
            <a:off x="4476514" y="1094712"/>
            <a:ext cx="3950550" cy="5425910"/>
            <a:chOff x="7763501" y="716045"/>
            <a:chExt cx="3950550" cy="5425910"/>
          </a:xfrm>
        </p:grpSpPr>
        <p:pic>
          <p:nvPicPr>
            <p:cNvPr id="37" name="Picture 36">
              <a:extLst>
                <a:ext uri="{FF2B5EF4-FFF2-40B4-BE49-F238E27FC236}">
                  <a16:creationId xmlns:a16="http://schemas.microsoft.com/office/drawing/2014/main" id="{689A7355-56A1-4F7D-8175-876C91E87F30}"/>
                </a:ext>
              </a:extLst>
            </p:cNvPr>
            <p:cNvPicPr>
              <a:picLocks noChangeAspect="1"/>
            </p:cNvPicPr>
            <p:nvPr/>
          </p:nvPicPr>
          <p:blipFill>
            <a:blip r:embed="rId9"/>
            <a:stretch>
              <a:fillRect/>
            </a:stretch>
          </p:blipFill>
          <p:spPr>
            <a:xfrm>
              <a:off x="7763501" y="716045"/>
              <a:ext cx="3950550" cy="5425910"/>
            </a:xfrm>
            <a:prstGeom prst="rect">
              <a:avLst/>
            </a:prstGeom>
          </p:spPr>
        </p:pic>
        <p:sp>
          <p:nvSpPr>
            <p:cNvPr id="38" name="Rectangle 37">
              <a:extLst>
                <a:ext uri="{FF2B5EF4-FFF2-40B4-BE49-F238E27FC236}">
                  <a16:creationId xmlns:a16="http://schemas.microsoft.com/office/drawing/2014/main" id="{6B1DD86D-9612-4F4B-9237-D23DABEF0A04}"/>
                </a:ext>
              </a:extLst>
            </p:cNvPr>
            <p:cNvSpPr/>
            <p:nvPr/>
          </p:nvSpPr>
          <p:spPr>
            <a:xfrm>
              <a:off x="7983366" y="990071"/>
              <a:ext cx="264707" cy="256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7322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59793" y="2002671"/>
            <a:ext cx="1063113" cy="369332"/>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Lithology</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16" name="Rectangle 15"/>
          <p:cNvSpPr/>
          <p:nvPr/>
        </p:nvSpPr>
        <p:spPr>
          <a:xfrm>
            <a:off x="800251" y="2394581"/>
            <a:ext cx="643702" cy="369332"/>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LULC</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17" name="Rectangle 16"/>
          <p:cNvSpPr/>
          <p:nvPr/>
        </p:nvSpPr>
        <p:spPr>
          <a:xfrm>
            <a:off x="647046" y="2778115"/>
            <a:ext cx="1018228" cy="64633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Slope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gradient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18" name="Rectangle 17"/>
          <p:cNvSpPr/>
          <p:nvPr/>
        </p:nvSpPr>
        <p:spPr>
          <a:xfrm>
            <a:off x="701205" y="3443129"/>
            <a:ext cx="800219" cy="64633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Slope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aspect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19" name="Rectangle 18"/>
          <p:cNvSpPr/>
          <p:nvPr/>
        </p:nvSpPr>
        <p:spPr>
          <a:xfrm>
            <a:off x="505998" y="4107547"/>
            <a:ext cx="1248547" cy="64633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Lineament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Buffer</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20" name="Rectangle 19"/>
          <p:cNvSpPr/>
          <p:nvPr/>
        </p:nvSpPr>
        <p:spPr>
          <a:xfrm>
            <a:off x="604428" y="5178609"/>
            <a:ext cx="958917" cy="369332"/>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Altitude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21" name="Rectangle 20"/>
          <p:cNvSpPr/>
          <p:nvPr/>
        </p:nvSpPr>
        <p:spPr>
          <a:xfrm>
            <a:off x="532101" y="5565006"/>
            <a:ext cx="1103572" cy="64633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Slope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curvature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22" name="Rectangle 21"/>
          <p:cNvSpPr/>
          <p:nvPr/>
        </p:nvSpPr>
        <p:spPr>
          <a:xfrm>
            <a:off x="781397" y="6223405"/>
            <a:ext cx="569387" cy="369332"/>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TWI</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
        <p:nvSpPr>
          <p:cNvPr id="14" name="Rectangle 13"/>
          <p:cNvSpPr/>
          <p:nvPr/>
        </p:nvSpPr>
        <p:spPr>
          <a:xfrm>
            <a:off x="647876" y="1197333"/>
            <a:ext cx="1138453" cy="646331"/>
          </a:xfrm>
          <a:prstGeom prst="rect">
            <a:avLst/>
          </a:prstGeom>
          <a:noFill/>
          <a:ln>
            <a:solidFill>
              <a:schemeClr val="accent1">
                <a:lumMod val="60000"/>
                <a:lumOff val="40000"/>
              </a:schemeClr>
            </a:solidFill>
          </a:ln>
        </p:spPr>
        <p:style>
          <a:lnRef idx="1">
            <a:schemeClr val="accent6"/>
          </a:lnRef>
          <a:fillRef idx="3">
            <a:schemeClr val="accent6"/>
          </a:fillRef>
          <a:effectRef idx="2">
            <a:schemeClr val="accent6"/>
          </a:effectRef>
          <a:fontRef idx="minor">
            <a:schemeClr val="lt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Landslide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Inventory</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grpSp>
        <p:nvGrpSpPr>
          <p:cNvPr id="3" name="Group 2"/>
          <p:cNvGrpSpPr/>
          <p:nvPr/>
        </p:nvGrpSpPr>
        <p:grpSpPr>
          <a:xfrm>
            <a:off x="1585875" y="1147455"/>
            <a:ext cx="376405" cy="785560"/>
            <a:chOff x="1803589" y="1705860"/>
            <a:chExt cx="379441" cy="432612"/>
          </a:xfrm>
        </p:grpSpPr>
        <p:cxnSp>
          <p:nvCxnSpPr>
            <p:cNvPr id="23" name="Straight Connector 22"/>
            <p:cNvCxnSpPr/>
            <p:nvPr/>
          </p:nvCxnSpPr>
          <p:spPr>
            <a:xfrm>
              <a:off x="2177415" y="1705861"/>
              <a:ext cx="0" cy="43261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809205" y="2138471"/>
              <a:ext cx="37382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803589" y="1705860"/>
              <a:ext cx="37382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591631" y="1970116"/>
            <a:ext cx="373826" cy="4622621"/>
            <a:chOff x="1756275" y="2554308"/>
            <a:chExt cx="373826" cy="2916662"/>
          </a:xfrm>
        </p:grpSpPr>
        <p:cxnSp>
          <p:nvCxnSpPr>
            <p:cNvPr id="26" name="Straight Connector 25"/>
            <p:cNvCxnSpPr/>
            <p:nvPr/>
          </p:nvCxnSpPr>
          <p:spPr>
            <a:xfrm>
              <a:off x="2126925" y="2554309"/>
              <a:ext cx="3176" cy="2916311"/>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756275" y="2554308"/>
              <a:ext cx="37382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756275" y="5470970"/>
              <a:ext cx="37382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3063911" y="2911048"/>
            <a:ext cx="4537704" cy="2128012"/>
          </a:xfrm>
          <a:prstGeom prst="rect">
            <a:avLst/>
          </a:prstGeom>
          <a:gradFill>
            <a:gsLst>
              <a:gs pos="0">
                <a:schemeClr val="accent2">
                  <a:lumMod val="60000"/>
                  <a:lumOff val="40000"/>
                </a:schemeClr>
              </a:gs>
              <a:gs pos="50000">
                <a:schemeClr val="accent4">
                  <a:satMod val="110000"/>
                  <a:lumMod val="100000"/>
                  <a:shade val="100000"/>
                </a:schemeClr>
              </a:gs>
              <a:gs pos="100000">
                <a:schemeClr val="accent4">
                  <a:lumMod val="99000"/>
                  <a:satMod val="120000"/>
                  <a:shade val="78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9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825"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Frequency Ratio Method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Frequency Ratio= Slide Ratio/Class Ratio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Slide Ratio = Number of Landslide pixel in class/ Total number of Landslide pixels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Class Ratio =Number of pixels in individual class/Total number of pixels in whole class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2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9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9" name="Rectangle 48"/>
              <p:cNvSpPr/>
              <p:nvPr/>
            </p:nvSpPr>
            <p:spPr>
              <a:xfrm>
                <a:off x="3044916" y="1155088"/>
                <a:ext cx="3078217" cy="158388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Information Value Method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825"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𝒘</m:t>
                          </m:r>
                        </m:e>
                        <m: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𝒍𝒏</m:t>
                      </m:r>
                      <m:f>
                        <m:f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𝑫𝒆𝒏𝒔𝒄𝒍𝒂𝒔𝒔</m:t>
                          </m:r>
                        </m:num>
                        <m:den>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𝑫𝒆𝒏𝒔𝒎𝒂𝒑</m:t>
                          </m:r>
                        </m:den>
                      </m:f>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IN" sz="14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r>
                      <a:rPr kumimoji="0" lang="en-IN" sz="14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endParaRPr kumimoji="0" lang="en-IN" sz="1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𝒍𝒏</m:t>
                      </m:r>
                      <m:f>
                        <m:f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𝑵𝒑𝒊𝒙</m:t>
                          </m:r>
                          <m:d>
                            <m:d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𝑺</m:t>
                                  </m:r>
                                </m:e>
                                <m: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sub>
                              </m:sSub>
                            </m:e>
                          </m:d>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𝑵𝒑𝒊𝒙</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𝑵</m:t>
                              </m:r>
                            </m:e>
                            <m: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sub>
                          </m:s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um>
                        <m:den>
                          <m:nary>
                            <m:naryPr>
                              <m:chr m:val="∑"/>
                              <m:limLoc m:val="undOv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𝟏</m:t>
                              </m:r>
                            </m:sub>
                            <m:sup>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𝒏</m:t>
                              </m:r>
                            </m:sup>
                            <m:e>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𝑵𝒑𝒊𝒙</m:t>
                              </m:r>
                              <m:d>
                                <m:d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𝑺</m:t>
                                      </m:r>
                                    </m:e>
                                    <m: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sub>
                                  </m:sSub>
                                </m:e>
                              </m:d>
                            </m:e>
                          </m:nary>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𝑵𝒑𝒊𝒙</m:t>
                          </m:r>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𝑵</m:t>
                              </m:r>
                            </m:e>
                            <m: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sub>
                          </m:sSub>
                          <m:r>
                            <a:rPr kumimoji="0" lang="en-IN"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en>
                      </m:f>
                    </m:oMath>
                  </m:oMathPara>
                </a14:m>
                <a:endParaRPr kumimoji="0" lang="en-IN" sz="825"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9" name="Rectangle 48"/>
              <p:cNvSpPr>
                <a:spLocks noRot="1" noChangeAspect="1" noMove="1" noResize="1" noEditPoints="1" noAdjustHandles="1" noChangeArrowheads="1" noChangeShapeType="1" noTextEdit="1"/>
              </p:cNvSpPr>
              <p:nvPr/>
            </p:nvSpPr>
            <p:spPr>
              <a:xfrm>
                <a:off x="3044916" y="1155088"/>
                <a:ext cx="3078217" cy="1583886"/>
              </a:xfrm>
              <a:prstGeom prst="rect">
                <a:avLst/>
              </a:prstGeom>
              <a:blipFill>
                <a:blip r:embed="rId2"/>
                <a:stretch>
                  <a:fillRect t="-766" b="-30268"/>
                </a:stretch>
              </a:blipFill>
            </p:spPr>
            <p:txBody>
              <a:bodyPr/>
              <a:lstStyle/>
              <a:p>
                <a:r>
                  <a:rPr lang="en-US">
                    <a:noFill/>
                  </a:rPr>
                  <a:t> </a:t>
                </a:r>
              </a:p>
            </p:txBody>
          </p:sp>
        </mc:Fallback>
      </mc:AlternateContent>
      <p:sp>
        <p:nvSpPr>
          <p:cNvPr id="50" name="Rectangle 49"/>
          <p:cNvSpPr/>
          <p:nvPr/>
        </p:nvSpPr>
        <p:spPr>
          <a:xfrm>
            <a:off x="348428" y="4781720"/>
            <a:ext cx="1547347" cy="369332"/>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Relative Relief</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4" name="Rectangle 53"/>
              <p:cNvSpPr/>
              <p:nvPr/>
            </p:nvSpPr>
            <p:spPr>
              <a:xfrm>
                <a:off x="3084268" y="5162236"/>
                <a:ext cx="3647785" cy="111101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Cosine Amplitude Method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825"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𝒓𝒊𝒋</m:t>
                      </m:r>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chr m:val="∑"/>
                              <m:limLoc m:val="subSup"/>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𝒌</m:t>
                              </m:r>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𝟏</m:t>
                              </m:r>
                            </m:sub>
                            <m:sup>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𝒑</m:t>
                              </m:r>
                            </m:sup>
                            <m:e>
                              <m:sSub>
                                <m:sSubPr>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𝒊𝒌</m:t>
                                  </m:r>
                                </m:sub>
                              </m:sSub>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𝒋𝒌</m:t>
                                  </m:r>
                                </m:sub>
                              </m:sSub>
                            </m:e>
                          </m:nary>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um>
                        <m:den>
                          <m:rad>
                            <m:radPr>
                              <m:degHide m:val="on"/>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chr m:val="∑"/>
                                  <m:limLoc m:val="subSup"/>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𝒌</m:t>
                                  </m:r>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𝟏</m:t>
                                  </m:r>
                                </m:sub>
                                <m:sup>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𝒑</m:t>
                                  </m:r>
                                </m:sup>
                                <m:e>
                                  <m:sSubSup>
                                    <m:sSubSupPr>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𝒊𝒌</m:t>
                                      </m:r>
                                    </m:sub>
                                    <m:sup>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bSup>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chr m:val="∑"/>
                                      <m:limLoc m:val="subSup"/>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𝒌</m:t>
                                      </m:r>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𝟏</m:t>
                                      </m:r>
                                    </m:sub>
                                    <m:sup>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𝒑</m:t>
                                      </m:r>
                                    </m:sup>
                                    <m:e>
                                      <m:sSubSup>
                                        <m:sSubSupPr>
                                          <m:ctrlP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𝒋𝒌</m:t>
                                          </m:r>
                                        </m:sub>
                                        <m:sup>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bSup>
                                      <m:r>
                                        <a:rPr kumimoji="0" lang="en-IN"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nary>
                                </m:e>
                              </m:nary>
                            </m:e>
                          </m:rad>
                        </m:den>
                      </m:f>
                    </m:oMath>
                  </m:oMathPara>
                </a14:m>
                <a:endParaRPr kumimoji="0" lang="en-IN" sz="1000" b="1" i="0" u="none" strike="noStrike" kern="1200" cap="none" spc="0" normalizeH="0" baseline="0" noProof="0" dirty="0">
                  <a:ln>
                    <a:noFill/>
                  </a:ln>
                  <a:solidFill>
                    <a:prstClr val="white"/>
                  </a:solidFill>
                  <a:effectLst/>
                  <a:uLnTx/>
                  <a:uFillTx/>
                  <a:latin typeface="Calibri"/>
                  <a:ea typeface="+mn-ea"/>
                  <a:cs typeface="+mn-cs"/>
                </a:endParaRPr>
              </a:p>
            </p:txBody>
          </p:sp>
        </mc:Choice>
        <mc:Fallback xmlns="">
          <p:sp>
            <p:nvSpPr>
              <p:cNvPr id="54" name="Rectangle 53"/>
              <p:cNvSpPr>
                <a:spLocks noRot="1" noChangeAspect="1" noMove="1" noResize="1" noEditPoints="1" noAdjustHandles="1" noChangeArrowheads="1" noChangeShapeType="1" noTextEdit="1"/>
              </p:cNvSpPr>
              <p:nvPr/>
            </p:nvSpPr>
            <p:spPr>
              <a:xfrm>
                <a:off x="3084268" y="5162236"/>
                <a:ext cx="3647785" cy="1111018"/>
              </a:xfrm>
              <a:prstGeom prst="rect">
                <a:avLst/>
              </a:prstGeom>
              <a:blipFill>
                <a:blip r:embed="rId3"/>
                <a:stretch>
                  <a:fillRect/>
                </a:stretch>
              </a:blipFill>
            </p:spPr>
            <p:txBody>
              <a:bodyPr/>
              <a:lstStyle/>
              <a:p>
                <a:r>
                  <a:rPr lang="en-US">
                    <a:noFill/>
                  </a:rPr>
                  <a:t> </a:t>
                </a:r>
              </a:p>
            </p:txBody>
          </p:sp>
        </mc:Fallback>
      </mc:AlternateContent>
      <p:grpSp>
        <p:nvGrpSpPr>
          <p:cNvPr id="44" name="Group 43"/>
          <p:cNvGrpSpPr/>
          <p:nvPr/>
        </p:nvGrpSpPr>
        <p:grpSpPr>
          <a:xfrm>
            <a:off x="1985122" y="1541688"/>
            <a:ext cx="981148" cy="4621368"/>
            <a:chOff x="2103120" y="1505112"/>
            <a:chExt cx="981148" cy="4182456"/>
          </a:xfrm>
        </p:grpSpPr>
        <p:cxnSp>
          <p:nvCxnSpPr>
            <p:cNvPr id="31" name="Straight Connector 30"/>
            <p:cNvCxnSpPr/>
            <p:nvPr/>
          </p:nvCxnSpPr>
          <p:spPr>
            <a:xfrm flipV="1">
              <a:off x="2116043" y="1508760"/>
              <a:ext cx="289764" cy="54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103120" y="5684762"/>
              <a:ext cx="285108" cy="2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397038" y="1505112"/>
              <a:ext cx="8770" cy="41824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49" idx="1"/>
            </p:cNvCxnSpPr>
            <p:nvPr/>
          </p:nvCxnSpPr>
          <p:spPr>
            <a:xfrm>
              <a:off x="2405807" y="1871958"/>
              <a:ext cx="64903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37" idx="1"/>
            </p:cNvCxnSpPr>
            <p:nvPr/>
          </p:nvCxnSpPr>
          <p:spPr>
            <a:xfrm>
              <a:off x="2395877" y="3707370"/>
              <a:ext cx="67796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54" idx="1"/>
            </p:cNvCxnSpPr>
            <p:nvPr/>
          </p:nvCxnSpPr>
          <p:spPr>
            <a:xfrm flipV="1">
              <a:off x="2406305" y="5317652"/>
              <a:ext cx="677963" cy="103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09920" y="272950"/>
            <a:ext cx="75545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Times New Roman" panose="02020603050405020304" pitchFamily="18" charset="0"/>
              </a:rPr>
              <a:t>Methods for Weight Calculation</a:t>
            </a:r>
          </a:p>
        </p:txBody>
      </p:sp>
    </p:spTree>
    <p:extLst>
      <p:ext uri="{BB962C8B-B14F-4D97-AF65-F5344CB8AC3E}">
        <p14:creationId xmlns:p14="http://schemas.microsoft.com/office/powerpoint/2010/main" val="98686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87" y="305867"/>
            <a:ext cx="7410004" cy="415940"/>
          </a:xfrm>
        </p:spPr>
        <p:txBody>
          <a:bodyPr>
            <a:normAutofit fontScale="90000"/>
          </a:bodyPr>
          <a:lstStyle/>
          <a:p>
            <a:pPr algn="ctr"/>
            <a:r>
              <a:rPr lang="en-US" sz="3600" dirty="0">
                <a:solidFill>
                  <a:schemeClr val="accent1">
                    <a:lumMod val="50000"/>
                  </a:schemeClr>
                </a:solidFill>
                <a:latin typeface="+mn-lt"/>
                <a:cs typeface="Times New Roman" panose="02020603050405020304" pitchFamily="18" charset="0"/>
              </a:rPr>
              <a:t>Weights of Causative Factors Using   Different Methods</a:t>
            </a:r>
          </a:p>
        </p:txBody>
      </p:sp>
      <p:graphicFrame>
        <p:nvGraphicFramePr>
          <p:cNvPr id="4" name="Table 3"/>
          <p:cNvGraphicFramePr>
            <a:graphicFrameLocks noGrp="1"/>
          </p:cNvGraphicFramePr>
          <p:nvPr>
            <p:extLst>
              <p:ext uri="{D42A27DB-BD31-4B8C-83A1-F6EECF244321}">
                <p14:modId xmlns:p14="http://schemas.microsoft.com/office/powerpoint/2010/main" val="4215228097"/>
              </p:ext>
            </p:extLst>
          </p:nvPr>
        </p:nvGraphicFramePr>
        <p:xfrm>
          <a:off x="182287" y="1051994"/>
          <a:ext cx="8407532" cy="5284148"/>
        </p:xfrm>
        <a:graphic>
          <a:graphicData uri="http://schemas.openxmlformats.org/drawingml/2006/table">
            <a:tbl>
              <a:tblPr>
                <a:tableStyleId>{5C22544A-7EE6-4342-B048-85BDC9FD1C3A}</a:tableStyleId>
              </a:tblPr>
              <a:tblGrid>
                <a:gridCol w="822565">
                  <a:extLst>
                    <a:ext uri="{9D8B030D-6E8A-4147-A177-3AD203B41FA5}">
                      <a16:colId xmlns:a16="http://schemas.microsoft.com/office/drawing/2014/main" val="288521898"/>
                    </a:ext>
                  </a:extLst>
                </a:gridCol>
                <a:gridCol w="2901692">
                  <a:extLst>
                    <a:ext uri="{9D8B030D-6E8A-4147-A177-3AD203B41FA5}">
                      <a16:colId xmlns:a16="http://schemas.microsoft.com/office/drawing/2014/main" val="567778618"/>
                    </a:ext>
                  </a:extLst>
                </a:gridCol>
                <a:gridCol w="873151">
                  <a:extLst>
                    <a:ext uri="{9D8B030D-6E8A-4147-A177-3AD203B41FA5}">
                      <a16:colId xmlns:a16="http://schemas.microsoft.com/office/drawing/2014/main" val="3718345490"/>
                    </a:ext>
                  </a:extLst>
                </a:gridCol>
                <a:gridCol w="908434">
                  <a:extLst>
                    <a:ext uri="{9D8B030D-6E8A-4147-A177-3AD203B41FA5}">
                      <a16:colId xmlns:a16="http://schemas.microsoft.com/office/drawing/2014/main" val="2730662996"/>
                    </a:ext>
                  </a:extLst>
                </a:gridCol>
                <a:gridCol w="829053">
                  <a:extLst>
                    <a:ext uri="{9D8B030D-6E8A-4147-A177-3AD203B41FA5}">
                      <a16:colId xmlns:a16="http://schemas.microsoft.com/office/drawing/2014/main" val="2109578320"/>
                    </a:ext>
                  </a:extLst>
                </a:gridCol>
                <a:gridCol w="1287683">
                  <a:extLst>
                    <a:ext uri="{9D8B030D-6E8A-4147-A177-3AD203B41FA5}">
                      <a16:colId xmlns:a16="http://schemas.microsoft.com/office/drawing/2014/main" val="3882451509"/>
                    </a:ext>
                  </a:extLst>
                </a:gridCol>
                <a:gridCol w="784954">
                  <a:extLst>
                    <a:ext uri="{9D8B030D-6E8A-4147-A177-3AD203B41FA5}">
                      <a16:colId xmlns:a16="http://schemas.microsoft.com/office/drawing/2014/main" val="3760534591"/>
                    </a:ext>
                  </a:extLst>
                </a:gridCol>
              </a:tblGrid>
              <a:tr h="363153">
                <a:tc>
                  <a:txBody>
                    <a:bodyPr/>
                    <a:lstStyle/>
                    <a:p>
                      <a:pPr algn="ctr" fontAlgn="b"/>
                      <a:r>
                        <a:rPr lang="en-US" sz="1400" b="1" u="none" strike="noStrike" dirty="0">
                          <a:effectLst/>
                        </a:rPr>
                        <a:t>Factors</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400" b="1" u="none" strike="noStrike" dirty="0">
                          <a:effectLst/>
                        </a:rPr>
                        <a:t>Classes</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400" b="1" u="none" strike="noStrike" dirty="0">
                          <a:effectLst/>
                        </a:rPr>
                        <a:t>Class Pixel</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u="none" strike="noStrike" dirty="0">
                          <a:effectLst/>
                        </a:rPr>
                        <a:t>LS Pixel </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400" b="1" u="none" strike="noStrike" dirty="0">
                          <a:effectLst/>
                        </a:rPr>
                        <a:t>Info Val</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400" b="1" u="none" strike="noStrike" dirty="0">
                          <a:effectLst/>
                        </a:rPr>
                        <a:t>Frequency</a:t>
                      </a:r>
                      <a:r>
                        <a:rPr lang="en-US" sz="1400" b="1" u="none" strike="noStrike" baseline="0" dirty="0">
                          <a:effectLst/>
                        </a:rPr>
                        <a:t> Ratio </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400" b="1" i="1" kern="1200" dirty="0" err="1">
                          <a:solidFill>
                            <a:schemeClr val="dk1"/>
                          </a:solidFill>
                          <a:effectLst/>
                          <a:latin typeface="+mn-lt"/>
                          <a:ea typeface="+mn-ea"/>
                          <a:cs typeface="+mn-cs"/>
                        </a:rPr>
                        <a:t>r</a:t>
                      </a:r>
                      <a:r>
                        <a:rPr lang="en-US" sz="1400" b="1" i="1" kern="1200" baseline="-25000" dirty="0" err="1">
                          <a:solidFill>
                            <a:schemeClr val="dk1"/>
                          </a:solidFill>
                          <a:effectLst/>
                          <a:latin typeface="+mn-lt"/>
                          <a:ea typeface="+mn-ea"/>
                          <a:cs typeface="+mn-cs"/>
                        </a:rPr>
                        <a:t>ij</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755233853"/>
                  </a:ext>
                </a:extLst>
              </a:tr>
              <a:tr h="223906">
                <a:tc>
                  <a:txBody>
                    <a:bodyPr/>
                    <a:lstStyle/>
                    <a:p>
                      <a:pPr algn="ctr" fontAlgn="b"/>
                      <a:r>
                        <a:rPr lang="en-US" sz="1200" b="1" i="1" u="none" strike="noStrike" dirty="0">
                          <a:effectLst/>
                        </a:rPr>
                        <a:t>LULC</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EF</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393392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2543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0.002</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1.005</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0.052</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281008072"/>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SL</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89731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1068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0.267</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1.850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0.046</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242260843"/>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MF</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64554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1704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1" i="0" u="none" strike="noStrike">
                          <a:solidFill>
                            <a:srgbClr val="FF0000"/>
                          </a:solidFill>
                          <a:effectLst/>
                          <a:latin typeface="+mn-lt"/>
                        </a:rPr>
                        <a:t>0.613</a:t>
                      </a:r>
                    </a:p>
                  </a:txBody>
                  <a:tcPr marL="7620" marR="7620" marT="7620"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1" i="0" u="none" strike="noStrike" dirty="0">
                          <a:solidFill>
                            <a:srgbClr val="FF0000"/>
                          </a:solidFill>
                          <a:effectLst/>
                          <a:latin typeface="+mn-lt"/>
                        </a:rPr>
                        <a:t>4.103</a:t>
                      </a:r>
                    </a:p>
                  </a:txBody>
                  <a:tcPr marL="7620" marR="7620" marT="7620"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1" i="0" u="none" strike="noStrike" dirty="0">
                          <a:solidFill>
                            <a:srgbClr val="FF0000"/>
                          </a:solidFill>
                          <a:effectLst/>
                          <a:latin typeface="Calibri" panose="020F0502020204030204" pitchFamily="34" charset="0"/>
                        </a:rPr>
                        <a:t>0.086</a:t>
                      </a:r>
                    </a:p>
                  </a:txBody>
                  <a:tcPr marL="7620" marR="7620" marT="7620"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2745090828"/>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BL</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36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u="none" strike="noStrike" dirty="0">
                          <a:effectLst/>
                        </a:rPr>
                        <a:t>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Calibri" panose="020F0502020204030204" pitchFamily="34" charset="0"/>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994183687"/>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GL</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71926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233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-0.298</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0.504</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0.011</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2284098004"/>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SI</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25417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u="none" strike="noStrike" dirty="0">
                          <a:effectLst/>
                        </a:rPr>
                        <a:t>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Calibri" panose="020F0502020204030204" pitchFamily="34" charset="0"/>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4248700168"/>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WB</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25004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114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-0.150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0.709</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0.009</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219584312"/>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CL</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179818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235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-0.692</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0.203</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0.007</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782038806"/>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PL</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52337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189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-0.251</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0.561</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0.011</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145476961"/>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DF</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2079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u="none" strike="noStrike" dirty="0">
                          <a:effectLst/>
                        </a:rPr>
                        <a:t>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Calibri" panose="020F0502020204030204" pitchFamily="34" charset="0"/>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80725535"/>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  BU</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45849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-1.038</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0.092</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Calibri" panose="020F0502020204030204" pitchFamily="34" charset="0"/>
                        </a:rPr>
                        <a:t>0.002</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610985387"/>
                  </a:ext>
                </a:extLst>
              </a:tr>
              <a:tr h="22390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endParaRPr lang="en-US" sz="1200" b="0" i="0" u="none" strike="noStrike" dirty="0">
                        <a:solidFill>
                          <a:srgbClr val="000000"/>
                        </a:solidFill>
                        <a:effectLst/>
                        <a:latin typeface="+mn-lt"/>
                      </a:endParaRP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endParaRPr lang="en-US" sz="1200" b="0" i="0" u="none" strike="noStrike" dirty="0">
                        <a:solidFill>
                          <a:srgbClr val="000000"/>
                        </a:solidFill>
                        <a:effectLst/>
                        <a:latin typeface="+mn-lt"/>
                      </a:endParaRP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387149482"/>
                  </a:ext>
                </a:extLst>
              </a:tr>
              <a:tr h="223906">
                <a:tc>
                  <a:txBody>
                    <a:bodyPr/>
                    <a:lstStyle/>
                    <a:p>
                      <a:pPr algn="ctr" fontAlgn="b"/>
                      <a:r>
                        <a:rPr lang="en-US" sz="1200" b="1" i="1" u="none" strike="noStrike" dirty="0">
                          <a:effectLst/>
                        </a:rPr>
                        <a:t>Lithology</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Salkhala Fm.</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a:effectLst/>
                        </a:rPr>
                        <a:t>63811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176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-0.368</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0.429</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0.009</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234417356"/>
                  </a:ext>
                </a:extLst>
              </a:tr>
              <a:tr h="223906">
                <a:tc>
                  <a:txBody>
                    <a:bodyPr/>
                    <a:lstStyle/>
                    <a:p>
                      <a:pPr algn="l"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Upper Murree Grp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a:effectLst/>
                        </a:rPr>
                        <a:t>197496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508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-0.398</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0.400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0.015</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3654531488"/>
                  </a:ext>
                </a:extLst>
              </a:tr>
              <a:tr h="392649">
                <a:tc>
                  <a:txBody>
                    <a:bodyPr/>
                    <a:lstStyle/>
                    <a:p>
                      <a:pPr algn="l"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err="1">
                          <a:effectLst/>
                        </a:rPr>
                        <a:t>Undiff</a:t>
                      </a:r>
                      <a:r>
                        <a:rPr lang="en-US" sz="1200" u="none" strike="noStrike" dirty="0">
                          <a:effectLst/>
                        </a:rPr>
                        <a:t>. Murree Grp, Dharmasala Grp, Dagshai and Kasauli Fm.</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2251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Calibri" panose="020F0502020204030204" pitchFamily="34" charset="0"/>
                        </a:rPr>
                        <a:t>0.000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4226325507"/>
                  </a:ext>
                </a:extLst>
              </a:tr>
              <a:tr h="223906">
                <a:tc>
                  <a:txBody>
                    <a:bodyPr/>
                    <a:lstStyle/>
                    <a:p>
                      <a:pPr algn="l" fontAlgn="b"/>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Upper Siwalik Grp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235568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622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-0.387</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0.410</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0.016</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923931244"/>
                  </a:ext>
                </a:extLst>
              </a:tr>
              <a:tr h="223906">
                <a:tc>
                  <a:txBody>
                    <a:bodyPr/>
                    <a:lstStyle/>
                    <a:p>
                      <a:pPr algn="l"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Lower Siwalik Grp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26486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-1.328</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0.047</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0.001</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305819743"/>
                  </a:ext>
                </a:extLst>
              </a:tr>
              <a:tr h="223906">
                <a:tc>
                  <a:txBody>
                    <a:bodyPr/>
                    <a:lstStyle/>
                    <a:p>
                      <a:pPr algn="l"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Sundernagar Fm.</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79976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a:effectLst/>
                        </a:rPr>
                        <a:t>2950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1" i="0" u="none" strike="noStrike" dirty="0">
                          <a:solidFill>
                            <a:srgbClr val="FF0000"/>
                          </a:solidFill>
                          <a:effectLst/>
                          <a:latin typeface="+mn-lt"/>
                        </a:rPr>
                        <a:t>0.758</a:t>
                      </a:r>
                    </a:p>
                  </a:txBody>
                  <a:tcPr marL="7620" marR="7620" marT="7620"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1" i="0" u="none" strike="noStrike" dirty="0">
                          <a:solidFill>
                            <a:srgbClr val="FF0000"/>
                          </a:solidFill>
                          <a:effectLst/>
                          <a:latin typeface="+mn-lt"/>
                        </a:rPr>
                        <a:t>5.733</a:t>
                      </a:r>
                    </a:p>
                  </a:txBody>
                  <a:tcPr marL="7620" marR="7620" marT="7620"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1" i="0" u="none" strike="noStrike" dirty="0">
                          <a:solidFill>
                            <a:srgbClr val="FF0000"/>
                          </a:solidFill>
                          <a:effectLst/>
                          <a:latin typeface="Calibri" panose="020F0502020204030204" pitchFamily="34" charset="0"/>
                        </a:rPr>
                        <a:t>0.133</a:t>
                      </a:r>
                    </a:p>
                  </a:txBody>
                  <a:tcPr marL="7620" marR="7620" marT="7620" marB="0" anchor="b">
                    <a:gradFill flip="none" rotWithShape="1">
                      <a:gsLst>
                        <a:gs pos="0">
                          <a:srgbClr val="D894C6"/>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2471584807"/>
                  </a:ext>
                </a:extLst>
              </a:tr>
              <a:tr h="223906">
                <a:tc>
                  <a:txBody>
                    <a:bodyPr/>
                    <a:lstStyle/>
                    <a:p>
                      <a:pPr algn="l"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Malani Volcanic Suite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209669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a:effectLst/>
                        </a:rPr>
                        <a:t>533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-0.403</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0.395</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0.015</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794544459"/>
                  </a:ext>
                </a:extLst>
              </a:tr>
              <a:tr h="223906">
                <a:tc>
                  <a:txBody>
                    <a:bodyPr/>
                    <a:lstStyle/>
                    <a:p>
                      <a:pPr algn="l" fontAlgn="b"/>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Kullu Fm.</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102775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a:effectLst/>
                        </a:rPr>
                        <a:t>841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0.104</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1.272</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Calibri" panose="020F0502020204030204" pitchFamily="34" charset="0"/>
                        </a:rPr>
                        <a:t>0.034</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1042531303"/>
                  </a:ext>
                </a:extLst>
              </a:tr>
              <a:tr h="274132">
                <a:tc>
                  <a:txBody>
                    <a:bodyPr/>
                    <a:lstStyle/>
                    <a:p>
                      <a:pPr algn="l" fontAlgn="b"/>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dirty="0">
                          <a:effectLst/>
                        </a:rPr>
                        <a:t>Middle Siwalik Grp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a:effectLst/>
                        </a:rPr>
                        <a:t>32111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u="none" strike="noStrike">
                          <a:effectLst/>
                        </a:rPr>
                        <a:t>475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a:solidFill>
                            <a:srgbClr val="000000"/>
                          </a:solidFill>
                          <a:effectLst/>
                          <a:latin typeface="+mn-lt"/>
                        </a:rPr>
                        <a:t>0.362</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mn-lt"/>
                        </a:rPr>
                        <a:t>2.299</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fontAlgn="b"/>
                      <a:r>
                        <a:rPr lang="en-US" sz="1200" b="0" i="0" u="none" strike="noStrike" dirty="0">
                          <a:solidFill>
                            <a:srgbClr val="000000"/>
                          </a:solidFill>
                          <a:effectLst/>
                          <a:latin typeface="Calibri" panose="020F0502020204030204" pitchFamily="34" charset="0"/>
                        </a:rPr>
                        <a:t>0.034</a:t>
                      </a:r>
                    </a:p>
                  </a:txBody>
                  <a:tcPr marL="7620" marR="7620" marT="7620" marB="0" anchor="b">
                    <a:gradFill flip="none" rotWithShape="1">
                      <a:gsLst>
                        <a:gs pos="0">
                          <a:schemeClr val="accent5">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extLst>
                  <a:ext uri="{0D108BD9-81ED-4DB2-BD59-A6C34878D82A}">
                    <a16:rowId xmlns:a16="http://schemas.microsoft.com/office/drawing/2014/main" val="2720855554"/>
                  </a:ext>
                </a:extLst>
              </a:tr>
            </a:tbl>
          </a:graphicData>
        </a:graphic>
      </p:graphicFrame>
      <p:graphicFrame>
        <p:nvGraphicFramePr>
          <p:cNvPr id="6" name="Table 5">
            <a:extLst>
              <a:ext uri="{FF2B5EF4-FFF2-40B4-BE49-F238E27FC236}">
                <a16:creationId xmlns:a16="http://schemas.microsoft.com/office/drawing/2014/main" id="{6C804C61-8D62-4DCD-BDEA-904E40D0E615}"/>
              </a:ext>
            </a:extLst>
          </p:cNvPr>
          <p:cNvGraphicFramePr>
            <a:graphicFrameLocks noGrp="1"/>
          </p:cNvGraphicFramePr>
          <p:nvPr>
            <p:extLst>
              <p:ext uri="{D42A27DB-BD31-4B8C-83A1-F6EECF244321}">
                <p14:modId xmlns:p14="http://schemas.microsoft.com/office/powerpoint/2010/main" val="3514792028"/>
              </p:ext>
            </p:extLst>
          </p:nvPr>
        </p:nvGraphicFramePr>
        <p:xfrm>
          <a:off x="180194" y="1043709"/>
          <a:ext cx="8622061" cy="5421735"/>
        </p:xfrm>
        <a:graphic>
          <a:graphicData uri="http://schemas.openxmlformats.org/drawingml/2006/table">
            <a:tbl>
              <a:tblPr>
                <a:tableStyleId>{7DF18680-E054-41AD-8BC1-D1AEF772440D}</a:tableStyleId>
              </a:tblPr>
              <a:tblGrid>
                <a:gridCol w="1131959">
                  <a:extLst>
                    <a:ext uri="{9D8B030D-6E8A-4147-A177-3AD203B41FA5}">
                      <a16:colId xmlns:a16="http://schemas.microsoft.com/office/drawing/2014/main" val="4269989381"/>
                    </a:ext>
                  </a:extLst>
                </a:gridCol>
                <a:gridCol w="2926773">
                  <a:extLst>
                    <a:ext uri="{9D8B030D-6E8A-4147-A177-3AD203B41FA5}">
                      <a16:colId xmlns:a16="http://schemas.microsoft.com/office/drawing/2014/main" val="1902043710"/>
                    </a:ext>
                  </a:extLst>
                </a:gridCol>
                <a:gridCol w="904742">
                  <a:extLst>
                    <a:ext uri="{9D8B030D-6E8A-4147-A177-3AD203B41FA5}">
                      <a16:colId xmlns:a16="http://schemas.microsoft.com/office/drawing/2014/main" val="3791354484"/>
                    </a:ext>
                  </a:extLst>
                </a:gridCol>
                <a:gridCol w="756694">
                  <a:extLst>
                    <a:ext uri="{9D8B030D-6E8A-4147-A177-3AD203B41FA5}">
                      <a16:colId xmlns:a16="http://schemas.microsoft.com/office/drawing/2014/main" val="2109603589"/>
                    </a:ext>
                  </a:extLst>
                </a:gridCol>
                <a:gridCol w="920075">
                  <a:extLst>
                    <a:ext uri="{9D8B030D-6E8A-4147-A177-3AD203B41FA5}">
                      <a16:colId xmlns:a16="http://schemas.microsoft.com/office/drawing/2014/main" val="2089237784"/>
                    </a:ext>
                  </a:extLst>
                </a:gridCol>
                <a:gridCol w="1008518">
                  <a:extLst>
                    <a:ext uri="{9D8B030D-6E8A-4147-A177-3AD203B41FA5}">
                      <a16:colId xmlns:a16="http://schemas.microsoft.com/office/drawing/2014/main" val="744256727"/>
                    </a:ext>
                  </a:extLst>
                </a:gridCol>
                <a:gridCol w="973300">
                  <a:extLst>
                    <a:ext uri="{9D8B030D-6E8A-4147-A177-3AD203B41FA5}">
                      <a16:colId xmlns:a16="http://schemas.microsoft.com/office/drawing/2014/main" val="3962365247"/>
                    </a:ext>
                  </a:extLst>
                </a:gridCol>
              </a:tblGrid>
              <a:tr h="200805">
                <a:tc>
                  <a:txBody>
                    <a:bodyPr/>
                    <a:lstStyle/>
                    <a:p>
                      <a:pPr algn="ctr" fontAlgn="b"/>
                      <a:r>
                        <a:rPr lang="en-US" sz="1200" b="1" i="1" u="none" strike="noStrike" dirty="0">
                          <a:effectLst/>
                        </a:rPr>
                        <a:t>Slope</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Very gentle (0-11.22)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245836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134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-1.072</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0.085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0.003</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454554194"/>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Gentle (11.22-23.05)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190454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899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-0.135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0.734</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0.026</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044758181"/>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Moderate (23.05-33.36)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204841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2069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0.196</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1.570</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0.058</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524136849"/>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Steep (33.36-43.97)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209951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2323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mn-lt"/>
                        </a:rPr>
                        <a:t>0.235</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mn-lt"/>
                        </a:rPr>
                        <a:t>1.720</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0.065</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74913399"/>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Very Steep (43.97-77.34)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99061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688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0.033</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1.079</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0.028</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192752157"/>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mn-lt"/>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mn-lt"/>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149589606"/>
                  </a:ext>
                </a:extLst>
              </a:tr>
              <a:tr h="200805">
                <a:tc>
                  <a:txBody>
                    <a:bodyPr/>
                    <a:lstStyle/>
                    <a:p>
                      <a:pPr algn="ctr" fontAlgn="b"/>
                      <a:r>
                        <a:rPr lang="en-US" sz="1200" b="1" i="1" u="none" strike="noStrike" dirty="0">
                          <a:effectLst/>
                        </a:rPr>
                        <a:t>Aspect</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Flat(-1)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2354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-0.879</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0.132</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0.001</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321521732"/>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North (0-22.5) and (337.5-360)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39057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251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0.000</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0.999</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0.016</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097337832"/>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Northeast (22.5-67.5)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26680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65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-0.422</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0.379</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0.005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041351301"/>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East (67.5-112.5)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65847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646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mn-lt"/>
                        </a:rPr>
                        <a:t>0.183</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mn-lt"/>
                        </a:rPr>
                        <a:t>1.525</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0.032</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768656478"/>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Southeast (112.5-157.5)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142702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1353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mn-lt"/>
                        </a:rPr>
                        <a:t>0.168</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mn-lt"/>
                        </a:rPr>
                        <a:t>1.474</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0.046</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679176719"/>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South (157.5-202.5)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205973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1749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0.121</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1.320</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0.049</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949295006"/>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Southwest (202.5-247.5)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224560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1265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-0.058</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0.876</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0.034</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869932035"/>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West (247.5-292.5)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150360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523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-0.267</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0.541</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0.017</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254001055"/>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Northwest (292.5-337.5)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92610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259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-0.362</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0.435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0.011</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841783733"/>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mn-lt"/>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mn-lt"/>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947885472"/>
                  </a:ext>
                </a:extLst>
              </a:tr>
              <a:tr h="200805">
                <a:tc>
                  <a:txBody>
                    <a:bodyPr/>
                    <a:lstStyle/>
                    <a:p>
                      <a:pPr algn="ctr" fontAlgn="b"/>
                      <a:r>
                        <a:rPr lang="en-US" sz="1200" b="1" i="1" u="none" strike="noStrike" dirty="0">
                          <a:effectLst/>
                        </a:rPr>
                        <a:t>Elevation</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Very Low(616-1266)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364668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822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-0.455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0.350</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0.017</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439194783"/>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Low(1266-1913)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196460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3292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a:solidFill>
                            <a:srgbClr val="FF0000"/>
                          </a:solidFill>
                          <a:effectLst/>
                          <a:latin typeface="+mn-lt"/>
                        </a:rPr>
                        <a:t>0.416</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mn-lt"/>
                        </a:rPr>
                        <a:t>2.604</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0.095</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347225056"/>
                  </a:ext>
                </a:extLst>
              </a:tr>
              <a:tr h="200805">
                <a:tc>
                  <a:txBody>
                    <a:bodyPr/>
                    <a:lstStyle/>
                    <a:p>
                      <a:pPr algn="ctr" fontAlgn="b"/>
                      <a:endParaRPr lang="en-US" sz="1200" b="1" i="1" u="none" strike="noStrike">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Moderate(1913-2577)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171361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1424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0.111</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1.292</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0.044</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133935825"/>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High(2577-3350)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147488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413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-0.361</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0.435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0.014</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356366862"/>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Very High(3350-4587)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70166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162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-0.445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0.359</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0.008</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945294348"/>
                  </a:ext>
                </a:extLst>
              </a:tr>
              <a:tr h="200805">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mn-lt"/>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mn-lt"/>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273799560"/>
                  </a:ext>
                </a:extLst>
              </a:tr>
              <a:tr h="200805">
                <a:tc>
                  <a:txBody>
                    <a:bodyPr/>
                    <a:lstStyle/>
                    <a:p>
                      <a:pPr algn="ctr" fontAlgn="b"/>
                      <a:r>
                        <a:rPr lang="en-US" sz="1200" b="1" i="1" u="none" strike="noStrike" dirty="0">
                          <a:effectLst/>
                        </a:rPr>
                        <a:t>Curvature</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Strongly Concave(-30.5--3.66)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42780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408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0.171</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1.482</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0.025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794021332"/>
                  </a:ext>
                </a:extLst>
              </a:tr>
              <a:tr h="200805">
                <a:tc>
                  <a:txBody>
                    <a:bodyPr/>
                    <a:lstStyle/>
                    <a:p>
                      <a:pPr algn="l"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Concave(-3.66--1.07)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186950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1788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a:solidFill>
                            <a:srgbClr val="FF0000"/>
                          </a:solidFill>
                          <a:effectLst/>
                          <a:latin typeface="+mn-lt"/>
                        </a:rPr>
                        <a:t>0.172</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mn-lt"/>
                        </a:rPr>
                        <a:t>1.487</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0.053</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507970353"/>
                  </a:ext>
                </a:extLst>
              </a:tr>
              <a:tr h="200805">
                <a:tc>
                  <a:txBody>
                    <a:bodyPr/>
                    <a:lstStyle/>
                    <a:p>
                      <a:pPr algn="l"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Planar(-1.07-1.03)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491151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2125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-0.172</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0.672</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0.039</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219055973"/>
                  </a:ext>
                </a:extLst>
              </a:tr>
              <a:tr h="200805">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Convex(1.03-3.66)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185995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1524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mn-lt"/>
                        </a:rPr>
                        <a:t>0.105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1.274</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0.045</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4063661321"/>
                  </a:ext>
                </a:extLst>
              </a:tr>
              <a:tr h="200805">
                <a:tc>
                  <a:txBody>
                    <a:bodyPr/>
                    <a:lstStyle/>
                    <a:p>
                      <a:pPr algn="l" fontAlgn="b"/>
                      <a:endParaRPr lang="en-US" sz="800" b="0" i="0" u="none" strike="noStrike">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Strongly Convex(3.66-36.5)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43267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268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44" marR="6044" marT="6044"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-0.016</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mn-lt"/>
                        </a:rPr>
                        <a:t>0.963</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0.016</a:t>
                      </a:r>
                    </a:p>
                  </a:txBody>
                  <a:tcPr marL="7620" marR="7620" marT="7620" marB="0" anchor="b">
                    <a:gradFill flip="none" rotWithShape="1">
                      <a:gsLst>
                        <a:gs pos="0">
                          <a:schemeClr val="accent5">
                            <a:lumMod val="60000"/>
                            <a:lumOff val="4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418185110"/>
                  </a:ext>
                </a:extLst>
              </a:tr>
            </a:tbl>
          </a:graphicData>
        </a:graphic>
      </p:graphicFrame>
      <p:graphicFrame>
        <p:nvGraphicFramePr>
          <p:cNvPr id="7" name="Table 6">
            <a:extLst>
              <a:ext uri="{FF2B5EF4-FFF2-40B4-BE49-F238E27FC236}">
                <a16:creationId xmlns:a16="http://schemas.microsoft.com/office/drawing/2014/main" id="{6B7381F0-BC53-450F-B4A9-C98D021571D7}"/>
              </a:ext>
            </a:extLst>
          </p:cNvPr>
          <p:cNvGraphicFramePr>
            <a:graphicFrameLocks noGrp="1"/>
          </p:cNvGraphicFramePr>
          <p:nvPr>
            <p:extLst>
              <p:ext uri="{D42A27DB-BD31-4B8C-83A1-F6EECF244321}">
                <p14:modId xmlns:p14="http://schemas.microsoft.com/office/powerpoint/2010/main" val="4067140153"/>
              </p:ext>
            </p:extLst>
          </p:nvPr>
        </p:nvGraphicFramePr>
        <p:xfrm>
          <a:off x="175491" y="1043704"/>
          <a:ext cx="8017163" cy="5421736"/>
        </p:xfrm>
        <a:graphic>
          <a:graphicData uri="http://schemas.openxmlformats.org/drawingml/2006/table">
            <a:tbl>
              <a:tblPr>
                <a:tableStyleId>{7DF18680-E054-41AD-8BC1-D1AEF772440D}</a:tableStyleId>
              </a:tblPr>
              <a:tblGrid>
                <a:gridCol w="1004273">
                  <a:extLst>
                    <a:ext uri="{9D8B030D-6E8A-4147-A177-3AD203B41FA5}">
                      <a16:colId xmlns:a16="http://schemas.microsoft.com/office/drawing/2014/main" val="3094919466"/>
                    </a:ext>
                  </a:extLst>
                </a:gridCol>
                <a:gridCol w="2383021">
                  <a:extLst>
                    <a:ext uri="{9D8B030D-6E8A-4147-A177-3AD203B41FA5}">
                      <a16:colId xmlns:a16="http://schemas.microsoft.com/office/drawing/2014/main" val="4174700025"/>
                    </a:ext>
                  </a:extLst>
                </a:gridCol>
                <a:gridCol w="939515">
                  <a:extLst>
                    <a:ext uri="{9D8B030D-6E8A-4147-A177-3AD203B41FA5}">
                      <a16:colId xmlns:a16="http://schemas.microsoft.com/office/drawing/2014/main" val="2934749171"/>
                    </a:ext>
                  </a:extLst>
                </a:gridCol>
                <a:gridCol w="842666">
                  <a:extLst>
                    <a:ext uri="{9D8B030D-6E8A-4147-A177-3AD203B41FA5}">
                      <a16:colId xmlns:a16="http://schemas.microsoft.com/office/drawing/2014/main" val="2439439844"/>
                    </a:ext>
                  </a:extLst>
                </a:gridCol>
                <a:gridCol w="947693">
                  <a:extLst>
                    <a:ext uri="{9D8B030D-6E8A-4147-A177-3AD203B41FA5}">
                      <a16:colId xmlns:a16="http://schemas.microsoft.com/office/drawing/2014/main" val="3365776469"/>
                    </a:ext>
                  </a:extLst>
                </a:gridCol>
                <a:gridCol w="947693">
                  <a:extLst>
                    <a:ext uri="{9D8B030D-6E8A-4147-A177-3AD203B41FA5}">
                      <a16:colId xmlns:a16="http://schemas.microsoft.com/office/drawing/2014/main" val="1202821811"/>
                    </a:ext>
                  </a:extLst>
                </a:gridCol>
                <a:gridCol w="952302">
                  <a:extLst>
                    <a:ext uri="{9D8B030D-6E8A-4147-A177-3AD203B41FA5}">
                      <a16:colId xmlns:a16="http://schemas.microsoft.com/office/drawing/2014/main" val="4021620841"/>
                    </a:ext>
                  </a:extLst>
                </a:gridCol>
              </a:tblGrid>
              <a:tr h="379944">
                <a:tc>
                  <a:txBody>
                    <a:bodyPr/>
                    <a:lstStyle/>
                    <a:p>
                      <a:pPr algn="ctr" fontAlgn="b"/>
                      <a:r>
                        <a:rPr lang="en-US" sz="1200" b="1" i="1" u="none" strike="noStrike" dirty="0">
                          <a:effectLst/>
                        </a:rPr>
                        <a:t>Relative Relief</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Very Low(0-70.57)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560067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3465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-0.017</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0.962</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0.059</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007818847"/>
                  </a:ext>
                </a:extLst>
              </a:tr>
              <a:tr h="30617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Low(70.57-188.19)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238769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1811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a:solidFill>
                            <a:srgbClr val="FF0000"/>
                          </a:solidFill>
                          <a:effectLst/>
                          <a:latin typeface="Calibri" panose="020F0502020204030204" pitchFamily="34" charset="0"/>
                        </a:rPr>
                        <a:t>0.071</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1.179</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0.047</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121670791"/>
                  </a:ext>
                </a:extLst>
              </a:tr>
              <a:tr h="30617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Moderate(188.19-370.50)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105225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573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-0.072</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0.846</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0.023</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457593969"/>
                  </a:ext>
                </a:extLst>
              </a:tr>
              <a:tr h="30617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High(370.50-670.44)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37463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236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-0.009</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0.979</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0.016</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842610063"/>
                  </a:ext>
                </a:extLst>
              </a:tr>
              <a:tr h="30617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Very High(670.44-1499.66)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8619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-0.297</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0.505</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0.004</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695349856"/>
                  </a:ext>
                </a:extLst>
              </a:tr>
              <a:tr h="306176">
                <a:tc>
                  <a:txBody>
                    <a:bodyPr/>
                    <a:lstStyle/>
                    <a:p>
                      <a:pPr algn="ctr"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754100525"/>
                  </a:ext>
                </a:extLst>
              </a:tr>
              <a:tr h="306176">
                <a:tc>
                  <a:txBody>
                    <a:bodyPr/>
                    <a:lstStyle/>
                    <a:p>
                      <a:pPr algn="ctr" fontAlgn="b"/>
                      <a:r>
                        <a:rPr lang="en-US" sz="1200" b="1" i="1" u="none" strike="noStrike" dirty="0">
                          <a:effectLst/>
                        </a:rPr>
                        <a:t>TWI</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Very Low(4.71-7.32)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222972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1477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0.013</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1.030</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0.040</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485502765"/>
                  </a:ext>
                </a:extLst>
              </a:tr>
              <a:tr h="306176">
                <a:tc>
                  <a:txBody>
                    <a:bodyPr/>
                    <a:lstStyle/>
                    <a:p>
                      <a:pPr algn="l"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Low(7.32-8.60)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301256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1719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-0.052</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0.887</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0.040</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280220041"/>
                  </a:ext>
                </a:extLst>
              </a:tr>
              <a:tr h="306176">
                <a:tc>
                  <a:txBody>
                    <a:bodyPr/>
                    <a:lstStyle/>
                    <a:p>
                      <a:pPr algn="l"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Moderate(8.60-9.99)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263573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737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-0.362</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0.435</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0.018</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266448131"/>
                  </a:ext>
                </a:extLst>
              </a:tr>
              <a:tr h="306176">
                <a:tc>
                  <a:txBody>
                    <a:bodyPr/>
                    <a:lstStyle/>
                    <a:p>
                      <a:pPr algn="l"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High(9.99-11.99))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123074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1993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a:solidFill>
                            <a:srgbClr val="FF0000"/>
                          </a:solidFill>
                          <a:effectLst/>
                          <a:latin typeface="Calibri" panose="020F0502020204030204" pitchFamily="34" charset="0"/>
                        </a:rPr>
                        <a:t>0.401</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a:solidFill>
                            <a:srgbClr val="FF0000"/>
                          </a:solidFill>
                          <a:effectLst/>
                          <a:latin typeface="Calibri" panose="020F0502020204030204" pitchFamily="34" charset="0"/>
                        </a:rPr>
                        <a:t>2.517</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0.073</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694961376"/>
                  </a:ext>
                </a:extLst>
              </a:tr>
              <a:tr h="306176">
                <a:tc>
                  <a:txBody>
                    <a:bodyPr/>
                    <a:lstStyle/>
                    <a:p>
                      <a:pPr algn="l"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Very High(11.99-20.20)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39268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187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-0.131</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0.740</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0.012</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86897772"/>
                  </a:ext>
                </a:extLst>
              </a:tr>
              <a:tr h="321040">
                <a:tc>
                  <a:txBody>
                    <a:bodyPr/>
                    <a:lstStyle/>
                    <a:p>
                      <a:pPr algn="l"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045556961"/>
                  </a:ext>
                </a:extLst>
              </a:tr>
              <a:tr h="434288">
                <a:tc>
                  <a:txBody>
                    <a:bodyPr/>
                    <a:lstStyle/>
                    <a:p>
                      <a:pPr algn="ctr" fontAlgn="b"/>
                      <a:r>
                        <a:rPr lang="en-US" sz="1200" b="1" i="1" u="none" strike="noStrike" dirty="0">
                          <a:effectLst/>
                        </a:rPr>
                        <a:t>Lineament Buffer</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Buffer Zone(20-280)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368350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2410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a:solidFill>
                            <a:srgbClr val="FF0000"/>
                          </a:solidFill>
                          <a:effectLst/>
                          <a:latin typeface="Calibri" panose="020F0502020204030204" pitchFamily="34" charset="0"/>
                        </a:rPr>
                        <a:t>0.193</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a:solidFill>
                            <a:srgbClr val="FF0000"/>
                          </a:solidFill>
                          <a:effectLst/>
                          <a:latin typeface="Calibri" panose="020F0502020204030204" pitchFamily="34" charset="0"/>
                        </a:rPr>
                        <a:t>1.559</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1" i="0" u="none" strike="noStrike" dirty="0">
                          <a:solidFill>
                            <a:srgbClr val="FF0000"/>
                          </a:solidFill>
                          <a:effectLst/>
                          <a:latin typeface="Calibri" panose="020F0502020204030204" pitchFamily="34" charset="0"/>
                        </a:rPr>
                        <a:t>0.052</a:t>
                      </a:r>
                    </a:p>
                  </a:txBody>
                  <a:tcPr marL="7620" marR="7620" marT="7620" marB="0" anchor="b">
                    <a:gradFill flip="none" rotWithShape="1">
                      <a:gsLst>
                        <a:gs pos="0">
                          <a:srgbClr val="D894C6"/>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810785720"/>
                  </a:ext>
                </a:extLst>
              </a:tr>
              <a:tr h="306176">
                <a:tc>
                  <a:txBody>
                    <a:bodyPr/>
                    <a:lstStyle/>
                    <a:p>
                      <a:pPr algn="l" fontAlgn="b"/>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Buffer Zone (300-620)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307441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1747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-0.054</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0.883</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0.040</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3077414200"/>
                  </a:ext>
                </a:extLst>
              </a:tr>
              <a:tr h="306176">
                <a:tc>
                  <a:txBody>
                    <a:bodyPr/>
                    <a:lstStyle/>
                    <a:p>
                      <a:pPr algn="l" fontAlgn="b"/>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Buffer Zone (640-1040)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174560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1751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0.007</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1.017</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0.051</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2295786094"/>
                  </a:ext>
                </a:extLst>
              </a:tr>
              <a:tr h="306176">
                <a:tc>
                  <a:txBody>
                    <a:bodyPr/>
                    <a:lstStyle/>
                    <a:p>
                      <a:pPr algn="l" fontAlgn="b"/>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Buffer Zone (1060-1660)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75203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161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-0.478</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0.333</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0.008</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078521660"/>
                  </a:ext>
                </a:extLst>
              </a:tr>
              <a:tr h="306176">
                <a:tc>
                  <a:txBody>
                    <a:bodyPr/>
                    <a:lstStyle/>
                    <a:p>
                      <a:pPr algn="l" fontAlgn="b"/>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dirty="0">
                          <a:effectLst/>
                        </a:rPr>
                        <a:t>Buffer Zone (1680-3220)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24589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u="none" strike="noStrike">
                          <a:effectLst/>
                        </a:rPr>
                        <a:t>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213" marR="6213" marT="6213"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a:solidFill>
                            <a:srgbClr val="000000"/>
                          </a:solidFill>
                          <a:effectLst/>
                          <a:latin typeface="Calibri" panose="020F0502020204030204" pitchFamily="34" charset="0"/>
                        </a:rPr>
                        <a:t>-0.556</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0.278</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tc>
                  <a:txBody>
                    <a:bodyPr/>
                    <a:lstStyle/>
                    <a:p>
                      <a:pPr algn="ctr" fontAlgn="b"/>
                      <a:r>
                        <a:rPr lang="en-US" sz="1200" b="0" i="0" u="none" strike="noStrike" dirty="0">
                          <a:solidFill>
                            <a:srgbClr val="000000"/>
                          </a:solidFill>
                          <a:effectLst/>
                          <a:latin typeface="Calibri" panose="020F0502020204030204" pitchFamily="34" charset="0"/>
                        </a:rPr>
                        <a:t>0.004</a:t>
                      </a:r>
                    </a:p>
                  </a:txBody>
                  <a:tcPr marL="7620" marR="7620" marT="7620" marB="0" anchor="b">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tcPr>
                </a:tc>
                <a:extLst>
                  <a:ext uri="{0D108BD9-81ED-4DB2-BD59-A6C34878D82A}">
                    <a16:rowId xmlns:a16="http://schemas.microsoft.com/office/drawing/2014/main" val="1998887254"/>
                  </a:ext>
                </a:extLst>
              </a:tr>
            </a:tbl>
          </a:graphicData>
        </a:graphic>
      </p:graphicFrame>
    </p:spTree>
    <p:extLst>
      <p:ext uri="{BB962C8B-B14F-4D97-AF65-F5344CB8AC3E}">
        <p14:creationId xmlns:p14="http://schemas.microsoft.com/office/powerpoint/2010/main" val="35434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8A98-3C23-4068-B379-B2DAD7453F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655675-BFFD-4B85-BAC7-BA9A0DBA6DA8}"/>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1937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1">
                    <a:lumMod val="50000"/>
                  </a:schemeClr>
                </a:solidFill>
                <a:latin typeface="+mn-lt"/>
                <a:cs typeface="Times New Roman" panose="02020603050405020304" pitchFamily="18" charset="0"/>
              </a:rPr>
              <a:t>Results</a:t>
            </a:r>
          </a:p>
        </p:txBody>
      </p:sp>
      <p:grpSp>
        <p:nvGrpSpPr>
          <p:cNvPr id="9" name="Group 8">
            <a:extLst>
              <a:ext uri="{FF2B5EF4-FFF2-40B4-BE49-F238E27FC236}">
                <a16:creationId xmlns:a16="http://schemas.microsoft.com/office/drawing/2014/main" id="{AA79E8A1-7CB0-42C2-9E59-AFAAB2222D32}"/>
              </a:ext>
            </a:extLst>
          </p:cNvPr>
          <p:cNvGrpSpPr/>
          <p:nvPr/>
        </p:nvGrpSpPr>
        <p:grpSpPr>
          <a:xfrm>
            <a:off x="365760" y="1027990"/>
            <a:ext cx="4206240" cy="5577840"/>
            <a:chOff x="314220" y="1027992"/>
            <a:chExt cx="4206240" cy="5577840"/>
          </a:xfrm>
        </p:grpSpPr>
        <p:pic>
          <p:nvPicPr>
            <p:cNvPr id="4" name="Picture 3"/>
            <p:cNvPicPr>
              <a:picLocks/>
            </p:cNvPicPr>
            <p:nvPr/>
          </p:nvPicPr>
          <p:blipFill rotWithShape="1">
            <a:blip r:embed="rId2">
              <a:extLst>
                <a:ext uri="{28A0092B-C50C-407E-A947-70E740481C1C}">
                  <a14:useLocalDpi xmlns:a14="http://schemas.microsoft.com/office/drawing/2010/main" val="0"/>
                </a:ext>
              </a:extLst>
            </a:blip>
            <a:srcRect l="4792" t="3200" r="3757" b="3599"/>
            <a:stretch/>
          </p:blipFill>
          <p:spPr>
            <a:xfrm>
              <a:off x="314220" y="1027992"/>
              <a:ext cx="4206240" cy="5577840"/>
            </a:xfrm>
            <a:prstGeom prst="rect">
              <a:avLst/>
            </a:prstGeom>
          </p:spPr>
        </p:pic>
        <p:sp>
          <p:nvSpPr>
            <p:cNvPr id="5" name="Rectangle 4"/>
            <p:cNvSpPr/>
            <p:nvPr/>
          </p:nvSpPr>
          <p:spPr>
            <a:xfrm>
              <a:off x="661692" y="1344168"/>
              <a:ext cx="201168" cy="237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44188" y="1255014"/>
              <a:ext cx="1024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Info Val</a:t>
              </a:r>
            </a:p>
          </p:txBody>
        </p:sp>
      </p:grpSp>
      <p:grpSp>
        <p:nvGrpSpPr>
          <p:cNvPr id="11" name="Group 10">
            <a:extLst>
              <a:ext uri="{FF2B5EF4-FFF2-40B4-BE49-F238E27FC236}">
                <a16:creationId xmlns:a16="http://schemas.microsoft.com/office/drawing/2014/main" id="{673A2A88-7A4A-4EDC-BC2C-B226F4B6ACC3}"/>
              </a:ext>
            </a:extLst>
          </p:cNvPr>
          <p:cNvGrpSpPr/>
          <p:nvPr/>
        </p:nvGrpSpPr>
        <p:grpSpPr>
          <a:xfrm>
            <a:off x="4638688" y="1065851"/>
            <a:ext cx="4206240" cy="5502117"/>
            <a:chOff x="4620216" y="1064936"/>
            <a:chExt cx="4206240" cy="5502117"/>
          </a:xfrm>
        </p:grpSpPr>
        <p:pic>
          <p:nvPicPr>
            <p:cNvPr id="3" name="Picture 2"/>
            <p:cNvPicPr>
              <a:picLocks/>
            </p:cNvPicPr>
            <p:nvPr/>
          </p:nvPicPr>
          <p:blipFill rotWithShape="1">
            <a:blip r:embed="rId3" cstate="print">
              <a:extLst>
                <a:ext uri="{28A0092B-C50C-407E-A947-70E740481C1C}">
                  <a14:useLocalDpi xmlns:a14="http://schemas.microsoft.com/office/drawing/2010/main" val="0"/>
                </a:ext>
              </a:extLst>
            </a:blip>
            <a:srcRect l="5483" t="3866" r="4447" b="3866"/>
            <a:stretch/>
          </p:blipFill>
          <p:spPr>
            <a:xfrm>
              <a:off x="4620216" y="1064936"/>
              <a:ext cx="4206240" cy="5502117"/>
            </a:xfrm>
            <a:prstGeom prst="rect">
              <a:avLst/>
            </a:prstGeom>
          </p:spPr>
        </p:pic>
        <p:sp>
          <p:nvSpPr>
            <p:cNvPr id="10" name="TextBox 9">
              <a:extLst>
                <a:ext uri="{FF2B5EF4-FFF2-40B4-BE49-F238E27FC236}">
                  <a16:creationId xmlns:a16="http://schemas.microsoft.com/office/drawing/2014/main" id="{148F0538-61C6-4252-B7D8-31FF6466E4DD}"/>
                </a:ext>
              </a:extLst>
            </p:cNvPr>
            <p:cNvSpPr txBox="1"/>
            <p:nvPr/>
          </p:nvSpPr>
          <p:spPr>
            <a:xfrm>
              <a:off x="6299202" y="1237262"/>
              <a:ext cx="13965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Frequency Ratio</a:t>
              </a:r>
            </a:p>
          </p:txBody>
        </p:sp>
      </p:grpSp>
    </p:spTree>
    <p:extLst>
      <p:ext uri="{BB962C8B-B14F-4D97-AF65-F5344CB8AC3E}">
        <p14:creationId xmlns:p14="http://schemas.microsoft.com/office/powerpoint/2010/main" val="314517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32C965-48CD-414E-BCEC-F6B9E3987969}"/>
              </a:ext>
            </a:extLst>
          </p:cNvPr>
          <p:cNvSpPr>
            <a:spLocks noGrp="1"/>
          </p:cNvSpPr>
          <p:nvPr>
            <p:ph type="title"/>
          </p:nvPr>
        </p:nvSpPr>
        <p:spPr>
          <a:xfrm>
            <a:off x="180975" y="203200"/>
            <a:ext cx="7042150" cy="554038"/>
          </a:xfrm>
        </p:spPr>
        <p:txBody>
          <a:bodyPr>
            <a:normAutofit/>
          </a:bodyPr>
          <a:lstStyle/>
          <a:p>
            <a:r>
              <a:rPr lang="en-US" sz="3200" i="1" dirty="0">
                <a:solidFill>
                  <a:srgbClr val="5B9BD5">
                    <a:lumMod val="50000"/>
                  </a:srgbClr>
                </a:solidFill>
                <a:latin typeface="Calibri" panose="020F0502020204030204"/>
                <a:cs typeface="Times New Roman" panose="02020603050405020304" pitchFamily="18" charset="0"/>
              </a:rPr>
              <a:t>cont.………</a:t>
            </a:r>
            <a:endParaRPr lang="en-US" sz="3200" dirty="0">
              <a:solidFill>
                <a:schemeClr val="accent1">
                  <a:lumMod val="50000"/>
                </a:schemeClr>
              </a:solidFill>
              <a:latin typeface="+mn-lt"/>
              <a:cs typeface="Times New Roman" panose="02020603050405020304" pitchFamily="18" charset="0"/>
            </a:endParaRPr>
          </a:p>
        </p:txBody>
      </p:sp>
      <p:grpSp>
        <p:nvGrpSpPr>
          <p:cNvPr id="13" name="Group 12">
            <a:extLst>
              <a:ext uri="{FF2B5EF4-FFF2-40B4-BE49-F238E27FC236}">
                <a16:creationId xmlns:a16="http://schemas.microsoft.com/office/drawing/2014/main" id="{32CF4984-AAB2-4C1D-B5B8-6C37F9D59721}"/>
              </a:ext>
            </a:extLst>
          </p:cNvPr>
          <p:cNvGrpSpPr/>
          <p:nvPr/>
        </p:nvGrpSpPr>
        <p:grpSpPr>
          <a:xfrm>
            <a:off x="476510" y="1052944"/>
            <a:ext cx="8513138" cy="5542942"/>
            <a:chOff x="162473" y="1052944"/>
            <a:chExt cx="8513138" cy="5542942"/>
          </a:xfrm>
        </p:grpSpPr>
        <p:pic>
          <p:nvPicPr>
            <p:cNvPr id="8" name="Picture 7">
              <a:extLst>
                <a:ext uri="{FF2B5EF4-FFF2-40B4-BE49-F238E27FC236}">
                  <a16:creationId xmlns:a16="http://schemas.microsoft.com/office/drawing/2014/main" id="{373F836E-DA59-4023-8567-3DDBF28714DA}"/>
                </a:ext>
              </a:extLst>
            </p:cNvPr>
            <p:cNvPicPr>
              <a:picLocks noChangeAspect="1"/>
            </p:cNvPicPr>
            <p:nvPr/>
          </p:nvPicPr>
          <p:blipFill rotWithShape="1">
            <a:blip r:embed="rId2">
              <a:extLst>
                <a:ext uri="{28A0092B-C50C-407E-A947-70E740481C1C}">
                  <a14:useLocalDpi xmlns:a14="http://schemas.microsoft.com/office/drawing/2010/main" val="0"/>
                </a:ext>
              </a:extLst>
            </a:blip>
            <a:srcRect l="1111" t="1310" r="50707" b="1686"/>
            <a:stretch/>
          </p:blipFill>
          <p:spPr>
            <a:xfrm>
              <a:off x="162473" y="1052944"/>
              <a:ext cx="4105562" cy="5542942"/>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52156EC-8380-4F05-AC11-3C2F53CD2310}"/>
                    </a:ext>
                  </a:extLst>
                </p:cNvPr>
                <p:cNvSpPr/>
                <p:nvPr/>
              </p:nvSpPr>
              <p:spPr>
                <a:xfrm>
                  <a:off x="4608945" y="1348509"/>
                  <a:ext cx="40666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𝐴𝑁𝐷</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MIN</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e>
                        </m:d>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Rectangle 11">
                  <a:extLst>
                    <a:ext uri="{FF2B5EF4-FFF2-40B4-BE49-F238E27FC236}">
                      <a16:creationId xmlns:a16="http://schemas.microsoft.com/office/drawing/2014/main" id="{452156EC-8380-4F05-AC11-3C2F53CD2310}"/>
                    </a:ext>
                  </a:extLst>
                </p:cNvPr>
                <p:cNvSpPr>
                  <a:spLocks noRot="1" noChangeAspect="1" noMove="1" noResize="1" noEditPoints="1" noAdjustHandles="1" noChangeArrowheads="1" noChangeShapeType="1" noTextEdit="1"/>
                </p:cNvSpPr>
                <p:nvPr/>
              </p:nvSpPr>
              <p:spPr>
                <a:xfrm>
                  <a:off x="4608945" y="1348509"/>
                  <a:ext cx="4066666" cy="369332"/>
                </a:xfrm>
                <a:prstGeom prst="rect">
                  <a:avLst/>
                </a:prstGeom>
                <a:blipFill>
                  <a:blip r:embed="rId3"/>
                  <a:stretch>
                    <a:fillRect t="-126230" r="-11244" b="-188525"/>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DB3D0630-EC2F-4C31-856D-63E8D38B6E6C}"/>
              </a:ext>
            </a:extLst>
          </p:cNvPr>
          <p:cNvPicPr>
            <a:picLocks noChangeAspect="1"/>
          </p:cNvPicPr>
          <p:nvPr/>
        </p:nvPicPr>
        <p:blipFill>
          <a:blip r:embed="rId4"/>
          <a:stretch>
            <a:fillRect/>
          </a:stretch>
        </p:blipFill>
        <p:spPr>
          <a:xfrm>
            <a:off x="504559" y="1053120"/>
            <a:ext cx="8437595" cy="5590517"/>
          </a:xfrm>
          <a:prstGeom prst="rect">
            <a:avLst/>
          </a:prstGeom>
        </p:spPr>
      </p:pic>
      <p:grpSp>
        <p:nvGrpSpPr>
          <p:cNvPr id="20" name="Group 19">
            <a:extLst>
              <a:ext uri="{FF2B5EF4-FFF2-40B4-BE49-F238E27FC236}">
                <a16:creationId xmlns:a16="http://schemas.microsoft.com/office/drawing/2014/main" id="{75E8D06B-8027-4D6B-8186-B4E24EAE62DD}"/>
              </a:ext>
            </a:extLst>
          </p:cNvPr>
          <p:cNvGrpSpPr/>
          <p:nvPr/>
        </p:nvGrpSpPr>
        <p:grpSpPr>
          <a:xfrm>
            <a:off x="468389" y="1028001"/>
            <a:ext cx="7334778" cy="5592827"/>
            <a:chOff x="461820" y="1043709"/>
            <a:chExt cx="7334778" cy="5592827"/>
          </a:xfrm>
        </p:grpSpPr>
        <p:pic>
          <p:nvPicPr>
            <p:cNvPr id="21" name="Picture 20">
              <a:extLst>
                <a:ext uri="{FF2B5EF4-FFF2-40B4-BE49-F238E27FC236}">
                  <a16:creationId xmlns:a16="http://schemas.microsoft.com/office/drawing/2014/main" id="{57B4324F-B949-4BBB-BDAB-B253EF3909EE}"/>
                </a:ext>
              </a:extLst>
            </p:cNvPr>
            <p:cNvPicPr>
              <a:picLocks noChangeAspect="1"/>
            </p:cNvPicPr>
            <p:nvPr/>
          </p:nvPicPr>
          <p:blipFill rotWithShape="1">
            <a:blip r:embed="rId5"/>
            <a:srcRect t="581"/>
            <a:stretch/>
          </p:blipFill>
          <p:spPr>
            <a:xfrm>
              <a:off x="461820" y="1043709"/>
              <a:ext cx="4294909" cy="5592827"/>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490DF72-8D81-4AAF-8090-6A158EF9859B}"/>
                    </a:ext>
                  </a:extLst>
                </p:cNvPr>
                <p:cNvSpPr/>
                <p:nvPr/>
              </p:nvSpPr>
              <p:spPr>
                <a:xfrm>
                  <a:off x="4935453" y="1930155"/>
                  <a:ext cx="2861145" cy="7645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𝑆𝑈𝑀</m:t>
                            </m:r>
                          </m:sub>
                        </m:sSub>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ary>
                          <m:naryPr>
                            <m:chr m:val="∏"/>
                            <m:limLoc m:val="undOv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p>
                          <m:e>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e>
                            </m:d>
                          </m:e>
                        </m:nary>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Rectangle 21">
                  <a:extLst>
                    <a:ext uri="{FF2B5EF4-FFF2-40B4-BE49-F238E27FC236}">
                      <a16:creationId xmlns:a16="http://schemas.microsoft.com/office/drawing/2014/main" id="{0490DF72-8D81-4AAF-8090-6A158EF9859B}"/>
                    </a:ext>
                  </a:extLst>
                </p:cNvPr>
                <p:cNvSpPr>
                  <a:spLocks noRot="1" noChangeAspect="1" noMove="1" noResize="1" noEditPoints="1" noAdjustHandles="1" noChangeArrowheads="1" noChangeShapeType="1" noTextEdit="1"/>
                </p:cNvSpPr>
                <p:nvPr/>
              </p:nvSpPr>
              <p:spPr>
                <a:xfrm>
                  <a:off x="4935453" y="1930155"/>
                  <a:ext cx="2861145" cy="764505"/>
                </a:xfrm>
                <a:prstGeom prst="rect">
                  <a:avLst/>
                </a:prstGeom>
                <a:blipFill>
                  <a:blip r:embed="rId6"/>
                  <a:stretch>
                    <a:fillRect/>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6345CA09-9070-4010-A7AA-C48EAD37CC95}"/>
              </a:ext>
            </a:extLst>
          </p:cNvPr>
          <p:cNvGrpSpPr/>
          <p:nvPr/>
        </p:nvGrpSpPr>
        <p:grpSpPr>
          <a:xfrm>
            <a:off x="457065" y="1018468"/>
            <a:ext cx="7570582" cy="5611299"/>
            <a:chOff x="434108" y="1025237"/>
            <a:chExt cx="7471506" cy="5611299"/>
          </a:xfrm>
        </p:grpSpPr>
        <p:pic>
          <p:nvPicPr>
            <p:cNvPr id="24" name="Picture 23">
              <a:extLst>
                <a:ext uri="{FF2B5EF4-FFF2-40B4-BE49-F238E27FC236}">
                  <a16:creationId xmlns:a16="http://schemas.microsoft.com/office/drawing/2014/main" id="{D25CDBDB-FA59-4003-8ED7-2A11B1C20C6A}"/>
                </a:ext>
              </a:extLst>
            </p:cNvPr>
            <p:cNvPicPr>
              <a:picLocks/>
            </p:cNvPicPr>
            <p:nvPr/>
          </p:nvPicPr>
          <p:blipFill rotWithShape="1">
            <a:blip r:embed="rId7">
              <a:extLst>
                <a:ext uri="{28A0092B-C50C-407E-A947-70E740481C1C}">
                  <a14:useLocalDpi xmlns:a14="http://schemas.microsoft.com/office/drawing/2010/main" val="0"/>
                </a:ext>
              </a:extLst>
            </a:blip>
            <a:srcRect l="13273" t="3867" r="47785" b="3031"/>
            <a:stretch/>
          </p:blipFill>
          <p:spPr>
            <a:xfrm>
              <a:off x="434108" y="1025237"/>
              <a:ext cx="4276437" cy="5611299"/>
            </a:xfrm>
            <a:prstGeom prst="rect">
              <a:avLst/>
            </a:prstGeom>
          </p:spPr>
        </p:pic>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915D3176-4203-4228-AB36-8FBD080F6F04}"/>
                    </a:ext>
                  </a:extLst>
                </p:cNvPr>
                <p:cNvSpPr/>
                <p:nvPr/>
              </p:nvSpPr>
              <p:spPr>
                <a:xfrm>
                  <a:off x="5376588" y="2548948"/>
                  <a:ext cx="2529026" cy="76450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𝑃𝑅𝑂𝐷𝑈𝐶𝑇</m:t>
                            </m:r>
                          </m:sub>
                        </m:sSub>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chr m:val="∏"/>
                            <m:limLoc m:val="undOv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p>
                          <m:e>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e>
                        </m:nary>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Rectangle 24">
                  <a:extLst>
                    <a:ext uri="{FF2B5EF4-FFF2-40B4-BE49-F238E27FC236}">
                      <a16:creationId xmlns:a16="http://schemas.microsoft.com/office/drawing/2014/main" id="{915D3176-4203-4228-AB36-8FBD080F6F04}"/>
                    </a:ext>
                  </a:extLst>
                </p:cNvPr>
                <p:cNvSpPr>
                  <a:spLocks noRot="1" noChangeAspect="1" noMove="1" noResize="1" noEditPoints="1" noAdjustHandles="1" noChangeArrowheads="1" noChangeShapeType="1" noTextEdit="1"/>
                </p:cNvSpPr>
                <p:nvPr/>
              </p:nvSpPr>
              <p:spPr>
                <a:xfrm>
                  <a:off x="5376588" y="2548948"/>
                  <a:ext cx="2529026" cy="764505"/>
                </a:xfrm>
                <a:prstGeom prst="rect">
                  <a:avLst/>
                </a:prstGeom>
                <a:blipFill>
                  <a:blip r:embed="rId8"/>
                  <a:stretch>
                    <a:fillRect/>
                  </a:stretch>
                </a:blipFill>
              </p:spPr>
              <p:txBody>
                <a:bodyPr/>
                <a:lstStyle/>
                <a:p>
                  <a:r>
                    <a:rPr lang="en-US">
                      <a:noFill/>
                    </a:rPr>
                    <a:t> </a:t>
                  </a:r>
                </a:p>
              </p:txBody>
            </p:sp>
          </mc:Fallback>
        </mc:AlternateContent>
      </p:grpSp>
      <p:pic>
        <p:nvPicPr>
          <p:cNvPr id="27" name="Content Placeholder 3">
            <a:extLst>
              <a:ext uri="{FF2B5EF4-FFF2-40B4-BE49-F238E27FC236}">
                <a16:creationId xmlns:a16="http://schemas.microsoft.com/office/drawing/2014/main" id="{428DDAA7-7255-4E65-91C0-53F979B40385}"/>
              </a:ext>
            </a:extLst>
          </p:cNvPr>
          <p:cNvPicPr>
            <a:picLocks noGrp="1"/>
          </p:cNvPicPr>
          <p:nvPr>
            <p:ph sz="half" idx="2"/>
          </p:nvPr>
        </p:nvPicPr>
        <p:blipFill rotWithShape="1">
          <a:blip r:embed="rId9">
            <a:extLst>
              <a:ext uri="{28A0092B-C50C-407E-A947-70E740481C1C}">
                <a14:useLocalDpi xmlns:a14="http://schemas.microsoft.com/office/drawing/2010/main" val="0"/>
              </a:ext>
            </a:extLst>
          </a:blip>
          <a:srcRect l="13804" t="3984" r="47916" b="3881"/>
          <a:stretch/>
        </p:blipFill>
        <p:spPr>
          <a:xfrm>
            <a:off x="476317" y="1031287"/>
            <a:ext cx="4082474" cy="5634182"/>
          </a:xfrm>
        </p:spPr>
      </p:pic>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17FBEFF-38DD-4DB8-B99E-8FCDEF69937E}"/>
                  </a:ext>
                </a:extLst>
              </p:cNvPr>
              <p:cNvSpPr/>
              <p:nvPr/>
            </p:nvSpPr>
            <p:spPr>
              <a:xfrm>
                <a:off x="4808668" y="3352499"/>
                <a:ext cx="4272254" cy="36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sub>
                      </m:sSub>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𝑆𝑈𝑀</m:t>
                                  </m:r>
                                </m:sub>
                              </m:sSub>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e>
                          </m:d>
                        </m:e>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sup>
                      </m:sSup>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𝑃𝑅𝑂𝐷𝑈𝐶𝑇</m:t>
                                  </m:r>
                                </m:sub>
                              </m:sSub>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e>
                          </m:d>
                        </m:e>
                        <m:sup>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sup>
                      </m:sSup>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Rectangle 27">
                <a:extLst>
                  <a:ext uri="{FF2B5EF4-FFF2-40B4-BE49-F238E27FC236}">
                    <a16:creationId xmlns:a16="http://schemas.microsoft.com/office/drawing/2014/main" id="{217FBEFF-38DD-4DB8-B99E-8FCDEF69937E}"/>
                  </a:ext>
                </a:extLst>
              </p:cNvPr>
              <p:cNvSpPr>
                <a:spLocks noRot="1" noChangeAspect="1" noMove="1" noResize="1" noEditPoints="1" noAdjustHandles="1" noChangeArrowheads="1" noChangeShapeType="1" noTextEdit="1"/>
              </p:cNvSpPr>
              <p:nvPr/>
            </p:nvSpPr>
            <p:spPr>
              <a:xfrm>
                <a:off x="4808668" y="3352499"/>
                <a:ext cx="4272254" cy="362600"/>
              </a:xfrm>
              <a:prstGeom prst="rect">
                <a:avLst/>
              </a:prstGeom>
              <a:blipFill>
                <a:blip r:embed="rId10"/>
                <a:stretch>
                  <a:fillRect b="-1695"/>
                </a:stretch>
              </a:blipFill>
            </p:spPr>
            <p:txBody>
              <a:bodyPr/>
              <a:lstStyle/>
              <a:p>
                <a:r>
                  <a:rPr lang="en-US">
                    <a:noFill/>
                  </a:rPr>
                  <a:t> </a:t>
                </a:r>
              </a:p>
            </p:txBody>
          </p:sp>
        </mc:Fallback>
      </mc:AlternateContent>
      <p:pic>
        <p:nvPicPr>
          <p:cNvPr id="29" name="Content Placeholder 3">
            <a:extLst>
              <a:ext uri="{FF2B5EF4-FFF2-40B4-BE49-F238E27FC236}">
                <a16:creationId xmlns:a16="http://schemas.microsoft.com/office/drawing/2014/main" id="{F971ACC8-012D-4836-A61A-B3DD4AE07193}"/>
              </a:ext>
            </a:extLst>
          </p:cNvPr>
          <p:cNvPicPr>
            <a:picLocks/>
          </p:cNvPicPr>
          <p:nvPr/>
        </p:nvPicPr>
        <p:blipFill rotWithShape="1">
          <a:blip r:embed="rId9">
            <a:extLst>
              <a:ext uri="{28A0092B-C50C-407E-A947-70E740481C1C}">
                <a14:useLocalDpi xmlns:a14="http://schemas.microsoft.com/office/drawing/2010/main" val="0"/>
              </a:ext>
            </a:extLst>
          </a:blip>
          <a:srcRect l="53302" t="3680" r="8802" b="5208"/>
          <a:stretch/>
        </p:blipFill>
        <p:spPr>
          <a:xfrm>
            <a:off x="442385" y="1034211"/>
            <a:ext cx="4318789" cy="5606472"/>
          </a:xfrm>
          <a:prstGeom prst="rect">
            <a:avLst/>
          </a:prstGeom>
        </p:spPr>
      </p:pic>
      <p:pic>
        <p:nvPicPr>
          <p:cNvPr id="30" name="Content Placeholder 3">
            <a:extLst>
              <a:ext uri="{FF2B5EF4-FFF2-40B4-BE49-F238E27FC236}">
                <a16:creationId xmlns:a16="http://schemas.microsoft.com/office/drawing/2014/main" id="{21AE93DF-0E83-4053-8A72-68DF19666C31}"/>
              </a:ext>
            </a:extLst>
          </p:cNvPr>
          <p:cNvPicPr>
            <a:picLocks noChangeAspect="1"/>
          </p:cNvPicPr>
          <p:nvPr/>
        </p:nvPicPr>
        <p:blipFill rotWithShape="1">
          <a:blip r:embed="rId11">
            <a:extLst>
              <a:ext uri="{28A0092B-C50C-407E-A947-70E740481C1C}">
                <a14:useLocalDpi xmlns:a14="http://schemas.microsoft.com/office/drawing/2010/main" val="0"/>
              </a:ext>
            </a:extLst>
          </a:blip>
          <a:srcRect l="14088" t="3303" r="46881" b="3131"/>
          <a:stretch/>
        </p:blipFill>
        <p:spPr>
          <a:xfrm>
            <a:off x="365791" y="1025028"/>
            <a:ext cx="4391346" cy="5629772"/>
          </a:xfrm>
          <a:prstGeom prst="rect">
            <a:avLst/>
          </a:prstGeom>
        </p:spPr>
      </p:pic>
      <p:pic>
        <p:nvPicPr>
          <p:cNvPr id="31" name="Content Placeholder 3">
            <a:extLst>
              <a:ext uri="{FF2B5EF4-FFF2-40B4-BE49-F238E27FC236}">
                <a16:creationId xmlns:a16="http://schemas.microsoft.com/office/drawing/2014/main" id="{438223EF-F4E9-4133-8DBC-75F1D58BF367}"/>
              </a:ext>
            </a:extLst>
          </p:cNvPr>
          <p:cNvPicPr>
            <a:picLocks noChangeAspect="1"/>
          </p:cNvPicPr>
          <p:nvPr/>
        </p:nvPicPr>
        <p:blipFill rotWithShape="1">
          <a:blip r:embed="rId11">
            <a:extLst>
              <a:ext uri="{28A0092B-C50C-407E-A947-70E740481C1C}">
                <a14:useLocalDpi xmlns:a14="http://schemas.microsoft.com/office/drawing/2010/main" val="0"/>
              </a:ext>
            </a:extLst>
          </a:blip>
          <a:srcRect l="54395" t="3488" r="7498" b="4103"/>
          <a:stretch/>
        </p:blipFill>
        <p:spPr>
          <a:xfrm>
            <a:off x="409571" y="1034264"/>
            <a:ext cx="4355745" cy="5629772"/>
          </a:xfrm>
          <a:prstGeom prst="rect">
            <a:avLst/>
          </a:prstGeom>
        </p:spPr>
      </p:pic>
      <p:pic>
        <p:nvPicPr>
          <p:cNvPr id="32" name="Content Placeholder 3">
            <a:extLst>
              <a:ext uri="{FF2B5EF4-FFF2-40B4-BE49-F238E27FC236}">
                <a16:creationId xmlns:a16="http://schemas.microsoft.com/office/drawing/2014/main" id="{4A4114DC-8F65-47A6-B662-BF323BF4A1C2}"/>
              </a:ext>
            </a:extLst>
          </p:cNvPr>
          <p:cNvPicPr>
            <a:picLocks noChangeAspect="1"/>
          </p:cNvPicPr>
          <p:nvPr/>
        </p:nvPicPr>
        <p:blipFill rotWithShape="1">
          <a:blip r:embed="rId12">
            <a:extLst>
              <a:ext uri="{28A0092B-C50C-407E-A947-70E740481C1C}">
                <a14:useLocalDpi xmlns:a14="http://schemas.microsoft.com/office/drawing/2010/main" val="0"/>
              </a:ext>
            </a:extLst>
          </a:blip>
          <a:srcRect l="16944" t="3153" r="43234" b="2656"/>
          <a:stretch/>
        </p:blipFill>
        <p:spPr>
          <a:xfrm>
            <a:off x="383118" y="1010342"/>
            <a:ext cx="4506791" cy="5644458"/>
          </a:xfrm>
          <a:prstGeom prst="rect">
            <a:avLst/>
          </a:prstGeom>
        </p:spPr>
      </p:pic>
    </p:spTree>
    <p:extLst>
      <p:ext uri="{BB962C8B-B14F-4D97-AF65-F5344CB8AC3E}">
        <p14:creationId xmlns:p14="http://schemas.microsoft.com/office/powerpoint/2010/main" val="419527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a:solidFill>
                  <a:schemeClr val="accent1">
                    <a:lumMod val="50000"/>
                  </a:schemeClr>
                </a:solidFill>
                <a:latin typeface="+mn-lt"/>
                <a:cs typeface="Times New Roman" panose="02020603050405020304" pitchFamily="18" charset="0"/>
              </a:rPr>
              <a:t>Validation of Models </a:t>
            </a:r>
            <a:r>
              <a:rPr lang="en-US" sz="3200" dirty="0">
                <a:solidFill>
                  <a:schemeClr val="accent1">
                    <a:lumMod val="50000"/>
                  </a:schemeClr>
                </a:solidFill>
                <a:latin typeface="+mn-lt"/>
                <a:cs typeface="Times New Roman" panose="02020603050405020304" pitchFamily="18" charset="0"/>
              </a:rPr>
              <a:t>Using ROC Curve</a:t>
            </a:r>
            <a:endParaRPr lang="en-US" sz="3200" dirty="0">
              <a:solidFill>
                <a:schemeClr val="accent1">
                  <a:lumMod val="50000"/>
                </a:schemeClr>
              </a:solidFill>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2004833269"/>
              </p:ext>
            </p:extLst>
          </p:nvPr>
        </p:nvGraphicFramePr>
        <p:xfrm>
          <a:off x="6428130" y="1450108"/>
          <a:ext cx="2513342" cy="1558750"/>
        </p:xfrm>
        <a:graphic>
          <a:graphicData uri="http://schemas.openxmlformats.org/drawingml/2006/table">
            <a:tbl>
              <a:tblPr firstRow="1" bandRow="1">
                <a:tableStyleId>{93296810-A885-4BE3-A3E7-6D5BEEA58F35}</a:tableStyleId>
              </a:tblPr>
              <a:tblGrid>
                <a:gridCol w="1100693">
                  <a:extLst>
                    <a:ext uri="{9D8B030D-6E8A-4147-A177-3AD203B41FA5}">
                      <a16:colId xmlns:a16="http://schemas.microsoft.com/office/drawing/2014/main" val="3520546625"/>
                    </a:ext>
                  </a:extLst>
                </a:gridCol>
                <a:gridCol w="1412649">
                  <a:extLst>
                    <a:ext uri="{9D8B030D-6E8A-4147-A177-3AD203B41FA5}">
                      <a16:colId xmlns:a16="http://schemas.microsoft.com/office/drawing/2014/main" val="2071935898"/>
                    </a:ext>
                  </a:extLst>
                </a:gridCol>
              </a:tblGrid>
              <a:tr h="75283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LSZ Map</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Approximate Accuracy (%)</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589221168"/>
                  </a:ext>
                </a:extLst>
              </a:tr>
              <a:tr h="348717">
                <a:tc>
                  <a:txBody>
                    <a:bodyPr/>
                    <a:lstStyle/>
                    <a:p>
                      <a:pPr algn="ctr"/>
                      <a:r>
                        <a:rPr lang="en-US" sz="1200" dirty="0"/>
                        <a:t>INFO VAL</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83.45</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2721992"/>
                  </a:ext>
                </a:extLst>
              </a:tr>
              <a:tr h="457109">
                <a:tc>
                  <a:txBody>
                    <a:bodyPr/>
                    <a:lstStyle/>
                    <a:p>
                      <a:pPr algn="ctr"/>
                      <a:r>
                        <a:rPr lang="en-US" sz="1200" dirty="0"/>
                        <a:t>FREQUENCY</a:t>
                      </a:r>
                      <a:r>
                        <a:rPr lang="en-US" sz="1200" baseline="0" dirty="0"/>
                        <a:t> RATIO</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83.43</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82343929"/>
                  </a:ext>
                </a:extLst>
              </a:tr>
            </a:tbl>
          </a:graphicData>
        </a:graphic>
      </p:graphicFrame>
      <p:sp>
        <p:nvSpPr>
          <p:cNvPr id="7" name="Rectangle 6"/>
          <p:cNvSpPr/>
          <p:nvPr/>
        </p:nvSpPr>
        <p:spPr>
          <a:xfrm>
            <a:off x="180654" y="5804006"/>
            <a:ext cx="646215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Fig. ROC assessment of LSZ MAPS generated using Info Val and FR method</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6428232" y="3421033"/>
            <a:ext cx="243272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Table showing accuracy of two models. Both Info </a:t>
            </a:r>
            <a:r>
              <a:rPr lang="en-US" i="1" dirty="0">
                <a:solidFill>
                  <a:prstClr val="black"/>
                </a:solidFill>
                <a:latin typeface="Calibri" panose="020F0502020204030204"/>
                <a:cs typeface="Times New Roman" panose="02020603050405020304" pitchFamily="18" charset="0"/>
              </a:rPr>
              <a:t>V</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al and frequency ratio have nearly equal accuracy</a:t>
            </a:r>
            <a:r>
              <a:rPr lang="en-US" i="1" dirty="0">
                <a:solidFill>
                  <a:prstClr val="black"/>
                </a:solidFill>
                <a:latin typeface="Calibri" panose="020F0502020204030204"/>
                <a:cs typeface="Times New Roman" panose="02020603050405020304" pitchFamily="18" charset="0"/>
              </a:rPr>
              <a:t> in terms of AUC.</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1DB26909-0826-4115-84B1-CABBA58FE1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61" t="4236" r="23737" b="3733"/>
          <a:stretch/>
        </p:blipFill>
        <p:spPr>
          <a:xfrm>
            <a:off x="212576" y="1118218"/>
            <a:ext cx="5967363" cy="4605629"/>
          </a:xfrm>
          <a:prstGeom prst="rect">
            <a:avLst/>
          </a:prstGeom>
        </p:spPr>
      </p:pic>
    </p:spTree>
    <p:extLst>
      <p:ext uri="{BB962C8B-B14F-4D97-AF65-F5344CB8AC3E}">
        <p14:creationId xmlns:p14="http://schemas.microsoft.com/office/powerpoint/2010/main" val="4199377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a:solidFill>
                  <a:srgbClr val="5B9BD5">
                    <a:lumMod val="50000"/>
                  </a:srgbClr>
                </a:solidFill>
                <a:latin typeface="Calibri" panose="020F0502020204030204"/>
                <a:cs typeface="Times New Roman" panose="02020603050405020304" pitchFamily="18" charset="0"/>
              </a:rPr>
              <a:t>cont.………</a:t>
            </a:r>
            <a:endParaRPr lang="en-US" sz="3200" dirty="0">
              <a:solidFill>
                <a:schemeClr val="accent1">
                  <a:lumMod val="50000"/>
                </a:schemeClr>
              </a:solidFill>
              <a:latin typeface="+mn-lt"/>
              <a:cs typeface="Times New Roman" panose="02020603050405020304" pitchFamily="18" charset="0"/>
            </a:endParaRPr>
          </a:p>
        </p:txBody>
      </p:sp>
      <p:sp>
        <p:nvSpPr>
          <p:cNvPr id="5" name="TextBox 4"/>
          <p:cNvSpPr txBox="1"/>
          <p:nvPr/>
        </p:nvSpPr>
        <p:spPr>
          <a:xfrm>
            <a:off x="6442623" y="5236356"/>
            <a:ext cx="233307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Times New Roman" panose="02020603050405020304" pitchFamily="18" charset="0"/>
              </a:rPr>
              <a:t>On the basis of ROC curve Gamma 0.9 gives the maximum value of AUC indicating the best suitable map.</a:t>
            </a:r>
          </a:p>
        </p:txBody>
      </p:sp>
      <p:graphicFrame>
        <p:nvGraphicFramePr>
          <p:cNvPr id="7" name="Table 6"/>
          <p:cNvGraphicFramePr>
            <a:graphicFrameLocks noGrp="1"/>
          </p:cNvGraphicFramePr>
          <p:nvPr/>
        </p:nvGraphicFramePr>
        <p:xfrm>
          <a:off x="6355079" y="1126700"/>
          <a:ext cx="2508158" cy="3890265"/>
        </p:xfrm>
        <a:graphic>
          <a:graphicData uri="http://schemas.openxmlformats.org/drawingml/2006/table">
            <a:tbl>
              <a:tblPr firstRow="1" bandRow="1">
                <a:tableStyleId>{93296810-A885-4BE3-A3E7-6D5BEEA58F35}</a:tableStyleId>
              </a:tblPr>
              <a:tblGrid>
                <a:gridCol w="1297460">
                  <a:extLst>
                    <a:ext uri="{9D8B030D-6E8A-4147-A177-3AD203B41FA5}">
                      <a16:colId xmlns:a16="http://schemas.microsoft.com/office/drawing/2014/main" val="2422325558"/>
                    </a:ext>
                  </a:extLst>
                </a:gridCol>
                <a:gridCol w="1210698">
                  <a:extLst>
                    <a:ext uri="{9D8B030D-6E8A-4147-A177-3AD203B41FA5}">
                      <a16:colId xmlns:a16="http://schemas.microsoft.com/office/drawing/2014/main" val="435218978"/>
                    </a:ext>
                  </a:extLst>
                </a:gridCol>
              </a:tblGrid>
              <a:tr h="751182">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LSZ Map using Fuzzy Operator</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Approximate Accuracy (%)</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3292756600"/>
                  </a:ext>
                </a:extLst>
              </a:tr>
              <a:tr h="348787">
                <a:tc>
                  <a:txBody>
                    <a:bodyPr/>
                    <a:lstStyle/>
                    <a:p>
                      <a:pPr algn="ctr"/>
                      <a:r>
                        <a:rPr lang="en-US" sz="1200" dirty="0"/>
                        <a:t>AND</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dirty="0"/>
                        <a:t>77.6</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41277307"/>
                  </a:ext>
                </a:extLst>
              </a:tr>
              <a:tr h="348787">
                <a:tc>
                  <a:txBody>
                    <a:bodyPr/>
                    <a:lstStyle/>
                    <a:p>
                      <a:pPr algn="ctr"/>
                      <a:r>
                        <a:rPr lang="en-US" sz="1200" dirty="0"/>
                        <a:t>OR</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dirty="0"/>
                        <a:t>77.0</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4244704703"/>
                  </a:ext>
                </a:extLst>
              </a:tr>
              <a:tr h="348787">
                <a:tc>
                  <a:txBody>
                    <a:bodyPr/>
                    <a:lstStyle/>
                    <a:p>
                      <a:pPr algn="ctr"/>
                      <a:r>
                        <a:rPr lang="en-US" sz="1200" dirty="0"/>
                        <a:t>SUM</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dirty="0"/>
                        <a:t>83.8</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313204165"/>
                  </a:ext>
                </a:extLst>
              </a:tr>
              <a:tr h="348787">
                <a:tc>
                  <a:txBody>
                    <a:bodyPr/>
                    <a:lstStyle/>
                    <a:p>
                      <a:pPr algn="ctr"/>
                      <a:r>
                        <a:rPr lang="en-US" sz="1200" dirty="0"/>
                        <a:t>PRODUCT</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dirty="0"/>
                        <a:t>84.0</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329386829"/>
                  </a:ext>
                </a:extLst>
              </a:tr>
              <a:tr h="348787">
                <a:tc>
                  <a:txBody>
                    <a:bodyPr/>
                    <a:lstStyle/>
                    <a:p>
                      <a:pPr algn="ctr"/>
                      <a:r>
                        <a:rPr lang="en-US" sz="1200" dirty="0"/>
                        <a:t>GAMMA</a:t>
                      </a:r>
                      <a:r>
                        <a:rPr lang="en-US" sz="1200" baseline="0" dirty="0"/>
                        <a:t> 0.1</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dirty="0"/>
                        <a:t>84.0</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2682376651"/>
                  </a:ext>
                </a:extLst>
              </a:tr>
              <a:tr h="348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GAMMA</a:t>
                      </a:r>
                      <a:r>
                        <a:rPr lang="en-US" sz="1200" baseline="0" dirty="0"/>
                        <a:t> 0.3</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dirty="0"/>
                        <a:t>84.0</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4186915523"/>
                  </a:ext>
                </a:extLst>
              </a:tr>
              <a:tr h="348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GAMMA</a:t>
                      </a:r>
                      <a:r>
                        <a:rPr lang="en-US" sz="1200" baseline="0" dirty="0"/>
                        <a:t> 0.5</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dirty="0"/>
                        <a:t>84.1</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3520927899"/>
                  </a:ext>
                </a:extLst>
              </a:tr>
              <a:tr h="348787">
                <a:tc>
                  <a:txBody>
                    <a:bodyPr/>
                    <a:lstStyle/>
                    <a:p>
                      <a:pPr algn="ctr"/>
                      <a:r>
                        <a:rPr lang="en-US" sz="1200" dirty="0"/>
                        <a:t>GAMMA</a:t>
                      </a:r>
                      <a:r>
                        <a:rPr lang="en-US" sz="1200" baseline="0" dirty="0"/>
                        <a:t> 0.7</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dirty="0"/>
                        <a:t>84.2</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4141822794"/>
                  </a:ext>
                </a:extLst>
              </a:tr>
              <a:tr h="348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GAMMA</a:t>
                      </a:r>
                      <a:r>
                        <a:rPr lang="en-US" sz="1200" baseline="0" dirty="0"/>
                        <a:t> 0.9</a:t>
                      </a:r>
                      <a:endParaRPr lang="en-US" sz="1200" dirty="0">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tc>
                  <a:txBody>
                    <a:bodyPr/>
                    <a:lstStyle/>
                    <a:p>
                      <a:pPr algn="ctr"/>
                      <a:r>
                        <a:rPr lang="en-US" sz="1200" b="1" dirty="0">
                          <a:solidFill>
                            <a:srgbClr val="FF0000"/>
                          </a:solidFill>
                        </a:rPr>
                        <a:t>84.3</a:t>
                      </a:r>
                      <a:endParaRPr lang="en-US" sz="1200" b="1" dirty="0">
                        <a:solidFill>
                          <a:srgbClr val="FF0000"/>
                        </a:solidFill>
                        <a:latin typeface="Times New Roman" panose="02020603050405020304" pitchFamily="18" charset="0"/>
                        <a:cs typeface="Times New Roman" panose="02020603050405020304" pitchFamily="18" charset="0"/>
                      </a:endParaRPr>
                    </a:p>
                  </a:txBody>
                  <a:tc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tcPr>
                </a:tc>
                <a:extLst>
                  <a:ext uri="{0D108BD9-81ED-4DB2-BD59-A6C34878D82A}">
                    <a16:rowId xmlns:a16="http://schemas.microsoft.com/office/drawing/2014/main" val="341532722"/>
                  </a:ext>
                </a:extLst>
              </a:tr>
            </a:tbl>
          </a:graphicData>
        </a:graphic>
      </p:graphicFrame>
      <p:sp>
        <p:nvSpPr>
          <p:cNvPr id="8" name="Rectangle 7"/>
          <p:cNvSpPr/>
          <p:nvPr/>
        </p:nvSpPr>
        <p:spPr>
          <a:xfrm>
            <a:off x="6530167" y="5180611"/>
            <a:ext cx="2157984" cy="121615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BAC4CDE-361E-4148-9789-9DA4597F2458}"/>
              </a:ext>
            </a:extLst>
          </p:cNvPr>
          <p:cNvSpPr/>
          <p:nvPr/>
        </p:nvSpPr>
        <p:spPr>
          <a:xfrm>
            <a:off x="180654" y="5931145"/>
            <a:ext cx="578222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Fig. ROC assessment of LSZ MAPS generated using fuzzy operators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47E3F25-E428-420C-A141-E89845B653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91" t="6854" r="24950" b="2928"/>
          <a:stretch/>
        </p:blipFill>
        <p:spPr>
          <a:xfrm>
            <a:off x="101600" y="1098991"/>
            <a:ext cx="6165935" cy="4738391"/>
          </a:xfrm>
          <a:prstGeom prst="rect">
            <a:avLst/>
          </a:prstGeom>
        </p:spPr>
      </p:pic>
    </p:spTree>
    <p:extLst>
      <p:ext uri="{BB962C8B-B14F-4D97-AF65-F5344CB8AC3E}">
        <p14:creationId xmlns:p14="http://schemas.microsoft.com/office/powerpoint/2010/main" val="2637496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81A01-5D93-4144-9AEA-3C74A6503E35}"/>
              </a:ext>
            </a:extLst>
          </p:cNvPr>
          <p:cNvSpPr>
            <a:spLocks noGrp="1"/>
          </p:cNvSpPr>
          <p:nvPr>
            <p:ph type="title"/>
          </p:nvPr>
        </p:nvSpPr>
        <p:spPr>
          <a:xfrm>
            <a:off x="180654" y="239847"/>
            <a:ext cx="7245381" cy="554587"/>
          </a:xfrm>
        </p:spPr>
        <p:txBody>
          <a:bodyPr/>
          <a:lstStyle/>
          <a:p>
            <a:pPr algn="ctr"/>
            <a:r>
              <a:rPr lang="en-US" sz="3200" dirty="0">
                <a:solidFill>
                  <a:schemeClr val="tx2"/>
                </a:solidFill>
                <a:latin typeface="+mn-lt"/>
              </a:rPr>
              <a:t>Spatial Validation of LSZ maps: Frequency Ratio assessment </a:t>
            </a:r>
          </a:p>
        </p:txBody>
      </p:sp>
      <p:sp>
        <p:nvSpPr>
          <p:cNvPr id="3" name="Text Placeholder 2">
            <a:extLst>
              <a:ext uri="{FF2B5EF4-FFF2-40B4-BE49-F238E27FC236}">
                <a16:creationId xmlns:a16="http://schemas.microsoft.com/office/drawing/2014/main" id="{542C2069-E861-4E6B-93B9-FE7926DBE66A}"/>
              </a:ext>
            </a:extLst>
          </p:cNvPr>
          <p:cNvSpPr>
            <a:spLocks noGrp="1"/>
          </p:cNvSpPr>
          <p:nvPr>
            <p:ph type="body" idx="1"/>
          </p:nvPr>
        </p:nvSpPr>
        <p:spPr>
          <a:xfrm>
            <a:off x="180654" y="5345626"/>
            <a:ext cx="4288604" cy="697215"/>
          </a:xfrm>
        </p:spPr>
        <p:txBody>
          <a:bodyPr/>
          <a:lstStyle/>
          <a:p>
            <a:pPr algn="ctr"/>
            <a:r>
              <a:rPr lang="en-US" i="1" dirty="0"/>
              <a:t>FR assessment of LSZ maps generated from Info Val and Frequency ratio method</a:t>
            </a:r>
          </a:p>
        </p:txBody>
      </p:sp>
      <p:sp>
        <p:nvSpPr>
          <p:cNvPr id="5" name="Text Placeholder 4">
            <a:extLst>
              <a:ext uri="{FF2B5EF4-FFF2-40B4-BE49-F238E27FC236}">
                <a16:creationId xmlns:a16="http://schemas.microsoft.com/office/drawing/2014/main" id="{8AFD1380-BB27-4F59-990E-760C47AECCA1}"/>
              </a:ext>
            </a:extLst>
          </p:cNvPr>
          <p:cNvSpPr>
            <a:spLocks noGrp="1"/>
          </p:cNvSpPr>
          <p:nvPr>
            <p:ph type="body" sz="quarter" idx="3"/>
          </p:nvPr>
        </p:nvSpPr>
        <p:spPr>
          <a:xfrm>
            <a:off x="4721225" y="5345626"/>
            <a:ext cx="4242121" cy="697215"/>
          </a:xfrm>
        </p:spPr>
        <p:txBody>
          <a:bodyPr/>
          <a:lstStyle/>
          <a:p>
            <a:pPr algn="ctr"/>
            <a:r>
              <a:rPr lang="en-US" i="1" dirty="0"/>
              <a:t>FR assessment of LSZ maps generated from different fuzzy operators</a:t>
            </a:r>
          </a:p>
        </p:txBody>
      </p:sp>
      <p:pic>
        <p:nvPicPr>
          <p:cNvPr id="7" name="Content Placeholder 6">
            <a:extLst>
              <a:ext uri="{FF2B5EF4-FFF2-40B4-BE49-F238E27FC236}">
                <a16:creationId xmlns:a16="http://schemas.microsoft.com/office/drawing/2014/main" id="{9F700EB8-F804-4151-8074-9AC4AC6837BB}"/>
              </a:ext>
            </a:extLst>
          </p:cNvPr>
          <p:cNvPicPr>
            <a:picLocks noGrp="1" noChangeAspect="1"/>
          </p:cNvPicPr>
          <p:nvPr>
            <p:ph sz="quarter" idx="4"/>
          </p:nvPr>
        </p:nvPicPr>
        <p:blipFill rotWithShape="1">
          <a:blip r:embed="rId2"/>
          <a:srcRect l="24297" t="11753" r="2093" b="9118"/>
          <a:stretch/>
        </p:blipFill>
        <p:spPr>
          <a:xfrm>
            <a:off x="4469259" y="1073873"/>
            <a:ext cx="4494088" cy="4403291"/>
          </a:xfrm>
          <a:prstGeom prst="rect">
            <a:avLst/>
          </a:prstGeom>
        </p:spPr>
      </p:pic>
      <p:pic>
        <p:nvPicPr>
          <p:cNvPr id="11" name="Content Placeholder 10">
            <a:extLst>
              <a:ext uri="{FF2B5EF4-FFF2-40B4-BE49-F238E27FC236}">
                <a16:creationId xmlns:a16="http://schemas.microsoft.com/office/drawing/2014/main" id="{C8EE1FC6-F6DC-485B-A8C6-0DD022EC4A04}"/>
              </a:ext>
            </a:extLst>
          </p:cNvPr>
          <p:cNvPicPr>
            <a:picLocks noGrp="1" noChangeAspect="1"/>
          </p:cNvPicPr>
          <p:nvPr>
            <p:ph sz="half" idx="2"/>
          </p:nvPr>
        </p:nvPicPr>
        <p:blipFill>
          <a:blip r:embed="rId3"/>
          <a:stretch>
            <a:fillRect/>
          </a:stretch>
        </p:blipFill>
        <p:spPr>
          <a:xfrm>
            <a:off x="367360" y="1163766"/>
            <a:ext cx="3915192" cy="3865563"/>
          </a:xfrm>
          <a:prstGeom prst="rect">
            <a:avLst/>
          </a:prstGeom>
        </p:spPr>
      </p:pic>
      <p:sp>
        <p:nvSpPr>
          <p:cNvPr id="10" name="Rectangle 9">
            <a:extLst>
              <a:ext uri="{FF2B5EF4-FFF2-40B4-BE49-F238E27FC236}">
                <a16:creationId xmlns:a16="http://schemas.microsoft.com/office/drawing/2014/main" id="{616E6F5D-DB4B-4EEE-B4E3-B7CC592182C1}"/>
              </a:ext>
            </a:extLst>
          </p:cNvPr>
          <p:cNvSpPr/>
          <p:nvPr/>
        </p:nvSpPr>
        <p:spPr>
          <a:xfrm>
            <a:off x="443346" y="6042841"/>
            <a:ext cx="8257308" cy="369332"/>
          </a:xfrm>
          <a:prstGeom prst="rect">
            <a:avLst/>
          </a:prstGeom>
        </p:spPr>
        <p:txBody>
          <a:bodyPr wrap="square">
            <a:spAutoFit/>
          </a:bodyPr>
          <a:lstStyle/>
          <a:p>
            <a:r>
              <a:rPr lang="en-US" b="1" dirty="0">
                <a:solidFill>
                  <a:srgbClr val="FF0000"/>
                </a:solidFill>
              </a:rPr>
              <a:t>All maps are showing increasing value from very low to very high susceptibility class </a:t>
            </a:r>
          </a:p>
        </p:txBody>
      </p:sp>
    </p:spTree>
    <p:extLst>
      <p:ext uri="{BB962C8B-B14F-4D97-AF65-F5344CB8AC3E}">
        <p14:creationId xmlns:p14="http://schemas.microsoft.com/office/powerpoint/2010/main" val="3750567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1">
                    <a:lumMod val="50000"/>
                  </a:schemeClr>
                </a:solidFill>
                <a:latin typeface="+mn-lt"/>
                <a:cs typeface="Times New Roman" panose="02020603050405020304" pitchFamily="18" charset="0"/>
              </a:rPr>
              <a:t>Conclusions</a:t>
            </a:r>
          </a:p>
        </p:txBody>
      </p:sp>
      <p:sp>
        <p:nvSpPr>
          <p:cNvPr id="4" name="Content Placeholder 3"/>
          <p:cNvSpPr>
            <a:spLocks noGrp="1"/>
          </p:cNvSpPr>
          <p:nvPr>
            <p:ph sz="half" idx="2"/>
          </p:nvPr>
        </p:nvSpPr>
        <p:spPr>
          <a:xfrm>
            <a:off x="168836" y="975486"/>
            <a:ext cx="8806328" cy="626940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just">
              <a:lnSpc>
                <a:spcPct val="150000"/>
              </a:lnSpc>
              <a:buFont typeface="Wingdings" panose="05000000000000000000" pitchFamily="2" charset="2"/>
              <a:buChar char="Ø"/>
            </a:pPr>
            <a:r>
              <a:rPr lang="en-US" dirty="0">
                <a:latin typeface="Times New Roman" panose="02020603050405020304" pitchFamily="18" charset="0"/>
                <a:ea typeface="Calibri" panose="020F0502020204030204" pitchFamily="34" charset="0"/>
              </a:rPr>
              <a:t>Many methods have been proposed for spatial prediction of landslides, e.g., bivariate and multivariate statistical, probabilistic, etc. but the accuracy of these models varies from one area to another</a:t>
            </a:r>
          </a:p>
          <a:p>
            <a:pPr algn="just">
              <a:lnSpc>
                <a:spcPct val="150000"/>
              </a:lnSpc>
              <a:buFont typeface="Wingdings" panose="05000000000000000000" pitchFamily="2" charset="2"/>
              <a:buChar char="Ø"/>
            </a:pPr>
            <a:endParaRPr lang="en-US" sz="500" dirty="0">
              <a:latin typeface="Times New Roman" panose="02020603050405020304" pitchFamily="18" charset="0"/>
              <a:ea typeface="Calibri" panose="020F0502020204030204" pitchFamily="34" charset="0"/>
            </a:endParaRPr>
          </a:p>
          <a:p>
            <a:pPr algn="just">
              <a:lnSpc>
                <a:spcPct val="150000"/>
              </a:lnSpc>
              <a:buFont typeface="Wingdings" panose="05000000000000000000" pitchFamily="2" charset="2"/>
              <a:buChar char="Ø"/>
            </a:pPr>
            <a:r>
              <a:rPr lang="en-US" dirty="0">
                <a:latin typeface="Times New Roman" panose="02020603050405020304" pitchFamily="18" charset="0"/>
                <a:ea typeface="Calibri" panose="020F0502020204030204" pitchFamily="34" charset="0"/>
              </a:rPr>
              <a:t>This study compared three models Info Val, FR method (traditional bivariate statistical) and Fuzzy Set Procedure (distribution free statistical bivariate) for landslide susceptibility mapping</a:t>
            </a:r>
          </a:p>
          <a:p>
            <a:pPr algn="just">
              <a:lnSpc>
                <a:spcPct val="150000"/>
              </a:lnSpc>
              <a:buFont typeface="Wingdings" panose="05000000000000000000" pitchFamily="2" charset="2"/>
              <a:buChar char="Ø"/>
            </a:pPr>
            <a:endParaRPr lang="en-US" sz="500" dirty="0">
              <a:latin typeface="Times New Roman" panose="02020603050405020304" pitchFamily="18" charset="0"/>
              <a:ea typeface="Calibri" panose="020F0502020204030204" pitchFamily="34" charset="0"/>
            </a:endParaRPr>
          </a:p>
          <a:p>
            <a:pPr algn="just">
              <a:lnSpc>
                <a:spcPct val="150000"/>
              </a:lnSpc>
              <a:buFont typeface="Wingdings" panose="05000000000000000000" pitchFamily="2" charset="2"/>
              <a:buChar char="Ø"/>
            </a:pPr>
            <a:r>
              <a:rPr lang="en-US" dirty="0">
                <a:latin typeface="Times New Roman" panose="02020603050405020304" pitchFamily="18" charset="0"/>
                <a:ea typeface="Calibri" panose="020F0502020204030204" pitchFamily="34" charset="0"/>
              </a:rPr>
              <a:t>All three models shows acceptable accuracy in terms of AUC and FR assessment but FSP shows the best result</a:t>
            </a:r>
          </a:p>
          <a:p>
            <a:pPr algn="just">
              <a:lnSpc>
                <a:spcPct val="150000"/>
              </a:lnSpc>
              <a:buFont typeface="Wingdings" panose="05000000000000000000" pitchFamily="2" charset="2"/>
              <a:buChar char="Ø"/>
            </a:pPr>
            <a:endParaRPr lang="en-US" sz="500" dirty="0">
              <a:latin typeface="Times New Roman" panose="02020603050405020304" pitchFamily="18" charset="0"/>
              <a:ea typeface="Calibri" panose="020F0502020204030204" pitchFamily="34" charset="0"/>
            </a:endParaRPr>
          </a:p>
          <a:p>
            <a:pPr algn="just">
              <a:lnSpc>
                <a:spcPct val="150000"/>
              </a:lnSpc>
              <a:buFont typeface="Wingdings" panose="05000000000000000000" pitchFamily="2" charset="2"/>
              <a:buChar char="Ø"/>
            </a:pPr>
            <a:r>
              <a:rPr lang="en-US" dirty="0">
                <a:latin typeface="Times New Roman" panose="02020603050405020304" pitchFamily="18" charset="0"/>
                <a:ea typeface="Calibri" panose="020F0502020204030204" pitchFamily="34" charset="0"/>
              </a:rPr>
              <a:t>Out of all five fuzzy operators Gamma operator with higher </a:t>
            </a:r>
            <a:r>
              <a:rPr lang="el-GR" dirty="0">
                <a:latin typeface="Times New Roman" panose="02020603050405020304" pitchFamily="18" charset="0"/>
                <a:ea typeface="Calibri" panose="020F0502020204030204" pitchFamily="34" charset="0"/>
              </a:rPr>
              <a:t>γ</a:t>
            </a:r>
            <a:r>
              <a:rPr lang="en-US" dirty="0">
                <a:latin typeface="Times New Roman" panose="02020603050405020304" pitchFamily="18" charset="0"/>
                <a:ea typeface="Calibri" panose="020F0502020204030204" pitchFamily="34" charset="0"/>
              </a:rPr>
              <a:t> value gives best result</a:t>
            </a:r>
          </a:p>
          <a:p>
            <a:pPr algn="just">
              <a:lnSpc>
                <a:spcPct val="150000"/>
              </a:lnSpc>
              <a:buFont typeface="Wingdings" panose="05000000000000000000" pitchFamily="2" charset="2"/>
              <a:buChar char="Ø"/>
            </a:pPr>
            <a:endParaRPr lang="en-US" sz="500" dirty="0">
              <a:latin typeface="Times New Roman" panose="02020603050405020304" pitchFamily="18" charset="0"/>
              <a:ea typeface="Calibri" panose="020F0502020204030204" pitchFamily="34" charset="0"/>
            </a:endParaRPr>
          </a:p>
          <a:p>
            <a:pPr algn="just">
              <a:lnSpc>
                <a:spcPct val="150000"/>
              </a:lnSpc>
              <a:buFont typeface="Wingdings" panose="05000000000000000000" pitchFamily="2" charset="2"/>
              <a:buChar char="Ø"/>
            </a:pPr>
            <a:r>
              <a:rPr lang="en-US" dirty="0">
                <a:latin typeface="Times New Roman" panose="02020603050405020304" pitchFamily="18" charset="0"/>
                <a:ea typeface="Calibri" panose="020F0502020204030204" pitchFamily="34" charset="0"/>
              </a:rPr>
              <a:t>For the present study area map generated with Fuzzy Gamma 0.9 is best LSZ map</a:t>
            </a:r>
          </a:p>
          <a:p>
            <a:pPr algn="just">
              <a:lnSpc>
                <a:spcPct val="150000"/>
              </a:lnSpc>
              <a:buFont typeface="Wingdings" panose="05000000000000000000" pitchFamily="2" charset="2"/>
              <a:buChar char="Ø"/>
            </a:pPr>
            <a:endParaRPr lang="en-US" sz="500" dirty="0">
              <a:latin typeface="Times New Roman" panose="02020603050405020304" pitchFamily="18" charset="0"/>
              <a:ea typeface="Calibri" panose="020F0502020204030204" pitchFamily="34" charset="0"/>
            </a:endParaRPr>
          </a:p>
          <a:p>
            <a:pPr algn="just">
              <a:lnSpc>
                <a:spcPct val="150000"/>
              </a:lnSpc>
              <a:buFont typeface="Wingdings" panose="05000000000000000000" pitchFamily="2" charset="2"/>
              <a:buChar char="Ø"/>
            </a:pPr>
            <a:r>
              <a:rPr lang="en-US" dirty="0">
                <a:latin typeface="Times New Roman" panose="02020603050405020304" pitchFamily="18" charset="0"/>
                <a:ea typeface="Calibri" panose="020F0502020204030204" pitchFamily="34" charset="0"/>
                <a:cs typeface="Times New Roman" panose="02020603050405020304" pitchFamily="18" charset="0"/>
              </a:rPr>
              <a:t>This map </a:t>
            </a:r>
            <a:r>
              <a:rPr lang="en-US" dirty="0">
                <a:latin typeface="Times New Roman" panose="02020603050405020304" pitchFamily="18" charset="0"/>
                <a:cs typeface="Times New Roman" panose="02020603050405020304" pitchFamily="18" charset="0"/>
              </a:rPr>
              <a:t>can be helpful for decision makers and future development planners to avoid the zones with high susceptibility during implementing a project</a:t>
            </a:r>
            <a:r>
              <a:rPr lang="en-US" dirty="0">
                <a:latin typeface="Times New Roman" panose="02020603050405020304" pitchFamily="18" charset="0"/>
                <a:ea typeface="Calibri" panose="020F0502020204030204" pitchFamily="34" charset="0"/>
              </a:rPr>
              <a:t>  </a:t>
            </a:r>
            <a:endParaRPr lang="en-GB" dirty="0">
              <a:latin typeface="Times New Roman" panose="02020603050405020304" pitchFamily="18" charset="0"/>
              <a:ea typeface="Calibri" panose="020F0502020204030204" pitchFamily="34" charset="0"/>
            </a:endParaRPr>
          </a:p>
          <a:p>
            <a:pPr marL="0" indent="0">
              <a:buNone/>
            </a:pPr>
            <a:r>
              <a:rPr lang="en-GB" dirty="0">
                <a:latin typeface="Times New Roman" panose="02020603050405020304" pitchFamily="18" charset="0"/>
                <a:ea typeface="Calibri" panose="020F0502020204030204" pitchFamily="34" charset="0"/>
              </a:rPr>
              <a:t>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853399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2" name="Rectangle 1"/>
          <p:cNvSpPr/>
          <p:nvPr/>
        </p:nvSpPr>
        <p:spPr>
          <a:xfrm>
            <a:off x="2433372" y="2967335"/>
            <a:ext cx="4277261"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546A"/>
                  </a:solidFill>
                </a:ln>
                <a:solidFill>
                  <a:srgbClr val="44546A"/>
                </a:solidFill>
                <a:effectLst>
                  <a:reflection blurRad="6350" stA="53000" endA="300" endPos="35500" dir="5400000" sy="-90000" algn="bl" rotWithShape="0"/>
                </a:effectLst>
                <a:uLnTx/>
                <a:uFillTx/>
                <a:latin typeface="Calibri" panose="020F0502020204030204"/>
                <a:ea typeface="+mn-ea"/>
                <a:cs typeface="+mn-cs"/>
              </a:rPr>
              <a:t>THANK YOU </a:t>
            </a:r>
            <a:r>
              <a:rPr kumimoji="0" lang="en-US" sz="5400" b="0" i="0" u="none" strike="noStrike" kern="1200" cap="none" spc="0" normalizeH="0" baseline="0" noProof="0" dirty="0">
                <a:ln w="0">
                  <a:solidFill>
                    <a:srgbClr val="44546A"/>
                  </a:solidFill>
                </a:ln>
                <a:solidFill>
                  <a:srgbClr val="44546A"/>
                </a:solidFill>
                <a:effectLst>
                  <a:reflection blurRad="6350" stA="53000" endA="300" endPos="35500" dir="5400000" sy="-90000" algn="bl" rotWithShape="0"/>
                </a:effectLst>
                <a:uLnTx/>
                <a:uFillTx/>
                <a:latin typeface="Calibri" panose="020F0502020204030204"/>
                <a:ea typeface="+mn-ea"/>
                <a:cs typeface="+mn-cs"/>
                <a:sym typeface="Wingdings" panose="05000000000000000000" pitchFamily="2" charset="2"/>
              </a:rPr>
              <a:t></a:t>
            </a:r>
            <a:endParaRPr kumimoji="0" lang="en-US" sz="5400" b="0" i="0" u="none" strike="noStrike" kern="1200" cap="none" spc="0" normalizeH="0" baseline="0" noProof="0" dirty="0">
              <a:ln w="0">
                <a:solidFill>
                  <a:srgbClr val="44546A"/>
                </a:solidFill>
              </a:ln>
              <a:solidFill>
                <a:srgbClr val="44546A"/>
              </a:solidFill>
              <a:effectLst>
                <a:reflection blurRad="6350" stA="53000" endA="300" endPos="35500" dir="5400000" sy="-90000" algn="bl" rotWithShape="0"/>
              </a:effectLst>
              <a:uLnTx/>
              <a:uFillTx/>
              <a:latin typeface="Calibri" panose="020F0502020204030204"/>
              <a:ea typeface="+mn-ea"/>
              <a:cs typeface="+mn-cs"/>
            </a:endParaRPr>
          </a:p>
        </p:txBody>
      </p:sp>
    </p:spTree>
    <p:extLst>
      <p:ext uri="{BB962C8B-B14F-4D97-AF65-F5344CB8AC3E}">
        <p14:creationId xmlns:p14="http://schemas.microsoft.com/office/powerpoint/2010/main" val="266635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accent1">
                    <a:lumMod val="50000"/>
                  </a:schemeClr>
                </a:solidFill>
                <a:latin typeface="+mn-lt"/>
                <a:cs typeface="Times New Roman" panose="02020603050405020304" pitchFamily="18" charset="0"/>
              </a:rPr>
              <a:t>INTRODUCTION</a:t>
            </a:r>
            <a:endParaRPr lang="en-US" sz="3200" dirty="0">
              <a:solidFill>
                <a:schemeClr val="accent1">
                  <a:lumMod val="50000"/>
                </a:schemeClr>
              </a:solidFill>
              <a:latin typeface="+mn-lt"/>
            </a:endParaRPr>
          </a:p>
        </p:txBody>
      </p:sp>
      <p:sp>
        <p:nvSpPr>
          <p:cNvPr id="4" name="Content Placeholder 3"/>
          <p:cNvSpPr>
            <a:spLocks noGrp="1"/>
          </p:cNvSpPr>
          <p:nvPr>
            <p:ph sz="half" idx="2"/>
          </p:nvPr>
        </p:nvSpPr>
        <p:spPr>
          <a:xfrm>
            <a:off x="180654" y="1133856"/>
            <a:ext cx="4671461" cy="5358384"/>
          </a:xfrm>
        </p:spPr>
        <p:txBody>
          <a:bodyPr/>
          <a:lstStyle/>
          <a:p>
            <a:pPr algn="just">
              <a:buFont typeface="Wingdings" panose="05000000000000000000" pitchFamily="2" charset="2"/>
              <a:buChar char="ü"/>
            </a:pPr>
            <a:r>
              <a:rPr lang="en-US" dirty="0">
                <a:cs typeface="Times New Roman" panose="02020603050405020304" pitchFamily="18" charset="0"/>
              </a:rPr>
              <a:t>Landslide is defined as the downward and outward movement of rock, soil and any slope forming material under the influence of gravity.</a:t>
            </a:r>
          </a:p>
          <a:p>
            <a:pPr marL="0" indent="0" algn="just">
              <a:buNone/>
            </a:pPr>
            <a:endParaRPr lang="en-US" sz="1000" dirty="0">
              <a:cs typeface="Times New Roman" panose="02020603050405020304" pitchFamily="18" charset="0"/>
            </a:endParaRPr>
          </a:p>
          <a:p>
            <a:pPr algn="just">
              <a:buFont typeface="Wingdings" panose="05000000000000000000" pitchFamily="2" charset="2"/>
              <a:buChar char="ü"/>
            </a:pPr>
            <a:r>
              <a:rPr lang="en-US" dirty="0">
                <a:cs typeface="Times New Roman" panose="02020603050405020304" pitchFamily="18" charset="0"/>
              </a:rPr>
              <a:t>When the failure or rupture surface is prominent and identifiable then only it is called landslide otherwise the movement is termed mass wasting</a:t>
            </a:r>
          </a:p>
          <a:p>
            <a:pPr algn="just">
              <a:buFont typeface="Wingdings" panose="05000000000000000000" pitchFamily="2" charset="2"/>
              <a:buChar char="ü"/>
            </a:pPr>
            <a:endParaRPr lang="en-US" sz="1000" dirty="0">
              <a:cs typeface="Times New Roman" panose="02020603050405020304" pitchFamily="18" charset="0"/>
            </a:endParaRPr>
          </a:p>
          <a:p>
            <a:pPr algn="just">
              <a:buFont typeface="Wingdings" panose="05000000000000000000" pitchFamily="2" charset="2"/>
              <a:buChar char="ü"/>
            </a:pPr>
            <a:r>
              <a:rPr lang="en-US" dirty="0">
                <a:cs typeface="Times New Roman" panose="02020603050405020304" pitchFamily="18" charset="0"/>
              </a:rPr>
              <a:t>Landslides are one of the major natural hazards recognized in the whole Himalayan arc</a:t>
            </a:r>
          </a:p>
          <a:p>
            <a:pPr algn="just">
              <a:buFont typeface="Wingdings" panose="05000000000000000000" pitchFamily="2" charset="2"/>
              <a:buChar char="ü"/>
            </a:pPr>
            <a:endParaRPr lang="en-IN" sz="1000" dirty="0">
              <a:cs typeface="Times New Roman" panose="02020603050405020304" pitchFamily="18" charset="0"/>
            </a:endParaRPr>
          </a:p>
          <a:p>
            <a:pPr algn="just">
              <a:buFont typeface="Wingdings" panose="05000000000000000000" pitchFamily="2" charset="2"/>
              <a:buChar char="ü"/>
            </a:pPr>
            <a:r>
              <a:rPr lang="en-IN" dirty="0">
                <a:cs typeface="Times New Roman" panose="02020603050405020304" pitchFamily="18" charset="0"/>
              </a:rPr>
              <a:t>High to very high fatality rate  (</a:t>
            </a:r>
            <a:r>
              <a:rPr lang="en-IN" b="1" dirty="0">
                <a:solidFill>
                  <a:srgbClr val="0000FF"/>
                </a:solidFill>
                <a:cs typeface="Times New Roman" panose="02020603050405020304" pitchFamily="18" charset="0"/>
              </a:rPr>
              <a:t>~1person/100 sq. km per year</a:t>
            </a:r>
            <a:r>
              <a:rPr lang="en-IN" dirty="0">
                <a:cs typeface="Times New Roman" panose="02020603050405020304" pitchFamily="18" charset="0"/>
              </a:rPr>
              <a:t>)</a:t>
            </a:r>
          </a:p>
          <a:p>
            <a:pPr algn="just">
              <a:buFont typeface="Wingdings" panose="05000000000000000000" pitchFamily="2" charset="2"/>
              <a:buChar char="ü"/>
            </a:pPr>
            <a:endParaRPr lang="en-IN" sz="1000" dirty="0">
              <a:cs typeface="Times New Roman" panose="02020603050405020304" pitchFamily="18" charset="0"/>
            </a:endParaRPr>
          </a:p>
          <a:p>
            <a:pPr algn="just">
              <a:buFont typeface="Wingdings" panose="05000000000000000000" pitchFamily="2" charset="2"/>
              <a:buChar char="ü"/>
            </a:pPr>
            <a:r>
              <a:rPr lang="en-IN" dirty="0">
                <a:cs typeface="Times New Roman" panose="02020603050405020304" pitchFamily="18" charset="0"/>
              </a:rPr>
              <a:t>Societal and economic losses more than 550 crores/year </a:t>
            </a:r>
            <a:r>
              <a:rPr lang="en-US" sz="1100" i="1" dirty="0">
                <a:cs typeface="Times New Roman" panose="02020603050405020304" pitchFamily="18" charset="0"/>
              </a:rPr>
              <a:t>(</a:t>
            </a:r>
            <a:r>
              <a:rPr lang="en-US" sz="1100" b="1" i="1" dirty="0">
                <a:solidFill>
                  <a:srgbClr val="FF0000"/>
                </a:solidFill>
                <a:cs typeface="Times New Roman" panose="02020603050405020304" pitchFamily="18" charset="0"/>
              </a:rPr>
              <a:t>SOURCE: Himachal Pradesh State Disaster Management Authority, 2011</a:t>
            </a:r>
            <a:r>
              <a:rPr lang="en-US" sz="1100" i="1" dirty="0">
                <a:cs typeface="Times New Roman" panose="02020603050405020304" pitchFamily="18" charset="0"/>
              </a:rPr>
              <a:t>)</a:t>
            </a:r>
            <a:endParaRPr lang="en-US" sz="1100" dirty="0">
              <a:cs typeface="Times New Roman" panose="02020603050405020304" pitchFamily="18" charset="0"/>
            </a:endParaRPr>
          </a:p>
          <a:p>
            <a:pPr marL="0" indent="0" algn="just">
              <a:buNone/>
            </a:pPr>
            <a:endParaRPr lang="en-US" sz="2800" dirty="0"/>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24686" y="1133856"/>
            <a:ext cx="3845577" cy="5132749"/>
          </a:xfrm>
        </p:spPr>
      </p:pic>
      <p:sp>
        <p:nvSpPr>
          <p:cNvPr id="5" name="TextBox 4"/>
          <p:cNvSpPr txBox="1"/>
          <p:nvPr/>
        </p:nvSpPr>
        <p:spPr>
          <a:xfrm>
            <a:off x="5723185" y="6266605"/>
            <a:ext cx="247001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Figure Source: AGU Blog</a:t>
            </a:r>
          </a:p>
        </p:txBody>
      </p:sp>
    </p:spTree>
    <p:extLst>
      <p:ext uri="{BB962C8B-B14F-4D97-AF65-F5344CB8AC3E}">
        <p14:creationId xmlns:p14="http://schemas.microsoft.com/office/powerpoint/2010/main" val="139012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dirty="0">
                <a:solidFill>
                  <a:srgbClr val="002060"/>
                </a:solidFill>
                <a:cs typeface="Times New Roman" panose="02020603050405020304" pitchFamily="18" charset="0"/>
              </a:rPr>
              <a:t>contd..</a:t>
            </a:r>
            <a:endParaRPr lang="en-IN" sz="3200" dirty="0">
              <a:solidFill>
                <a:srgbClr val="002060"/>
              </a:solidFill>
            </a:endParaRPr>
          </a:p>
        </p:txBody>
      </p:sp>
      <p:sp>
        <p:nvSpPr>
          <p:cNvPr id="6" name="Content Placeholder 5"/>
          <p:cNvSpPr>
            <a:spLocks noGrp="1"/>
          </p:cNvSpPr>
          <p:nvPr>
            <p:ph sz="quarter" idx="4"/>
          </p:nvPr>
        </p:nvSpPr>
        <p:spPr>
          <a:xfrm>
            <a:off x="4645782" y="1088966"/>
            <a:ext cx="4242121" cy="5322704"/>
          </a:xfrm>
        </p:spPr>
        <p:txBody>
          <a:bodyPr/>
          <a:lstStyle/>
          <a:p>
            <a:pPr algn="just">
              <a:buFont typeface="Wingdings" panose="05000000000000000000" pitchFamily="2" charset="2"/>
              <a:buChar char="ü"/>
            </a:pPr>
            <a:r>
              <a:rPr lang="en-IN" sz="1700" dirty="0">
                <a:cs typeface="Times New Roman" panose="02020603050405020304" pitchFamily="18" charset="0"/>
              </a:rPr>
              <a:t>Landslides are mainly associated with hilly reasons.</a:t>
            </a:r>
          </a:p>
          <a:p>
            <a:pPr algn="just">
              <a:buFont typeface="Wingdings" panose="05000000000000000000" pitchFamily="2" charset="2"/>
              <a:buChar char="ü"/>
            </a:pPr>
            <a:endParaRPr lang="en-IN" sz="1700" dirty="0">
              <a:cs typeface="Times New Roman" panose="02020603050405020304" pitchFamily="18" charset="0"/>
            </a:endParaRPr>
          </a:p>
          <a:p>
            <a:pPr algn="just">
              <a:buFont typeface="Wingdings" panose="05000000000000000000" pitchFamily="2" charset="2"/>
              <a:buChar char="ü"/>
            </a:pPr>
            <a:r>
              <a:rPr lang="en-IN" sz="1700" dirty="0">
                <a:cs typeface="Times New Roman" panose="02020603050405020304" pitchFamily="18" charset="0"/>
              </a:rPr>
              <a:t> As per the landslide hazard zonation map prepared by GSI shows that along with Himalayas the </a:t>
            </a:r>
            <a:r>
              <a:rPr lang="en-IN" sz="1700" dirty="0">
                <a:solidFill>
                  <a:srgbClr val="0070C0"/>
                </a:solidFill>
                <a:cs typeface="Times New Roman" panose="02020603050405020304" pitchFamily="18" charset="0"/>
              </a:rPr>
              <a:t>coastal region is also affected.</a:t>
            </a:r>
          </a:p>
          <a:p>
            <a:pPr marL="0" indent="0" algn="just">
              <a:buNone/>
            </a:pPr>
            <a:endParaRPr lang="en-IN" sz="1700" dirty="0">
              <a:cs typeface="Times New Roman" panose="02020603050405020304" pitchFamily="18" charset="0"/>
            </a:endParaRPr>
          </a:p>
          <a:p>
            <a:pPr algn="just">
              <a:buFont typeface="Wingdings" panose="05000000000000000000" pitchFamily="2" charset="2"/>
              <a:buChar char="ü"/>
            </a:pPr>
            <a:r>
              <a:rPr lang="en-IN" sz="1700" dirty="0">
                <a:cs typeface="Times New Roman" panose="02020603050405020304" pitchFamily="18" charset="0"/>
              </a:rPr>
              <a:t>Landslides occur where the </a:t>
            </a:r>
            <a:r>
              <a:rPr lang="en-IN" sz="1700" dirty="0">
                <a:solidFill>
                  <a:srgbClr val="FF0000"/>
                </a:solidFill>
                <a:cs typeface="Times New Roman" panose="02020603050405020304" pitchFamily="18" charset="0"/>
              </a:rPr>
              <a:t>shear stress of slope material exceeds its shear strength </a:t>
            </a:r>
            <a:r>
              <a:rPr lang="en-IN" sz="1700" dirty="0">
                <a:cs typeface="Times New Roman" panose="02020603050405020304" pitchFamily="18" charset="0"/>
              </a:rPr>
              <a:t>either due to heavy precipitation, seismicity or anthropogenic activity</a:t>
            </a:r>
          </a:p>
          <a:p>
            <a:pPr algn="just">
              <a:buFont typeface="Wingdings" panose="05000000000000000000" pitchFamily="2" charset="2"/>
              <a:buChar char="ü"/>
            </a:pPr>
            <a:endParaRPr lang="en-IN" sz="1700" dirty="0">
              <a:cs typeface="Times New Roman" panose="02020603050405020304" pitchFamily="18" charset="0"/>
            </a:endParaRPr>
          </a:p>
          <a:p>
            <a:pPr algn="just">
              <a:buFont typeface="Wingdings" panose="05000000000000000000" pitchFamily="2" charset="2"/>
              <a:buChar char="ü"/>
            </a:pPr>
            <a:r>
              <a:rPr lang="en-IN" sz="1700" dirty="0">
                <a:cs typeface="Times New Roman" panose="02020603050405020304" pitchFamily="18" charset="0"/>
              </a:rPr>
              <a:t>Since Himalayan belt is the fragile &amp; youngest mountain range of world it is </a:t>
            </a:r>
            <a:r>
              <a:rPr lang="en-IN" sz="1700" dirty="0">
                <a:solidFill>
                  <a:srgbClr val="002060"/>
                </a:solidFill>
                <a:cs typeface="Times New Roman" panose="02020603050405020304" pitchFamily="18" charset="0"/>
              </a:rPr>
              <a:t>tectonically &amp; seismically very active </a:t>
            </a:r>
            <a:r>
              <a:rPr lang="en-IN" sz="1700" dirty="0">
                <a:cs typeface="Times New Roman" panose="02020603050405020304" pitchFamily="18" charset="0"/>
              </a:rPr>
              <a:t>as well heavy rainfall occur especially during summer monsoon make it most hazardous</a:t>
            </a:r>
          </a:p>
        </p:txBody>
      </p:sp>
      <p:pic>
        <p:nvPicPr>
          <p:cNvPr id="9"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40" t="472" r="688" b="979"/>
          <a:stretch/>
        </p:blipFill>
        <p:spPr>
          <a:xfrm>
            <a:off x="199505" y="1088966"/>
            <a:ext cx="4239492" cy="5145579"/>
          </a:xfrm>
          <a:ln>
            <a:noFill/>
          </a:ln>
        </p:spPr>
      </p:pic>
      <p:sp>
        <p:nvSpPr>
          <p:cNvPr id="10" name="TextBox 9"/>
          <p:cNvSpPr txBox="1"/>
          <p:nvPr/>
        </p:nvSpPr>
        <p:spPr>
          <a:xfrm>
            <a:off x="406290" y="6219066"/>
            <a:ext cx="42441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Fig. Landslide Hazard Zonation Map by GSI</a:t>
            </a:r>
          </a:p>
        </p:txBody>
      </p:sp>
    </p:spTree>
    <p:extLst>
      <p:ext uri="{BB962C8B-B14F-4D97-AF65-F5344CB8AC3E}">
        <p14:creationId xmlns:p14="http://schemas.microsoft.com/office/powerpoint/2010/main" val="63312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lumMod val="50000"/>
                  </a:schemeClr>
                </a:solidFill>
                <a:cs typeface="Times New Roman" panose="02020603050405020304" pitchFamily="18" charset="0"/>
              </a:rPr>
              <a:t>Major Landslides of India</a:t>
            </a:r>
          </a:p>
        </p:txBody>
      </p:sp>
      <p:graphicFrame>
        <p:nvGraphicFramePr>
          <p:cNvPr id="4" name="Content Placeholder 3"/>
          <p:cNvGraphicFramePr>
            <a:graphicFrameLocks noGrp="1"/>
          </p:cNvGraphicFramePr>
          <p:nvPr>
            <p:ph sz="half" idx="2"/>
          </p:nvPr>
        </p:nvGraphicFramePr>
        <p:xfrm>
          <a:off x="549108" y="1506073"/>
          <a:ext cx="8101161" cy="4434062"/>
        </p:xfrm>
        <a:graphic>
          <a:graphicData uri="http://schemas.openxmlformats.org/drawingml/2006/table">
            <a:tbl>
              <a:tblPr firstRow="1" bandRow="1">
                <a:tableStyleId>{5FD0F851-EC5A-4D38-B0AD-8093EC10F338}</a:tableStyleId>
              </a:tblPr>
              <a:tblGrid>
                <a:gridCol w="1994586">
                  <a:extLst>
                    <a:ext uri="{9D8B030D-6E8A-4147-A177-3AD203B41FA5}">
                      <a16:colId xmlns:a16="http://schemas.microsoft.com/office/drawing/2014/main" val="20000"/>
                    </a:ext>
                  </a:extLst>
                </a:gridCol>
                <a:gridCol w="2261061">
                  <a:extLst>
                    <a:ext uri="{9D8B030D-6E8A-4147-A177-3AD203B41FA5}">
                      <a16:colId xmlns:a16="http://schemas.microsoft.com/office/drawing/2014/main" val="20001"/>
                    </a:ext>
                  </a:extLst>
                </a:gridCol>
                <a:gridCol w="3845514">
                  <a:extLst>
                    <a:ext uri="{9D8B030D-6E8A-4147-A177-3AD203B41FA5}">
                      <a16:colId xmlns:a16="http://schemas.microsoft.com/office/drawing/2014/main" val="20002"/>
                    </a:ext>
                  </a:extLst>
                </a:gridCol>
              </a:tblGrid>
              <a:tr h="422812">
                <a:tc>
                  <a:txBody>
                    <a:bodyPr/>
                    <a:lstStyle/>
                    <a:p>
                      <a:pPr algn="ctr"/>
                      <a:r>
                        <a:rPr lang="en-US" sz="1600" dirty="0"/>
                        <a:t>Event</a:t>
                      </a:r>
                      <a:endParaRPr lang="en-US" sz="1600"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en-US" sz="1600" dirty="0"/>
                        <a:t>Occurrence</a:t>
                      </a:r>
                      <a:endParaRPr lang="en-US" sz="1600"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en-US" sz="1600" dirty="0"/>
                        <a:t>Estimated</a:t>
                      </a:r>
                      <a:r>
                        <a:rPr lang="en-US" sz="1600" baseline="0" dirty="0"/>
                        <a:t> </a:t>
                      </a:r>
                      <a:r>
                        <a:rPr lang="en-US" sz="1600" dirty="0"/>
                        <a:t>Loss</a:t>
                      </a:r>
                      <a:endParaRPr lang="en-US" sz="1600"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0"/>
                  </a:ext>
                </a:extLst>
              </a:tr>
              <a:tr h="395708">
                <a:tc>
                  <a:txBody>
                    <a:bodyPr/>
                    <a:lstStyle/>
                    <a:p>
                      <a:r>
                        <a:rPr lang="en-US" sz="1600" dirty="0"/>
                        <a:t>July, 1991</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Assam </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300 people killed</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1"/>
                  </a:ext>
                </a:extLst>
              </a:tr>
              <a:tr h="395708">
                <a:tc>
                  <a:txBody>
                    <a:bodyPr/>
                    <a:lstStyle/>
                    <a:p>
                      <a:r>
                        <a:rPr lang="en-US" sz="1600" dirty="0"/>
                        <a:t>July,</a:t>
                      </a:r>
                      <a:r>
                        <a:rPr lang="en-US" sz="1600" baseline="0" dirty="0"/>
                        <a:t> </a:t>
                      </a:r>
                      <a:r>
                        <a:rPr lang="en-US" sz="1600" dirty="0"/>
                        <a:t>1993</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Itanagar</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25 people buried alive</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2"/>
                  </a:ext>
                </a:extLst>
              </a:tr>
              <a:tr h="395708">
                <a:tc>
                  <a:txBody>
                    <a:bodyPr/>
                    <a:lstStyle/>
                    <a:p>
                      <a:r>
                        <a:rPr lang="en-US" sz="1600" dirty="0"/>
                        <a:t>14</a:t>
                      </a:r>
                      <a:r>
                        <a:rPr lang="en-US" sz="1600" baseline="0" dirty="0"/>
                        <a:t> August, 1998</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Okhimath, Uttarakhand</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69 people</a:t>
                      </a:r>
                      <a:r>
                        <a:rPr lang="en-US" sz="1600" baseline="0" dirty="0"/>
                        <a:t> killed</a:t>
                      </a:r>
                      <a:endParaRPr lang="en-US" sz="1600" b="1" baseline="0"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3"/>
                  </a:ext>
                </a:extLst>
              </a:tr>
              <a:tr h="395708">
                <a:tc>
                  <a:txBody>
                    <a:bodyPr/>
                    <a:lstStyle/>
                    <a:p>
                      <a:r>
                        <a:rPr lang="en-US" sz="1600" dirty="0"/>
                        <a:t>August, 1998</a:t>
                      </a:r>
                      <a:r>
                        <a:rPr lang="en-US" sz="1600" baseline="0" dirty="0"/>
                        <a:t> </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Malpa, Maharashtra</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400 casualties</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4"/>
                  </a:ext>
                </a:extLst>
              </a:tr>
              <a:tr h="395708">
                <a:tc>
                  <a:txBody>
                    <a:bodyPr/>
                    <a:lstStyle/>
                    <a:p>
                      <a:r>
                        <a:rPr lang="en-US" sz="1600" dirty="0"/>
                        <a:t>24 September, 2012</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Northern Sikkim</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27 people died</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6"/>
                  </a:ext>
                </a:extLst>
              </a:tr>
              <a:tr h="395708">
                <a:tc>
                  <a:txBody>
                    <a:bodyPr/>
                    <a:lstStyle/>
                    <a:p>
                      <a:r>
                        <a:rPr lang="en-US" sz="1600" dirty="0"/>
                        <a:t>16 June, 2013</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Kedarnath, Uttarakhand</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More than 5700 casualties</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7"/>
                  </a:ext>
                </a:extLst>
              </a:tr>
              <a:tr h="395708">
                <a:tc>
                  <a:txBody>
                    <a:bodyPr/>
                    <a:lstStyle/>
                    <a:p>
                      <a:r>
                        <a:rPr lang="en-US" sz="1600" dirty="0"/>
                        <a:t>30 July, 2014</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Malin, Maharashtra</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dirty="0"/>
                        <a:t>157 people killed</a:t>
                      </a:r>
                      <a:endParaRPr lang="en-US" sz="1600" b="1" dirty="0">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8"/>
                  </a:ext>
                </a:extLst>
              </a:tr>
              <a:tr h="395708">
                <a:tc>
                  <a:txBody>
                    <a:bodyPr/>
                    <a:lstStyle/>
                    <a:p>
                      <a:r>
                        <a:rPr lang="en-US" sz="1600" b="1" dirty="0">
                          <a:solidFill>
                            <a:schemeClr val="accent6">
                              <a:lumMod val="75000"/>
                            </a:schemeClr>
                          </a:solidFill>
                        </a:rPr>
                        <a:t>1 July, 2015</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b="1" dirty="0">
                          <a:solidFill>
                            <a:schemeClr val="accent6">
                              <a:lumMod val="75000"/>
                            </a:schemeClr>
                          </a:solidFill>
                        </a:rPr>
                        <a:t>Darjeeling, WB</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b="1" dirty="0">
                          <a:solidFill>
                            <a:schemeClr val="accent6">
                              <a:lumMod val="75000"/>
                            </a:schemeClr>
                          </a:solidFill>
                        </a:rPr>
                        <a:t>40+ people died</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9"/>
                  </a:ext>
                </a:extLst>
              </a:tr>
              <a:tr h="449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rPr>
                        <a:t>13 August, 2017</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b="1" dirty="0">
                          <a:solidFill>
                            <a:schemeClr val="accent6">
                              <a:lumMod val="75000"/>
                            </a:schemeClr>
                          </a:solidFill>
                        </a:rPr>
                        <a:t>NH-154, Mandi,</a:t>
                      </a:r>
                      <a:r>
                        <a:rPr lang="en-US" sz="1600" b="1" baseline="0" dirty="0">
                          <a:solidFill>
                            <a:schemeClr val="accent6">
                              <a:lumMod val="75000"/>
                            </a:schemeClr>
                          </a:solidFill>
                        </a:rPr>
                        <a:t> HP</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b="1" dirty="0">
                          <a:solidFill>
                            <a:schemeClr val="accent6">
                              <a:lumMod val="75000"/>
                            </a:schemeClr>
                          </a:solidFill>
                        </a:rPr>
                        <a:t>40+ death</a:t>
                      </a:r>
                      <a:r>
                        <a:rPr lang="en-US" sz="1600" b="1" baseline="0" dirty="0">
                          <a:solidFill>
                            <a:schemeClr val="accent6">
                              <a:lumMod val="75000"/>
                            </a:schemeClr>
                          </a:solidFill>
                        </a:rPr>
                        <a:t> along with heavy economic loss</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10"/>
                  </a:ext>
                </a:extLst>
              </a:tr>
              <a:tr h="395708">
                <a:tc>
                  <a:txBody>
                    <a:bodyPr/>
                    <a:lstStyle/>
                    <a:p>
                      <a:r>
                        <a:rPr lang="en-US" sz="1600" b="1" dirty="0">
                          <a:solidFill>
                            <a:schemeClr val="accent6">
                              <a:lumMod val="75000"/>
                            </a:schemeClr>
                          </a:solidFill>
                        </a:rPr>
                        <a:t>10</a:t>
                      </a:r>
                      <a:r>
                        <a:rPr lang="en-US" sz="1600" b="1" baseline="0" dirty="0">
                          <a:solidFill>
                            <a:schemeClr val="accent6">
                              <a:lumMod val="75000"/>
                            </a:schemeClr>
                          </a:solidFill>
                        </a:rPr>
                        <a:t> March, 2018</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b="1" dirty="0">
                          <a:solidFill>
                            <a:schemeClr val="accent6">
                              <a:lumMod val="75000"/>
                            </a:schemeClr>
                          </a:solidFill>
                        </a:rPr>
                        <a:t>Bageshwar, Uttarakhand</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r>
                        <a:rPr lang="en-US" sz="1600" b="1" dirty="0">
                          <a:solidFill>
                            <a:schemeClr val="accent6">
                              <a:lumMod val="75000"/>
                            </a:schemeClr>
                          </a:solidFill>
                        </a:rPr>
                        <a:t>Approx.</a:t>
                      </a:r>
                      <a:r>
                        <a:rPr lang="en-US" sz="1600" b="1" baseline="0" dirty="0">
                          <a:solidFill>
                            <a:schemeClr val="accent6">
                              <a:lumMod val="75000"/>
                            </a:schemeClr>
                          </a:solidFill>
                        </a:rPr>
                        <a:t> 400 people affected</a:t>
                      </a:r>
                      <a:endParaRPr lang="en-US" sz="1600" b="1" dirty="0">
                        <a:solidFill>
                          <a:schemeClr val="accent6">
                            <a:lumMod val="75000"/>
                          </a:schemeClr>
                        </a:solidFill>
                        <a:latin typeface="+mn-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11"/>
                  </a:ext>
                </a:extLst>
              </a:tr>
            </a:tbl>
          </a:graphicData>
        </a:graphic>
      </p:graphicFrame>
      <p:sp>
        <p:nvSpPr>
          <p:cNvPr id="3" name="TextBox 2"/>
          <p:cNvSpPr txBox="1"/>
          <p:nvPr/>
        </p:nvSpPr>
        <p:spPr>
          <a:xfrm>
            <a:off x="180654" y="6033491"/>
            <a:ext cx="8781691" cy="523220"/>
          </a:xfrm>
          <a:prstGeom prst="rect">
            <a:avLst/>
          </a:prstGeom>
          <a:noFill/>
          <a:ln w="6350">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1400" b="0" i="1" u="none" strike="noStrike" kern="1200" cap="none" spc="0" normalizeH="0" baseline="0" noProof="0" dirty="0">
                <a:ln>
                  <a:noFill/>
                </a:ln>
                <a:solidFill>
                  <a:prstClr val="black"/>
                </a:solidFill>
                <a:effectLst/>
                <a:uLnTx/>
                <a:uFillTx/>
                <a:latin typeface="Calibri" pitchFamily="34" charset="0"/>
                <a:ea typeface="+mn-ea"/>
                <a:cs typeface="+mn-cs"/>
              </a:rPr>
              <a:t>These are some important landslides which caused heavy loss to life and property, except these many more landslides occur nearly daily especially in Himalayan belt</a:t>
            </a:r>
            <a:r>
              <a:rPr kumimoji="0" lang="en-IN" sz="14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
        <p:nvSpPr>
          <p:cNvPr id="5" name="TextBox 4"/>
          <p:cNvSpPr txBox="1"/>
          <p:nvPr/>
        </p:nvSpPr>
        <p:spPr>
          <a:xfrm>
            <a:off x="1789987" y="1013663"/>
            <a:ext cx="57191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Table: Some Major historical landslides of Indian Continent </a:t>
            </a:r>
          </a:p>
        </p:txBody>
      </p:sp>
    </p:spTree>
    <p:extLst>
      <p:ext uri="{BB962C8B-B14F-4D97-AF65-F5344CB8AC3E}">
        <p14:creationId xmlns:p14="http://schemas.microsoft.com/office/powerpoint/2010/main" val="206967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6201-21E1-4802-AAF6-AE0C4ABFE27B}"/>
              </a:ext>
            </a:extLst>
          </p:cNvPr>
          <p:cNvSpPr>
            <a:spLocks noGrp="1"/>
          </p:cNvSpPr>
          <p:nvPr>
            <p:ph type="title"/>
          </p:nvPr>
        </p:nvSpPr>
        <p:spPr/>
        <p:txBody>
          <a:bodyPr/>
          <a:lstStyle/>
          <a:p>
            <a:r>
              <a:rPr lang="en-US" dirty="0">
                <a:solidFill>
                  <a:schemeClr val="accent5">
                    <a:lumMod val="50000"/>
                  </a:schemeClr>
                </a:solidFill>
              </a:rPr>
              <a:t>Classification of Landslides</a:t>
            </a:r>
          </a:p>
        </p:txBody>
      </p:sp>
      <p:sp>
        <p:nvSpPr>
          <p:cNvPr id="3" name="Content Placeholder 2">
            <a:extLst>
              <a:ext uri="{FF2B5EF4-FFF2-40B4-BE49-F238E27FC236}">
                <a16:creationId xmlns:a16="http://schemas.microsoft.com/office/drawing/2014/main" id="{B87D6464-2BB4-43AF-BE98-E23858BCACF1}"/>
              </a:ext>
            </a:extLst>
          </p:cNvPr>
          <p:cNvSpPr>
            <a:spLocks noGrp="1"/>
          </p:cNvSpPr>
          <p:nvPr>
            <p:ph sz="half" idx="2"/>
          </p:nvPr>
        </p:nvSpPr>
        <p:spPr/>
        <p:txBody>
          <a:bodyPr/>
          <a:lstStyle/>
          <a:p>
            <a:pPr marL="0" indent="0">
              <a:buNone/>
            </a:pPr>
            <a:endParaRPr lang="en-US" sz="2000" dirty="0">
              <a:solidFill>
                <a:srgbClr val="0070C0"/>
              </a:solidFill>
            </a:endParaRPr>
          </a:p>
          <a:p>
            <a:pPr marL="0" indent="0">
              <a:buNone/>
            </a:pPr>
            <a:endParaRPr lang="en-US" sz="2000" dirty="0">
              <a:solidFill>
                <a:srgbClr val="0070C0"/>
              </a:solidFill>
            </a:endParaRPr>
          </a:p>
          <a:p>
            <a:pPr marL="0" indent="0">
              <a:buNone/>
            </a:pPr>
            <a:r>
              <a:rPr lang="en-US" sz="2000" dirty="0">
                <a:solidFill>
                  <a:srgbClr val="0070C0"/>
                </a:solidFill>
                <a:latin typeface="+mn-lt"/>
              </a:rPr>
              <a:t>VARNES´ CLASSIFICATION OF SLOPE MOVEMENTS</a:t>
            </a:r>
          </a:p>
          <a:p>
            <a:r>
              <a:rPr lang="en-US" dirty="0">
                <a:latin typeface="+mn-lt"/>
              </a:rPr>
              <a:t>The landslide classification based on </a:t>
            </a:r>
            <a:r>
              <a:rPr lang="en-US" dirty="0" err="1">
                <a:latin typeface="+mn-lt"/>
              </a:rPr>
              <a:t>Varnes</a:t>
            </a:r>
            <a:r>
              <a:rPr lang="en-US" dirty="0">
                <a:latin typeface="+mn-lt"/>
              </a:rPr>
              <a:t>' (1978) system has two terms:</a:t>
            </a:r>
          </a:p>
          <a:p>
            <a:pPr marL="0" indent="0">
              <a:buNone/>
            </a:pPr>
            <a:r>
              <a:rPr lang="en-US" dirty="0">
                <a:latin typeface="+mn-lt"/>
              </a:rPr>
              <a:t>- the first term describes the material type,</a:t>
            </a:r>
          </a:p>
          <a:p>
            <a:pPr marL="0" indent="0">
              <a:buNone/>
            </a:pPr>
            <a:r>
              <a:rPr lang="en-US" dirty="0">
                <a:latin typeface="+mn-lt"/>
              </a:rPr>
              <a:t>- the second term describes the type of movement.</a:t>
            </a:r>
          </a:p>
        </p:txBody>
      </p:sp>
    </p:spTree>
    <p:extLst>
      <p:ext uri="{BB962C8B-B14F-4D97-AF65-F5344CB8AC3E}">
        <p14:creationId xmlns:p14="http://schemas.microsoft.com/office/powerpoint/2010/main" val="3352584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C81E-EF16-4994-902D-DE219416B24C}"/>
              </a:ext>
            </a:extLst>
          </p:cNvPr>
          <p:cNvSpPr>
            <a:spLocks noGrp="1"/>
          </p:cNvSpPr>
          <p:nvPr>
            <p:ph type="title"/>
          </p:nvPr>
        </p:nvSpPr>
        <p:spPr/>
        <p:txBody>
          <a:bodyPr/>
          <a:lstStyle/>
          <a:p>
            <a:r>
              <a:rPr lang="en-US" i="1" dirty="0">
                <a:solidFill>
                  <a:srgbClr val="4F81BD">
                    <a:lumMod val="50000"/>
                  </a:srgbClr>
                </a:solidFill>
                <a:cs typeface="Times New Roman" panose="02020603050405020304" pitchFamily="18" charset="0"/>
              </a:rPr>
              <a:t>contd..</a:t>
            </a:r>
            <a:endParaRPr lang="en-US" dirty="0"/>
          </a:p>
        </p:txBody>
      </p:sp>
      <p:sp>
        <p:nvSpPr>
          <p:cNvPr id="3" name="Content Placeholder 2">
            <a:extLst>
              <a:ext uri="{FF2B5EF4-FFF2-40B4-BE49-F238E27FC236}">
                <a16:creationId xmlns:a16="http://schemas.microsoft.com/office/drawing/2014/main" id="{F17CFF08-BB68-4B6C-8851-D7E05CE3F2C6}"/>
              </a:ext>
            </a:extLst>
          </p:cNvPr>
          <p:cNvSpPr>
            <a:spLocks noGrp="1"/>
          </p:cNvSpPr>
          <p:nvPr>
            <p:ph sz="half" idx="2"/>
          </p:nvPr>
        </p:nvSpPr>
        <p:spPr/>
        <p:txBody>
          <a:bodyPr/>
          <a:lstStyle/>
          <a:p>
            <a:pPr marL="0" indent="0">
              <a:buNone/>
            </a:pPr>
            <a:r>
              <a:rPr lang="en-US" sz="2000" dirty="0">
                <a:latin typeface="+mn-lt"/>
              </a:rPr>
              <a:t>The material types used by the various schemes are Rock, Earth, Soil, Mud and Debris, being classified as follows: </a:t>
            </a:r>
          </a:p>
          <a:p>
            <a:r>
              <a:rPr lang="en-US" sz="2000" b="1" dirty="0">
                <a:solidFill>
                  <a:srgbClr val="C00000"/>
                </a:solidFill>
                <a:latin typeface="+mn-lt"/>
              </a:rPr>
              <a:t>Rock</a:t>
            </a:r>
            <a:r>
              <a:rPr lang="en-US" sz="2000" b="1" dirty="0">
                <a:latin typeface="+mn-lt"/>
              </a:rPr>
              <a:t>:</a:t>
            </a:r>
            <a:r>
              <a:rPr lang="en-US" sz="2000" dirty="0">
                <a:latin typeface="+mn-lt"/>
              </a:rPr>
              <a:t> is “a hard or firm mass that was intact and in its natural place before the initiation of movement”. </a:t>
            </a:r>
          </a:p>
          <a:p>
            <a:r>
              <a:rPr lang="en-US" sz="2000" b="1" dirty="0">
                <a:solidFill>
                  <a:srgbClr val="C00000"/>
                </a:solidFill>
                <a:latin typeface="+mn-lt"/>
              </a:rPr>
              <a:t>Soil:</a:t>
            </a:r>
            <a:r>
              <a:rPr lang="en-US" sz="2000" dirty="0">
                <a:latin typeface="+mn-lt"/>
              </a:rPr>
              <a:t> is “an aggregate of solid particles, generally of minerals and rocks, that either was transported or was formed by the weathering of rock in place. Gases or liquids filling the pores of the soil form part of the soil”. </a:t>
            </a:r>
          </a:p>
          <a:p>
            <a:r>
              <a:rPr lang="en-US" sz="2000" b="1" dirty="0">
                <a:solidFill>
                  <a:srgbClr val="C00000"/>
                </a:solidFill>
                <a:latin typeface="+mn-lt"/>
              </a:rPr>
              <a:t>Earth:</a:t>
            </a:r>
            <a:r>
              <a:rPr lang="en-US" sz="2000" dirty="0">
                <a:latin typeface="+mn-lt"/>
              </a:rPr>
              <a:t> “describes material in which 80% or more of the particles are smaller than 2mm, the upper limit of sand sized particles”. </a:t>
            </a:r>
          </a:p>
          <a:p>
            <a:r>
              <a:rPr lang="en-US" sz="2000" b="1" dirty="0">
                <a:solidFill>
                  <a:srgbClr val="C00000"/>
                </a:solidFill>
                <a:latin typeface="+mn-lt"/>
              </a:rPr>
              <a:t>Mud:</a:t>
            </a:r>
            <a:r>
              <a:rPr lang="en-US" sz="2000" b="1" dirty="0">
                <a:latin typeface="+mn-lt"/>
              </a:rPr>
              <a:t> </a:t>
            </a:r>
            <a:r>
              <a:rPr lang="en-US" sz="2000" dirty="0">
                <a:latin typeface="+mn-lt"/>
              </a:rPr>
              <a:t>“describes material in which 80% or more of the particles are smaller than 0.06mm, the upper limit of silt sized particles”. </a:t>
            </a:r>
          </a:p>
          <a:p>
            <a:r>
              <a:rPr lang="en-US" sz="2000" b="1" dirty="0">
                <a:solidFill>
                  <a:srgbClr val="C00000"/>
                </a:solidFill>
                <a:latin typeface="+mn-lt"/>
              </a:rPr>
              <a:t>Debris:</a:t>
            </a:r>
            <a:r>
              <a:rPr lang="en-US" sz="2000" dirty="0">
                <a:latin typeface="+mn-lt"/>
              </a:rPr>
              <a:t> “contains a significant proportion of coarse material; 20% to 80% of the particles are larger than 2mm, and the remainder are less than 2mm”.</a:t>
            </a:r>
          </a:p>
        </p:txBody>
      </p:sp>
    </p:spTree>
    <p:extLst>
      <p:ext uri="{BB962C8B-B14F-4D97-AF65-F5344CB8AC3E}">
        <p14:creationId xmlns:p14="http://schemas.microsoft.com/office/powerpoint/2010/main" val="324419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E053-94A6-4743-B4F9-81B0995161FC}"/>
              </a:ext>
            </a:extLst>
          </p:cNvPr>
          <p:cNvSpPr>
            <a:spLocks noGrp="1"/>
          </p:cNvSpPr>
          <p:nvPr>
            <p:ph type="title"/>
          </p:nvPr>
        </p:nvSpPr>
        <p:spPr/>
        <p:txBody>
          <a:bodyPr/>
          <a:lstStyle/>
          <a:p>
            <a:r>
              <a:rPr lang="en-US" i="1" dirty="0">
                <a:solidFill>
                  <a:srgbClr val="4F81BD">
                    <a:lumMod val="50000"/>
                  </a:srgbClr>
                </a:solidFill>
                <a:cs typeface="Times New Roman" panose="02020603050405020304" pitchFamily="18" charset="0"/>
              </a:rPr>
              <a:t>contd..</a:t>
            </a:r>
            <a:endParaRPr lang="en-US" dirty="0"/>
          </a:p>
        </p:txBody>
      </p:sp>
      <p:sp>
        <p:nvSpPr>
          <p:cNvPr id="3" name="Content Placeholder 2">
            <a:extLst>
              <a:ext uri="{FF2B5EF4-FFF2-40B4-BE49-F238E27FC236}">
                <a16:creationId xmlns:a16="http://schemas.microsoft.com/office/drawing/2014/main" id="{5D26B158-819F-49EA-BCA1-ACDE8C263353}"/>
              </a:ext>
            </a:extLst>
          </p:cNvPr>
          <p:cNvSpPr>
            <a:spLocks noGrp="1"/>
          </p:cNvSpPr>
          <p:nvPr>
            <p:ph sz="half" idx="2"/>
          </p:nvPr>
        </p:nvSpPr>
        <p:spPr>
          <a:xfrm>
            <a:off x="187931" y="1025235"/>
            <a:ext cx="8768137" cy="5560291"/>
          </a:xfrm>
        </p:spPr>
        <p:txBody>
          <a:bodyPr/>
          <a:lstStyle/>
          <a:p>
            <a:pPr marL="0" indent="0">
              <a:buNone/>
            </a:pPr>
            <a:r>
              <a:rPr lang="en-US" sz="2200" dirty="0">
                <a:latin typeface="+mn-lt"/>
              </a:rPr>
              <a:t>The five kinematically distinct types of movement are described in the sequence:</a:t>
            </a:r>
          </a:p>
          <a:p>
            <a:pPr lvl="1">
              <a:buFont typeface="Wingdings" panose="05000000000000000000" pitchFamily="2" charset="2"/>
              <a:buChar char="Ø"/>
            </a:pPr>
            <a:r>
              <a:rPr lang="en-US" sz="1600" b="1" dirty="0">
                <a:solidFill>
                  <a:srgbClr val="C00000"/>
                </a:solidFill>
                <a:latin typeface="+mn-lt"/>
              </a:rPr>
              <a:t>Fall: </a:t>
            </a:r>
            <a:r>
              <a:rPr lang="en-US" sz="1600" dirty="0">
                <a:latin typeface="+mn-lt"/>
              </a:rPr>
              <a:t>Falls are abrupt movements of masses of geologic materials, such as rocks and boulders, that become detached from steep slopes or cliffs (fig. 3D). Separation occurs along discontinuities such as fractures, joints, and bedding planes, and movement occurs by free-fall, bouncing, and rolling. Falls are strongly influenced by gravity, mechanical weathering, and the presence of interstitial water.</a:t>
            </a:r>
          </a:p>
          <a:p>
            <a:pPr lvl="1">
              <a:buFont typeface="Wingdings" panose="05000000000000000000" pitchFamily="2" charset="2"/>
              <a:buChar char="Ø"/>
            </a:pPr>
            <a:r>
              <a:rPr lang="en-US" sz="1600" b="1" dirty="0">
                <a:solidFill>
                  <a:srgbClr val="C00000"/>
                </a:solidFill>
                <a:latin typeface="+mn-lt"/>
              </a:rPr>
              <a:t>Topple: </a:t>
            </a:r>
            <a:r>
              <a:rPr lang="en-US" sz="1600" dirty="0">
                <a:latin typeface="+mn-lt"/>
              </a:rPr>
              <a:t>Toppling failures are distinguished by the forward rotation of a unit or units about some pivotal point</a:t>
            </a:r>
            <a:endParaRPr lang="en-US" sz="1600" b="1" dirty="0">
              <a:solidFill>
                <a:srgbClr val="C00000"/>
              </a:solidFill>
              <a:latin typeface="+mn-lt"/>
            </a:endParaRPr>
          </a:p>
          <a:p>
            <a:pPr lvl="1">
              <a:buFont typeface="Wingdings" panose="05000000000000000000" pitchFamily="2" charset="2"/>
              <a:buChar char="Ø"/>
            </a:pPr>
            <a:r>
              <a:rPr lang="en-US" sz="1600" b="1" dirty="0">
                <a:solidFill>
                  <a:srgbClr val="C00000"/>
                </a:solidFill>
                <a:latin typeface="+mn-lt"/>
              </a:rPr>
              <a:t>Slide: </a:t>
            </a:r>
            <a:r>
              <a:rPr lang="en-US" sz="1600" dirty="0">
                <a:latin typeface="+mn-lt"/>
              </a:rPr>
              <a:t>Although many types of mass movements are included in the general term “landslide,” the more restrictive use of the term refers only to mass movements, where there is a distinct zone of weakness that separates the slide material from more stable underlying material. The two major types of slides are rotational slides and translational slides. </a:t>
            </a:r>
            <a:endParaRPr lang="en-US" sz="1600" b="1" dirty="0">
              <a:solidFill>
                <a:srgbClr val="C00000"/>
              </a:solidFill>
              <a:latin typeface="+mn-lt"/>
            </a:endParaRPr>
          </a:p>
          <a:p>
            <a:pPr lvl="1">
              <a:buFont typeface="Wingdings" panose="05000000000000000000" pitchFamily="2" charset="2"/>
              <a:buChar char="Ø"/>
            </a:pPr>
            <a:r>
              <a:rPr lang="en-US" sz="1600" b="1" dirty="0">
                <a:solidFill>
                  <a:srgbClr val="C00000"/>
                </a:solidFill>
                <a:latin typeface="+mn-lt"/>
              </a:rPr>
              <a:t>Spread: </a:t>
            </a:r>
            <a:r>
              <a:rPr lang="en-US" sz="1600" dirty="0">
                <a:latin typeface="+mn-lt"/>
              </a:rPr>
              <a:t>Lateral spreads are distinctive because they usually occur on very gentle slopes or flat terrain. The failure is caused by liquefaction, the process whereby saturated, loose, cohesionless sediments (usually sands and silts) are transformed from a solid into a liquefied state.</a:t>
            </a:r>
            <a:endParaRPr lang="en-US" sz="1600" b="1" dirty="0">
              <a:solidFill>
                <a:srgbClr val="C00000"/>
              </a:solidFill>
              <a:latin typeface="+mn-lt"/>
            </a:endParaRPr>
          </a:p>
          <a:p>
            <a:pPr lvl="1">
              <a:buFont typeface="Wingdings" panose="05000000000000000000" pitchFamily="2" charset="2"/>
              <a:buChar char="Ø"/>
            </a:pPr>
            <a:r>
              <a:rPr lang="en-US" sz="1600" b="1" dirty="0">
                <a:solidFill>
                  <a:srgbClr val="C00000"/>
                </a:solidFill>
                <a:latin typeface="+mn-lt"/>
              </a:rPr>
              <a:t>Flow: </a:t>
            </a:r>
            <a:endParaRPr lang="en-US" sz="1600" b="1" dirty="0">
              <a:solidFill>
                <a:srgbClr val="C00000"/>
              </a:solidFill>
            </a:endParaRPr>
          </a:p>
        </p:txBody>
      </p:sp>
    </p:spTree>
    <p:extLst>
      <p:ext uri="{BB962C8B-B14F-4D97-AF65-F5344CB8AC3E}">
        <p14:creationId xmlns:p14="http://schemas.microsoft.com/office/powerpoint/2010/main" val="2435506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ED19-DBAC-4309-8BFF-0C7232F23B18}"/>
              </a:ext>
            </a:extLst>
          </p:cNvPr>
          <p:cNvSpPr>
            <a:spLocks noGrp="1"/>
          </p:cNvSpPr>
          <p:nvPr>
            <p:ph type="title"/>
          </p:nvPr>
        </p:nvSpPr>
        <p:spPr/>
        <p:txBody>
          <a:bodyPr/>
          <a:lstStyle/>
          <a:p>
            <a:r>
              <a:rPr lang="en-US" i="1" dirty="0">
                <a:solidFill>
                  <a:srgbClr val="4F81BD">
                    <a:lumMod val="50000"/>
                  </a:srgbClr>
                </a:solidFill>
                <a:cs typeface="Times New Roman" panose="02020603050405020304" pitchFamily="18" charset="0"/>
              </a:rPr>
              <a:t>contd..</a:t>
            </a:r>
            <a:endParaRPr lang="en-US" dirty="0"/>
          </a:p>
        </p:txBody>
      </p:sp>
      <p:pic>
        <p:nvPicPr>
          <p:cNvPr id="4" name="Content Placeholder 3">
            <a:extLst>
              <a:ext uri="{FF2B5EF4-FFF2-40B4-BE49-F238E27FC236}">
                <a16:creationId xmlns:a16="http://schemas.microsoft.com/office/drawing/2014/main" id="{6F9CEA47-A7DD-487A-A0C8-41A473AAF731}"/>
              </a:ext>
            </a:extLst>
          </p:cNvPr>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1320370" y="1128735"/>
            <a:ext cx="6503259" cy="477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58C0CB59-B08B-466D-801E-55E588753C6F}"/>
              </a:ext>
            </a:extLst>
          </p:cNvPr>
          <p:cNvSpPr/>
          <p:nvPr/>
        </p:nvSpPr>
        <p:spPr>
          <a:xfrm>
            <a:off x="46181" y="5966954"/>
            <a:ext cx="9051635" cy="738664"/>
          </a:xfrm>
          <a:prstGeom prst="rect">
            <a:avLst/>
          </a:prstGeom>
        </p:spPr>
        <p:txBody>
          <a:bodyPr wrap="square">
            <a:spAutoFit/>
          </a:bodyPr>
          <a:lstStyle/>
          <a:p>
            <a:r>
              <a:rPr lang="en-US" sz="1400" dirty="0" err="1">
                <a:solidFill>
                  <a:srgbClr val="C00000"/>
                </a:solidFill>
              </a:rPr>
              <a:t>Varnes</a:t>
            </a:r>
            <a:r>
              <a:rPr lang="en-US" sz="1400" dirty="0">
                <a:solidFill>
                  <a:srgbClr val="C00000"/>
                </a:solidFill>
              </a:rPr>
              <a:t>, D. J. 1978. Slope movement types and processes. In: Special Report 176: Landslides: Analysis and Control (Eds: Schuster, R. L. &amp; </a:t>
            </a:r>
            <a:r>
              <a:rPr lang="en-US" sz="1400" dirty="0" err="1">
                <a:solidFill>
                  <a:srgbClr val="C00000"/>
                </a:solidFill>
              </a:rPr>
              <a:t>Krizek</a:t>
            </a:r>
            <a:r>
              <a:rPr lang="en-US" sz="1400" dirty="0">
                <a:solidFill>
                  <a:srgbClr val="C00000"/>
                </a:solidFill>
              </a:rPr>
              <a:t>, R. J.). Transportation and Road Research Board, National Academy of Science, Washington D. C., 11-33.</a:t>
            </a:r>
          </a:p>
        </p:txBody>
      </p:sp>
    </p:spTree>
    <p:extLst>
      <p:ext uri="{BB962C8B-B14F-4D97-AF65-F5344CB8AC3E}">
        <p14:creationId xmlns:p14="http://schemas.microsoft.com/office/powerpoint/2010/main" val="981170578"/>
      </p:ext>
    </p:extLst>
  </p:cSld>
  <p:clrMapOvr>
    <a:masterClrMapping/>
  </p:clrMapOvr>
</p:sld>
</file>

<file path=ppt/theme/theme1.xml><?xml version="1.0" encoding="utf-8"?>
<a:theme xmlns:a="http://schemas.openxmlformats.org/drawingml/2006/main" name="IITR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ITR_template_sudiproy.pptx" id="{E7BE3218-A97E-4E6F-BE9F-92D6192B2CD5}" vid="{3EDE8FBA-E8F1-4B0B-AEA8-7DC234A91AE2}"/>
    </a:ext>
  </a:extLst>
</a:theme>
</file>

<file path=ppt/theme/theme2.xml><?xml version="1.0" encoding="utf-8"?>
<a:theme xmlns:a="http://schemas.openxmlformats.org/drawingml/2006/main" name="1_IITR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ITR_template_sudiproy.pptx" id="{E7BE3218-A97E-4E6F-BE9F-92D6192B2CD5}" vid="{3EDE8FBA-E8F1-4B0B-AEA8-7DC234A91AE2}"/>
    </a:ext>
  </a:extLst>
</a:theme>
</file>

<file path=ppt/theme/theme3.xml><?xml version="1.0" encoding="utf-8"?>
<a:theme xmlns:a="http://schemas.openxmlformats.org/drawingml/2006/main" name="2_IITR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ITR_template_sudiproy.pptx" id="{E7BE3218-A97E-4E6F-BE9F-92D6192B2CD5}" vid="{3EDE8FBA-E8F1-4B0B-AEA8-7DC234A91AE2}"/>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8386</TotalTime>
  <Words>2285</Words>
  <Application>Microsoft Office PowerPoint</Application>
  <PresentationFormat>On-screen Show (4:3)</PresentationFormat>
  <Paragraphs>630</Paragraphs>
  <Slides>26</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Arial</vt:lpstr>
      <vt:lpstr>Calibri</vt:lpstr>
      <vt:lpstr>Calibri Light</vt:lpstr>
      <vt:lpstr>Cambria Math</vt:lpstr>
      <vt:lpstr>Franklin Gothic Demi</vt:lpstr>
      <vt:lpstr>Times New Roman</vt:lpstr>
      <vt:lpstr>Wingdings</vt:lpstr>
      <vt:lpstr>IITR_PPT_Template</vt:lpstr>
      <vt:lpstr>1_IITR_PPT_Template</vt:lpstr>
      <vt:lpstr>2_IITR_PPT_Template</vt:lpstr>
      <vt:lpstr>1_Office Theme</vt:lpstr>
      <vt:lpstr> </vt:lpstr>
      <vt:lpstr>PowerPoint Presentation</vt:lpstr>
      <vt:lpstr>INTRODUCTION</vt:lpstr>
      <vt:lpstr>contd..</vt:lpstr>
      <vt:lpstr>Major Landslides of India</vt:lpstr>
      <vt:lpstr>Classification of Landslides</vt:lpstr>
      <vt:lpstr>contd..</vt:lpstr>
      <vt:lpstr>contd..</vt:lpstr>
      <vt:lpstr>contd..</vt:lpstr>
      <vt:lpstr>contd..</vt:lpstr>
      <vt:lpstr>Landslide susceptibility mapping (LSM)</vt:lpstr>
      <vt:lpstr>STUDY AREA</vt:lpstr>
      <vt:lpstr>PowerPoint Presentation</vt:lpstr>
      <vt:lpstr>OVERALL METHODOLOGY</vt:lpstr>
      <vt:lpstr>contd..</vt:lpstr>
      <vt:lpstr>Generation of Thematic Layers</vt:lpstr>
      <vt:lpstr>Causative Factor’s Thematic Maps</vt:lpstr>
      <vt:lpstr>PowerPoint Presentation</vt:lpstr>
      <vt:lpstr>Weights of Causative Factors Using   Different Methods</vt:lpstr>
      <vt:lpstr>Results</vt:lpstr>
      <vt:lpstr>cont.………</vt:lpstr>
      <vt:lpstr>Validation of Models Using ROC Curve</vt:lpstr>
      <vt:lpstr>cont.………</vt:lpstr>
      <vt:lpstr>Spatial Validation of LSZ maps: Frequency Ratio assessment </vt:lpstr>
      <vt:lpstr>Conclusions</vt:lpstr>
      <vt:lpstr>PowerPoint Presentation</vt:lpstr>
    </vt:vector>
  </TitlesOfParts>
  <Manager>Dr. Sudip Roy</Manager>
  <Company>IIT Roorkee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IITR PPT Template</dc:subject>
  <dc:creator>Dr. Sudip Roy</dc:creator>
  <cp:lastModifiedBy>Asus</cp:lastModifiedBy>
  <cp:revision>557</cp:revision>
  <dcterms:created xsi:type="dcterms:W3CDTF">2015-07-18T13:17:54Z</dcterms:created>
  <dcterms:modified xsi:type="dcterms:W3CDTF">2020-05-01T06:52:15Z</dcterms:modified>
  <cp:version>v1</cp:version>
</cp:coreProperties>
</file>