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54" autoAdjust="0"/>
    <p:restoredTop sz="78516" autoAdjust="0"/>
  </p:normalViewPr>
  <p:slideViewPr>
    <p:cSldViewPr snapToGrid="0">
      <p:cViewPr varScale="1">
        <p:scale>
          <a:sx n="115" d="100"/>
          <a:sy n="115" d="100"/>
        </p:scale>
        <p:origin x="19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26075-A5E4-43E6-A128-4377E0CE4A8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081E-BEEE-414F-A843-89CCD0B2A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52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rgbClr val="ED7D3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179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649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20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6471"/>
          </a:xfrm>
        </p:spPr>
        <p:txBody>
          <a:bodyPr/>
          <a:lstStyle>
            <a:lvl1pPr>
              <a:defRPr>
                <a:solidFill>
                  <a:srgbClr val="ED7D3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082" y="1253158"/>
            <a:ext cx="8588502" cy="46355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25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rgbClr val="ED7D3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29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03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55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79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80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00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C9442-D185-40BC-BD8F-8F5437051E3F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115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C9442-D185-40BC-BD8F-8F5437051E3F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FED02-C59E-4D23-B2BD-E8035D6C1235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AC9442-D185-40BC-BD8F-8F5437051E3F}" type="datetimeFigureOut">
              <a:rPr lang="en-GB" smtClean="0"/>
              <a:pPr/>
              <a:t>06/05/2020</a:t>
            </a:fld>
            <a:endParaRPr lang="en-GB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1FED02-C59E-4D23-B2BD-E8035D6C123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sahara_dust_ESA_fade to transparent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91"/>
          <a:stretch/>
        </p:blipFill>
        <p:spPr>
          <a:xfrm>
            <a:off x="0" y="5709413"/>
            <a:ext cx="9144000" cy="1181578"/>
          </a:xfrm>
          <a:prstGeom prst="rect">
            <a:avLst/>
          </a:prstGeom>
        </p:spPr>
      </p:pic>
      <p:pic>
        <p:nvPicPr>
          <p:cNvPr id="10" name="Picture 9" descr="2256_ox_brand_blue_pos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47" y="6300202"/>
            <a:ext cx="513748" cy="513748"/>
          </a:xfrm>
          <a:prstGeom prst="rect">
            <a:avLst/>
          </a:prstGeom>
        </p:spPr>
      </p:pic>
      <p:sp>
        <p:nvSpPr>
          <p:cNvPr id="11" name="Footer Placeholder 3"/>
          <p:cNvSpPr txBox="1">
            <a:spLocks/>
          </p:cNvSpPr>
          <p:nvPr userDrawn="1"/>
        </p:nvSpPr>
        <p:spPr>
          <a:xfrm>
            <a:off x="2697564" y="6300202"/>
            <a:ext cx="34229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FF66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Climate Processes Group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6" y="6300202"/>
            <a:ext cx="1266987" cy="513748"/>
          </a:xfrm>
          <a:prstGeom prst="rect">
            <a:avLst/>
          </a:prstGeom>
        </p:spPr>
      </p:pic>
      <p:pic>
        <p:nvPicPr>
          <p:cNvPr id="3076" name="Picture 4" descr="https://erc.europa.eu/sites/default/files/LOGO_ERC-FLAG_EU_.jpg">
            <a:extLst>
              <a:ext uri="{FF2B5EF4-FFF2-40B4-BE49-F238E27FC236}">
                <a16:creationId xmlns:a16="http://schemas.microsoft.com/office/drawing/2014/main" id="{7CE5E3AD-5288-FD42-89C6-A5FCD20EFEF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4" b="18768"/>
          <a:stretch/>
        </p:blipFill>
        <p:spPr bwMode="auto">
          <a:xfrm>
            <a:off x="7960521" y="6300203"/>
            <a:ext cx="1109658" cy="5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98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limate-processes/tobac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1EFC-0C5B-CB44-8FB4-7FC4E00D5E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GOES-16 to track deep convection within a wider convective environment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6A276-CB85-5B4C-B2F3-677D8B3998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William Jones, Max </a:t>
            </a:r>
            <a:r>
              <a:rPr lang="en-US" dirty="0" err="1"/>
              <a:t>Heikenfeld</a:t>
            </a:r>
            <a:r>
              <a:rPr lang="en-US" dirty="0"/>
              <a:t> , Matthew Christensen &amp; Philip Stier</a:t>
            </a:r>
          </a:p>
          <a:p>
            <a:r>
              <a:rPr lang="en-US" dirty="0"/>
              <a:t>Climate Processes Group, University of Oxford</a:t>
            </a:r>
          </a:p>
          <a:p>
            <a:r>
              <a:rPr lang="en-US" dirty="0"/>
              <a:t>Email: </a:t>
            </a:r>
            <a:r>
              <a:rPr lang="en-US" dirty="0" err="1"/>
              <a:t>william.jones@physics.ox.ac.uk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33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2F99A-965E-5A43-9A06-1DB794A71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and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1A50C-84F0-5041-A351-D25C6CDBD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2" y="1964267"/>
            <a:ext cx="8588502" cy="3924469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Many of the atmospheric impacts of anvil clouds – including radiative forcing, tropospheric stability and surface heating – also impact the development of subsequent convection</a:t>
            </a:r>
          </a:p>
          <a:p>
            <a:r>
              <a:rPr lang="en-US" sz="2400" dirty="0"/>
              <a:t>Changes in individual convective cores need to be considered within changes to the wider environment</a:t>
            </a:r>
          </a:p>
          <a:p>
            <a:pPr lvl="1"/>
            <a:r>
              <a:rPr lang="en-US" sz="2000" dirty="0"/>
              <a:t>E.g. invigoration of DCCs may result in fewer cores developing, complicating the net impact</a:t>
            </a:r>
          </a:p>
          <a:p>
            <a:r>
              <a:rPr lang="en-US" sz="2400" dirty="0"/>
              <a:t>As these interactions can occur over large domains, satellite observations are vital for investigating these feedbacks</a:t>
            </a:r>
          </a:p>
          <a:p>
            <a:r>
              <a:rPr lang="en-US" sz="2400" dirty="0"/>
              <a:t>But, there are major challenges in using satellite observations to detect and track both convective cores and anvils over their entire lifetimes…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7C4AF8-63CE-9B45-A5D2-E1EEAC8D49B6}"/>
              </a:ext>
            </a:extLst>
          </p:cNvPr>
          <p:cNvSpPr/>
          <p:nvPr/>
        </p:nvSpPr>
        <p:spPr>
          <a:xfrm>
            <a:off x="282222" y="1111597"/>
            <a:ext cx="8545689" cy="694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How does the development and lifecycle of deep convective cores interact with feedbacks in changes in anvil properties?</a:t>
            </a:r>
          </a:p>
        </p:txBody>
      </p:sp>
    </p:spTree>
    <p:extLst>
      <p:ext uri="{BB962C8B-B14F-4D97-AF65-F5344CB8AC3E}">
        <p14:creationId xmlns:p14="http://schemas.microsoft.com/office/powerpoint/2010/main" val="3925663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5BFC0-1E19-6A46-9ED7-E291FB85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tracking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6CBED-B632-124E-BC16-247EA90D4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16000"/>
            <a:ext cx="4446745" cy="5080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Geostationary satellites lack a direct definitive measure of convective cores unlike updraft velocity or radar reflectivity in models and cloud radars, respectively</a:t>
            </a:r>
          </a:p>
          <a:p>
            <a:r>
              <a:rPr lang="en-US" dirty="0"/>
              <a:t>We can attempt to use a proxy for this, such as cloud top cooling(e.g. </a:t>
            </a:r>
            <a:r>
              <a:rPr lang="en-US" dirty="0" err="1"/>
              <a:t>Cb</a:t>
            </a:r>
            <a:r>
              <a:rPr lang="en-US" dirty="0"/>
              <a:t>-TRAM, </a:t>
            </a:r>
            <a:r>
              <a:rPr lang="en-US" dirty="0" err="1"/>
              <a:t>Zinner</a:t>
            </a:r>
            <a:r>
              <a:rPr lang="en-US" dirty="0"/>
              <a:t> et al. 2008)</a:t>
            </a:r>
          </a:p>
          <a:p>
            <a:pPr lvl="1"/>
            <a:r>
              <a:rPr lang="en-US" dirty="0"/>
              <a:t>But, this is only visible for a short section of the DCC lifecycle, and does not detect the anvil cloud</a:t>
            </a:r>
          </a:p>
          <a:p>
            <a:r>
              <a:rPr lang="en-US" dirty="0"/>
              <a:t>Alternatively we can use a fixed threshold such as anvil temperature</a:t>
            </a:r>
          </a:p>
          <a:p>
            <a:pPr lvl="1"/>
            <a:r>
              <a:rPr lang="en-US" dirty="0"/>
              <a:t>But this is changeable depending on location and meteorology, and may bias investigations of cloud properties</a:t>
            </a:r>
          </a:p>
          <a:p>
            <a:r>
              <a:rPr lang="en-US" dirty="0"/>
              <a:t>By combining multiple existing techniques within a novel </a:t>
            </a:r>
            <a:r>
              <a:rPr lang="en-US" dirty="0" err="1"/>
              <a:t>Lagrangian</a:t>
            </a:r>
            <a:r>
              <a:rPr lang="en-US" dirty="0"/>
              <a:t> framework, we can overcome the problems with each individual technique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941636-1FF3-3F49-AEAE-907EBCDE20F7}"/>
              </a:ext>
            </a:extLst>
          </p:cNvPr>
          <p:cNvGrpSpPr/>
          <p:nvPr/>
        </p:nvGrpSpPr>
        <p:grpSpPr>
          <a:xfrm>
            <a:off x="4312355" y="828297"/>
            <a:ext cx="5062657" cy="5060439"/>
            <a:chOff x="458854" y="1061069"/>
            <a:chExt cx="8042197" cy="45370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685336-195D-014C-82C1-B0CF474EBACC}"/>
                </a:ext>
              </a:extLst>
            </p:cNvPr>
            <p:cNvSpPr/>
            <p:nvPr/>
          </p:nvSpPr>
          <p:spPr>
            <a:xfrm>
              <a:off x="3112964" y="3079405"/>
              <a:ext cx="2905759" cy="13246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Lagrangian</a:t>
              </a:r>
              <a:r>
                <a:rPr lang="en-US" sz="2400" dirty="0"/>
                <a:t> framework</a:t>
              </a:r>
            </a:p>
            <a:p>
              <a:pPr algn="ctr"/>
              <a:r>
                <a:rPr lang="en-US" sz="2400" dirty="0"/>
                <a:t>(optical flow)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F352030-6229-4B43-B700-76334F7F151D}"/>
                </a:ext>
              </a:extLst>
            </p:cNvPr>
            <p:cNvSpPr/>
            <p:nvPr/>
          </p:nvSpPr>
          <p:spPr>
            <a:xfrm>
              <a:off x="2904665" y="1061069"/>
              <a:ext cx="3344826" cy="125984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Dynamical detection</a:t>
              </a:r>
            </a:p>
            <a:p>
              <a:pPr algn="ctr"/>
              <a:r>
                <a:rPr lang="en-US" dirty="0"/>
                <a:t>e.g. </a:t>
              </a:r>
              <a:r>
                <a:rPr lang="en-US" dirty="0" err="1"/>
                <a:t>Cb</a:t>
              </a:r>
              <a:r>
                <a:rPr lang="en-US" dirty="0"/>
                <a:t>-TRAM (</a:t>
              </a:r>
              <a:r>
                <a:rPr lang="en-US" dirty="0" err="1"/>
                <a:t>Zinner</a:t>
              </a:r>
              <a:r>
                <a:rPr lang="en-US" dirty="0"/>
                <a:t> et al., 2008)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7F7BF8A-8407-7948-A627-276B32F8DCBE}"/>
                </a:ext>
              </a:extLst>
            </p:cNvPr>
            <p:cNvSpPr/>
            <p:nvPr/>
          </p:nvSpPr>
          <p:spPr>
            <a:xfrm>
              <a:off x="4894983" y="1851335"/>
              <a:ext cx="3606068" cy="125984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“3-D” detection (</a:t>
              </a:r>
              <a:r>
                <a:rPr lang="en-US" dirty="0" err="1"/>
                <a:t>Fiolleau</a:t>
              </a:r>
              <a:r>
                <a:rPr lang="en-US" dirty="0"/>
                <a:t> and Roca, 2013)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F7966C-710B-F842-BD69-950B11A31738}"/>
                </a:ext>
              </a:extLst>
            </p:cNvPr>
            <p:cNvSpPr/>
            <p:nvPr/>
          </p:nvSpPr>
          <p:spPr>
            <a:xfrm>
              <a:off x="458854" y="1851335"/>
              <a:ext cx="3789088" cy="125984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Cloud edge detection (Dim and </a:t>
              </a:r>
              <a:r>
                <a:rPr lang="en-US" dirty="0" err="1"/>
                <a:t>Takamura</a:t>
              </a:r>
              <a:r>
                <a:rPr lang="en-US" dirty="0"/>
                <a:t>, 2013)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043406C-22AB-A545-8E6F-C1747306444A}"/>
                </a:ext>
              </a:extLst>
            </p:cNvPr>
            <p:cNvSpPr/>
            <p:nvPr/>
          </p:nvSpPr>
          <p:spPr>
            <a:xfrm>
              <a:off x="2011680" y="4907280"/>
              <a:ext cx="5313680" cy="69088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Single step detection &amp; tracking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C4C27F9-42D3-1641-AF88-32A37DBC854E}"/>
                </a:ext>
              </a:extLst>
            </p:cNvPr>
            <p:cNvCxnSpPr>
              <a:cxnSpLocks/>
              <a:stCxn id="6" idx="4"/>
              <a:endCxn id="5" idx="0"/>
            </p:cNvCxnSpPr>
            <p:nvPr/>
          </p:nvCxnSpPr>
          <p:spPr>
            <a:xfrm flipH="1">
              <a:off x="4565844" y="2320909"/>
              <a:ext cx="11236" cy="75849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B912A81-DE06-4C45-89DC-3EBD74487A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6280" y="2987040"/>
              <a:ext cx="472440" cy="37368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29A520D-9D3A-4D4D-92BB-CF7377B4F5FD}"/>
                </a:ext>
              </a:extLst>
            </p:cNvPr>
            <p:cNvCxnSpPr>
              <a:cxnSpLocks/>
            </p:cNvCxnSpPr>
            <p:nvPr/>
          </p:nvCxnSpPr>
          <p:spPr>
            <a:xfrm>
              <a:off x="2904666" y="3031002"/>
              <a:ext cx="432894" cy="33195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4BBFAE8-6FCF-F643-9D3B-2DA7F8EFE105}"/>
                </a:ext>
              </a:extLst>
            </p:cNvPr>
            <p:cNvCxnSpPr>
              <a:cxnSpLocks/>
            </p:cNvCxnSpPr>
            <p:nvPr/>
          </p:nvCxnSpPr>
          <p:spPr>
            <a:xfrm>
              <a:off x="4565844" y="4404066"/>
              <a:ext cx="11237" cy="503213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4089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127C56B-918A-3F4F-A6BD-56CFF9E61923}"/>
              </a:ext>
            </a:extLst>
          </p:cNvPr>
          <p:cNvGrpSpPr/>
          <p:nvPr/>
        </p:nvGrpSpPr>
        <p:grpSpPr>
          <a:xfrm>
            <a:off x="2884875" y="2388179"/>
            <a:ext cx="5838571" cy="1315719"/>
            <a:chOff x="2946400" y="2047240"/>
            <a:chExt cx="5838571" cy="131571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B7AFF4-2F1F-F140-B926-F68025C7183C}"/>
                </a:ext>
              </a:extLst>
            </p:cNvPr>
            <p:cNvSpPr/>
            <p:nvPr/>
          </p:nvSpPr>
          <p:spPr>
            <a:xfrm>
              <a:off x="6082411" y="2047240"/>
              <a:ext cx="2702560" cy="125984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Semi-</a:t>
              </a:r>
              <a:r>
                <a:rPr lang="en-US" dirty="0" err="1"/>
                <a:t>Lagrangian</a:t>
              </a:r>
              <a:r>
                <a:rPr lang="en-US" dirty="0"/>
                <a:t> watershed algorithm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BD548F9-1B6E-474E-B1B0-7FFA28E2466F}"/>
                </a:ext>
              </a:extLst>
            </p:cNvPr>
            <p:cNvCxnSpPr>
              <a:cxnSpLocks/>
            </p:cNvCxnSpPr>
            <p:nvPr/>
          </p:nvCxnSpPr>
          <p:spPr>
            <a:xfrm>
              <a:off x="4668520" y="2336800"/>
              <a:ext cx="0" cy="52831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F58C713-EB09-3D40-8065-99DFCD8A27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6280" y="2987040"/>
              <a:ext cx="472440" cy="37368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BE6C8E0-804C-F543-86D2-4DE3C02DE9AD}"/>
                </a:ext>
              </a:extLst>
            </p:cNvPr>
            <p:cNvCxnSpPr>
              <a:cxnSpLocks/>
            </p:cNvCxnSpPr>
            <p:nvPr/>
          </p:nvCxnSpPr>
          <p:spPr>
            <a:xfrm>
              <a:off x="2946400" y="2987040"/>
              <a:ext cx="391160" cy="37591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A3AA6932-41FF-644B-8D76-30150D95B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3" r="52577"/>
          <a:stretch/>
        </p:blipFill>
        <p:spPr bwMode="auto">
          <a:xfrm>
            <a:off x="236253" y="1192821"/>
            <a:ext cx="3036699" cy="272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281F8D7-8FF9-224E-9B76-70345123F6CD}"/>
              </a:ext>
            </a:extLst>
          </p:cNvPr>
          <p:cNvGrpSpPr/>
          <p:nvPr/>
        </p:nvGrpSpPr>
        <p:grpSpPr>
          <a:xfrm>
            <a:off x="3352800" y="162018"/>
            <a:ext cx="3820367" cy="2705078"/>
            <a:chOff x="4743383" y="1564639"/>
            <a:chExt cx="4923657" cy="3395941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AC296FB8-42A3-FF47-B7F0-AA30662B8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3" t="50887"/>
            <a:stretch/>
          </p:blipFill>
          <p:spPr bwMode="auto">
            <a:xfrm>
              <a:off x="4743383" y="1564639"/>
              <a:ext cx="4114733" cy="3395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6DCCFAB-0723-A649-995E-2D9B377A60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1681" y="2183107"/>
              <a:ext cx="1324603" cy="135257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D07C3E2-4669-9B44-BA39-DF79CDEF96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1681" y="2183107"/>
              <a:ext cx="1522883" cy="186252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3F6B259-24BE-8043-9821-584F2E5CCF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8149" y="1998441"/>
              <a:ext cx="960478" cy="49838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E1308C0-F6F5-C744-BDFA-0D4861A447E0}"/>
                </a:ext>
              </a:extLst>
            </p:cNvPr>
            <p:cNvSpPr txBox="1"/>
            <p:nvPr/>
          </p:nvSpPr>
          <p:spPr>
            <a:xfrm>
              <a:off x="8392139" y="1813775"/>
              <a:ext cx="1274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Growing </a:t>
              </a:r>
              <a:r>
                <a:rPr lang="en-US" dirty="0" err="1"/>
                <a:t>Cb</a:t>
              </a:r>
              <a:endParaRPr lang="en-US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D9FFA5D-F825-0648-9F89-1C2F25698DCA}"/>
              </a:ext>
            </a:extLst>
          </p:cNvPr>
          <p:cNvSpPr txBox="1"/>
          <p:nvPr/>
        </p:nvSpPr>
        <p:spPr>
          <a:xfrm>
            <a:off x="6545507" y="759679"/>
            <a:ext cx="2406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Detect developing cores by detecting regions of rapidly cooling, cold cloud tops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C4F162-EC31-6642-976A-C8CA1378FC1D}"/>
              </a:ext>
            </a:extLst>
          </p:cNvPr>
          <p:cNvSpPr txBox="1"/>
          <p:nvPr/>
        </p:nvSpPr>
        <p:spPr>
          <a:xfrm>
            <a:off x="274948" y="3767082"/>
            <a:ext cx="2805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Detects extent of anvil clouds using their edges, without specifying a fixed threshold. Uses the difference of the lower and upper troposphere WV channels (6.2 and 7.3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3E62E6-F7AB-6543-9970-C3DF6E3D9904}"/>
              </a:ext>
            </a:extLst>
          </p:cNvPr>
          <p:cNvSpPr txBox="1"/>
          <p:nvPr/>
        </p:nvSpPr>
        <p:spPr>
          <a:xfrm>
            <a:off x="6585129" y="3648019"/>
            <a:ext cx="2480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 Links detected cores to the development of the anvil cloud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D1F4938-7348-614B-A9D5-2323A345E284}"/>
              </a:ext>
            </a:extLst>
          </p:cNvPr>
          <p:cNvGrpSpPr/>
          <p:nvPr/>
        </p:nvGrpSpPr>
        <p:grpSpPr>
          <a:xfrm>
            <a:off x="2765485" y="3116990"/>
            <a:ext cx="3631652" cy="2955558"/>
            <a:chOff x="4232119" y="1026374"/>
            <a:chExt cx="4895539" cy="3981826"/>
          </a:xfrm>
        </p:grpSpPr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765B0DA1-8FFD-9749-B5F1-62324E2767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4" t="50303"/>
            <a:stretch/>
          </p:blipFill>
          <p:spPr bwMode="auto">
            <a:xfrm>
              <a:off x="4425243" y="1026374"/>
              <a:ext cx="4702415" cy="38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E3FC294-1EFD-F740-ABBC-F3224E928888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flipH="1" flipV="1">
              <a:off x="7172963" y="3942083"/>
              <a:ext cx="734892" cy="88145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AF8432E-3C1D-F647-A4FC-F2A7DC64B6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5614" y="3395942"/>
              <a:ext cx="504305" cy="139131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6670D85-F1A1-3345-9ADA-C329355384C0}"/>
                </a:ext>
              </a:extLst>
            </p:cNvPr>
            <p:cNvSpPr txBox="1"/>
            <p:nvPr/>
          </p:nvSpPr>
          <p:spPr>
            <a:xfrm>
              <a:off x="4232119" y="4608126"/>
              <a:ext cx="1596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Outflow region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6923149-A0CE-0241-91C9-F36AB0F509E2}"/>
                </a:ext>
              </a:extLst>
            </p:cNvPr>
            <p:cNvSpPr txBox="1"/>
            <p:nvPr/>
          </p:nvSpPr>
          <p:spPr>
            <a:xfrm>
              <a:off x="7907855" y="4638868"/>
              <a:ext cx="1165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Thick anvil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20E0646-3AEF-9945-B2A9-F0F14811EDF7}"/>
              </a:ext>
            </a:extLst>
          </p:cNvPr>
          <p:cNvSpPr txBox="1"/>
          <p:nvPr/>
        </p:nvSpPr>
        <p:spPr>
          <a:xfrm>
            <a:off x="3352800" y="75498"/>
            <a:ext cx="3802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(a)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0CEE25-B856-7440-A7D5-8CDCDAF25F03}"/>
              </a:ext>
            </a:extLst>
          </p:cNvPr>
          <p:cNvSpPr txBox="1"/>
          <p:nvPr/>
        </p:nvSpPr>
        <p:spPr>
          <a:xfrm>
            <a:off x="241694" y="1129011"/>
            <a:ext cx="3882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(b)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8F0B16-678B-7647-A0D9-2AB90042EF58}"/>
              </a:ext>
            </a:extLst>
          </p:cNvPr>
          <p:cNvSpPr txBox="1"/>
          <p:nvPr/>
        </p:nvSpPr>
        <p:spPr>
          <a:xfrm>
            <a:off x="6184564" y="2563208"/>
            <a:ext cx="3690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(c)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3C1CD5-422D-FA48-AA23-F34F8A9240FC}"/>
              </a:ext>
            </a:extLst>
          </p:cNvPr>
          <p:cNvSpPr txBox="1"/>
          <p:nvPr/>
        </p:nvSpPr>
        <p:spPr>
          <a:xfrm>
            <a:off x="6585128" y="4571349"/>
            <a:ext cx="2484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d. Combining methods to detect the associated anvil cloud. Additional channels used to detect cirrus outflow region</a:t>
            </a:r>
          </a:p>
        </p:txBody>
      </p:sp>
    </p:spTree>
    <p:extLst>
      <p:ext uri="{BB962C8B-B14F-4D97-AF65-F5344CB8AC3E}">
        <p14:creationId xmlns:p14="http://schemas.microsoft.com/office/powerpoint/2010/main" val="235959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FF0B7-F97C-4E4A-8DC7-CDD3500C7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B2F8A-EBF4-FF42-BFC7-038816A05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2" y="1253158"/>
            <a:ext cx="4308207" cy="46355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Optical flow algorithms estimate the apparent motion of objects in a sequence of images</a:t>
            </a:r>
          </a:p>
          <a:p>
            <a:pPr lvl="1"/>
            <a:r>
              <a:rPr lang="en-US" dirty="0"/>
              <a:t>Already used with geostationary satellite imagery for nowcasting and observing DCCs</a:t>
            </a:r>
          </a:p>
          <a:p>
            <a:r>
              <a:rPr lang="en-US" dirty="0"/>
              <a:t>Requires that the movement of objects between images is small</a:t>
            </a:r>
          </a:p>
          <a:p>
            <a:pPr lvl="1"/>
            <a:r>
              <a:rPr lang="en-US" dirty="0"/>
              <a:t>5 minute GOES-16 imagery meets this criteria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D277491-F928-2A4B-9FE9-0D8DE9FC5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63"/>
          <a:stretch/>
        </p:blipFill>
        <p:spPr bwMode="auto">
          <a:xfrm>
            <a:off x="4061494" y="970936"/>
            <a:ext cx="4788382" cy="355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003DE4-30F7-DB4E-BCAC-63072C424655}"/>
              </a:ext>
            </a:extLst>
          </p:cNvPr>
          <p:cNvGrpSpPr/>
          <p:nvPr/>
        </p:nvGrpSpPr>
        <p:grpSpPr>
          <a:xfrm>
            <a:off x="6254178" y="4527558"/>
            <a:ext cx="1987933" cy="1865030"/>
            <a:chOff x="5357813" y="3564636"/>
            <a:chExt cx="2770186" cy="267614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E2C5678-96F6-DC48-9B33-806EBACCEB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48" t="64440" r="12512" b="1596"/>
            <a:stretch/>
          </p:blipFill>
          <p:spPr bwMode="auto">
            <a:xfrm>
              <a:off x="5984240" y="3837937"/>
              <a:ext cx="2143759" cy="2329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6EDDD20-8F7D-B246-A902-969C5C56AA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60343" r="87261" b="634"/>
            <a:stretch/>
          </p:blipFill>
          <p:spPr bwMode="auto">
            <a:xfrm>
              <a:off x="5357813" y="3564636"/>
              <a:ext cx="717867" cy="267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5363154-A14B-F044-A06D-BC96F8F7AACA}"/>
              </a:ext>
            </a:extLst>
          </p:cNvPr>
          <p:cNvSpPr txBox="1"/>
          <p:nvPr/>
        </p:nvSpPr>
        <p:spPr>
          <a:xfrm>
            <a:off x="6372900" y="4564135"/>
            <a:ext cx="3882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(b)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42D28C-C866-FA43-93B7-9559589E6733}"/>
              </a:ext>
            </a:extLst>
          </p:cNvPr>
          <p:cNvSpPr txBox="1"/>
          <p:nvPr/>
        </p:nvSpPr>
        <p:spPr>
          <a:xfrm>
            <a:off x="4748342" y="4871912"/>
            <a:ext cx="15782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b. Relative error of optical flow vector magnitudes is low, generally less than 10%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CBA36-E3ED-0E4A-9D30-D39952716090}"/>
              </a:ext>
            </a:extLst>
          </p:cNvPr>
          <p:cNvSpPr txBox="1"/>
          <p:nvPr/>
        </p:nvSpPr>
        <p:spPr>
          <a:xfrm>
            <a:off x="6117489" y="125107"/>
            <a:ext cx="3026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a. Optical flow vector example. The BT field one hour later is shown by the dashed contours. The red arrows are the calculated flow vectors</a:t>
            </a:r>
          </a:p>
        </p:txBody>
      </p:sp>
    </p:spTree>
    <p:extLst>
      <p:ext uri="{BB962C8B-B14F-4D97-AF65-F5344CB8AC3E}">
        <p14:creationId xmlns:p14="http://schemas.microsoft.com/office/powerpoint/2010/main" val="2429318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0EC8B72-F6F8-3F4D-82C6-A109A8106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089" y="-907556"/>
            <a:ext cx="8519795" cy="8519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609749-724D-B742-8C6D-262E1EE50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tracking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E2DC0-4283-0947-86A1-D00BAD6B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187" y="1111596"/>
            <a:ext cx="4610679" cy="490538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/>
              <a:t>New tracking technique allows the detection of developing cores to be linked to the full lifetime of the anvil cloud, allowing the investigation of subsequent anvil cloud feedbacks</a:t>
            </a:r>
          </a:p>
          <a:p>
            <a:r>
              <a:rPr lang="en-US" dirty="0"/>
              <a:t>Will be incorporated into the </a:t>
            </a:r>
            <a:r>
              <a:rPr lang="en-US" dirty="0" err="1"/>
              <a:t>tobac</a:t>
            </a:r>
            <a:r>
              <a:rPr lang="en-US" dirty="0"/>
              <a:t> package</a:t>
            </a:r>
          </a:p>
          <a:p>
            <a:pPr lvl="1"/>
            <a:r>
              <a:rPr lang="en-US" dirty="0">
                <a:hlinkClick r:id="rId3"/>
              </a:rPr>
              <a:t>https://github.com/climate-processes/tobac</a:t>
            </a:r>
            <a:endParaRPr lang="en-US" dirty="0"/>
          </a:p>
          <a:p>
            <a:r>
              <a:rPr lang="en-US" dirty="0"/>
              <a:t>Now collaborating with the TINT package to build a common framework for DCC tracking with multiple data sources</a:t>
            </a:r>
          </a:p>
        </p:txBody>
      </p:sp>
    </p:spTree>
    <p:extLst>
      <p:ext uri="{BB962C8B-B14F-4D97-AF65-F5344CB8AC3E}">
        <p14:creationId xmlns:p14="http://schemas.microsoft.com/office/powerpoint/2010/main" val="762513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7466-0E37-B347-9D63-3EBF0B503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changes in lifecycle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0C135-0D64-9E45-A935-66CC48EA5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53" y="1253158"/>
            <a:ext cx="4285629" cy="463557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change in the time of convective initiation resulting in an anvil cloud of the same size and lifetime could result in a large change in SW forcing</a:t>
            </a:r>
          </a:p>
          <a:p>
            <a:r>
              <a:rPr lang="en-US" dirty="0"/>
              <a:t>Investigation of the relationship between AOD and time of first detection shows an earlier time for high AOD cases</a:t>
            </a:r>
          </a:p>
          <a:p>
            <a:pPr lvl="1"/>
            <a:r>
              <a:rPr lang="en-US" dirty="0"/>
              <a:t>No observed covariance with other properties such as surface temperature, CAPE and relative humidity</a:t>
            </a:r>
          </a:p>
          <a:p>
            <a:r>
              <a:rPr lang="en-US" dirty="0"/>
              <a:t>Could be due to invigoration, or be a feedback due to wet deposition and </a:t>
            </a:r>
            <a:r>
              <a:rPr lang="en-US" dirty="0" err="1"/>
              <a:t>stabilisation</a:t>
            </a:r>
            <a:r>
              <a:rPr lang="en-US" dirty="0"/>
              <a:t> from prior convection (e.g. </a:t>
            </a:r>
            <a:r>
              <a:rPr lang="en-US" dirty="0" err="1"/>
              <a:t>Varble</a:t>
            </a:r>
            <a:r>
              <a:rPr lang="en-US" dirty="0"/>
              <a:t>, 2018)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90BAD-A020-9E40-9D41-699E7DEC9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3409" b="6092"/>
          <a:stretch/>
        </p:blipFill>
        <p:spPr>
          <a:xfrm>
            <a:off x="4696178" y="979648"/>
            <a:ext cx="4279067" cy="28056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ABA5F8-D212-7A4B-B30E-3BFA964479C2}"/>
              </a:ext>
            </a:extLst>
          </p:cNvPr>
          <p:cNvGrpSpPr/>
          <p:nvPr/>
        </p:nvGrpSpPr>
        <p:grpSpPr>
          <a:xfrm>
            <a:off x="4946238" y="4239070"/>
            <a:ext cx="2154474" cy="2050868"/>
            <a:chOff x="6626313" y="1737361"/>
            <a:chExt cx="2238183" cy="2172354"/>
          </a:xfrm>
        </p:grpSpPr>
        <p:pic>
          <p:nvPicPr>
            <p:cNvPr id="7" name="Picture 4" descr="data:image/png;base64,iVBORw0KGgoAAAANSUhEUgAAARAAAAEICAYAAACXj6vjAAAABHNCSVQICAgIfAhkiAAAAAlwSFlzAAALEgAACxIB0t1+/AAAADl0RVh0U29mdHdhcmUAbWF0cGxvdGxpYiB2ZXJzaW9uIDIuMi4zLCBodHRwOi8vbWF0cGxvdGxpYi5vcmcvIxREBQAAHgBJREFUeJzt3X+UZGV95/H3p6vn9w+cASFzhlEIGVxRs7gZ0Y0nBkXN4G5AoybAruIuZrIb5+hqNGLWRQ/JRnSjaM4SdVCUsCISDTqbMxEVZTGeaGZwWWVAZER+NCDID/k5M91d/d0/7m1SFN33eeZW9e2ums9rzj1TVffp5z63qvrbz33u9z5XEYGZWR0j890AMxtcDiBmVpsDiJnV5gBiZrU5gJhZbQ4gZlabA4iZ1eYA0keSbpU0LumwrtevkxSSjpqndh0taUrSX82wTpLeJelmSXsl3S7pPElLOsp8ttyvR8rlekkfkHRIs3tiC40DSP/9FDh9+omk5wHL5q85ALwReBA4rTMwlP4S2FKWWQWcDLwMuLyr3IciYhXwdOA/AC8CviNpxVw23BY2B5D+u4Til3HamcBfdxaQtETSX5R/7e+R9AlJy8p1ayT9naSfS3qwfHxkx89eLelPJX2n7A18rbvHM4M3Au8FJoDf7qhrI/CHwL+LiH+MiMmI2A28Ftgs6WXdFUXEvojYCZwCHEoRTOwg5QDSf98FVkt6tqQW8HvA/+oq80HgWOB44FeA9cA55boR4DPAM4FnAHuB/9n182dQ/OIeDiwG3jlbYyT9BnAkcBlFr6IzuJ0EjEXEP3X+TETcUe7HK2arNyIeAb4O/MZsZWz4OYDMjeleyCuAHwF3Tq+QJOD3gbdHxAPlL+KfA6cBRMT9EfGliHi8XPffgd/sqv8zEfHjiNhLERSOr2jLmcDfR8SDwKXAyZIOL9cdBtw9y8/dXa6vchewNlHGhtjofDdgSF0CXAMcTdfhC8UYwnLg2iKWACCgBSBpOXA+sBlYU65fJakVEe3y+c866nscWDlTI8rDotcDbwaIiH+UdDtFD+ajwH3Auln2YR3FeE6V9cADiTI2xNwDmQMRcRvFL9+rgL/tWn0fxWHJcyLiaeVySERMB4E/Ap4FvDAiVgMvKV8XB+41wGrgryT9TNLPKH7ppw9jvglskHRC5w9J2kAxSHrVbBVLWgm8HPh2jXbZkHAAmTtnAS+LiMc6X4yIKeBC4PzpQwlJ6yX9VllkFUWA+YWktcD7emjDmcBFwPMoDnOOB14MHC/peRHxY+ATwOckvUhSS9JzgC8B34iIb3RXWA4A/xrwZYozO5/poX024BxA5khE/CQids2y+t3AHuC7kh4GvkHR64Di0GIZRU/lu8BX62xf0nqKQdKPRsTPOpZryzrPLItuBT5FMdD7aLnuaoozMZ3+WNIjFIcsfw1cC/x6d4C0g4s8oZCZ1eUeiJnV5gBiNmAkbZZ0k6Q9ks6epczvSrpB0m5Jl85ZW3wIYzY4yuTEH1PkGI0BO4HTI+KGjjIbKfKDXhYRD0o6PCLunYv2uAdiNlhOAPZExC0RMU6RYXxqV5nfBy4okweZq+ABDSeStVauiNG1PSYuKqPH1FRYzOm85WRvpOpppyvRVMZmWqlK0js0sr9OOkr3dtJFIuMzTO4PoEXVb0xkvLfjt915X0Q8Pb212f3WS1fE/Q+00wWBa3+wfzewr+OlbRGxrXy8HrijY90Y8MKuKo4FkPQdigTF90dErbN5KY0GkNG1a1n37rdVF0p8h2NR+kuu5ZPJMtFOfENzAtVUxm/CSEY949VtGX0o/TGNjKc3M7E68cs0mm7r6pvTbYnE29JemqyCyWXptkysTpcZPXxvdR2PL0rWcft/PPu2ZKGE+x9o809XPiOrbGvdzfsiYtMsq2d6d7vfiFFgI3AixXVQ35b03Ij4RWZzs/X0tzpnMMfMit/wqcx/CWPAho7nR1Jck9Rd5isRMRERPwVuoggofVc7gJSDORdQzB9xHHC6pOP61TCzYRIEE9HOWhJ2AhvLSaIWU1yEub2rzJeBlwKUUz0cC9zS510CeuuB5AzmmFmpHz2QiJikyB6+ErgRuDwidks6V9IpZbErgfsl3QB8C3hXRNw/F/vUyxhIzmAOkrZQzHhFa83Tetic2eAKgnafUiYiYgewo+u1czoeB/COcplTvfRAcgZziIhtEbEpIja1Vs541bnZQWGKyFoGSS89kJzBHDOj+MvaHrDgkKOXHkjOYI6ZldwD6RARk5KmB3NawEXlhLyzUyRzDUb2JnIiHk3HvKnH02WUSCBqL8n4IDNyRUYz2jK5MjFwlpFLMnFIukwsqd6OJtJtbXfP6T6D/Wuq29JO7C8AqyaSRUZaGe/LI4sr16847PF0W/oggIkhvGykp0SymQZzzOypghjKQxjPiWrWhID28MUPBxCzJhSZqMPHAcSsEaJda17shc0BxKwBxSCqA4iZ1VDkgTiAmFlNU+6B9EHiPYzFiaHqjAltRiZ6/6ByJujJyfHImYBn0cPVM+OMPy1nbpJ0ESXmHYll6QlvJlZl5OEkPsNITPIDsGx5eoKTVitdz6OPVn/FH7t/ebKOfnAPxMxqC0R7CGcQdQAxa4gPYcyslkCM50ziOmAcQMwaUCSS+RDGzGryIKqZ1RIh2jn3qhgwDiBmDZlyD8TM6igGUYfv163ZPRLpGy0lbvjU2ptxJ7E16QSjVMLaol+ku5s5PdLUzZwA2qsTCVw59696LD3CnzqLqNF0WydXpJPaplZX39hLGQlgex/KuPtUxgRIy5/+WPV2Hs2YIakPPIhqZj1pOw/EzOpwJqqZ9WTKZ2HMrI7iYjoHEDOrIRATTmU3szoiGMpEsuHbI7MFSUxlLsmapM2SbpK0R9LZM6x/k6SfS7quXN48J7uEeyBmjQj60wOR1AIuAF5BcXvZnZK2R8QNXUW/EBFbe95gQrMBpC1aD1VvcqQ6B4n2snQi0+KMJLBUoJ/M2E7W9yHj3H9qprCcRDKlJxNL3nmu3cr4OizKuBvfvYuq25HeStYMazmJnfseX9V7W/qkT4OoJwB7IuIWAEmXAacC3QGkET6EMWtAIKYib0lYD9zR8XysfK3bayX9QNIXJW3o1350cwAxa0BxW4fRrAU4TNKujmVLR1UzRZjubuH/Bo6KiF8FvgFcPCc7hcdAzBpyQDeWui8iNs2ybgzo7FEcCdzVWSAi7u94eiHwwdwNHyj3QMwaEBSZqDlLwk5go6SjJS0GTgO2dxaQtK7j6SnAjf3cl07ugZg1pB8zkkXEpKStwJVAC7goInZLOhfYFRHbgbdKOgWYBB4A3tTzhmfhAGLWgAj17VqYiNgB7Oh67ZyOx+8B3tOXjSU4gJg1oBhEdSq7mdXiOVH7IzEjWWtv9Zs8MpHexOjedJnUH4PRx9PHq5MZk2ZNLk8nXqVuf6nJdFsWP5Qu015a3Ra1038hR/dlJMYlktrGV6ffk1YioRCgnZPU9lh1e9vNTEhWDqJ6QqEnkXQr8AjQBiYrTj2ZHfR8Of/MXhoR9/WhHrOhNZ2JOmw8BmLWEE+q/FQBfE1SAJ+MiG3dBco03C0ArTVretyc2WCKgIkpB5BuL46IuyQdDnxd0o8i4prOAmVQ2QawZMOG9KiX2RAqDmGGL4D0tEcRcVf5/73AFRSXGpvZDNrl9TCpZZDUDiCSVkhaNf0YeCVwfb8aZjZMpk/j9uFy/gWll0OYI4ArJE3Xc2lEfLXqB0YmYcl91TFr8cPVG23tSx8FtZekP4SpxPn/1v5kFZky8kmWV69vL0/PrrMvY59TciYlIiMPZGJl9WeUmjQKYGpxusyiRzLe22XV63PyZ/pjOA9hageQckakf9nHtpgNNd9c28xqKc7C+FoYM6vBiWRm1hMfwphZLb6Yzsx64rMwZlZLhJh0ADGzunwI06NQ+m5u7dQkPRkfQioxC0CJ3Kx2RiJTzvchJyEtWtUVje5Nn/7bvzadbBZLqsuMJCZzAhhfnd5O6r3NuaNcK2NCp6z3f1/1+lRb+8VjIGbWEwcQM6vFeSBm1hPngZhZLREw6QmFzKwuH8KYWS0eAzGznoQDiJnV5UHUXgmmllTPVhWJu7SNZsxINrE644NKzL6Vk0imjCmic2bWSt1tb2JVekOxImOar8TbMpWxQxpPDwSOPFZdJjLuKDe1KFmEkYwZ1BY9vEDuTBf9GwORtBn4GNACPhUR581S7nXA3wAviIhdfdl4F/dAzBoh2n04CyOpBVwAvAIYA3ZK2h4RN3SVWwW8FfhezxutMHznlcwWqAhlLQknAHsi4paIGAcuA06dodyfAh8CEsn8vXEAMWvAAc7KfpikXR3Llo6q1gN3dDwfK197gqTnAxsi4u/mer98CGPWhCjGQTLdV3Gj+pm6KE/ULGkEOB9404E0ry4HELOG9OkszBiwoeP5kcBdHc9XAc8Fri5vufJLwHZJp8zFQKoDiFkDok+DqMBOYKOko4E7gdOAM57YTsRDwGHTzyVdDbxzrs7CeAzErCEReUt1HTEJbAWuBG4ELo+I3ZLOlXTK3O/FkzXaA2nth9U/SZWqfgcnVqW7gYseTbdl7+GJu6eNp7eTkyuSYzKR59Femj54bj2YTpyI0ep6plalc0liaXoGnnaiuWqn39tWIjcGoJXIGQKYXJHIO2rwT2i/MlEjYgewo+u1c2Ype2JfNjoLH8KYNaDoXTgT1cxq8sV0ZlbbAZzGHRgOIGYNCMSUJxQys7qGsAPiAGLWCA+imllPhrAL4gBi1hD3QPogdSew/Wuq3+SJFRnbyIn0iQ9zYmW6kvaKjNuaZbQlFieS2jLuGNdemZ5dR1OJL3DG93t0eTrDazKVYZeRADYymS4zlXjfACJxU7+ciYv6IYCp1Ps/gNwDMWtCkHcvzgGT/NMm6SJJ90q6vuO1tZK+Lunm8v81c9tMs8HXj2thFpqcE9OfBTZ3vXY2cFVEbASuKp+bWZXIXAZIMoBExDXAA10vnwpcXD6+GHh1n9tlNmTypjMctIHWumMgR0TE3QARcbekw2crWE7HtgVg8Qof6dhBbMB6FznmfBA1IrYB2wBWHLZhCN9CswwBMYRnYeom598jaR1A+f+9/WuS2bBS5jI46gaQ7cCZ5eMzga/0pzlmQ2wIB1GThzCSPg+cSDHV/BjwPuA84HJJZwG3A6/P2lqAEuepRvdWVzG5rPdZqABa+xJ3LFuWrIKRjIQo1u1PFpl6IJF4lbGZZJIYQOrudXsTWVdAe2/GrdxGUlOSpT+f/YemE+Na+zLukjeeaEpGLmDfDFhwyJEMIBFx+iyrTupzW8yG15AmkjkT1awhg5YklsMBxKwpQ3gWxgHErCFZF3kOGAcQsyYswDMskp5FkeT5L8qXbgQujIibcusYvkkazRYkFYOoOUsTrZH+NXA18AhFoueFwGPAtyS9KLce90DMmrKweiDnAKdHxNUdr31Z0jcpUjVOzqnEPRCzpkxlLs04pit4ABAR/wf45dxKGu2BjLSDpQ9WJwjtVXWTcm5FmDPL1Egivyta6T8XOTNikXEbx1ic+NbsSyd4JZPEyLgWI5UABpAxUxhLqvdH+9Nfu5xbiyqda5ZOwnvm4xmV9MHCywN5pGLdY7mV+BDGrCH9OgsjaTPwMaAFfCoizuta/5+AtwBt4FFgS0Tc0FXNBkl/OVP1wPrctjiAmDWlDwFEUgu4AHgFMAbslLS9K0BcGhGfKMufAnyEp04K9q6KzezKbY8DiNlgOQHYExG3AEi6jGKCrycCSEQ83FF+BTOEroiYnhAMSSuLlyL70GWaB1HNGqLIWyguXN3VsWzpqGY9cEfH8zFmOOSQ9BZJPwE+BLx1xvZI/1nS7cBtwO2SbpP0hweyT+6BmDUhOJBU9vsiYtMs62aqZKYexgXABZLOAN7LP0+/UVQivRf4deDEjt7MLwMfk7Q2Iv4sp6HugZg1pT/zgYwBGzqeHwncVVH+Mmaes/gNwO9MBw+A8vHvAm9MtqLkAGLWkAM4hKmyE9go6WhJi4HTKCb4+uftSBs7nv4b4OaZKoqIfTO8tpcDyEZp9hAm0ufulz1Qnc8wviqd5NHKmOhn3+HVn9TU0oy7ni3NSETIyeFIhHGtzZiUaCJjO+OJDeXcRW9p+rulxD7nTMSUlWOTmIcJYOSIp/yOPMkpx/4wWcdH05vJ04ezMBExKWkrcCXFadyLImK3pHOBXRGxHdgq6eXABPAgXYcvpTFJJ0XEVZ0vSjoJuDu3PR4DMWtKn/JAImIHsKPrtXM6Hr8to5q3Al+R9A/AtWXrXgC8mOKsThYfwpg1IPfwpalL/iNiN/Bc4BrgKODo8vGbgOwzMe6BmDVlgU0oVI6BXCTp+cDpwH8Dfgp8KbcOBxCzhiykCYUkHUsxAHs6cD/wBUAR8dIDqccBxKwpCyiAAD8Cvg38dkTsAZD09gOtxGMgZk1YYGMgwGuBn1FMIHRhefblgI+xHEDMmrKAbiwVEVdExO9RTGd4NfB24AhJH5f0ytx6HEDMGqKpvKVJEfFYRHwuIv4tRVbrdcDZuT/f7BiIIBL5TqlEs9Sd7Yoy6Z7YxOrqDY2snkjWsWxZ4rZnwJJF6Yl+9o1nzICUMLkondQ22ar+uJUzidJExt+cRdW/BVMZ+5uTDDixJv3eTu2r3ufzn/+FZB0f5fJkmWEQEQ8AnyyXLB5ENWvKwhpE7QsHELMmNDtA2hgHELOmOICYWW0OIGZWh2j+DEsTHEDMmuAxEDPriQOImdXmANKbGBGTS6sTkSaXVScQTY1mzDZ2aMYntaw68WrJ0nQi2TPXPpgsc+dDhyTLbFjzi8r1a5am7562dnG6zCd+7ZJkmX446pIPVK5fu/GBZB3337ImWab1aHoWtvaK6oGHjR/4SLKOfhnGQ5hkWqGkiyTdK+n6jtfeL+lOSdeVy6vmtplmQ2ABXQvTLznXwnyWp97VCuD8iDi+XHbMsN7MpsXCvBamV8kAEhHXAOk+p5lVO0h7ILPZKukH5SHOrAeskrZM32FrYv+jPWzObLAtsPlA+qJuAPk4cAxwPMUU8B+erWBEbIuITRGxadGSlTU3ZzYE3AMpRMQ9EdGOiCngQoob/prZbHKDx8EQQCSt63j6GuD62cqaWZnKPoSHMMk8EEmfB06kuGP4GPA+4ERJx1PEy1uBP5jDNpoNhUELDjmSASQiTp/h5U/X2ZjawaLHqs9Tja+qblJ7SXo7E4ekz4UtXl6dKPaj33lfekMLyA9vP3K+m/CEW9/wnka2c8yH0klgrceqO9njh2bcnrRfDsYAYmZ9MoQBxJMqmzWhj7d1kLRZ0k2S9kh6ygTIkt4h6YYyzeIqSc+ci10CBxCz5vThLIykFnABcDJwHHC6pOO6iv1fYFNE/CrwReBDfduHLg4gZg3pUyr7CcCeiLglIsaBy4BTOwtExLciYvrqyu9S3K5hTjiAmDXkAA5hDpvO3i6XLR3VrAfu6Hg+Vr42m7OAv+/7zpQ8iGrWhANLErsvIjbNsm6m+SxmrFnSvwc2Ab+ZveUD5ABi1pT+nIUZAzZ0PD8SuKu7kKSXA/8V+M2I2N+XLc+g0QAyNSr2ra2eBGbxI9UHgQ8dkz7quvUt7zygdg2D5z1jbL6b0LjJQ9I5HIserP6+hZo5ip/ORO2DncBGSUcDdwKnAWc8aVvS8ynuLrc5Iu7ty1Zn4R6IWUM01XsEiYhJSVuBK4EWcFFE7JZ0LrArIrYD/wNYCfyNJIDbI+KUnjc+AwcQsyb08UK5cgKvHV2vndPx+OX92VKaA4hZQw7Ka2HMrE8cQMysLvdAzKw+BxAzqyUGb8b1HA4gZg3oYx7IgtJsAFH6znL71lYn9rSXDuGnYPW00t+FiTXVyWZr1j/Ur9akxfB9d90DMWuIeyBmVs8AzriewwHErCEeRDWz2hxAzKyewIOoZlafB1HNrD4HEDOrw4lkfaApGN1X/S5OLquuo72m+o5ydvC47c1/nCxz9KV/Xrn+Bb90e7KO/5fdogoRfZlQaKFxD8SsKcMXPxxAzJriQxgzqycAH8KYWW3DFz8cQMya4kMYM6vNZ2HMrB5fjds7TQWje6uvKBpdWn0nseU/WdzPJtmQ++kZf9JzHZ/ikp7rKBLJhi+CuAdi1pQhvBo3eWNQSRskfUvSjZJ2S3pb+fpaSV+XdHP5/5q5b67Z4FJE1jJIcu4sPAn8UUQ8G3gR8BZJxwFnA1dFxEbgqvK5mc0kDmAZIMkAEhF3R8T3y8ePADcC64FTgYvLYhcDr56rRpoNvuJamJwlRdJmSTdJ2iPpKX+4Jb1E0vclTUp63ZzsTimnB/IESUcBzwe+BxwREXdDEWSAw2f5mS2SdknaNTH+WG+tNRtkEXlLBUkt4ALgZOA44PTyiKDT7cCbgEvnYC+eJHsQVdJK4EvAf4mIh6Xq2zNMi4htwDaAVU87csA6aGZ90r8bS50A7ImIWwAkXUZxNHDDE5uKuLVcN+fDtlk9EEmLKILH5yLib8uX75G0rly/Drh3bppoNiT60AOhGD64o+P5WPnavMg5CyPg08CNEfGRjlXbgTPLx2cCX+l/88yGSP4g6mHTh/3lsqWjlpm6/vPWs885hHkx8Abgh5KuK1/7E+A84HJJZ1Ecc70+VdHUqNj3tOpEsb1Prz40Gl/jo6CDwdEf/XCyjNrpw+hUJz5Gm/s+aSr7iOK+iNg0y7oxYEPH8yOBu3ppVy+SASQi/oGZox7ASf1tjtmQCvqVSLYT2CjpaOBO4DTgjL7UXMMBnYUxs3pEXhJZKpEsIiaBrcCVFCkVl0fEbknnSjoFQNILJI1RHBV8UtLuudovp7KbNaVPWaYRsQPY0fXaOR2Pd1Ic2sw5BxCzpgxYmnoOBxCzJvRvDGRBcQAxa8gBnIUZGA4gZo3IShIbOA4gZk3wzbV7N7UIHl9Xnfzz6LHjiUryrsGxhetZ556fLDPaSn/Oo4+ny4wfUv1L29rX4Pdp+I5g3AMxa8qgTRaUwwHErCkOIGZWSwS0h+8YxgHErCnugZhZbQ4gZlaLb65tZvUFhMdAzKyOwIOoPcu4oGjRyupEskMPOfhmdj/mLz6SLLPooXRC1FTirqD7D59M1qGJ9HZu3frOyvXtJemu/MSh6baMZyQV3rblXZXrn3N2OqmtbzwGYma1OYCYWT2+mM7M6grAl/ObWW3ugZhZPU5lN7O6AsJ5IGZWmzNRe6RiUqEqS76/snL9Pc9cltzMs694f7LMja9Jl1koRvany+TcRnl8TTtRSbqOWJ6oI8Oed7+j5zr6Zfd5b0+W0Qf71F6PgZhZLRE+C2NmPXAPxMzqCaLd++HfQuMAYtYEX85vZj0ZwtO4I/PdALODQQAxFVlLiqTNkm6StEfS2TOsXyLpC+X670k6qv97VHAAMWtClBMK5SwVJLWAC4CTgeOA0yUd11XsLODBiPgV4Hzgg3OwR4ADiFljot3OWhJOAPZExC0RMQ5cBpzaVeZU4OLy8ReBkyTNyR20FA2eWpL0c+C2jpcOA+5rrAG9G6T2DlJbYWG395kR8fReKpD0VYp9zLEU2NfxfFtEbCvreR2wOSLeXD5/A/DCiNjasa3ryzJj5fOflGX6/v42Ooja/SFI2hURm5psQy8Gqb2D1FYYvPYeqIjY3KeqZupJdPcCcsr0hQ9hzAbLGLCh4/mRwF2zlZE0ChwCPDAXjXEAMRssO4GNko6WtBg4DdjeVWY7cGb5+HXAN2OOxirmOw9k2zxv/0ANUnsHqa0weO2dFxExKWkrcCXQAi6KiN2SzgV2RcR24NPAJZL2UPQ8Tpur9jQ6iGpmw8WHMGZWmwOImdU2bwEklY67kEi6VdIPJV0nadd8t6ebpIsk3Vue/59+ba2kr0u6ufx/zXy2sdMs7X2/pDvL9/g6Sa+azzZannkJIJnpuAvNSyPi+AWaq/BZoDvP4GzgqojYCFxVPl8oPstT2wtwfvkeHx8ROxpuk9UwXz2QnHRcyxQR1/DU8/yd6cwXA69utFEVZmmvDaD5CiDrgTs6no+Vry1UAXxN0rWStsx3YzIdERF3A5T/Hz7P7cmxVdIPykOcBXPIZbObrwDSWKptn7w4Iv4VxSHXWyS9ZL4bNIQ+DhwDHA/cDXx4fptjOeYrgOSk4y4YEXFX+f+9wBUUh2AL3T2S1gGU/987z+2pFBH3REQ7ipunXMhgvMcHvfkKIDnpuAuCpBWSVk0/Bl4JXF/9UwtCZzrzmcBX5rEtSdPBrvQaBuM9PujNSyr7bOm489GWDEcAV5TTKYwCl0bEV+e3SU8m6fPAicBhksaA9wHnAZdLOgu4HXj9/LXwyWZp74mSjqc4lL0V+IN5a6Blcyq7mdXmTFQzq80BxMxqcwAxs9ocQMysNgcQM6vNAcTManMAMbPa/j8DhDVF0rogEAAAAABJRU5ErkJggg==">
              <a:extLst>
                <a:ext uri="{FF2B5EF4-FFF2-40B4-BE49-F238E27FC236}">
                  <a16:creationId xmlns:a16="http://schemas.microsoft.com/office/drawing/2014/main" id="{C354E0FB-B3F6-8242-B83B-BFE9C6420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313" y="1737361"/>
              <a:ext cx="2238183" cy="217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D5D81-821A-DB49-AD9A-4C11C261A08D}"/>
                </a:ext>
              </a:extLst>
            </p:cNvPr>
            <p:cNvSpPr/>
            <p:nvPr/>
          </p:nvSpPr>
          <p:spPr>
            <a:xfrm>
              <a:off x="7176304" y="2280213"/>
              <a:ext cx="775504" cy="62503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2D3E07-A88C-9D49-8FF5-A2D5EC4558F5}"/>
              </a:ext>
            </a:extLst>
          </p:cNvPr>
          <p:cNvGrpSpPr/>
          <p:nvPr/>
        </p:nvGrpSpPr>
        <p:grpSpPr>
          <a:xfrm>
            <a:off x="6931632" y="4239070"/>
            <a:ext cx="2182932" cy="2050868"/>
            <a:chOff x="6626314" y="3958047"/>
            <a:chExt cx="2182932" cy="2050868"/>
          </a:xfrm>
        </p:grpSpPr>
        <p:pic>
          <p:nvPicPr>
            <p:cNvPr id="10" name="Picture 2" descr="data:image/png;base64,iVBORw0KGgoAAAANSUhEUgAAARkAAAEICAYAAABrmoApAAAABHNCSVQICAgIfAhkiAAAAAlwSFlzAAALEgAACxIB0t1+/AAAADl0RVh0U29mdHdhcmUAbWF0cGxvdGxpYiB2ZXJzaW9uIDIuMi4zLCBodHRwOi8vbWF0cGxvdGxpYi5vcmcvIxREBQAAIABJREFUeJzsvXm0Z9lV3/fZZ7jDb3hTDV3Vc6ul1gCyJBAGPCxmxGBCMImDA8HxwiYkwcTLMQviQMDGXiYse+HlFQeiEA/YeJHg2MRhkomxApIRaBaSQEOr1WNVV9WrN/ze7/e7wxnyxzn3vtetVquHKqk6vL1WrXq/O5577j377P3d372PxBg5lVM5lVO5WaI+1w04lVM5lf9/y6mSOZVTOZWbKqdK5lRO5VRuqpwqmVM5lVO5qXKqZE7lVE7lpsqpkjmVUzmVmyqnSuZzLCLyLSLyqIgcicgbPtftOZVTudFySysZEfmkiHQicvZp298nIlFE7v0ctOmvichDWSk8JiL/+4u85N8BvjfGOIsxvvdGtPHZRER+Nbf9SET63L/D75++2fe/mSIiPy8iP/S5bsepPFVuaSWT5SHgzw4/ROS1QP25aIiI/DngPwO+OsY4A94I/NsXeC2T/7wH+NCNaeFnlhjj12eFNgN+DviJ4XeM8Xs+W+14vnKiv17S9/jDKC8FJfNPge888fvPAT978gARKUXk74jIIyLypIj8tIjUed+2iPySiFwVkb38950nzn2riPyYiLxdRBYi8m+ebjmdkC8C3hJjfBAgxng5xvjmE9f6pIh89YnfPyoi/yz/fW+2vr5LRB4BfktEjgANvF9EHszH/aCIPJjb8mER+ZanPetfFJHfP7H/C/L220Xk/8zP+ZCIfN/z6+an3ONbROQDIrIvIr8lIq85se+yiPwVEflQtn5+SkQuisivi8ihiPyaiGzkY18lIk5EvkdELonIEyLyl05cS4vID4vIJ0Tkmoj8nIhsPe3cvygijwK/IiImP+OTuW3/TkRemY//PuBbgR/O7foFEalyn59836O1IyJfJyIfz214Evipz/T8p/ICJMZ4y/4DPgl8NfAR4NWkAfkoafaPwL35uL8H/GtgB5gD/zfwt/O+M6SPb5L3/QLwiyfu8VbgQeABkoX0VuDHP017vgO4Dnw/yYrRz9TeE79/FPhn+e97c5t/FpgCdd4egZefOOc/Bm4nTQD/CbAELp7Y9zhJ2Qnw8twXCng38D8ABfAy4BPAmz5D//5j4G8+bduXAJeAL8z9/d3ARwGT918Gfgs4C9wN7AG/CwwW5tuAH8jHvio/3z/J+96Q++9P5P0/mK91O1Dl9vyjp537M/nd1YAhTTKzfPxPAe840fafB37oxO8qX+POZzoG+DrAAX8j91v9mZ7/9N8LGMef6wY8a+OOlcwPAX87fxS/nj+2mAeu5IF4/4nzvhR46NNc8/XA3onfb33ah/lfAb/2LG36duD/yffcBX7w6e098ftH+VQl87KnXe8pSuYZ7vc+4Jvz328B/ptnOOaLgUeetu2/Gwbss1z7H/OpSuYfAf/907Y9DHxx/vsy8K0n9v0y8JMnfn8/8PP570FR3Hti/98H/kH++yHgj5/Ydx+wyu90OPf2Z2n/BSAAVf79QpTMErDP9flP/z3/fy8VH/SfAr9J+gh/9mn7zpFmuneLyLBNSLMQIjIBfpL0QW3n/XMR0TFGn39fPnG9FWmmfEaJMf4c8HMiYoH/MP/93hjjW57jszz6bDtF5DuBv0JSSuS2DO7bXSSr6+lyD3C7iOyf2KZJVsLzlXuAPyMi339iWwHcceL3kyf+Xj/D76f338lnfhj4E5Je1l0kN+hklq4iWZ8AIcb4xLAjYyY/DvxpUp8E0rs+Q7LwXohcjjH2J34/l+c/lechLwklE2N8WEQeAr4B+K6n7b5G+rA/L8b4TB/afwu8kjQTXRaR1wPvJX2cL6ZNPfALIvIDwOeTrIwlSeENcuGZTv101xSRe4D/Ffgq4LdjjF5E3neirY8C9z/DqY+SLLdXPO8HeeZr/XKM8e/egGsNchfJyoPkYj0RY4wi8jjwp2OM7376CRkXe3pf/Xnga4GvAB4BbiO5NkP/PP34Duj51HfywRO/n37OzXj+P9TyUgB+B/ku4CtjjMuTG2OMgTQwf1JEzgOIyB0i8qZ8yJykhPZFZAf4kRfaABH5z0XkG0VkLiJKRL4e+Dzgd/Ih7wO+TUSsiLwR+I+e5y2mpI/+ar7fnycpsEF+BvirIvKFkuTlWTH9LnAoIj8gInUGVD9fRL7oBTzmm4G/JCJvzPeYich/kC3CFyo/ktv1OlJ0bgj7/zTw4yJyF4CInBeRb3qW68yBhuSmToG/+bT9T5LwKGD8Nn4P+PbcJ99EcqWfTW7G8/+hlpeMkokxPhhjfNen2f0DwMeBd4jIIQkzeWXe9/dIgN414B3Ar72IZhwCf400i+4DPwH8lzHGt+X9P0yyNPaAvw788+dz8Rjjh4G/C/w2acC8Fnj7if2/APytfN0F8IvATnb7vomENz1EetafATaf7wPGGN8OfB/wv+Rn/Cjwn/IsFthnEE9Swg+R+v5vxBh/M+/7CdK7+g0RWQD/HviCZ7nW/0ZSwJdJyuNtT9v/ZuCLclTo5/O27yUB6HvAtwC/9GyNvQnP/4deJANbp3IqN1xE5FXAB2OMLwm3/FRujrxkLJlTOZVTeWnKTVEymeT0kUx0+sGbcY9TOZVTeWnIDXeXREST/NivAR4D3gn82Yw3nMqpnMofMrkZlswfBT4eY/xEjLEjkZ+++Sbc51RO5VSy5BSK3xWR9+eUj7+et/9c9io+KCL/MPO7yJGzv5+9jQ9ITk+5GXIzALk7eCr56jESI/XTynZh4+11jUjEWId3mhAUMQqDoSUCIjFvE3xUI96vVMB5TQRiFPqg0vFEfBS0RKwKdEEBQsjnaYmIQIwQM9VisOuEdP7wI8a8Tcj3gRDTEVal41wQhMQQS9cEq8BIwKiAVp7OG7SKdF7TeoVREZXbOVwXQAkoiYCgJI5t6YMiAiG3JyIUKuDjMe3n5DOc/JuxbXJie/yUZ1cM92a8boyw8gEtgosRK4KIsIwNHgcxEscrRAQFIki+w4wppZLxmVY+UihB5f47aU+HmPrZ5jb0MXX60M5h//AOV05Y0eJjl++ZW5HbFKPL1w/5KSX3q0FEo1D46JjKnIkWXISDsCREjxI9Pld6GoVKPE/asH8txniOFyFv+ro/EnevHT2nY9/97ofeEmP8uk+zuyVRPI6yInmbiPwqKQn2O/Ix/xz4C6R0jK8HXpH/fXHe9qzj9IXKzVAyz0Ry+xSfTES+m5QXwh2Tgl/7+geYbh/SriraVU3XlqzWNSIBkUjTlhw2E466EgCrPFoCWkWM8hx1Jcu+YO0Me12Bi2AE2pCUzNx4Ku3xUbjeWSY6oOX4426DGs06H5Mimpp0fKH9uM+qAMB+VxCAtVO0QVGqwIb19FkJtkHwUThT9Ny3sc/aWUSg85oHF7N0XRUwAo0XjDruoqNeM7MeqyKdV9TGYyRy7/yA9+yeZe0ULsLSCaVKivL22uFiUnSFiqMyeWJtKHVkwwb2O0WMYBSs/fCMkblNfTE1nt3WYlWkUIEYhaVTtEF4357jIDY8UM+5axK53gnvWhzwiPooPvZosXRhRSQQYo+WEi2WItNL3lS9nldtOLbLjlIFfvXxKd9w5xFX1hWQhv9HDi1GYKuInCnd2DcHfRrULkCl4cgJXYA+wGEfmWjhvc01HokfolATGn+AEkuIPT46fGzp3AExrEEUMXYIhrq4By2GWm+j0NRs8AZ9H0rgQi38wWHPe3gnOk3+aCyCwkrJd26/gh979H96+AWNkBOye+2I33nXjz2nY418x6dL3CUm3GPQVjb/izHGXxmOEZHfBYZk0W8Gfjaf9w4R2RKRizHGSy/gMZ5Vboa79BiJ4TnIncATTz8oxvjmGOMbY4xv3C4szhnWhzOuXzmL6w226NjeuY5SgcVqCsCkaNks12xVK4wKnJ0tKE3PwErfKBqWzowKRkukD4LJ1kcX1KhwyL/7cNwFPgp9SDOZEli49HE3XhM4VjAuCrVxeWAGNq0nIFxtLY1Pg1IBW9ax3xvev3uWhxYbOK/QEjhTdtw9XbFpHSuvCAguJOUEoFWk8QofhA3r2Co6jpzm4cUmlQpsF44LdY+SNKOrrEwVUKhIpQNbRWLKb9pAiHBprbHJuMBIOi6SBu7UJCW6dhoXUh+UKnK2agnAXpcsnwfqOXdMIoUOfOyoY1/t0YUVPvas/R4+trjQoqVEiaYLR2xxnm+evp6dIiISeeio5npX8KbbV3zkYMbSK3wULtQNF+vAbVXgTOm4UDdjX5cq4iPMbFKepY6EmKzErUIoNOzEGUalCUhEEwn46Iikd23UFERBDAgGpabjPgAtloYjIpH756l/rAjfc+ZLeE14LW04wtNTyIQqTvnF3WsvZGx8ikQiIfjn9A84KyLvOvHvu09eKxMO3wdcAX49xvg7J/ZZEhFy4Ik9k8dxU1InboYl807gFSJyHymf5NtIZKZPLxEOD+eURYdIZLWuiVE4Wk8IeeCtsgXjgmZStMyrNdeONtisV6zaklnRsu4tFydLls5yrakQiewUjt3O0Hhhq3D0Ueij4IJi5ZOCUSS3pVSRmXUoksJps1LasD1aIloiS2fwMQ1oBSDJ1blQtVgV2G1LRCJW0oCodGDpNAR4cDFnmhVcjMJBb7CSlEIbhMNe46NQ6UCpIl0QrixLtqyhUJGrbbLAAA57zZ2THheEhUvnzY1ntzNcbQ07hc8D0zOzxxbORtHz+KoikO4zuJ9WRdqQLKpN65kax1Fv+ZMXrnB5OeOOSc3dkyVLZ9jvDe/jXXT+CCV5dlcTfOwJsR0HuxKLioq5Tcp4ogOdCViJ7LZFdnUUncCV6zMqDVPrubS2rL2i1gGb30uhhUeXySXWAnMbmejU5keW8En9GBVzmrhAUPRhnfs55E/MY/UOPqwJsUXEUKikmDQWH3teE1/DAxvC+arHSuRcqRHxfOe9nj/jv5QHj0ret9/zqFymitUNGSzESAjtcz36WozxjZ/+UtEDr5dULuNficjnxxiHFIr/GfjNGOOQz/acPI4bITdcycQYnYh8LymXRwP/MMb4rEWZREVm0yXeG3YPNgCY1Stm9Yp1W3HUphc6L9cUxhGjcO1og1nZ0PvBlNZYHXAh4INiahxtUARgu3D4KBw5zczARHvQHqM0jT+2ZLREfFCUxlFIxPeWSHKNjCQXIpCUy9IZGq+wKimfxmsWzmBUQOVrdV7T+PQuF06xU6TBu/aapTNUOg04JRERNSqvJggLp+iDMDVJSTUS2bAerSI+CHMT2LA9XVBc7zSLXtEHS5ctt8NeU+gAAc5XHUtnmBrH1PRsFYbOK5ogdNltsipS6TSgK+0RiWwVHYu2ZGp67p9FDnvL0ml2W815uZfH+TCdP8KqGh9blFisqkfMQovlXnWOLetZOM3lxnK+6vFR2O81983W+CgsnWGvNTRBuNykT/Jqo7FKs2EDPialPzHQBVj2cLEOHPaKLggvm0X+4PoO19QlQnT53gYfHYWe0YcVKAjBYfSUEAuEZO3EGGg54pvqP8Zrt3ou1odUxnG9rVASeXhZsvaKzqf38ZqNgq+dXGSr6HnnH9yA8UIc23yjJMa4LyJvJSUFf1BEfoSUSPxfnDjsOXkcN0JuChMz+4G/8hkPHBpR9GzffoXoNfuHc4z2WOMwxrNsanamC7T2FLbn8GjG2hUU2hGiYLVHq0DTFQkMBgrt+ehiwtx4RI7dAQVs2J4+KLqQBrUROHKKufU0XlHpQOM1IpFaewKwoQJ9UFTa4aNi6QyFCiMQvfKKvU4zy7O1j0KT3Y5KRzqf/l55he4thUoYiM1WUJ+Vy3AuQK0Du63JisbT5vYSGBXbYW+ztZbctc4na0YLrLyi8YqNqmflNSuvKJRi6Sx9EALJJdguOq40lhiFs1U/tm1QvX1I54hE2qBYOsXjq8iV+EmMqpJrEj1KLDF6jCoxJDymlBn3TDUueqxEVl54cl2w3wsbNvLkuuSTS0Ol4Y7aMZOIC8KTWdGEyKikATZsYO2FqYHWJ3yp9fD+g5Zd/SRFrNHK0MQjXGwhrLL7ZokxoJShUFN8HtQh9jjgW6dfwZfdtmCiHVoFWm/YbQuWTmd8KtJ5mJjUL4+vEnZ0YyQB0y9WROQc0GcFU5NKpPyPIvIXgDcBXxUHsy7Jvwa+N6dffDFwcDPwGLhFsrDXy5rHH7yHR66d53Wv+CjaONqmoqwaQhBCxk3arkzKR3uWbYXzGh8UISiUCqw7S+c1WiL3z9bstgVnq5bWa9ooFDpwtS2ZG4dIZG4cXVCje6N1GvTeawoVIA+4PltEfUwYTogpSjLVPrsairnx2KyMkpLR40DVKnJ76UYwuAuKme057O0IEg/Wj84WxdXWYFXEqkifXSGApVfUJEU4y1ZOiLD2aoyWNSG5QlYJe216xTObzh8wqMYrfGTElawkC+lM3aKASjv2u5I2KPY7m92WwNQEzpQGcQpDiZHsxsYWxKLFYqWki2vuD6+kUpFrraZQES3gIhQqgbZLp3lg3jPNfbfbFizywDYRVl5ovLBTxlHhWIHNwnHUa1xUvH15GQTqOMXh8DgKmSSQVis6nxSOUSUhjzEtJilIFH1Ycd/M0wfFIhRU2tF4Q6kiZeG43hn2u9QmS+rbrSJwtb1RQ+fGKBngIvBPMk9NAf9HjPGXRMSRymv8di6F8i9jjH+DZAR8Aynnb0XKcL8pcksoGWsdZ2+7Sl01/MbvvY4/eu+DnLl4BdcUtF2BSCQEzWJds2gqtiYrOp+aXpuOlTccNeljTyBqGkhnq3YMYZcqEKJgMnhrs4szNY5iHHiajbLNURWDy8qrz8f3QTG3Pes8q8coiERctkQWvaEJiokO1DqwJimf2jgOO8vtdUMbFFeaEp3LyfZBsBJ5+eYhHz/YwAfBA3OTXLMuCIs+gcBbhafOmEyp0sDbKXo2iw6Ag67gemcR0ld2qdFogXOly5ZboM/4i86h5LVXbFmf8SbNg4spVxpFiPAnzy847C2VDrig2O8M1zvNr64+ktoe16j8HJVsoEQnfCaWfKF+Beeniu3Ss9smzMjHZJ3cNelZ+qSsA7Dfm2yZaTqf3uGGDZytPKWKPLFO95iaBAAf9poN61l5YStuIAhHrDFR00mPiRonnqvyGFEFYgj42CPZjRsUzKvjG/iycyX3Tpdcbcvcx8lEqbQnxAG3SpQILZFZxohuWMwkRmJ48UomxvgBUuXBp29/xjGeo0r/9Yu+8XOQW0LJhKDYv7YDwANnrrJcTfjQO9/IfWeuMqnXWNvTtiXuaMak6PBBYZSn6S0HrkZlt8OowNR2aDFI3kZQHPQWF2Gr6EcejdYp3Dy4Rj67UOuMqwzuUJsxn5gjWMveji6Nj0LrdXKZcnRoajw+4yIb1tMHQfs0E15tS2IUNm3GDUjAMMBhVzA1nkKncPVBtnJAMbeBPgi7reGVm0fstiVXGsOG9TReY5zJSiMpHYAnm4K5SRGdSkfabDkMHB6rIhNJ9y5UoAmKM2XHWYk8tppS66R0S+1pe0ub3Zi3LB6jp8VSYVQ5hq8BbCyxFLlv4P5ZT6UDishBn/CpmYns98myabyw11m2bMCoFBbvA1yok9s5KEOVo2FnyvRsH9gr+f0DaENgR5f4GNnAslFovurCegzf//jjqXaW0WkC8vTEGBBJCmJX9ujDxfQuJKJUeqdX22Lk6MxNUnT7nebJVnOmCLRe0d9IiPQGYzK3mtwSSiYGoXeGEHRWHgVT27G/nKFURGufAFnb0zlDoR3aBnpvIICPCqMCnddZ4SgmpuewK+mytdIHhQ+KIrs4Kls3PgqFRByMEaTOa6xKs7eWmC2RNHiqjNNoErem0p7Oa+YmDdS1U0xNGK/VZ9ZYAKrBisrEwJitrADstWV2sxLnptKe/c6mSFdI1keIaf68Y7ICJnQ+8WV22wIfJWM8KUw9Nz6DqJLxmHTPic68I69QkiwpSJbagDUlrkpg6Qwh3/9c2fHbV4VGlhRM0oAlJPcolhgMgiISsLHgcbdg5WcUOnC905wpPUe9pjaBzgu3ZTC68al9rVecKZMynZsU5r/clBQqsHSCGEbLcb9LI7xUQh8id04M9897bq+PMCoQI1TG8Xncxwfl4+g4hKcDIjZxefB4HD4ri6lxtF7TB8WZomfpMnCev4s7Ji1nSj32x153o4ZOIPr1DbrWrSm3hJLRxnPuwhV8l/gyH3vkHgrtWTvLqi3ZO5qhs2UxMFFbZylNP4a4l12JVpEY00fQ+IJCeYrCs9eVaElRkyIT8nxIA6+PMrpUOu9Pxx7PLiFH+7REjAqsumL8CFedHXkeE8BZ4bC3+PBUc3pqHEalgRuz8tJ64HAE1jk0riVy5DSgx0GlVcKMmiC8b29GpWNWOpIVUqRPgSRm1uNCioTsFMcgsBpUQIRVjhDNTCK9+SjMbc9Bb7Eq8LW3X+daU7Pok5LZKXq2ipa7pxM+dGTx0j/l2Xppk3WTlc2h2uMLigtUumdqHLfXKiuHZM2cKx1LZ2iD0HiVcJcigdvn6p6tosvYF1xaWzZs5EyR3ocLipkRjBLWPnL3VPGVF68yLxsWOQrpgqL1hq+8LXDpifMcqgMmbNDKGo0l4unimk46lICWwKZ1XPU122VL4zWV9iiJrHJUbnhPu22abDaLG2N9pDq4p5bMTZcYhYPdVH63qhvuOvckl3bPcna6ICKjO6NVoPOGRVuNNHubZ5sQBS2BtU8DJQQhIBnYzMQ5m1ytgKBNz9pZ+uwu6Rwp6rOFsXSWSmdWsUTmtqfxmoOuYGZ75rZn6VL3DWFYATaKbrSAEp7hU6XzfOwQvRnaPCjN4aPug8LkFApFZOVV5twkfCDhF+RzEtC78mlAzkxgnV2ixitcjkwNofIuJEtJCdxWObSk0PpUJzB0t7X4QtAZzF15xSxjQ23Q+JgUio0lSI+Q3KR1PEBjqZkiKOo45UvONhQqcNRbdtvk2s1tYOkU+73O7yvxXC5UjiYr5ZntqY3j8cMZu62m1JFaB87XDVYCU9uzYSd8cpkUyuu390cFoyVw1JccdgWH2cWzGNITJD6Up0djKdKKOSx6warA0lnOVWtM/p46rzEqcMf0iGVv6aNCReG2qmW3LUeO1Q34+uEGYDK3stwSSiYExdFySucNk7YiBGFnfsiyqVl1JUZ5Fm3FVr1iXq5xPh0rEvFOoSTS5kG8UTTjPn2Cqp/CnYZ7t3dpesuV5XxMJQhA63UCTLPCGayZxhsalzgwCXNx+KBYB8XKa3wQlMB+ZzhfJQUzywpoAA/3e8OGdUmR5Ps1XmOGEHbGVARG9ylGIUgCGVNU5VjhqKxkGi9MdGTphtB7CocPgOWkCMxszzq7PU0w7HdqtBoGYl8XJFlh2XUaFOLZsmeWQ/6HXcHbj66glEKh6AnYmKyaSmYIGhcdlgKH48MHFa/dWiMSmVnP2aql0p7HVzUK2O81mzZwrkyuiZbImapHkSJg982W9HFGrYfUC01VeBpvqI3ji8/tjjldLmg+cbjJhu1RkvLU7p4e8ehqyn3ljKv9VQAEjc7g7yxs0kpDn4O6hUpW5TCpFNnKfORoTqE956o1h11JoTybRUezLm/Mxx9PlcxnRXpvOFxP8FGNSsVqz+XFBlPb0bqkNFZdwUGTZiAfJWEypHBrmUl6a2fpg0ZLoHEGIyFHNoSp7rm82MR5ReP1SH4DqLMblVi66QNbeUPnjxXMEJnqgmLDdkyNyj66SoObNEAG5TWEv6ucB0TeRjwOWQ9Wms1EPwuoHMkJqKx0jglzRqUojRUwKkW5bFZQjVejYvU5NN40JbvdoEBhp0iAd8KjEhZjVIqQna16Oq/wWdHdXjcc9paV0zn9IWBjiUKxFc7QSUcdJigUa1mhUBSxYB7n/PbhHndN5slSMsfYRopypfY1XnDx+D00Ofy/31t2io67J82YytEGxaK3vO62J3jiIFm9RgU+cbDFOtMWAsktVUS0CtwxWXHXdJO3HazZDGdYs6IkWUCTmHKqtopIaRySAfy97HJ1XtNlDM9K5OLGAfcVHb/x0P30QajNScrJi5RTd+nmSwjCQVsltqxEjkJJ40xiXC42WfSGO6crJqZHq0Af0mxUaTfmLWkJRBEkz+QDMW9wmQZ3CNLAH5SLZL7LOlseWgKNTzO/yTiOPcGXsSpw2Ft222rcV2lH05WfwskWknu0YT3DJ6nyYJjbhCf1Wfkc9pYQGZVEcoUG0z1zefK+zieyn86DMwCrPoV9IYG+S5/cvgBcrHsOs4tSqEidlZ7LDS5V6ptKJeB1ULZNjqxpFfm3l3qsFAQCJhrKWLKWFV6S9dJLSxlrdHZPNJq3XxW+6kLiB+22BQc5gtZ5ldjK2aULpOdpgzC3CZhf5fe/2xZ0QcY++a3H7mGifX5XSWm5COerlrP1kqOupA2a6A0rr1NuWThDHWs2Yoo2KRT7csg379zGPbM1Kn8bWgXwjEmbQ+Sv8Zr3XL4dk/vnJFnxxYrEgLjmBl3t1pRbQsnErAiG6JCWSGUcViV342y15lpTnyjbkCI6U9vjo0qlElC5BMSxgjEScFHRZv96ah3LvkAE+tH1SPcNkMPex1bFkMNUqETn7/NsGqKMxDurAn1UTDI4KFkZDW1pg6Lp7cjTGc6b237MoerDMZFuUCgxnzsollISoB1iUiq1jkx0GJnFXgSTiXVXGkuRQ8AupmsObofkqNrZquGx5TQzkRPZb2r7nAeV3ksXFK/a3qXzmn9z6SxHQcYQdSstZawIEggEZmFzVDAKTYFh4XsuThoWvc0lHRKJcNcXWZmlSWDLutG6KrPC19mCKXRAq7RvKGkxTCy7bXJZJjpwvStGwNZHYdEnvKhQkVmc0krPJJYcyortOOV77thGSUvnNdfWE2rjOGgrDroiESAzQ3uYHCZ5Qnntzi5PLOfcODvm1F36rIhRiRavxoGm0Sqw7Asq41j2NuX8OMPj65JzZc/5ao1RHhdDG+0VAAAgAElEQVSSuR2CGhVUO7gmKuCDUGqPyVaBkQTyNTlMPcjUuHFbkcOgg7ICWOeZ1apAkWcynS2cLrtes5xLNDWOkwUHVz4R+0weZKUaCHWBUgVWzuRaN4xlFvqYsosHpVNrz9prShXZyozXVWb5FiopHJdTHGoTWDvFrleUenhuqKznQr1m7Qy7TUWtPW0wmZMSuLSqKXJqQ4ywWXT4qLjjzDXunV5gd6FRUdFJj8ZQRk1Lm2us5GTTmJCPQGCJ473XNzlf9Uy0Z267ZFlN1jRec3k9ECiTAm1JBL0uUwMGa8XnJM5BgUxNTxsSNWHlNX0UtjIOdqZas3KWegxJCxfNlE/466xo+ZrtbT5/6wgtMSkziRTKc5hLd0BSxMXA/s4T29CmJ1czFi7lft0Yicipu3TzJUZhajusdlS2p/eaRVOlolAxzYCKBMRuFB2HXcHVpuZCdp0UEaOTYkjRmZDdi4CSntr0HHbJBO6DwuUPNimhpJyGDy6esC5stj4Wzo7KYDhvuNY6KweRyF5bcqZqTkSoUvcaFTJ/I9134McMOVQRxnyiSieXscof9kAqHPJompjyf0RSwmQqMJXuYSWO9WwqFUYezEBo2+8Mazcb+R9Lp0fG8VbhmRo1upaHvWG3LdkoWh69do57p463HzVUscLjaKRDRGGiwebPyETNhJIeh0ZTYri8Fu6bOS5Olvio2DYNr7zjMRZHU/7dw/dR6DAmmk5G+sBxikY7EAJDyhnbLltWPr2rraLl+tEssZvXJVrgalOjJY5KfWYCX35b5GvUjNunS2K8nspj5O/psCupjKOPiq2i5ey5BR+/fnacOIwKTLSjypbqYVdyrmyZZZb1i//4geA/42EvZbkllMzJVUpDFArtmFcNuku8l/t3LnO0nnDpcJMQ0scAjFZLHxUrb/BBcbkp2bIuWRzZ9N4sOi7MDrm2nKFVZK5SxGSdlUCXP8iQ7z+EltusQJKp7tmeNnQZpxjavNdWuTyDR2XAuPM6MXczoW8g7K2DotQ+Wxwam4l+yz7lBvko7HeGmUnWVGIdC0e9Rqk042tJXJilS3iGyYPTxeMSFkM9HRcHsDVhMVbFsd0+DNygpJiGEhWrjJNUKtB5xZOraSYkejrpKGNJGUt66SizwgkEimhx4lERqhzatpJA3qlx2SItiFH4xKWLhCicq9oxGx1gw3YjhhYzPuWjsHaGjcz0vryuc26V57F2wvVOs2k9G9az3xtKlSy6zaLjyXUKErQ5UXWoZkiELibi3dT2LPsCld/pEwdbdF5Tm/QNJWWTAODD3EcpG/3G5S7Jqbt080UkVbdbdiW9NyPJbntyxLKtuHawNVbEmxctE9uN1kRYT4kRln1BYRx3T32apfLMs1F0LHvLh3fP0QfF+WrNTr3m8nKGnMCBYsZLIH2ILiaMY8BHYLCCkuKZ6FSyoM5uVp/dpD5HJCamTyBxV4zV9U4+b4wpR6nPLloEJArnyuQW9dnaMTkEfNRrRGQMaUPCM2I8rupX6eNMciMxt0sQSdjSkO8EubSDBC7UKx5czGlzWoTJCZrpvHSNC/WKO+eHzB+b48RTx4I+11OxFHgcFg0RHPG41g7Qh2ThDXSAo96yYTu6kIDooargIBPT03rDfTu7VEXH1cNNHltsjNZhmV3OlU/Y0W2VY7tI30OlPZtlO7qqM9vnKJbmTNmkkp0R1i4piRCF7bLFqECVMZnhXQ1cp3OTJWtn2W1qDruCd1wrudr2NPFGWR/x1JL5bEjvDftNzSRHXFpnOTM75GA1pXWGS8s5SiK3TVJ1wdYZGm+ze6SxyjMrOpoTOTyDG+UyMLxZdCgijTc8djRnq0ign8nHNz7VFR5mtEku69Dn8HTjNXV0OfQcRtZwqfxTQuGl8rioaJyhC2lGdNklAkbsRbI7NCQJbtqelTOjBebyviH5slDJ5TlyCiORuQkUuehUdyKjusqYyoAZDMcMnJ2hfs5gtS36FPHpo+TUAs1QEXewMFxUXFtN6KRnGisCkY04IxCYSMFRbHPl25iZxaAlPfP5Krl6H9zfpPOK2+qOva5k0Rv2e83ceCalzyUvFDpo1s7w3su3s122uGxtpIhg4q9cyy6RkRR6L7Tnvu1dKtsxnx0hEvmFD7yeX77c8bJ6wsvnnrumAeePJ4lBls5w0BXsd5p37HomWhNipA3p2b/s/JTzVcd+Z3lkZVm6NCGEG1XfKUbEPeeiVS9JuSWUjFWeixsHFKbnod1zbFdrLh9sMStb+qA5U61Z9AV7TZ1LU+ocRkwfnc/YhZFAm5VLF/QYIZJRkaSohYqSfHHtKLUfsY8YBclg7JBKAGSsIOTSlYFFX7DyZrR8BiwnmfVtirGIUCs38mZcTmMYSXoZ8xmU4mbZcvtswaXlLOFKw+w+8jXCmLRXZ8xikZXqRpnYyH0UfA73DkrDh+xGRT1Gy1K+V2IDb5UNCzd7SiW/AYs67DXnq44rTQrX13mADhiMxdBGj0LQKCaSMsDNUGxcKW6vHVtFz25rqXPxMJstxLlJgP+iTy7TflckPCbjMkMVwv2uQGWrqvHHTO4zZccrNg6obIeWwMZ8wXR+xCc+eS9vvypMxbLoAx/YU0S2eN3OPoZkXc5sT+c1/++TUz6+XrGZGY5r70f1USjFv78GMRb0MQI9fUx0BPOMheVegMRTS+azIhFYtYmEd9+Zq8mVWM4Riayd5Z6tXepmwrq3mZgmWOXH0pEuKqz40WrpwlNTBQZ27ZCPFCRhF1alEPdQCmLlzGiRDOYykKMM6ZqoVBSrVH4Mea8zWbDQnv2uHKMiLrOCFYzRoc2iYz1YLDkk2wXFpeWUyPQpONDAQB5qv5iMUYBmnbEhJLJwqbjVXpcGq5DcocBTC4sHji2bIZ1h0Rd0GXi1OarVBsVWpveXKnCmWtM4w4ZM2I9rFAqL4ogWi8ZisDmzWeWEUKsUK+8AncuYJoB/0SuWopnowMR6Vtm960eLLFlbF6r22E2NwqIzrL1K6QnaU2S8y2rHHbc9SfCKqm7Yv77NH+ymBQQmWjM1ii6kMp/npgu0CkybmndeOcfv7WuWzjMRSxsDIUasKLQIIUb6cGyvDH8VounjjQtgA8ipkrn5oiSyNU2u0O7RBkZ5jEoWykbR8InrZzMnJqH9r7n4GH1veSh/TEpSCkGi13sK0gyZ3AbNzPa4oEZKegxDNm/KfD5TNkzMccW8JofQh5DpwM2Yas9h5rxYFSCDxLVxCWTuk5KKUUAitUlV6Qaa+vBpDkxfSAN/sFoar5loP2I8Jy2lQkeqXJJhCLcPXJwhk7rWqQzBzKZ8JZ/xmMGi2yh6jnI1vVIFHti+Pl7/oCuyckpcFa0CITNwC+3ZbytcDKi8MIgjUmKxeUuIESXH/y98jydQ6DQRFDpnWNvAhWrNxfkh77lyYcwMnxvHtOoRgVI7Fn0BQXH75IiHF5vsTLtcndBTm56p7TjsKlzQHB5uUNgU7dE68Mdf9jFesb0z5jMNSbRXl3P2mopHVhW/v6+41LWUokfrxBMwKEI8XsVCi+BjxI8FrzRGbmT9/VNL5rMixrixiLg/FKxOJLmBuVvbBBqGPBO2l2+nzn56oT3bZcNeU2MlsFmmCFCbCV2tMqNy0hJGK2IAepvesnSWjaJlanoWzo6zJOQ6IxLHEgKTrCx8ZqqeBIUB1l5zpSnZLjusHGfwKo5ZogO/Zhj8g8UUs5tSZCD4WpsyvM/lOiqDq7HfpUJSA4EwsYMjNWk5lbVLJSeMOsZoPIwKJmE8gY/t7aTSpdnSG8pgpDKUyT3ZKRvuOnOVM9Mjvnx1D2+7qhDAEwkZYR2GpJaEx6yC40t2Su6adNQmtX3o74PesvKGj1w/m0uH9imzPdc9Hto3MHmvNGeYmuQ6pfB6Amkbb+mD4qN7Ozx6uMmZas3l9YQL9YpZ0aYQf7XmsKlZdCVveWKTy016F1bAR8+2KTL2oglEbH5DfQyUSo9s6kopbEzrTB34jlI033a349dvQI1fifHUkvlsiHMG5zXWOO697TJdb2naktalUGile2JMM9ysbGmdxShPaRzr3rLsi5FNu3apBKciMi9b/FqhRMZZ/WSBK4A6K4GUf3ScbjAUFbcqKa5lX4z1RrREosjIfxlct0VfJGax8UxyCPv2+QFXlzPWzo4RpgKY2p7dpkqKguNaKTHKmCg5kO7u2zjgsC1TBcDMZB2iLH0QSjNUtjPUJuSwdirNqUjuqI8ppK2ioFQcCzNppY5dM6CLQhc0d00PuDg/YFK0LFZTbjtzjW/Ujt/dvZ+Vd1hJ/WpFMl4xKEyhUoZXzNfMbM9eW9LlflyNRd8TBjY1LoX2cwLnwO8ZuDpNBnv7mGraDVGiQnsmtsN5xQPb1+mc5rCreNuVCbWe8I13XmO3qfng/oTXbK34yOGEvS5kfO64vk8bAj7G/OyCFqGPASVCmwd+rVKbr4YVG1LxBZs1t1XuxoWwY0TcDeLc3KJySyiZoa5K1xcUtiOEXHwqKGrTY7Rna7LK5LwU2g5RWLZVSmTLH+9Qg1er41lZJCUkQgJt0ekjT+WV0vaBQbpdNjx6NE+DPA88H1PSnIKcu6JGC8QFBSrgnB1DsRpyxrRmRzseP9wE0kc9rKwAx3lBZb7mKjOBh0TNQntq4EyZMo2v5sS9odaKSASvx/q4A6UeoPOGjy1KdkpPrZMCGBaP66PgfQpnJ6JZsszOZXC9d2YERTuvuW3nOjvFHlW9Zjo/4p4PP8BHFh6TV5CElNSpRbBKOHCOu+oCkZYrTTUC7yFbYXudQdmUu7Vyhj4rFsh0A2dovGZujlMNUrmOnp16zUHuh4O2RqvAurc8sZzx4YOawz65ZP/i4bQGmhb4pcdqujBkWB8rmMElspKUSwB8jOhcRKRUijYGrFKcLRVvmMwyjpVwpGFNrhsip5bMzReRiFKBEOBoNaEsOlpXsbeepOhRV7JVr1I5zGzFtM5S2p5Xbz/GBx+/ewSDfVRslg2r3nLYlvQ57WAAeWNMiZWzos11gouEv0jkoK0os3KC48XcFEkpDNiLzSkKK2/YtD0HbTmGvCfa0Yqm6y2LvmCesQJCovX3OdIUMp7S5sG3mdd2aocSEtna6oGPH249JaEzkCySYUmUIkebhozsOgPPQ5KkSMwLyWk2tRsVpcnWj1WBK+uUlTxYET6H4Z+4dpbt2YKjoylnz13jj5075JNHE6xSx/EVkRxe9+xYyxt2Ej3AhZQIuXSGLmNHhUoWzEFvmegUySm0p/WaR5YTLlQtVWZ1AyMmViOsct5YZTt6rzjsKnwI/N5+It1t2YEekAqVp3wpYWI0fUhKpM9EoYk+XsOpDUOlPcU117CjSx7YUCjRbBeePpzEaFINIz0+/IuViIQbCyTfanJLKBnnDB9/8iIT27NoywTaDqBllLyMh2JWdNR50C6yFfPw3g59zFXugiZGuL6ucwU8NdLLh+vV1uGDjOzTUnn6oEdMxUhEVMBKGMHj2vRPyWMZ3K4yBta9GUHc2vRolUoHbJdrLmzu0/QFnTPsrqYjd2ezbDnsCooTRL9KO4wOVD5ZREalcpkKuHNrj816xUd3z40s5SYrl5M5OMscZUrlM3vsiShWAlj9qGCG51GkPh7GzJmqYbNsKLRje7Kk0I6Hr53nk0dzvgK4d+s63/9HDviXD93Fo8tAEwKbRvOl53runB5xKTOEJ8axVbS87q6HeeL6WTqnqW3PJw62CSSLTEtafvggh64nOrD2mpqkeDbsgOccfyuVcbTOMik6zs4WHDU1b9gpeM/1KbVJhcqXLuFEIsJEp/eeeXgp2uTjaLkUStjre+6uS/7UnXvsdyUPHqVo3tAnrVc5iTTQRWHDehbuRhUS59SS+WzIoAhcUNSZ5j1IHzTzXNHuoK1YO8vUdvQhZVaLwES5fKwaXaDO6/RxZYp6kSvPNc5QGYfLy8MONLmJSZbEYV4GpIt6xGuGZVa0ZA5JvkeyIDw2qORqxBT98MHwmouPY/P5u8tZDreT+Dv9cT2ZNls1WtRoaaX7JP5OICnN6+saHxSbRZdwGZUwhiIrjlds7/Lo4RaPr2r6kEqA1tlSkBG4Tu0emLNT43AxFUMfyjvsd2k98UJ57tm+zv56yka15gunR7RtiVaBM5v7fLvtWLZplc7LR3MO+4JrTc3c9skac4aDaHnrgw8wlC2daMfFyREHbYVVgetdORY3L5SMiaBWBab5uVKeV3rPQ1XDRw83OT9ZMq/WlLbngZ1rvPrsFRZNzW9euo21F7YL4VobWbnIVqGYmFTkK0RyTZ6IVcLKRf7yqxasXMP79jbHvDItxytGFDqM1IIA7HZ6jOi9eDmNLn1WxEfFUVegVWSjaKhNP7oUVuXC186kSJPpaZyhUC6tGpldJKs8iz65Poq0KmWpHU2ezfuM80Ai/1mVQqHX15MxzOlDWqt6btOKA12uW6N1xOJwMSmCUg9lHRiV1pR+zHsC+NiTF8d6wok+r59CqZfMoxmOH7YNEY0u13+pcnLeylmURJ5YTQgxkeauOz0WBv/QtfPcPT/Mrk9NbdyYFjEUUR9SMQYS4CJnt5e5nS5bTn1Q1MbxxMFWen4VkpXZVGgVOVhPmJUN19cTls5yYXpEH9M9XO7Hue3Hgl7DPfuouLSa0XqdFGAUauPHpNFZLnE6yFbZcHk15UzVEWNKTiT3z35b4fd3KI3L+F3qx3tma7RUmX8kFEooVFp5sg+Rl83SMWtnOFO2vPr8JfZWM5a5HEUbYccm3s5hrzlTOiYn3SOf6vkMJThuhMgN5t3canJLKBmTw5JlrnC3bmyeoTUBYdkVLJ3hzukCNw7QYxfHh1Rs4Gy9QkvgsKso8wqTlXGjG4Wk3KeUumBYdCVWpeLhFzf28UHx0N7ZMTw9WC8nOSs2l2lMQGYY+TUhCkZC4pdkstugYFLI3KOLVGfYBZUiYjDm9AyRJa08REWQmLOqE9U+8WGOMY7j2jrpfloFHsog85AYOoDfQ/uHAX+U186+e7oaFYs5QVwMwGpd55IVkjETM66wEKKglqkAVKE819aTDNKnFIqJduxli/Bc2TIsIdPkxfhWTrNyeiwjivbMbD9aWGZIbu1T3d3GGxSRUnsq48YJRqvAqrc0ziCS3Kp75ofcmWtD7zX1aIEMpTkGa+78fEHnNe+9dCdV5j+dr1I9nQGMrorAQa8TWTAnlG6XjkJrOn+DLJkYwfWf+bjPICJSAb8JlKRx/S9ijD+Sl4z+y8D9wLkY47V8/JcD/xfwUL7EsOjbDZdbQsmE/CFXxo3WilYpqqJVHNPyI4lct/KGuU0cjMKkgZRWKLC0eQAu+mIchIqINcfKATJXJdPjdiZL7rznUXxvqauGx3bPJkVl+lTKk7wygHaIQKFSO1PluaTIalJh8sFi6EPKxCYOrlvEih+jNrXp2Wsrdl2ZsIcwLDB3HM4datP4IGyXDWtneWw5TUujSLJmBqB6iEjFjLMMXKDtjP902coY6+mWHQddkWvtJLfNZAZynbcVynOYXdd50SYgPdd8KXJES+dUAz1mnDuu59UhhsTHPigOMnnwzukRjyxnaW0qlRI5B9fx0KUsasmupc5Z0EM5zYnuaL3hWjOhUGG0VAfgu/OavaZmo2jGyWHIURNJ3JsBk9pr0lrXjywrROC2qhuJjcOqnVPjefV0xaV1zYWcMT4sRPfM69W/AIkRbgzw2wJfGWM8EhELvE1EfhV4O/BLwFuf4ZzfijH+qRtx82eTW0LJiESmRaKRx5AWvHfZVRlAPx8Vi8zQnZp+TIjsHBTGs+xL1nnN5o2i5agrCKRZvMzWR52zuyNpQA4V6Vddyfs//BrOzQ/onWHVF3nlAJ2TITNJK+gMAmeQWPlxxhzqvhQqrZRQ5SjOYNEMM2hpXFpTqk0uzXbZjDN1FzQuSnZhUsHyFK4mrwXluXO65LArWGUC3ZATpXN6wclkSK0Cj68m44AXUhW5lG6QlMpgOdQ5g3xu+7HOShc0FydLjPLctnHA4tptzE03tut8vWLZFxgJo2LpQzESHoWE8Ty1ml2VwtI6smE7+qjYLhvu2LrOlcNNdpsU5Wq9GbG3obj3Xlvncqfp+a7ncHb6ToTa9qx7y/V8jcZrFqspS6fZtI5Fb1L5z6A4XzXsdwX3zNbslA2HXcnKGYworjWa7TKt/NB6zYVqzZWmTmVTTWaB6xvoLt0ATCavCHmUf9r8L8YY3wvH/KDPhdwSSkargNWedV9gh0XPcyW6YbBs25Q/U9ueebmmLHou728RonCU11zaKFpWzo4lNlWMI/g7sf24osGwflOhPY0zufh4Apb7oNjIs1+yENLMfaZecdQVT8GK1t6iVWRWdKx7k0ObuSBUb8fCRsOgHBaMgxQlqU2qrl/5tCbTYPq7oDCiaDPoveztuOAcpBIGAzemNm7k8KiMswz5UhKH2iwyKrwhPWKouzKs3e2icKZKtWZTnZUuL4aX3M7Lh1ujhThYCC6fu9emVTwjifM0cHmanNy58oqLdZOUj0SiDNX/1Fg07OpikyvraVaIfsSsFPEpXKhFXsFTAWfrNbtNld5REK4vy9GSdEFxtmq4sq6pdGDl9Mh+Folc7wq2im4E9ftwzH3ZKNICdJUNTE2f3MXVBCNgtWfVG47z6l+sPC9L5qyIvOvE7zfHGN88/MjrYL8beDnwD2KMv/MZrvelIvJ+4Angr8YYP/Q8Gv6c5ZZQMs5rrhzN2a5XrMaMW4sPyRUpjRsVxEFTsWhLJrbH6MBRl9YwHoqLK4lsV+ucsR3GCmur3qIlcmFjn7pquLq/zbJPYLPF5ZotJWtnxqJFgxVlVeCgqXBRURnHZnlc+HnVFanco001ia+sptQm0fJbZ1JR6zEMrlj1BY+v6rweUso4vndzDyDXGpZcPCqZ5avMFNZqAL8TbjKEsqeQQ9mBNisim9uWrDZw+RlEIjPtWfaWJisgpYbynAk8HQo0dZndLH3BZtWwzv035IMN5RaGchVDRb5huAxpABu2Z2aP+/EwpzYM5MUQhcur6VNcvManbPaUvKnHewzpHUPG+G7ODgfGZNkuKKbZsts/UVJzo+izq53c3A2byrm2OTJ4vs6rcoZUWEyRUkQurycpnysX/BrcbXOjgN/I81Ey12KMb/y0l4rRA68XkS3gX4nI58cYP/hpDn8PcE92r74B+P/Ye9NQ27o1v+s3utmtZnene5t76966t6qSWKQjahAU0SAqgpCYEBHRxBAUiyh+SPItBAkmn8Qi0RBQkhDUhIhGiiolBEIwqJgGq5JYuVW3bvd2p9ndWmu2Y4w5/PCMOfd5K7e/J3CS1ITDe85+915n7X3WfNYz/u3/AvzI9/DMv+vrrRgykM/kQy1HGDNTGY9x+V0sCGAYk8JoAWPvx+oh6gEBXRdq+TCW+UxuVuapMPKrm0quLm5pcgXLIuLzs8k92nI8Wv4bX6Mqz8ueKUpNbpy13Hh65rzsMVqe69PmRB/cenSrTFhrWqos5ntUdQDrc1vA4m0xYtTMq7zuL8NuioZKhU+5unfOr85vP2uGZOgyPrFsGCAeJYvoUlrvuJsKzvLXLsD5EkfaB7d6tAoT1/wdM0l7REqsqf7LdrQwU3HWTElx8m5N9b+sppXBGnI42FU58o1Ms++c6HxMUjR5CC8/9+t8PFlSB9/dHjlNBZ90GxobVjHjEri+AOND1BQ6b4t65p3dgTFYfu7ujPMirIMw5u/DqsRF2VNZMWX6qeCUt6Uxg7121itlvXOBMyfU/5u53hgm8/CIKd0ppf4q8K8C33TIpJQOr/3+p5VS/7VS6tECDL/J660YMjOK1jsuqodO4EUr83hz4j43FSyM07LVLMAggM1HlcoGTlPxKUZpoZqtnmmnkr/39c+tAPNZ3eGjoTEjN+2GjZu4HWo8llJHtH4o+hqiY18MK0vTFBNjppabYmSnZ7qxXF3hACHK8cvomU0xEnLftxwJHdtyoComhqngONRUue0y5LU/vvZiljCtyF1m27bO47J2J+Scmj4KrtOYKFYFldD5Z3dR9XztcLb6r8KsGZPK/iv5+U3RMOSf77aYsEmEjPti4KN2h1GJnfV00a6AMwioujRDnjkZRi+Hcg3EGjIzdfSWM/egayrzwGqD42nTils+WAoX1xaJPlg+zlojrRL32Qm/5PMswWKSQzOvWxXAR+2Wo7c4neiD4FvLBrZEpP5C7nHyuWFzl71gRkmX1WURck4RvNO0vOgbPre7fyOvfZUS6s2wS48BnwdMDfwW4I99m89/BjxPKSWl1D+DEHDXP/AT+SbXWzFkGjfya975kA9uHn0qLArgo+MZjfUChL62WRQmsnETZ3XLy9N+xSTmpNiVo4jtkqIpplUf000FtZW1eecGxty17Wxg8C6DtJqYdJbvC11rklCqKrNJadY0xYgzgcKGdbMJs5g8t1UvUZYmct9t2JQDSiVOgwjqFvVrU4wch5pd0wLQTxIQ/s7muG5ZcVY87+QGu5kKmox5LNW4y820MFLLO+xiX7gepeIjdg21LVbK22eA+enmhI+iX1k0OhLaBfdjRWVEH0RgDQhrs3F1hnXIS78UD7ET9sGesWhjl6POPmMhZT6WLbqdV32zbkkmJT7pRZdzVY7r97TiTVnhvNgjNvnouQSQ9a81QBidODeBg5c3noha2zxrG9jYwPVY8nJ0xCSq4ZDDvjTwcnTra+gb7ZaNDXzjtH8jr335Qb6RTeYd4M9kXEYDfyGl9FNKqd8H/H7gGfCzSqmfTin9HuDfAv4jpVQAeuB3ZvD4jV9vxZCZkyYlzTtntxgT+eDmEZssiDNa8n9BXlgLQBxyjOSr0w5FovMP9HFhIoq0bhq1m9azNMCmHKXeJN80tZukIrcYeX48Y+M+7Ypd4goUciyIs2L0jspNlMWE946YNKX1K5A5RitAthXq/WIlvnUAACAASURBVDjUK2Adc81JP5VsyoFhLGnqnmeXwrDdnXYAlNYz+IKYNK/6hsflQLdU8PJQaWtUYp8xpGOm0RPiug6z4lk9rP6rJUtG5+PFx+12tSaA5ASPeeuYZr3qTBrDA0icN6HFKwXw/lYG49dP26x61hjz0D4ArKzWUguzOLGX493WTdyOFUtNyZN6WEHf5XttzAMovLB5S/ZPn7eaZbuStETBcdpg2diZcX6wU0yzhmBpg+UYDE+rwPVomWaxEIC41yuT1q+zWRbx2d162vjBru8Nk/nWD5PSzwK/4Zt8/CeBn/wmH//jwB//gf/i7+J6K4YMiYcbb6y42pwYvMOo3DlUTHS5yGtxMu/rnqYcmfM751euH69VtctW006CzSw+J5M3HenJlhenNZEpWkbvCFpwkyHYVYFcmbAel2YUpfVc7g744CjcRD9U6/FpTmq1ElzuhQ4fxpKUFOd1K2yNm6j2A7/wjc8CctNdbU5U9cDptJGBNWt8sOwa+ZptMfKibxii5bwYuah6MQfmQZGSWAOWY9Jdxj/OC7+qaefMLC034MZ6jr4gzppT/tlUOTBredfeOhmafRQqF3KAln4ov1so+ufdBhAH+tpnpNK66UC2M7wmEPQZb3FqJiazxmHEWdongPU51ybSjuVaG+syFlVkTc9C3S9DcckBCkmh8rHsFB6+h+XINGa8RV4b8jxlS5QUPp80KuNERd4CT97h32Dv0pvGZN626zsOGaXUfwf8G8CLlNKP549dAn8e+BzwVeB3pJRulZDx/xXwrwMd8O+nlP7Wd/o7tJ5xGYw8ZDfwthxw2SB3e9pRFQ+g7N51OOfZnx2wNnJ/e8Znzm/oplJefNEQZsPj7QFrIqehXrNpjJoJs2GKdm2PVCQKG+nGApWbDrRKtJmudVaOQ1U+GjkXKIqJ7f6IvT/j5v6Mi90Bv3RmG8nwXSIrVD4C1NVAiIY5aj7/7GM+fPkYpxVWRz56/pTKTVTlyH02U96ddoQcwLWwHUUUyr33Nnu3Htom4yxRoEuPUaEfEvfmjItoZBD4ufhUg+UQZftRPGQiX4+lPFbGmKaoOS/k30mnh7I14FNamGXreL0BYrmxF1WwUonP7+75+LhfIzpC3jzIX7sM95QDrYYoz3Nf+MzYSTzoxk3c5DiOq3LkPju4l80t5Y1nyTWeouaQja1bG0nJAFIHU5iZx6XnFAzDrDl4zdFrrIKikDevvfP8/N3ld3pZf3dXgnW6/WN6fTebzJ9G1qo/+9rH/iDwV1JKf1Qp9Qfzn/8A8K8hNNiPAP8s8N/k/37HS6mE94593WFt4JdePkOT+MLTj7na3zNlvKLUiRg141hye3NJkfUcRs/UbqKbSppixOZ3xJCjNBdQ0xg5hozBYdTM423LkOtULjcen48NYTYiCoyaD+7P2ThPU0wkpwjBMIwNbbehynT2zeGM/ebEs/c/Jk6W2+tLNk1LysK9U9swZIPhaTYUbuKsablrtxyHmiIPsmO3weiZnRMQXKvEdbfhmAdNTCL+W27upXFxobZDylGbztMvxsf0gC8sAeTL7xXSi1RbVqA1RsO+mDgvJq6HagXYSyfd41M060CSuITENtsdnJZMnWd1x/VQU5lAnYHehaF63LTcDjV//0ZyX17/XpZr6QwHOSLV1q+xFctxK8war4Tatyrxqx9/gtEzZ/sDv/jh+3zteJY1PdJc2Wft0wyrKG+IhuvR5qPbg0J5AacvCwGrZ5a0PqnEfXNXgvBPeO9SSumvKaU+98s+/G8C/2L+/Z9BJMt/IH/8z2YA6f9SSp0rpd5JKX387f6OOen8zv/QGvC5q5cYE9B6ZrttRYHrHcE7YpThsWwM1kQ5y2cRX+k8tRuwSRHzkHEmrMwOQFOMaD0z+IJ902FMoK4GpqlA65lxKtaGyUV1ugiwlEqEaCDCpomc7w7EaAjRcLg+R6nE4/c+4XhzzqvrM873R3bbE1N+cW73R65fXdGOFUOwNMVEaT3Hoab3jsoGbvrNig1ZM3NeTKSkeFR1jPkoMeZtbAO8Gir2znNejNxNJXfe4fLRxuoZopGep6wQhoebexEKLpoioxKtdxymYtWuLBoZkMGyHJkWWn2cNZfFRJdv5I+7De9uTpxVPefbIykpDt2GDw/nvOw20o+dH3PBdpbjjVVLWp3c2McsDlzSDC+L6VMNBgub1I4Vn332McZGPvv4Baep5Dp3Kd17l60QmstCjJjLdnNVBu6mJURMgtvvvQzoxYDaZLbwbrKUOq2RqT/w9SubzLe8ni6DI6X0sVLqSf74e8A3Xvu8D/LH/oEho5T6vcDvBXinkma+5chUlRPDKDd5WY2EyVGUcsPNs6IoJuahwuQXQNs1bKueKTie7O8pi4myHGm7Zt1k6mrAe4cxkbBQ4CbS6BFjAptNR98J+6PysGuqnlPfsC1GjmPFYbKY7PReeritC+wu7rl+/lg2sas72vsdH371sxROmK1xclgT8SEPyFvpeEpZ9+OyTH5fd/T+jNuhprae0yTKZXgoqUuZfWuc5+VQr4zQ8qK/z8bLxnxaqr7LQexLPcuiWq5M5L3dgS/fXchj6Ad84JebPOFh2ymAwySKZxFNzmvJfWWk9zolxePzW9pODJSv2i3TrNeu8ziLN8vmY57OFP0Qxfe1AMO1Dbx3dkt52nE71vnYE7idCrFgZPXy1w/n65tUTHodMMdMecswlQZIUfku4WSJ2oq2x88ql+NBG6SmTuh+obQXz9j4xqIegF9xYX9P1zf7yX/TMZ3l0H8K4MfPd8maiLWREAwhGArniflMXW87gneMgwyjGC1102NsEK9TNRKD4fr2AmMiZTk+BElVg4CCmQaNmZ2ZZ43WM0bLthSD4ez8nhAsh8MOayKv7s/FmJd1LqesgWmqHptvghgMn3z4LpumpSgm/FBSViPvXXydNGtefvSUu9MOn2+s0goYe3PcyyArRvY5q6XLvcwL+Ayis2ncxLYc2ReGV70ArGMQvQqIqVJnfCbOmmebE6/6ZlXJdq8phZ16yJZZ5PRfzZEOAGfZCnE7ljQ2SE1MxlOUSqRZY1jEbOIUR7NGZS5XSJofffwRzbbl7OKeDz54lyYDyfLvrwh5E1EZqwHocqKey4OjtIHKBM73RwoX6F4UvBgkCa/OOpclr2aIhq/dX6zf31JP/Iu3V8ywWjCOwTJFzTBrhqh4VnlK/RD0bhVMSERpzALE06zZ2hmn01rj8mau9CubzLe4ni/HIKXUO8CL/PEPgM+89nnvI76Ib38lqOqBNCu8l07rlJPrD4fdejM323b9kqKYuL89R+tE3XRUdY8rJ169fEQIlrZr5FgT7HoMivmYYW3g1DfYGKmrkwyheqDvapptR1P3q8aj9wVTENbJaFnpP7q5orRhHRIXZ/cr3tK3Nd47dlm+7lygchNzKle8Z+40u6qnKCaO3YYPrx+xy8MwJo2PWtzlKI7R5nfvhwCnNuNJ02wo8vEvJMWZ9XRYXnSbh37v9JDJM0VNnxRX5QS/bN1fhvL9VKy08BDNirlALspDNpylq3uadRYzxtUpvoSrv7o/56ObK378i7+4xjL4DD5H5OZdKmM2VsK5rUoEpHp3Y0MO01IMY8FHtxdSlZKvhQWbgVe59/pp3dNYz91YcfCO5/1TxuysXtozU4KNnTE6YpTOvVYPtLcclSS0apgf2jinWeXTzYMI8Qe+fuW49C2v/xX494A/mv/7l177+E8opf5HBPC9/054DAAK5tcoQZNvCq1nqnpA6RlbzGwvDoynBlN4usOW/fmBaSyIC72qpUUwZJbHmJljX7HfHQGo8pEpRsP59kjd9FR1TwyWvqsJwXK8362s1tX+HqUSd6cdRolbe1rwkCzhH3xB223Ybk7Ms2FzdsTm5xeDxZhAVY7SfLDod+oe7x39ULGpBjbVwO1pS+m8xEREw3GsuBnqtca2DJaQNFd1xxAt12PFJtsUhiibynXWmCzRmgX5RlRpLbZf+p+WJoaFtk5J0WacYv1nyRvf6ywVyBbzpO74pNuwc569m7ibytXPZGbNbSzXls6f/YUfwRmxeZyVAx93kkWz0O9t1LRBtqykE4+qIZszo0R8JPi7H73P9VgxZIZrOSLunF/NnMBqbC1M5M47jl7c6mcurDUxp2Akq1enFZ9xmV0S+4pk+cYk4sLCzNjXhsrClL2x65/0IaOU+h8QkPeRUuoD4A8hw+UvKKX+A+DrwG/Pn/7TCH39iwiF/bu+lycjuTDCsNTFSFWO+Mmh9YwtPNFbNo/ETOjKieONxCVaGzgdt/koJQDspukoioknT19w/eqSq0c3KDUTvOPnv/LDfP6dD6nqnnk2eO+o6mEdTjqv224OeG9Xkd2+7nJDgrhwt1XPGBxVKcMrRMP4/DHOBrROnNqGedaCD40VL7ut0LLHcz5zfk1T9yt4fda0TMGh1MyUB9ijHKVglFCnKonO5+nmRO0mvnT9mCFrWBbAtLZi/FvzaTMGsgSNz1FaDRb6eYbc8DCvjNRS97H0ci84x7I5hCQZyYsuxSphr6ZguMjY2ZIK2Aa3ZtIUehZcKdPPY1waFsx64+oMOm+c58cePaeuBl7cXfCN45nQx4W8AUhNMRxyXGifYzuqbLsYflmjwCdDQaUTTqfcxAkm5SCtzFptbOR2shQ6Mb2m+JUQM7nOnGA38U3hvglS+Cd8yKSU/u1v8b/+5W/yuQn4j7+fJ5IyE+Rs4OrsTs7s0RAzDuKipSgm2lcXaBswLlBteqauQhvR2XjvqKqBtmuYstu3CBNXj2443O3Z7k4UzcAX3v8GX/7gM/z47u+LKtQGQrAMvWTW1psOZyMxGHyQNXy/PdH1NaX1dFOBNTP77Wmtc3l5e7niNSkpPrm+pLCBm3bD6Ube0SsTViZJqUTbNzRVzzCWtGOVwWErNgSfKDIm0Xu3Gh8lokLwi6uq53asuI8PLZWFnklZabtsKHUWKVZZpPi6UngRtPXB4mz4FGtU20DrHaWVpoOFeQJWVfAyHKySYLAlAOswOXSO2VhqcPd1J/EO0az9USA40KIwXsR+GjmqXl7ewt3F+neJZkdu+cNUUJgo9gOV0MpwNznOC79ubEt7ZR/0CtiKCviBIv/1j17wt14+YchyA1ES5+/JyDFr2XyWI9xH/RuisRPwjzfuy5uSLf5Al1IJV3i5uZ0XBigPHGdF+KbUTEqaOWqKeqTYCPBbbnq0jhgbMWZmGGRQWBNXJqncdjx+/xO+8o3PiNrXBn78V/08L54/4fb6guNhxwefPKPtGpzzWBuZM6by9etHhCgVJ9YKzf3OxQ0ham4OZxgbabuNHKfGklf357y8u5C2y6HGaImeiElc1uJ5EoHg4B1TpsrrYlqPib0vqJxnUw7SblD1EpptA7uqJ0RD7wtq5zkrR7a5TmU5Kr1ONy8DYGPlKPbQaClXmZ3Iy/CobWBnPZts1NRKIhMWT9CiuF3UxiZT5FaLMfFuKnh/c+RxJUB7HySJrjaRjfOfesEN0TBEw+0oosdliPmkeHd7oHYTHz5/ynGsuKz6T4n8FoXvYcpvJmZmyNm7h8lxmBw2DznJ20nZ5yS/X4ZaGzS/dH8hLNlC0Sfoo6iB2xzHOc1iwLweHS9Ht2pq3sg1f5e/3rIrR0p8x+utsBVoPVNtOsJYQDkx9rV4fvI/+jQVGCObRb0/YTJwWT++JbQ17asLgreUdc9mF/GTIwbBR5RO2HpAaQFpp66iKCZcOfGZL3wNAD8WnF/ecTrseHVzSXhl+Nxnv8GHL59QO89haCgLj7OiMv7o42e8d/WKdz77IW7T4z72PH/+hG12kRcuMEzF6rOKs2a3sFuzJmWdTek8dTUIkDho5iTaH5e3o5AzjhdNUO0m+kn8UD6XoG2LkescJbk0NSqVKNT8qTiHmERav3RQLT9beMA2hihRlw9VNOLs3jq/tjxqhPov9UzMNHT/GmME8EG748VQPsQjZOHbh+12fX5jFg4uSXNTxn4WBmsIlum0426sebY98KLdrQzUUswnQjsRAfbBYLX4sjyacVbsbFgp+5QUU1yOQPI9tnm7+agvserBVlCYRIG4tmV46VzYJ3hNkR3db+x6i09LSqk/mVL6D7/Jx98Dfgb4td/pMd6KITPPmvZ+hzYzwdsswlO4csK5gKtFVRsmx92LK65vL/j8F79CnBzMmnLbsXl8gyk9490O3ZcU9cjUl2KevDnDFp4f/qe+hFIi8y8uD8Su4v4bz4Aco7BpKet+/fOT81te3F0weMfV1TUhM14//KNfpth2hL7ioy99nt3+yJiNie89eQ7ANimhw09bxuAoTKCpe+Z8Q24q8cSEKJhQO1Z85uknnNotd+1GQGIl2Tl3Q81hkvL4bSE1vZrE+1ev8F4e+6v3F5wXI00x8aXbS3715SsJ9MolbfCQlBeTQueaERDBW1xEeDklcNmIgkpsTcgVwPZT4VFVZrpKEyFYhvzYlYm8Uw8rVuSU9DDtswdrnvWa7bsMlyXj5X6SbGajE8dRQsT+zqsn4rq3D89jsShIfcu8DrRldG6t4EWVibRJsbQNFDkU3Cp4UvnVqvBgj5DythmF1aKl0eTmzRn2bubgNV14c+xSepOamzd/bZVSfxr4XYtLWyn1o8iA+S++mwd4K4aMUglbeDZnR8ZWqGed37WMCxSbnjkawuTYnh/Ynh/ED5Q/Nmdz5XjYovRMtW+ZvaVsBsLkcOVEedYyB422M3PQ9B+LpF3riDIzxgWG44YYRHPSnRr2Zwc2uxMxWNrThs22pdx2HG/OCc8fM06O7bblxYvH6/fi87Gq62uGbOrc1T3GBGK0hGDWNLoQC2zW9XRTyUcvn/Do7I6nF6LzObUbOXIpcaJPs+V+rHmyFQfwMJa8+84nHA87Hp/f8vLugutuw2989hFfvb3i6eZI7x2uWOprxcOUohFtTb5RF6YJgDm7p1/bdnyuntlYT8hBW3dTuTqcl+0IBCRNSeVGTYVJiqty4N4XvMzfyzLAFg/SQglPmWquTOR5t1mFfy67qDVwn6ntMQ+qmPJ2oh5MkUvPlA+WF0MprZoZL+qCJO1ZIxW94k5fmkVnjuEhPW9Jv5NaW3AKrkeht9s36QR4C49Cr13/LvDfAv+9UurfAf5p4C8CP5FS+kvf9ivz9VYMGW1mmv2JsW1oLu+ZvSXNCm1m0DPjccMcNWEs1m3CFZ40K+qzk1DaN1IHUm47tA3YasJUI3F0KDuTvEXpxOwNU1tz9+KKohoZ+xrrZMC5alzp8JBp7c2uxY+FCP6i4dVHTzFmph9KQrC8fFVRuJCziTXDWDGdLHPSaCW2BVH2CuM1+Q1zPv6IADGsoVcvjnvCzRWfefoJx9OW227L/SgbzOIfMmrmxWlPZTznTccvff2zks63PXKxO/BjP/YL+L6ksJ5TDsFatqA6ty8Mud5kk8PDXcZUUpLShJi1LJWViNPDVMhNaAONERXz6TW9yhANjQkrvtMGS1E8dJG/HGqG7IS+KEZUtCvVDNBlFuiqnFbGa9msYsaCFiypNJFjVuwGlTh6iWZYivpiFuEBqzXAGQGfT4vCNx99xlkex2k5Ki1s1LRsFplV2tnIEDVtUOtwmd4U7Zwgvcmj1xu+8vbyu5VSfwL4K0i1yu9MKf317/Yx3oohAzBHQ9H0TG2Nqwe0S6RgYNbYaiQMJdrMlFawjWkscIXn7vkVMVpcMbG9uMcUnjg5TN2iXMBa2VQAYl8wHbYYG3n2Y1+hv86K3st7jAvcfvgUgKGv2O5OdO2Gu5tztJ5pth0vnj+hqfusSrZ0k8Q4jMGtNPftaUtdTFTFRAhGFL7liPeO+9MOnV3gINhNlSnfqrrj4vyOshr5u1/+YtbhhGwwlBT+rRvZZSd3SoqbdkNMmhd9w4/MmveffUJ/3FCUk9goguXx+S3z9WPGHJgeZ01jPY31a5fSkv4fUx4uzqNJElYVWSt7u+BQCnpvV/3OnCn0BSiWXBihmRcMpXBS1jfOmmMQib9znuuxpNIzV+W0mhWXEPApbzuNfUjRm2bp365zBe4QLV00cgzMwEYXNX4oea/pOXMPHeE+1xQv1PeYj0EhYzWFkVQ9hdTSFrnQrQ2al6NdtTMAhylh9Zs64ih4i49LSqn/EkGNJgR/+RvAb1NK/TaAlNJ/9p0e4y0ZMsL4xGCp9qd1c7GFZ2wbtI6U+5ab5484tRuePn2Byut5UU5oM6B1JHqL7yuKpqd7fomtRgF+K7mR06wIQ8EcDX6Ud+Jy2xGG3Ew4a7En3IuSWKmZqvb0XU13atg0Lf1Q0Q8VTd3TTeUqAvP5JrZ6pmsLVJs4b0RXs1SoaJXw0XLf10JlFxPey/EsxgIfLPeHvTBQObHfz4brvhGNiAkch4rCxtXg6aPlWdMyBsfXPnqXR2d3HD7Zct/XODOviuWlmcFkGT5Il1Kc9Xp0ko1J/t8Q7WpI3BYSJlVo6f4+BsntrUygDY5NBnKX63os1y6lq3JYqWkNPK47YlJrZ/bCOBWviQIXZ7lRiSqpNYhsyTteKoela0kGSJNjNxfh4Mux5J2653lWAldm5uDt+u9wXgSGKBEOIQfCKQQXKs0sOhlgigvVv9QfQxdnqjdJzL4p9fA/nOv1jODf//08wFsxZNKsmbqaoumJ3mILvxr16vMD/d2eu08eU5QT713dwqwwRcA1A7O3RG+JwTAHS3dqsOWEcQHfV8ze8OL5E/b7I7vLO6K3aCN4w+wNQ1tzuN+vBkmtZ55cXqP1zP1hjzGRlDQ+OOZZCS2es17irCmduKdTgsZNAtbOhuNYUlrPq9MOHyWLRiIa5MV5O9Zcd+K0frK/Fxd6BlVD9vMslHFKEjMhcRWWKRi6acc2t2HGWXPrCzRJ6mFy1nFMmjaHgIPUr+zKkTEDuEsO8vL5bX6MJRqjDY5dNUoVb45bWHqpx2h4MTXEpNg5z7vbI18/7nMlrgIt6X1dtGvB3r4YudqcGL0Eq8e8XZRGtqDDtF0FcAslPwPvNi3Puw2H7GJ/oJol7DshwKzQ9WLQDEmycp7W/bolOZVo85HIqcSzbFP5+mlDm4dVTAqX7/k26HU7G6JU3bZhXoPK38yL/60Hfq+An0kp/dz3+wBvxZBZbAVhcpgkGbopKar9CWVmtA0UhcIUnjAWWOeZugrjAt3dDltOTEPJ5uxIe9wQJ0u5axmOG7QNnF/cYW3kdHvGlMFYV0yrJ2qeNafThmO3WbeMi+1xdUoDOOcZp4r7To4oUzCcN1KL+3h3TztWq2LZ6shV0/Ll6yfCDuXis6XAbRHADRmbiLl/qCkm9lXHruo59A2dF7FZU0yEqElaUZhA0orbwXE/Vlw17Zo+J8Hj0iteWcnuXd75x2jXepUlfyeulG1cWzzjrNbtTBS6xdqAqbO1QavE1k0sfdohKQ5jKTf3rCm0bB9LNGexMFNIQNfurGVTDvS+4LrbYPXM7Sj1JiaJ0bI0kdJIB/j9WLGxPifoLU2bsvVYlahy0ZrNUQ4LkPxyLHPVr7irS53QSqwCbTDcHrarn2lxVWvFStWDHJFSSiQUXUj4OXFVap7VCd5MlvjaHvqWXh8Bf0Ap9WuQGpWfAf7y620H3+l6O4ZMQo5LWXIexgJbTgyHLUNbM+cXlA6WzfmBMAiYOrUV1nmMjaRZc/PJE4py5P5WNEIhGAiGaZB2QOc8IchjlXXPNJQS1bA7EYOI//abE/OsGaeCwgVxhBcT0yRM0K7qZZA0cRXFLX6mOUkqXogGYyLvn93yldsr9rn8rbKBvZHiuC4n9QnG4Xi6O1CYQDeVK0NSZuaHpNbGBaelzG6cRf5/mMq1dXKMljErc1/1m9xiadZU/sb63N2kcUkGy5D7nUojBXPDXIgXKGkKhJWqjNSFWDMzx4cKmaUlU6JMEy7N6xZxOxY0uRp4iTottVTS7LcnBiXxqEvHk1GJwgbcLFW3SxTE0qLgZ6knXpgpEMf2jGwZtZ3XXu82CAO0d0J7vxhKfFK0QTbFpWNcI0FVx6ApdeIYNI3Jm8ssjFIb5PHnBKWBH97JdnMzvikKW5HeWJTnm79SSn8O+HM59fI3ITUr/4lSKgJ/GfjfvlP65VsxZJSZcfWI70vRxpQTfiw43e7RZqYoJ9KsGPqK4bihaAZUsAx9zfZC3k425wfKyTF2NfOs6btmVe2uhkkbUV7Unrc3l5TFSFFJjINXDu9d3l70mj9TZhGdtZF2qOimkidnt8RoSCjONy2vjvvVqf2i3fGobnnZ7ui91KpUxlMZvzq3bR4wNoOcSsHgizy0HOdNxxSt0M86rp1OILUsMhgesBWQ2pBFhev0zKuh4p2mZU6K3jvqDMamLEbbFtMa1L70LMVZU+aeqMV7JGyUDIEQpUbms1cv+fj2Ej8bQhJA9kXGPpzKeS06URsR4bXZQtAHy70vGIPFmpnjJDqYg3er9eFJ3eFnSb77octXbDcdP/f1H+Ki6hnb7WpbuB6F8WqD5qIITFGUxS6rf5f84bvX7AvSTimh4KVe7BGioVk2TZ8d2gdvMvArX1to2DtFF0RL80btRm/3JgOsLNP/k3/950qpC+BfAX4C+N3f7mvfiiGjTaQ8azGlZ/aWqa3oTptVuDZHjatGap1w1cgcNWNmm8aTBCI5FwSLMRHnPENfYW2k2bScjlvmWdO1DXenHZtqwJiAyazTOJSY/K47TgWbLMjTOjGOpdgMZrV6jkBUr5VOEqJlAk0xUuUNICbNZd1yR4PVkcp5ajeRUFTFRDtUOB1pfSHdRjpyP9Zsi1GyhqdyBWvP65bbbsMhh2gvx4U2uJzAH1bsYunVboPlrJjW4rq7SY6ItfPEvCEtmhm5saSoDmBbjNhZht/S4Ci1uFL+djeVnKZiZYlkG3po7ySDpEL7Gh5X/Ws0uNgOXuRMnMYErqpeIkGzP8vP0o5ZmMjXs53hJAAAIABJREFUbx8RrxWHnHC3gMIHLzGeM4r36ikbHKW72ic572gtw0hA5ZnRC/8Usx5mqUuxSup1r0fDVRk5eM31aPD5zLRzMrhCUlyWkbvJUKmEiW9mk0lvPybzTa+U0i2S8/3nv9PnvhVDBpRkyXTyQgrZ01NWo/iWdOL25RVnF/fEYDA2ioYG0bOU1cDNqyt+4fm7/OZf+//iKqkWSdHgaslpaU8bqnpY4x7mWTOMxdp24L3DB4uPluvDGVWOvtSvbQtxiSbIoUk2r/+7qscY8S5dbQ/Ms8Y5zxTtWseyBJcrJal6PXIsaUoBb7dJMwa7HmcW1e1t1rr4pGlHGQRLa2ShZ86LcWWhhmi5qjoqX3CYSqZoOC8HNjbQRctZNfDxULPLR47lSOanghlFlbut6twb3sxBFLPeMWmhui+qXoLXM8NzVg6UznPdbnk51PikOHOBp03HEKw0IkyKfTHhdFzFe1M0nBeyJdZWohuGaNg6adH8uN2sdPY7TcvdWNHPmlMwEhzlZdvpYj4iRUORt5OFIYuzYkoi8GvMzJC3xvvJZv+SGD1vJ0WhpT7mR3YDP3+oqQwrnlNbYbIK/aCpuSzelILu7aaw38T1VgyZOWhi9huFseDm5oL9/sg4lBxzhMM8GzFJRkM/lGgTCZPDFp7gHZdPXvGbn75k7MWbVG57qkd3zN5KBo2JhExhLgAtyOYSo2HwBdu6oy7Gh9Q8Eymc59husCauepdFF6NUki0la1esjkzBsak72r6RLSEanInUxUhZyKbVjxVFxh2ePn7J8bglRMNpKtd628UFrUly3Ko9L/rNaiqUXiXFy6Fmn13MMSle9Zv1hgVR6+6LgTCbtT1y+X8h606uqkF0KFHc4i+6zcry1Jmqvqj63Dsu4rjFzX2aSk5TSRccVkkdyia7t5cj3jJUNm6SI1awbKzneqjZF+OKyyStuB8rnJ7ZOM8hd1kffbFGOVwWM3eTbFHjrJmX3OX895y7QBcFY2kz1rG0S4qxE3wCZhEKisJYURnZBn/+UBMTdAE2VrF3opdxStzYN6OiNA+amTdxve4j+34vpVQF/DWgRO7rv5hS+kNKqZ8A/lNERPd4qaH9fptFvp/rrRgyadYcXlySZgkTP7+4k9qRcqIOZg0RH4dq/ZqyEj+Tc4G+reVdedtRpFGMlicxPi5HqxDsShNPk5gWy2IiBIsxM2ebE3NS6yA4nLayjeRjRFksod6Rje7wwTJNBU3Vr4l3WiXKQlL4pryVGJ0437Scnd0zDiLecyawa1q0nrm+vuQ41ByzsncpEHtUd5Q2cJpKhijYzHkx8knfZFfxTAFrjeuaiesmzsqB59mMCPLOHmZWs+SC5UQElL0eKjZOmjUPuct6KYOb8iax1AYvQVMh6RUslppZS5g1O+eFbcru8spE9iYwo3KuTWRShmk27Asp2euDY0ZqbQGe1MOKLRX6oXf7bhKGSrYwaRwQr9S8Zr74/Ocwa3Z2JqSHm3hGgPZtdlAnxFJw7uY8mAXklZ8RnAKcFwL+llngLOwUhDeYvvmGMJkR+JdSSiellAP+D6XUzwB/HfgpJOz/9et7bhZRSv1O4AsppT+ilPoM8CSl9De/0xN7K4aMyuxDynaBBbAFuQmGXjJj/ORISdMPJa5tpFVAJ7SOjEMpmIyNTINi6GtSJ2Dx/uxAjDJM5lkRc49zSpoiD484a4axpCpF5FaV44rHbOpeaNFo0TriXGDyEuWgxoqr/T1apTXsaqlYiUPNu2fXTN5ye3uOyYOgKCbqpud43HLoG0rneVbecRgafqgcuM4YjMmYyMG7NfYSRN6/hE1V+e/sc9f39VBz9EXOk7HU1tN5t5ohh1ko6Heali7I8Briw8tAwWpAvChHDlPB3Vixz0eb5d9l46RqtvUFIVsUlg6nJYZh+ZpTfj6LDsiomaMXxk9Yp4eQ76VitouGvfO8HCVmYk5kY2ei0A8AroC/Zh1Gd9NSVCd5vGkWQPjkl5hPsT50OeNGA10U8LeP4oHa2kQbFNvs6u6V4autZU5QGWjsm0R91adSIb/fKwOzp/xHl3+llNLfBlDqH9iWvqdmEaXUH8+P+S8AfwRogT+JeJm+7fVWDBkUq2dpjoY4WZSZid7RtRtcMVFWI9NYrIMmRMPF/ihBV4VQ091xS71tafYnfF8x9BWb3SmL7CLjWFKWIyYEVI5CABlk/VCxbbo1enOcJLR88hZnPc4G5lmLpykPqE0pxxDJrhE/U5u7rZVK1OXAdtNibOTDT54x5ZuqyI81TgWbcsi5vpZd2fOq3WV1q2eaRTRXm0ifjx4L0KpU4rwYc95v4iz3Yy8VrItv6JBp4vNy4McfP+dLN484eLd+fIiWfTGuw+M4VCJUqzsAPrs7SKOml96rQs+8t7/j+XFPmV3RXXAPDZNaepdO3qF9wb13NCYyKynuU0hzwj4Pd5PZKA1rZvCcFOfOry2Yd5OTehI1U5iZkzerc3qhqhsjjJDOQG6bN+AFV9m7SJuzbY5BgN0+KKyW7SQm2OThsYwQEfjBRSE6I5dxHKfk73wj1/e2yTxSSv2N1/78p3IgPwC5B/tvAl8E/kRK6f/+No/1XTeL5OufSyn9RqXU3wZIKd0opb6r5K63YshoEzE5VhGAAsZWjIvNRqpap7HA5pvz/PxuTaRbjJJlzoyZo6Y7bCXAux4whedwv2e3O4meJqn1hlqGzJRNjMNYMvmCcXLsNi3DXDKnhxeAzSFYhfOMU8m26daGheVKSVE4T1mN+KlgGAQj+uKPfJk0K55/9Iyb415aLvOwOAx11pukTHXPhKhzWLjmaXPiZb8h5Oc+A5UWRW6ctQRcuYnDWIJalLB6xTY2GXxux1Jk81paF4cgMaK3Wey2cxPXYymDI9pV7g+wzXhKSvDx8YzWO0LS7IuByj5oZ5au7P1Sb2Mix2DZO89F3mxi0uu2dJtVvEZJM6PP/zZVPmJ1wa4Wg8aKBmehnGfSGtUQZkmzC/EhrGuMmgnBYIb8NSlBbUTUJ39XIs4PA8Vl0Fh0M4rryeAUnBczX9i1fPkozNjwBsHa74FdepVS+k3f8nFSisCvz2FS/7NS6sdTSn/nW3z6d90ski+vlNLL5yilrvgu/eNvxZABqSJdohu0mSXxzkRsmghDQd81nI5biSGoQs6FkfVamURRP6zz6TUfTRgLvHdMY8k4OWK0xKixr4VixbyuzrPGGAFy+6Fit20pypGinGiPm/W4AxIRceoaymJiGPPAMZFd03J33NP4fo192NcDp9s9AOcXd4LFHM6YouWmr7N1QNF7Q6GltfJurBkzzdz5gjkfQZoMmA7R8P7myDTbFWStXcAoKbibEXC1soHGTRyzh2rvPPeTxC40JmLUzLvbI91UcDtWPKkkByYllelosURYPfPRabdmDRdZkbsUzQ35CFpbz4AMkGnWPKl7hiAiwY3ztN5RW78Owc/vDhymcsWLlmOX0zMf9Y38Ph9/ntYdXzvtAKGlr8cli1jobBHTzTnyQdgioxM2M0wxCQYzzmIdqKxYJEo3czMZtIK7SXFVJiqb2NjEk8qv/z5DFGbrejRvLEg88WaA3089Zkp3Sqm/igjnvtWQ+V6bRf4E8D8Bj5VSfxj4HcAf/m6ez1sxZFLUKBMxBaglFW4opUXguKHetZw9vqG/32IKT9kMuF1L6Cu6mzOqXcscNb4v0U62It+XGBtQCs72B8n9ze2QKSlOuZdoUdkW2e07J7VmqXR9LfqLrub88pbb60tOXcP5/sjkFd1USoCUkkgC750MJuexNuBzgt3t7Tk3xz1X+3voaw6tBFmlBO/t77nrG2YUl7UMqq/cXXJWjrKa65nzuuey7njebpmT4p3NiThrxoy5aBK189wPFbde2JmdmyjyEJmi5aJpcSZytTlxHGp81HzcbXEaukxhP65bOl9QlaKj+aDdEFLFmQu807Q8bU6M0WY3s1gOxii1LOflQO8dMcnW8Wve+YAPrh9xmKo1qLvJR6QhWsqcEXM3Feycp7aBD9pmfWs8esvBmzXM6kIlXmXpwDgrfDJZ8v8Q9h+TuLCnWWVcRo5Lx6BoJ83GSrbveRGZE3yldVQ6MRnDkDegqzLxhW3P3eQ4BsOXTyXTDOdOCuCmKBvTYmX4wV/86o0Av0qpx4DPA6YGfgvwx77Nl3xPzSIppT+rlPqb+XEV8Nu/zZb0qevtGDJJEfqK8jLbIfL6GCdHvWsZ2poKsR7Ywq+s0XDcME0F3alhd3GPMjNzFDrc5KExTQXzLAre68MZTy9u0HqmjoZT7mZaeqjnJN6aEA3lgvP0NZum43h/JtR4sHhvaYeaynnBWUxkGEvKYuJw3HJ1dUPXNrR9zW7T8vLuAq0SX37xDq13NNajFBQ6SCe3njkMNXGWTcBqYUseb1qsjqv8HuQGXY2NOlGkyD6Hlz/dHaiHGj9LLOcaCDULGL2rRR09J8Xo3Zrt22QKXKnEySsq4yl0QKmGRifuvaUYap42J5osLOymgtIEnI7rkAXWwfbB9SPGaFcl8gwcx/JTloCFQbr3LiufE5dOxIUf9SVKQZMZssrMHL081tNq4vkgNbVGk7cmufnbsPiu4G4SDUxl4Ic2fm3bvPeGaVY8qeRn2gXNziVqM1OZma+cagoz02Qt1jQrQmJ9bKskY+aNvf7fzNHrHeDPZFxGA38hpfRTSqnfh7innwE/q5T66ZTS7+F7aBbJj/m3Ukq/Dvi73+sTeyuGDIB2gXl0mGpknsUp3Xc1tpxo9ifSrCWIqvDoOEvGzOR49eoRF5c3pKgp9y0pGqKNxMliikDlIn3bsBSnHdot57vD6jNa4hqaYqRwgcJN9EOF1pEwF9gU6fqa7bYleMd209J2DdftlifbA5ty4KaVArpHLnBxfid6n2jw0fL1l085vVbQflV1FCZyP1Y5zwWcFqBXq0RlA3oUKnpfdRg902bF7lk58GpohJrO28ScFLd9Q209MWmuNkIwDN7lDvCY0/Xmh24nNWNznUlp4tqGUFu/qm6NkuS4MYsCF21Nnzewcul8yjS9RHJKIV2cNVPKDFU1cJoK7qaCoy/Y2AfsbW1RMBFtIvvccT1Es6pyZxR7J6LAKWo2NvLJUIguZlbMCm695qoUvOZxGVY2qTKJz29lUDidOPoMTqvEsyqstTB/f6yoTOLVaID8OdHQGKlJGaLhbhKQ+Qs76YHyb+qI88uO99/3w6T0s8Bv+CYf/0ngJ7/Jx7/rZpGUUlRK/T2l1HsppQ+/1+f2dgyZpGhfnePqkebRrWw150fstqd/eY7vK8pthyk8ppQX6ewNrpp497MfYAtPcXZCmUhoa9KsmI0WatzMnF3d0t7v2JYDm1oYJOc8ZeExfQ60ippxEk2McxILed1ueb98JUBqrsh1xcyr+3NOU8HOFxQpUFovXdze8vPf+CG+8Owj+rHiut1yl/GGjQ28u7vnPsc9KEUOtJZ39pMvOCtHTlPJZd1TmICPFpAty2bw9kndcjfWoh2aDbX1nG9kGIVoOI0V53WLjzU+wnEQyvps0xNmGX7j7Ogzo7MrRhRpDbXa5owZpyNnxcQvHrcrQ/NRu+O8GLnYtasxVDQ44ioXH1TC2pk+CINlczj4vphwal5d52JklLrYysw8qgY+aDdrF7Uk90UaE7mZHAdv8bOS49ASKqUTd5PYAR5VE+fFxKuh4hQMWxdXwDglOHiJethmViglxfXoeD5YPuhmfnQvm9AQFRubaOxMpdMK/G5toouKPmj2Lq4A8Rt5+f+jofh9BPx/Sqn/E6GvAUgp/dbv9IVvx5BBwqOUStx87V1pirzb4XOcw9kPfURoa3xXMRwE3XfVlCM6o0R03u2w9SCYTOmx1YTbSdavdgFtZk7tFu8dp1nj1tQ2aR+cvFDYEijeUW06bo57ijxwlErcHM64/niLVonPX16jlYRG3fVy7Oqmktp6Pnj1hOftlsoEntQth6mitp77oSbMmtYXPM4RDeJFmnnanGh9QRsdu3JYj3BgudqcmIJlV/U05UjVeny07CsxUjoT6UZR3hotTZdKJfZVJ9jSVK7P8+vHPZ/dHWjzVnEYS87KIRfjaV62G3wSC4Ek3sV8oy6CuJL57oqNm3i6u+fVaccUDY2bGINdHen3Y0kbLGNmmp41LS+6DVol7vNRbWmN7KLmo66RXN7ZcDPZFcB9ORb0QXNWBArNOny2TgrqHpdiNbgeC+4mR5gVGzuzzf9um7ydXY8SM/XJUHLwmqOXY1Qb4Fmt6QKUJrFzuVomZ+J8cddzXky03q0O8MLET/VG/SDXPwzg9x/S9Ue/3y98a4YMSBtBnTeWlBR+KJmjRh+k1lS7sD7hqa0otz1u2+O7EluNpGjwk2P2FltN+OMGpWfCUHD9yWOc9Wg9cziJVaHImpg4awonN/VuJ93YNy8e8ejsjjljBXfHPXddA8DnHj+XQO6kMF4aBAoTIJ+KfvHm0doP9Pmrl3yu/oSinHj56oqUM1U+PpwzBsvNVAqlbD1DlPziMecYLxEJ95ll6XxBO1a4XO42Bifs01Ticid2nDWnsRQXdDXQZrEfiEr4/e2RrxzOuChHKhO4rDvusoAv5piFTT56ja+ZCIvsqJ5hZbMOme62Zua620hcZ74uyoHLKq1HxY/bbR460hQQlfiJnJ45K6a81chQW8Bfmz9niIrbyfK4DMRswGyDWa0FElwuIeDv1QM+Ka7HAqtYo0Cn3BT5cW+yVuch7a7SCasFe5lV4sWkOXcJoxVNtjzUmfXqooH85zdy/SNikEwp/ZXv92vfjiGTqWjjQo7QFIf15ip7j44NtvBUj+6xOQ2v+/gKPxYUF0dModdjlG9rlE70tzuCd1jnKbc9j955wdRVHA870cCMJR/dXPHs/A6tI3fthqcXN1SbjiE3JizbTlVLVep503Ecar70ybtsi4nKCWDalCNnuyNVPfC//9yvY4iiQC21BImfhpqmGLEZH9EqNwU4zzmKi6qnKUaOQ8XzbsspA72FDQLSBssQH+pINInGTcypoM+xEa98w74YiUmTUBQm/zyioXYTX7u9YoiWJ03LVTmwyb3bN33DVdNSW8/tUHPwBVd6oLaeYxbStVnT8qgapMkyClbSB4niPM/mx87bXIEr7NRd/j421lO7wOGwx+b7yam0dnG/GiruvBgcF2B4Bl6ODj9Li8H7zcTdZNFK3v39rHg+FNn4qIQxIivEveNxOeGzZsfpyG94+jF/5+VTKi1Hv6Nf0u4SG6uYc37MxiZ+9T7Q2Mg+41cgSYBbtwgI50+ppH+wS4Sdb/ullDryoKOxCHg1ppT23+lr34ohk2bF1Ak92R43FNl9XZqIqUbqcqK7PmP82jv4ybF/ck316B5mRf/ynDAU7D/7CWYzoExkvDljmgrxRN3v4ZV4nLy3a4ymz4DlV149FuNd0/L4vU+YMwh3bDc8fnQNwFc/fA+A0Tvev3rJsdtIyZqJ1OXAx7eXNFWPMZEndYfNYjeAD+4vqEzgk9OewkSe7e5xJkh2THBc1h2FCdx0G05TweO6ZcwMElNBVUwUJlAu8Z2z4qLpV9ZIyuZFXp+S4rzq2Jbi6+pyxotS0mL5jeMZpfVc5iiL0vp8zBHbwcbJMAhR0wfHVfaHfdzKEfWQO5FmJOKyNHKUupsKdtbzz/+qv4e1gZ//yg/TFBO7clwbFg5TxbtNx01mmK7yc/xGl3EYnYO8VeKUAdouszlzEjPnD2+7tbt6YaaUSrzvPKURuUKcFeeFZAT13tFFy5cOe/72zTm3k8bPoqtpg/x37xSlSWIULQNX5USTHyvMmtqJSXX2ij443t/fcRhq9jln6I28/t/i0KrlSintlt9nUd5vBX7dd/O1b8WQWcDPmFsAbAzMs8G4IKyTt5Tbfm2OHO53NO9cozcDcRC5exxK5lx7kpJah4rQy5Wk68+aeVa0YyUtBTkDph1Ldk3L2DZcfPEbuGbgdNrQtQ1lKa7sw1RJW+PhjN4XbMuBs+2R57eXKAXXhzMuMhBrjQCfpQ3U1vNLh7PVC/Th/Tm19Tw7u6PyBV+7vZQUOhOZUdyOtUQuzIrSzozeZYBVBpdWcgRpnGdXDYInRQFYd9nmcNttcSbIEMy5w60veG934DhWNG7CZkq8tB4bHIMv1lqRxk2EHB1x9A6fFGWmu7VK7KznvO4Fv5k158XEs+2Br3zwPp9770Nus57lUd1y0///1L1pzK5bmtf1W+ue72d8hz2dfeZTRXV1d6qbamhbUUQ0+EFFxCFKQiAhQY2GOEAAE4OJqBgTCYkYGQy0AWwJTmjiBwKN2KJSQBUFXeOZ6pyzz977nZ7xntfgh2vd997VVPfZ1b2BfVZyss9+9vs8z/u+ee7rXuu6/v/fv5hMjZsuo7VROB4l3PSpgMC98GfEi6QxwR5xtxjC7sVPUPM7ZRVwpU+ofpsuY5boIA8wZOPUaDfncavxPJG3VkZc17NYfEiL2IXYExlfW6/4sC65W7RC+Qu7No1nmbeideI59lE+Jcelp5f33gF/Tin1O4H/8JO+/oUoMijIFxXbizPOX3pMUnShYWtJTw8c378nuIcgw8/mNWiHNxHFG4/JqpT9Oy8TpwPWRHinhfVrI9Ksn7KUehMzK8WT04YexLHLKFO56OpjSfXlz9P1ggHthgRjIzZtMRn78nDn74aERzdnZMlA1WdYl3BzeZtIe5pWBGv7LqO2Eu86WD1xaVsbs7/MKcMxIo8kD8kNKXFIDDAuogsGxnVRY6YmMRz6jLNS7BbtkEwJkZumZJ72nJRH3r6+zWfOLiR+xcn7liGL+7qSHlcaUKEjWDyPBqohnUDdvY0wTrMKzmoJOVMchpTWxuSRIY9bDkM69YEeXtzmrbMLoshxdVgyT3t2XU5lxUuUh+PXS0VNFlk+rkuck+PPaSqGyFGp24bJ0zox4WhlOC0r3tucUYcYlk2wSrQ24iTr+Kgqqa1mP8jovbEwOM86VaxTz3kG20Gc1HnkWSaWPCQdjOmXLxU27NYM2z4jUY55ALk/uD4X5XSIJP6lLv/pOS79+qf+qhEU5zNVxxeiyOjEkMwbTuILSY70ivTkQPbSDThF+dIlw25OXLaYOkdnA8NmSXb3GrstsV1KeWsD2tPdLOnbNMSMRGy3K7T2pOH40oVGpAkZP6vgsN5Xc/K0p+4yNvWM89lhsheclRUPD0+OniflkSyTXU0dNCy7LqeewOBqUrkCE6z6KozBF7GdNDFn5ZF2SGmt5iRvME6TxYZDl3HTFBSJoTUxy1SMlHkYhedJz74tiSPHWVLJDqfLZAcT/ErNILiFNtgIYm1JItkRZUFI6L1ikbcMNqLqMwYXUcYDDhEGgsSLaETyP0WVhDgU4yU9sh5SzmdH6j6jGVJOyiNv3HvANz58jcE98SrNk4FNl1GFXpLxT8LWbJgkzWLHLLZTPreEu0l65c9e3ZZsqMiy71NmieRdPWjyKX+7tYpMQ23hLJNjUWdhPygUsAwTpFnYvbw8P7LvU8rI0AUExQhPv11UtDYJN4ck4Dieb1H4lOxk/uWn/t8A7yNO7k9cL0SRAcjuXhMfC7yJ0JlEorhjRvvolCikQQIky4p+sxALf5MRrWvi5IjvQuh7gFTF6cDhuGAwMXFk2bRLnFeUyFZ3gk5lHYd6Rm9iehNTph13l1vRnDSCzzxd7Nm3EmHSDAl1gGon2k6c2tEl3doI56VxmWnCHTg0gcO/VYHudtEUXLc5sZK4WBPidjdtwSzpQ65QxBsnV9PvybiIwUYc20KgWC7CWM3gIpn49MLcuT3fSxbT5hSAu2UVlLkKtOayWnB3saM3MUlkOHY5zZAQh6bmRVOIAC4UlTj0YoCQXa2kJxM0Mm+eX/Bot6YeUuZpx4fbM26qBQ+quRgm036aWt0vK4zXfFCVJKHZG4UQ+7tFT22iKbpkFMy1NuZOeeS8rPjq1S2OTYYHChNx1cW8f5Tb6+1CcRiEB/Pm3LBODX9rk1MZ8HjOMsVJasi0515ZU8QDxz7lpfmBO+sbNoclHx9WdDZiqUQ1HalgRelTccfbiI926+fzwfefmhH2H/be/79PP6CU+gng0Sc98cUoMl6hTyx6JWpVt4sw+xnHj24zf+kSFVtUYnBdSne9wllNlBgJa7uZM+xmRGWHORYo7ZjfuUZnAw8e3hMVqlfkSY+xETfVgmVe0wxiN7g8LoXkn3YYKznVLuhoMi2oh2FIphykzsYUAfBUDSJtP8sb9n3GPO15WM1YJMM0wu6c9BgGpycY1LjLsWHXMrJWimSYRr6djSnjgVhb9m1JEokDPUsGkki4vVlsngjoQlRJHC6IqstJgip332cs6abplAtGxkNb0IfEhfP5nsf1PcmwdorbRTNlURsbTfvi7KlR9irpWeQd66Lm+rjEuIh10TDPWpo+5dhnU7SID+991crxZtvHRAp6q1gkRshzatwlORbJwHlRc+gzHjeSoX3ZzKhMzKM2aHF6xVWnsN5jvCdRYny8ncNVp7hXdCySnjfn8ZTPdJaaKZnyqs3pXMksNqRtjrk+n24eELKfQi/IAad5zfuHVZi0PZ/j0vi7+RSs/xr44s957A8DP/ZJT3xBigzsv/QaOjHMPvMxKrMkt/ac3NtDr7D7ApyYKNOTw+Rtai9PiPOe7HxHd73EtCnVbsGdH/kWu7dfYTU70vUpvUnQyuGRHYxxEXky0PQpsXasinoyS+7q2cR80WF8KawXEchFgUOjlefQFtRDShYbzmZHyaTO66kYjPEqx6Yk0o4HuzVtiPUYt+NZZCdbwU0rgrTWRMy1I40MceQ4KY/cVAuqIeV2KuLBMunDRSy6msFFrLJWsKHBTvBwv2JwEedFzWyk0A0pxwD1HoHibXCDr9MOh1DvZHxt0ETkI1YjjJ3L0KvY+kyaw+HImIfd2K4pSSPJ+O6d5iTtJu7dV6k5AAAgAElEQVTMaE8Y1xgN2zvNrazHQXB4iz5FK0FA7IeEy05Uvx/XikSLOTLVimUisKnrTrxM98ueV0oCqrSQgg9sexmTl5HDmzhkO1nuhlSHOIT+Eb4fbWNOkkZAWoMYYU+zbuLxPJ+Pvpommi/iUkr9OPAPI+7r3/HUPy0RiNUnrhejyAD5+VZG2Y9XuD4lPd+iFz2uTtHFk3GhH2KG7RwVWbyJGI4Fw7EgmTcks4bcxNQf3iGdNdwclmjl6YaE89WW+bwKhDrHoSko0p6SLuwqYoyPJv5vH45Z/VNozX1TCCrSK14/veJsuWNlYuLYsD0u6E3MsqiJYyP9oIBGsE4z2IiTvJHMo7ArAZmsrcoKYyPuLHekac/2uKAK6QTzXD7kp7MDM5OQRganFUXSs22Laepyb7Gl7jPyZKAdEt7bnrJMe07yhiyWx/JkYJ61WCf4iC4Ero07lmXWcehy8shQRpL+OISjzvg1hyERxk3RoJXnuhXXdxpZ/BCzaXOJJgm5SSdpx2WXk2nHWdayG+So6FCcZx2R8nxQFZPjHAhITxEWXjQFi2Tgpo+5aDWHwXMrlx7LOpXEyAc1fG5leHUGf/mx51v7hFQrbuWKL6wb7uYdlYk5S2Vnl2k3udyzaBTVibiyNXGAXTnOi4qXb1/Qdil1W1B3GfeXW86GlG+GY+gveb3406UZYimIgVtPPX7gu/s0P+96MYqM8qjEYI8F6a0dSh9QhUXlwMHjTYStc+L1EV322EcpUbAN9Ps53ilUZInTHrWfU22WxFnPsqx4tD2VpmiQ/lunJzzD2IPpg9ANIIlFw2JsxIf7NeuspUx68jDuboeUPIyFTSgwedYzG9opO6ksGnZdjrGRyP5DrvW+z/nCG+/w7Q9fRStPOWZRDynn6+3060giKwbEWHYDzml6G9P2KaQyJWuHZJp4NCah7oUf3JuY9azCuIibppzc2Fksju8qGEK70OAtQ0CbcRKL4r2aKHhJSAuoQoM41aLQPctbTvJGrAnJQKqdhMqhp+PYmNW07TMW4ee46bPJlyQN2oj9INiHPGhVFgF2NXjNo7pgcIpHbUllROMyoh1iDded4pWZ5bW54oMq5lbmeKnQtNaTaMVrs4HrLhGRn/bTMTBSEpsbRRLPmyUDD/crvFfMQ/oDwN3Ta7b7xWTLGHszuzZnkQzf44P8i1sv8nHJe//TwE8rpf6E9/7dX8xrfGKRCcDg/w6xijsE+feHlFKnSObK60in+V/x3m9+MRR0FTvi0wqdGlydofMeX2mieADt8V2CCiNrFRl0OlBdnJIULUObUqwP8guxETqSuJQu5FoXYaqUxQNVU0539N4KNlMSB3r2TUkSWYanRrpjdnM7JBN0vEw74c94QzskJIGWN+6AuiGhyFvOT2643pzw7uUJs1iQCK+fXnF5dYZ1it2Q89Lp1XSc63qJgRnXmKDYmUSKW5+y73OOfcYia1FKxuJR7KbIlVfOL6ibAms154s9d9Y3lEVDOa/46jd/gDpAwmsjaAXnJR0gCz2IcaKkQ+9JImdFR2IZQdzC4KUVPc+o8B35vpF23C1qrpqSIfCEz/KGSDu+fH1Gql0YV5uJzXsn7wTTGRvuzI7s2pzKJDRGTzTAVHteKuT9y8jy1U3EwVju5BEvlx3ep3z7oMKRRnGvsFx1Ma1VFJHseO4U/YTMiLRDIaF5o+dr22dyXLSaRRDbFXnLYOOJN9QNiaitn216+0zrRS4yT629Uuo/A34ImIj+3vtf90lPfJadjAH+fe/931RKLYC/oZT6C8BvBf6i9/4PKKV+D/B7gN/NL4KCTqxQZwmqM9DHDJsF6Z0N3oBKLToLQKkmwQ+aZFmznDcy6m5E99IfxFfU1wUukO8AzldbPri8jXXC5AWR2h+7jHnWEWuLC03TJDLE2lKmHe9vzrm32FGH7OxdNWfblIGJ23JxXPD66RVJMvBwc8rp7MhqdqTpcpyL+OjiDvu24K31DUn4YN9UC8pQuJLW8dH1LUk4iAduz2r6PiVNezbbOZFyE0N4U8/pTcSt2SGIB3Ow0LsYjChTV3lDP6RkWcfjrWzlP//WO5SnO7xTrIuKzqwkesTLkWTbZ5MvCQhaE8lcGncweWTRQKbddIxRCuZJxy7Q9hojnODBRaHgiQQ/DybPb+1WkiIQJm0aAU/th4gfWh154+SaY5dzWc94XMnPft1lATMBWeSYBUPlMrE0VvPaHD6qI96vIFIpj1rNIpGpUhF5tr0cR+8XhtthMnmnPKKVp7XJlAe+Liu+fnmHNLKcZGMChsQRp2lPtV2zKCt21ZxIO4q0p7exTOmex/LqRT8ujetPAf8z8C8giIjfwjNMluAZikygZT0M/39QSn0dAQ7/88CvCV/2k0jkwu/m+6SgAyKWOAyoApJFRWwqHvz0j3L2xkfkb16hYvAGdNqjNKBb7L7EVDn9fk7fPEmA9F5NyQaLxZEkHXgVOd/XTUER9CXWa+pejjfjjiZNBDA+n1XEkeXysOJsdpDtu415abVhU8/ZtAXOK4yL+ObDO6yzlo/3J+TRQBm0NsdeRH51n5LGlt5EXLUliz6dyHJj+oDziocXt7mu5izzBmM1ZdFNudh9GOdeHBfcWezJgn4ljYTHEmkBb7V9ysXhHOsVi6zjnfdfY/6ombAVKmhz5mlPHY5GcTgCeW8pk54iGdj3TwRundMS0RJ8S7suo4gNkRarQm9j6gAzH4CTvCHRliwZuKwWvLtfosXQzCKRwj/2XvJIUgpu6hl9gFhZr0i0oDQrI7lH85BXXcQCEXfAaWrRSjKvlRKiXaL8hGGIlOAl8kgyv2dJz0snG+ou43ay4/q45Lop2YefJ48NnZHJ4SJribXlq++/Kcpq20xFqenFL1Ykz8cg6QHnXtzG71Prlvf+jyil/i3v/V9USv0l4Kef5YnfV09GKfU6Asb5/4A7Y+Hw3j9USt0OX/ZMFHSl1G8HfjvAq6fgHaj7SzAGHta8/Bv+Du6RR53l+Icd6kTRvz0nKuVuY44lzoiuxNsIC3R1IXlM2pOqgCfoE/KiJcs7ikrSI+dlzfa4kAzsYCC0TrOvS+LIyjErb1kMKdfVAuP0pKq1Iag90o5tXXKW10GsJUFqWTxQh2NPE4hvsktynGSt7CSc4nrIKSO54NPI0A0Jr55dMSsr3n14n+tqHlCWwaBnYhZZx8VxyWlRTe+RxYZF3hBry+PDikg7lmnHpik5nw0c24KbZkYeDTRGGtu1jUm1o4iloMRKdC83bQktgWXrpgjcUe2s8dydHfnwsGRwmjIeuOnGn6Oj8AOzrOXiuCQ1Md85LMgjS22kPzNyfMfi2piIddoH9kzKWd6EKZ/l4yafzJA3fSSjfySnunOK96uYRIuhsYwceSTw75O0p3cSjHeStRPEaz0/sD0uOLTF1H9pTMxJ8GeN9oEiHjh0OdtGdsZ1QDqMEoc0NiSDnXZ/z2O5T8dxaWxCPVJK/dMID/iVX+Drp/XMRUYpNUdAwv+O937/PXJcpi/9Ho/9XYSfEOXwRwF+7M3I+x/9PDaf4fIZ6ezrcH2D/qEzaGqIWzCgsx6zL4mKnqhsScsW1yWkJwe2770k6Yx1Sdvkk65lsTrgrGa3WRGHtIIkMZwudxLgFoqK84p53pAk0rs5huxl6+RDfz47kMSGIm/52oNX2HT5FEdiwsVzkrU8PqyCDkZAWON5e9+JmjbRlkg73lxtBCHRltRDyrqoWcwPdF0mudk+xVopUNWQovFcNeXkUo4j6TclkaEKgKxNl/MD54/J0p53tqdcNCXzZBD+blDYqlB8x+/5LG9obUxr5UKeJT2tlbC8eTLQO02iZLczTzvunNywLioeH1ZsQxTuWS6vvy5qyqyjaAceVXPulbWYKhMRG7ZWcq4dgnGQZnhKE5AN9wKlrzEC1LpXDPRWT1lKiYYPa/nI3s7l6DWCweexo4gsRWywQzJZOK6OC0nrDPHA9ZCIZcFEIQpGNEneM6mrRzIgXlEmA2lk2LcFs7QTYmHQ/DyX9ek5Lv2nSqkV8DsRfcwS+F3P8sRnKjIhke5/BP609/5/Cg8/Ho9BSql7wEV4/PuloEMcgwnMk+0F5qXXiT++wL99gVoo1Kun4BxRsyU+b/E9xDOFb7xAyJUjznq81aRlS1MXgW6nRbgXW2YLuaPNQ+Kkcwl37z6mqeSOFUWWh1e3iPpsCqI/Bg1MnvS8fXMrkOzkWx7VuIPT3J8dOSkrsnggTeTY8tH2hDhyWAcXzYwq4DBvF4ZZ0pPGZjr23Dm54YPLO7z38D7bpggCPTc1YatBikocOaohCfYBMU86r1jkDY+rBa8utziv2RwXEnQf+LsjpW60AMzigd2QEikXbAdyQaaxYXARs3gQz07aoYH9kHIwCbMhZdflU6Fbpj3rVMR4u7bgnc2ZAJ+84jRwh/ekXHcJMxsxTwZuh6JWmZh5wCnUQSeyD/6napDiLcJFKEOE7DKxnKXy3ovEYL3ifjlMiZo3wcd0XjRsWjHBOq8YXMS7N+coBbGS36MJVgcJi7NPkh5sTBdyyxNtxeGuFbeCgnoUFarnVGQ+DdCqwPh93Xv/54GvAv/Y9/P8Z5kuKeC/Bb7uvf8vn/qnP480f/5A+PN/ferxZ6agA+Acqu/Qxy1ueYqPUziZo6JA+dMarEGlQKJQJxm0PWqhiGhxTcbs1pbqco3tE+bLA9bEOOs57MWhPpiYLO3xRYu1Mf2QELUZSTIQpwMfffzSdHwaXdejX8jYiFdXmwD71vQ2Ylm0U89lVTQc2pz3tqfTRZYoxyKT5ugy7TnLG27N97RDytlyx3cub+MpKZOedx/fm+Jei2QIAfRqAoG7gHDYB3fzx9WCs7yZJiB1nzFLevJkoMwbtHI8PCyxXrQ2hyHhuktZxKIR2fbZRIwbFcfrvKFMenZdQY/ElyyzTvASXoUxc0CBBiXxCBQfx/S3i2oqaG/vV/J7dxKslkaWVdJL4Q2ZR+uR1xNZEuW5NavoTRRwDWoi0Q1esU7spKI+yzpaG4nb2klueawkMuWqLaaI3DJoiWxANhz7VMIBUKzC7m5ERrRP6aHWWUNrE3F1J8MUvnf37IrDURIjyjC1fB7rRS8ygfH7G/kerOBnWc+yk/lVwG8G/rZS6ivhsf8AKS5/Vin124APeCLMeWYK+rS0nv70OiJ5++/IY2kMq5X0aaIYbq9h6OXrdi04hdnMieYNzkakRYf3ParKqUN+02xxJJ81XD28zWJ1oD6WaG3Js36yEGjlef3VD3n08A7dMBNBXSTHmlnecmiKyQJQJD27wGnpTEISOfqwxV6nHQ+Cw3mWSDzseVFRZh3tkHBTzacJzNnsiPWa6+DtcU9twVsTs8jbEMYmpsiLasE86ci0JUkdl23BqyfXfLw7oRpSFqnYBrbHBXFkub/ccV3PcGH3cpoOk6J33DmMeUKLRPQ2u64ICIUIG3QzSnmKyIZYXHneg70cCZ2H+2XNPO2Zpx27Tgh7WWS5X9bif4od67SbjiJVl0xIzkQ7DkPCIhmYpR0PDsupES3Z1PJ+i1gQDKu05zgkE9YzcppbYSI0ZoHfCUe0bZ+ybQs6G0+Cu0hJaN1p3FIN6fR4F0LpgIklk0cDeTSw63LOi4qTxR5jYo5tQRqbKd74eawXvciE9TNKqT8E/BTfzfj96ic98VmmSz/Dz2/p/ie/x9c/MwV9WoMcG/TNFfq4x53fxscJ0be/CY+vQYP55b+S+IO34dhA5/FdhMos8UlF+9EZUTZQ3r8E7QQW/dW3pnSD6nrN6fk1zkVcbk5ZzY5BTCdepbbJqeoZq+WePOvYHheTLqLuskmzAmFKFVAHo2Dt7nwvxxqTcG9WTQFrg4twKI5dThYPbDspTqOoa5z2HPuURFuqISWNLHcW8np1n+GcCvhHuaPO045tV7CIBz7YnPGonjFLBk6CAXJkz1gnsPJEOZZpTzOIutc6RaK8EPSesjcs8pbT6MiH21PKyGC0xnjBcYJAz72XxIQ8Nuz7dEqYFMZNRh4NrBaNiPpQ3NeW2/MDvYnZdYX8jCZm06WsUznmrNOOwctuYrRY9DYKKE5DERsyLayd6zantZrXFgf2fUqiREzXBatGZyRuZh2SKm86kXPYUGhXWcsK6cHEyoViYihi0cs0JqG1MbGR/lNvIl4/uWLfluzDzeNsueNytybWz8lW4NWEInnB1z8e/nzav+SRbOxfcL0Yil8P6sOPYL3AxzPQEbo+wq1z7OltVFsT/+yXcRcWfaqwmwS96LHbHKU98bwhWjS4JkXPenCQr4+4Icb2CdVR2DKDSbh3+4J8VvP2O2/yuc99mygxmD4hzTseP74dfE09q+We/WHBvilJY0PVZyxzSRG4s9gzmDgoXvsJBJXFht5EGCcXbq7tVJzqPqOMB+ZpRxIbNvUMh8S7Oq/Y9zkameQ8PqymizcPQr6xGdmYZLporlvxG90JgW1ZPEx9HhNc2UPQu6yDOhitWWgRk2WxmCE7kzDYaNqRdTbCeMUqHAnOg7hO47lqy2lSZJwwcuZuYJF2lGk/7ciyeCCNIh7uV3The9HKs0ikCIwQ9dbGJOEINxYNHyZMeWTJtGWVy0hZ47k/syGDW+JYbNiJjgkLY+Su+JYiToMlwnvFjS05yRuh3nlN5B2D1+yDVGBwmvOiCU3gns+9/oAPP36Jq3pGZ0Txe+xyyrSjM88HJA7PZyejlMqBvwJkyHX957z3v08p9Qay+zgF/ibwm733vVLqtwL/BTBGnPxX3vs//vN/j/776sM8vV6MIgNw6wxfzvBxIv8tT9E3F0QP3oe+hzhCrw3kGdEPpHAz4C9jVDaAV6hIYmuHiyVR0WO7hKHJMEOC1p6qzlguDqRZz9XjWxzanA/efY3z82vSrCdJDMv5kWJWs98tSbKee4uHDB+8wq3za067HX0YZyYmJlv0XO9XdCZhmTfTh653Mbfne2JtGZ6yK1SduKat12inWWStKE2V+H6Me6KZGY9NvY2E9Ru0HjdtKUDvwKw5ydopGsWHPqSxUuRaE9IlTYyN1ISFsEHJXARZvFZqGk6OtLxl2oUpi2AcDl1Gpu3EtR3ZMG3YbXQ2wndZ2BXJa100MzSEPGzDZ88u+HB7yuAiWptMr1PEhmXaUQ0JB5NQmYTzouGLdx9QFg2bw5JYW4q85XSxp2oL9k0xgdzb4K8a/VMAuyFlmQwyPrdROJpZGpNwCND1LMgHWhNPuduREurgT3zmm2R5x8cP73IIfbDeRpyVLV2wcIzapeexntNxqQN+rff+GAY1P6OU+j+Afw/4g977n1JK/TfAb0MEsgD/g/f+336WFw8Jlb8fuO+9/2eVUj8I/Lj3/k9+0nNfjCKTxrjlGp+XqL5FtaLiVZtrSNMnOaSdxx9a1KLDN57k/hHfg2oMw/WCqGyJip76wS1MnzC7vWHz0R3uvPUdFjcr3nvvdcp6xuPdmt7FnKy3ZGUz5WVHkWW3XWFMzHazpsg7bp1fh7iQiDzrmS8PVIcZN9s1aWwo045tM+Ol0ys2hyWHLtwVbTylUnZGEJojkmH0D6kw+XlaDWACEiKNDBBz3ZScFTVFMnA3PnDsM6xTVEZc0iOKoEz7KQ5l9FZdVrNwRNLc2IxZuKDHO3sZYOj7Lnuiuwk9iZFx21umC3CEWI0Z27cRSt9obhycNG3HY9r4c1Um4cPt6Xc5lwWPkZJ7xXVb0ITp0yIRKPm+KZnPKol2mR9J0x7nNFVbiOI24DNO85okcuy7LPwuPTFwHBJm8YDXisrExCqaMphGbKca5Oh6J2hp5nnDYlax2y/ZPZqRhJ3emIJ5HlTh27ZkmbbP57Pvn49OJrQpjuGvSfjPA78W+E3h8Z8E/iOeFJnvZ/1J4E8jgluAbyO2oj/5SU98MYqMdeibK2n2brawEgpd9X+fMPuxx/iDQ90podCoAogjOAz4FtRCAZZktsfe5MKUiS1Ke7r9jGJe0+3nFKsjn/nsOzx+cJd/6Ce+RLufUe0WtJXoapzT2BCvkaU9h3pGmgwkqZ+mPJvdkqvtmru3LvEo6tCYXRUVj27Opsbo5XHBvaW4ohd5w0l8II4s71/ewXkVdCBSOItkmHQwo2lRAElyQY7HAuPScIQY2I0O7WDuBNi1BYsRIB4u/DEN8iRv2fdpIPbpqeFb9/K+EncSc1Ye2e/XlGOaZShig4vII0NtErrQP5AxLpTxgA16Eu+hGlI2XU4eWeIgJNTITmCdCZO4MgkXTTmpcR0SXaJh0qnEIbrm1skNbZdxdXmbB/u1jJyf2t1dtWWwKUhgXBTg4uu0w3gp8qukD8fGhCKWtIcxIWJU8hKe2w8Ju3qG9ZqL/Vp8WsA6axlCbMs6rzl0k33nl7R8mCI+4zpXSv31p/7+R4PeDJhGzX8D+AyiZXkH2HrvR3nyKIwd17+olPrVwLeAf9d7/7SI9ueu2977P6OU+l0A3vtBKfVMisQXo8h4j58vUNeXUOZQVZBnlL+xgOMpamXgegeDh1UGaYK5zkher3BXQshTQeZt6pwola1yenLAh57IsJtRnG15uWxJV0eSRYXSnr7OWZ/f4MPdXWuLTiyrEMtiR0JbJpEmy/WeBw/uMStqZoX4jbxX5GnPOunZVnP2fc6H21NOippZWXMTxrnOqwl0NapLx6yjwWkybVFhxGqM9HXGwmW9DlS2cAR76rVA7siPjsvAqTWT+C6PhLZ/ntfSIHUKreWYIbsOEROeBx7OmLJwWtQ8rubMItHrSMyvoggMmmoQSlxjY/LYcFnPJDnBCxrCeUUfejYCopKi1IUCMmY6EYpMPwLLQw5TYxLSLmdhKrbHBdZpXllt2DUFHwbQ2Cjo2/ap5D9pRwJhMiXHqN5pPqjmxMFRPva6OhMzz1p0ZCUXPLLsQp8siweUjbi/3HJopZh857Di5fmBdVFLTtdzVPx+H0Xmynv/K37+1/EW+FGl1BrxGX3+e31Z+PN/A/57732nlPo3kF3Or/0F3rsKpmgPoJT6lQju4RPXi1Fk0hScNCXZNzDPQGvU5gq2B/nUrCWWg7aD2ZzkC0e49KA9uuhQicPuC1Rk6Q8lcd4T3zriqgScYtjNcENMsqjF2W0jyrMdxcke2yf0VUG+OpAsa5rHYjDMVwdsm5HMG6rLNemsYWhyXn39A6rdgg8e3aMIo8yTxR5jI2ZZy/lqS9PmXByX5IelQMCdpngqx2c06iXahhwfafymWvo2PRERnmXasu9zkf6HI4JWfjqytCamM7GMjrUFZDd2mtdsuoLayr+d5O20LT8MqUxVUrlQYu24rudTAoBMktTkMRKHtRS78TUiJc1a7xWD1yySnpeWW5ohZROUyX2fUUY2MG1EYxMpx+N6Fl5DpnOjjUEHXcxNl/FayKkyNmI1O/Jwc8Z1PWOZdbw0O0rQWpgm9TaiMjF30n4S2BGK7wjcSrXjJG9JtWHTFczTJ6RA6zXKhaMrfuqVzdOOedZR9ymDl/yrx4dl2Ek9p3A3mIYDz2t577dKqb8M/ASwVkrFYTczCWO999dPPeWPAf/5J7zs70QK05tKqf8T2RH9S8/y/bwYRcZa1CFETbz2MmpzjV+sUK2Mqyk0JClc3ECRwIPH+AO4LkFnBrMv6bdzdOzEclD05K/f4HvQi4H23XPe/urneemVB5x94W26xyeCl1hUU5RKNq8xTY7tE4Y2RWmPTgz9sYRjwfbqlHgrUS1JKCw/8Mu+Tb2fs92teHB9i/PFntfe+A7vvvsG1mk+e+8B17u19HQmH9KThqH4ZLKpcRlHjt7JDmOcKPVOxq11wH7K+FiecztryWIpMuvgi4qQUe0ubOc1kCeDTK60n/oxg4u+K0/79nxPb2KqPqMJDe4hCA/n4ecdcaLOKzrEOFkkIup7abkhzzqydOC97SkO0ZwMXgfEpzR161AExvF/pMTMmGnHTZ9SRpbzvBV7wZCwCaTCk7LCOsVVXXIwCYkK/rFOLCTLZKAx8dQYN15RhobuvayVJrY23FnuuB9f83BzKhTBoK4ed4r7PmeVNZPEQClPHDm+cH7Bti15d7+ktYpXZ88preA5MX5DY3YIBaYA/imkcPw0Ugx+iqdEsz/HtPzrga//wt+n/+tKqX8C2R0p4Gve+2cSC70YRWYwsK/wr7yMTzOU1nJ0AjjJ4dBC18KJaBWoBtRZDB8JSU+nknaQ3NuhCoW70dibjOj+AHFEdmfD537iK8Rli5pZkmVNtGywxwxzFDREu1uwfuMB3XbBxcM7fOvRS/yqH/0K5cmeZFXhvnOfYUhYLA8o7Xn48V2qEFt7aAuaIeFnH71E1eYsZ4IUyPIOu9FiuiRcWJHDhsgPgFXesmvzicVinehT4jB16m0UdjhuahYD3J0f2LXFdIwZRWfTyNwkZNoyhONYbRKycNGN+hxj9XS0ujoumAeLQG8X00g5Cd/DMm3ZdgVp4MlYJ5qdJEDFqy6nHVIujgvWWUsWGYGeh11Q89S06hhEfpHyWJgK3xS94hWEoLbdICkCm8CvGd3PY9RK6xXrtGcTinUUxHw27LBEXCc/bx4bNvWcJuAzz6jZNGXoWzWg/NTnOvYp1mtOC8kT37Yl67zmTeBxXfJ+sKP80pd6XgbJe8BPhr6MBv6s9/5/V0p9DfgppdTvB76MqPcBfkeIOTHADYJu+fm/S6Uy4F8H/lHkyPR/KaX+mPf+E1PuXowik6W4t95C10dUXcku5vJCpkrOSXHpB3BSNDgpcR+0mP2c9M4Oe8zorlc8+tpbvPyrv4I+d0AvPZw4wnUJD3/2LV7+4ten5rCp8wk8bpsnUw+lPHdffsgbX/gm3W6GaTNsl/Lqj36D63depm1y8qLl/ssPqI8zqrpk25Yc+5STXOwFu6bgiz/8sxw2qymPSLwwBuOEQ6uClmQWwu5H8d5uSKddDTCJ9EZRXKItd8ojj+96hV4AACAASURBVI4L8iAYdF4RBxtDHVAE48XvUNQhv6k1kgeVacuxT6feRazFEzVG895fbXiwO6EO0xprxWZhveIH733ErKz58rufCUcd2T2Mcbej07ojnljEl81s+t2OcSZPH5XGI80Q3NOjeTNSwhM+LRoaIzL/2sYkynHTFnJ05EmyZRyb6bEosIhBdgqzrOXQ5VPj+N7swK7LA1M5pjUy/dMemqDp0UoMm2lkJ3c2wHne/F2s4l/Keh47maC8/eXf4/F3gR//Ho//XuD3fh9v8ZPImPyPhb//a+Gxf/WTnvhiFJkoRplBRtjVEfXxjQCrciBSuA9quYNrT/fRkuylG+yhRGcDrk6Jz1vS7sCdRQUO3FahXy3BGPx1y/H9l5mv93z7r/5yPv/P/Aw6G7j68ue4vDjnlc++R3FrS3woQ8+mIi5buu2CpGyxQwxOc/3Oyxz3C5arPcOQYExM36ckseG0qLi72JHGA4v5kevtCe+/9/p05o+0C7Q9GT8nAVjdmSSgPvU0LVklPcZrVrlI38fG8GiaBNj3OXlsiLWb0BMoPx1zxt5NFpIaLGGmGQoPyAUcIQre45CBkh1FElmqLp8am/apo9zgNO9c3J28VW3wLDWDCOqqPpv8TnUfhSNMMt2px3iTYuLJWFLtQg5TxCy2FMikyDg9MWEe1zPp8YSsrMFrsRUoTxe0Oqd5w03g/IzxtbWNOc/rSVIQKSc2kADumqc9F/WMe7MD1ms6E08w8fF3OzbQx6wljSeJLZ9b3zy3j/+nxFbwg977Lzz197+glPpbz/LEF6PIAKpt8GkGdYtrNCpx+KPCDxp9GuCuQP7mNce/c5++Kli+9ZHwf29kJ6K0R2UOt8+o/sqc2Q89krQDE7N6/SGnn38fAHssmN+5pj6WZOsDbohp9zP2F6fkM9HNNFVBVZec37pmcfeK+oOXZKpQtjx45w1mRU2Rt+z2S+LIksYDcWx4dH0uJrv5gWNdUqaSOLkuJIYli63gPGNDb2O8UsyyTtjBQe1qjJ4Kxjhe9V7RexHYNSbmrKjFIWyV9I/CMeowpPROM4uHqVk75TM5iTJJtZNQNK84DlkYaUtxqruMj47LoJqNJ7OnGYsZ0NpkEuSN0ygbmDuj7ygLRxZjxH2eKEfvpEEba0cZiuqmyziEHKq7ZcVNQGzMQhGthoQi7Nhmoe8yi4dJhyNaIWnaFmEn09poMmOO/6ZtcE5bpubuWVlxZ3Zk3+dEyk2ToyjsbnyY1GnlMU7sCHlsmMcDy6J+Lp/7EZj+KVhfUUr9Su/9lwCUUj8G/D/P8sQX46frOzkWOYc/yBlargaP/uwC0ggihT8qXKV59O4rbC/PwGmG3RzbZKjIorOB/sEa7xQ3H96DSKHuF6w/9x3S1/aoxDBcLsVQOcQcqzmmztk/uMOH33mFv/S3fwQ3RGhtudqcsq9neKdoNkuqumS5PHDcLFmUFZfbEy5uzogi4ZSM0SfeK3ZNwc1hyaaekQfmy6hQ7UxCHMnO5udOKKyT402sXKDNOcpkYJ72lGnPKpNjw0nesu8yKU5WGr9N4PdmkSEJ/ZzJcBl4vcLHlfesQrzteFeXvknCsc9Ypx3zp+T4DhGkRYE4V4UCmAb+Sxe0Oj7soMrIUAeEp4zQYfDCAC6CXUAFt3oZG14pa07TPvSR3JQaOSqCY+WCIVOF8XdEkQgyYxT8WaeognlyPH4ZK7uTRIsVIY+N7GSc7FiOQRSpEWbPpp5R9RllGMWDHPHE9pFhnGbXZby7O0Frx/NZT5z2n/TfP+D1RYR0+bZS6m3grwH/iFLqy0qpX5Dh/WLsZJQCY1DVEe+QGJSyR90q6L/kqR69yvpH3sU1Ka5LeOVHvoHSHu8U6e0NKrb4PsZbjU4N0bLl/q/6W/TvL4jmDcNugT1aollL+soOu0nRieH2nQuibGB+64bXsp4f/sf/GvXDM3aXp7z+xvs0xxltk7PZrCmLBjPE5IXQ9d585UN2uyXffPwSb55esm9KcUNnLbcXe7JM8JntkE6Q8ThgKds+FXp+EIttm5LGJJwWNZFzEMFpWk9Y0CTc9b1XnOqKy2oucST1XIDo4QN/7FMxFgbLwMihHbwCp6fHZcTLE7avkQnWPH0CyJa0xCextEVspostUo40sFZ6L56qzj+Jd11kHYPT1DaerAjbPiVRHqcdOI1F3n/cMdVGjJ3je7U2Ilaeq5AMECmPx0/Q81nSi+8qTJLicCxNkJ3bmCk1rmOfCisn6Um1mX4PIlo0HIZUimAijOMxWXLo0ykt03thCEfK89Hm7Ll89D0iyPsUrGeKpP1e68UoMs7B1RYMqFs5Udxidwn6YU36piJ9c499LEeiaNUQ0eDbmMM791m89QCVOfSql9Bj02EvUnbfepWTH3sbFYNKt1z/9V/G6s2P0W1P++iUoSrIFxW2TYlnDZnT6KwnznvOX3+ATgw3F+fEsaXvU4q8RUcCx1rFEl8yNxE/fP8Dmfq0Bau8EatBIVDvH3zzHb7x3ptyUcZC47vZr1gWNb2VWNwi6SeOTR1Ic6u8Fb6JiScY99hTAKTPgUj3Y+1oTMzLiz2Pq7lkVA/S+F1mHdWQihpWeQ5DMkXiNiaempcaMGicZcq5TiMxJn58XMhkyEsY/TpEhlSD2BAipM9jnJ7wCWk4wry1uOHhYUmRGE7zehqrWy/WidvlkcYk7AZRI49jkSSI9ZQStnD21I4v1o5F1lIkPcv5kc0HBTEqjMPdpGhOtKUz4pRXBKOpk35Lnhj2fY6xUlTigCwdd4TpU2JGkB2aD68xuAjn/HMLdxtf/0Vf3vt3lFJLRGsTP/X4Lx318PdlxTGcr2C3h94INLyQu67by8hVzztUCq7RmJs56Wt7VrP3xFYQeDT245jo7kD0AzmnZ2/LEauSs/jq9YcSCGcVOoxBm73AtRepKFrNUZq/GulPFGWDjixZCDLbbNb0Xcq9z75Puj6iv3MPd71mvahYr3dsNmu2xwVf//hlTvKG+69/QJl2zPKWqs3ZHMQuUfcZcWRJIjvxatohZZ61LPKG11/9kK+9/RmMlbhcgMFKcVlk7SS0q0zCOiRDvrdfkShPrHWwHPRc1jM6p8mDjWDc8UShOGkk3ygK/ZI66EyioJ+5CebASDtS5TkvarrQq1imLR7FvpMUyziAowYXTVgH79VU6MZG66jNsU7xsFoI4iGkBvzI6+/StDlff/iyNGm1Y12IHqUZ5PjoUbRDgnESrxtpzypp6YIfqdADq6KZ+hxjX2p0sWvlaU08AcmqIZ2KkIDS86DhsfQ2nTRCIDukvYkxXvHbvvbH+c3qTzyXj/8LcBT6xKWU+n0Ik/s9nqiGP0WoBzPAZgd5CnWPOstg1+EOEd5pXJcQrWvcQcbRSjvZt+LxO1BzB0oRnfRUX7krDd9Zgv0I/BAR3+tI4h0qBnOVE2UD2arC9HK3evcrP8jLb36ATsxUgKJcTIZp3oFTXF2es1we8F7x+J3XOBxnRJEjiQeGmzAlMjEniz0v333E6f3H2D7hdLnj8eaUziQs8mYyMBor8Kqqzam6TIR44QL+2tufoe4luD6azJIQa0lWWOQt9ZBCLMgCE+T4RZhAeS9Izo+OC2axIYsCu9ZLjlJvpQncOS0NWBSzeOBWUU3jZu+ZMo+sV0GnI6bK3kTUQ0ocSQN5mTdcVAsqI6bEEV/R23iyTvQ2ogx5V8C0UxhZOVp5Pnh0L4zfLRBRJFL8R2+X8VHYmYj6djsUHIaEZdpShEa3cRHbpmTTFqyydtr9pdrQu5g87qf3PZ8fiMLXgnwPs6TnqikpYhO0PLJD2vc5xml+y8+OMpPntb4v79I/yPWbgDefRRfzc9eLUWQ6cDcKveikeLQ95ipHJZboJOhjkAwmAHXa4m40vk9Ae9Tg0CuLqzTlG4/FOOkGVKrRxcDwwZzk3hFvYNgssV1ClHcUJ3u2H99muTzw3jff4u5uTtvklPOa9sEdNps1J27L2SsPKQ5z+i4jSXvKWcWxEsJeFFlu9ivKrCNLewaTcDzOOHzjLTbHBSfzA2XYbbR9Kv2PcJd3KFyAS3VB4AbSbDwMKWezowjBmpnkdHcFtimZBXZN1SbMAoJzFNdZr7m32LEoK15b7tgGql8aWZQTi8As6YmcZzmqikMe9gjiGqdQIHQ6hxxTLhsZJSvlZdIzxFivJSUy6SEW31UaibYni1vu37qgaXO2xwXX9YzDkH6XoVErYSmn2lINywm5GUoD2056Sb2VopPFZnKMF8kQWDUC5JIpmqYKTfDGJMyTbhI+zqJedkQBzbkPiQTjbsU6RaRcwHrKhe+9ojbp5Mt63utTNF36WWCBaGW+r/VCFBnvFPqHbuN1JPaCKCZmh288rHJYrWG3hbaHH34LdfkIdXOAuZajUj/QfyMIviKLii2uS0nuiTM7PjuCRoLhTvak2mOrHLzm7he/QfX+vTA6jinnNWkpW/QP3zvjplrgrKbrMqLQKM3mNadmE5IPBpJk4PLmjMe7NefzPVHIQ1rPKtpA1isDrU0Hlm+WDNKTCTlNjUlItQm6GlGe1n3G6ewgCIfAaynigU1b0DsJULNOhYakw2tQXrFvCw5tPgnoNNJkHnONOie9kVjF33WEGml5LkylYuWZxYYhjJS7p7KRqlAUF8kg2Ukh7/q8qCaFsHOaDx/f5dhnwbflyZ/i4SThGGe8IvJBzRxeOw99FR1SHke+sMZzUlaB6hdzO6o49mnAY1icSZjpcNRG4VEYpybRXawtaWyph/S7fFggDdgsFnf/MP4uAtzrn/sbf+bv2ef/eaZR/j1c/wnwZaXUV3mq0Hjvf+MnPfGFKDKq8MLxTSNR9uYa7tyCNIPrS6iOov69c1uQEH0fvtbAaol/0KATg0oMKjV4E9F8cEpUdLgmk4QDA76N0dmAPRZEyxrbJfzV/+XX8dnX30drR1Y2fPidV5iXNWna8ys+93UePbrDzXbN6XqLcxFdm8FmRdvkDOF4M0aqJFoMfb7LwtjxyR2qGVKKAPsG2IW7KOHIn2iLR44mxzaZ7tr7RrKgyqzjNGyttfI8CoFoT7NolJK7osLLcQomlMPgZJoz3qGj4GPqgzlxvEuPuwgfHNf7Pp1EdCMe8zikGK9AO2obkYSiNDjNw2oRsp/EDuEQxOcYjSvfp3iVZGIkxzIQBkwcjn1lJFjN3mlOspYiGTBWtDhVSFowLiLWls7GVIPmVllNoC/xf7lJLZ3FhkK7AD8XbdA+sH96H01epVna8dbZJVfHBTdtyW/4m3/q78VHflqfhrSCsH4S+IPA3wa+r/n9C1FkSFLxLB12+LNzlLOi/t1cSVM4EZe2W56gby5h00Ki4GwFlxuIPXrWoiIPscebCJ0Ymo/Pye9e4xqNvpuguoGrL/0AUTqQzWuq6zUv337Ml7/1OYzT/MQXvsq9u49Jy5bjZslms2ZW1pjQRzAm4r2Lu/zo577Jfr/g2JQkT00+5iEGxHnFrplxUgpLuOpyVrMjD27OxIgXxqRpZCYm7yzsdKpe+jOHMGk6nx2nYhZry74tuG4LyaCOzdSLEAaN4Bd694S8P2plRi5vokSg5rwcDVofUYSmrUN0LmkY7Y7iO+8F2xAFXAIQNDCWVI8Rt/KeDii0m2wLoy5nHIWPPR6AKgj6AA6DNLHHYpfFhtOkFyypepKi2ZiEu4t9yCyXUL1FKipj4zTzJNxktUyxrFNULqE2CXnAo6axxYRMLOtlpzIG+FV9xmBjksjx2nNU9f7864XQwDzLuvk5aSXPvF6MIgP4chbwDtf4W3el6Bxr+m+VpK/dwCJHv/Nt8S7dWUp6QVWB96g7Jeq6FitCLM7rxa+5kV3RYZCC5Bx65rj141/HW4U9FETZgL444ccWX0fHhs3lGXde/0g0ODcrrI15vD2lSHrisLU/KSs+/Oh+SC8YhOeLKHy9V1zu1nxndwKECVUi2cmPtqeczioObcH9s0seXp8L49bEdAFCNY5TrdOss4Zjn/HwsOIkb7BG3m/TSZ6QRgrFGBY/Qsgj7bFOYbwmi8xEs+ttLDS68F7jGgl4Xkm42ehxcqgAeTJB9Ss7HKU8zmlmI2jdxlPTeTyajRd9pASuDrJDWmftNPpubcQiwNHHnZNSkGtDbeNp8pNHQ8iuVlNf5NDmkjQZCybj2GcScTIk0ucKRfGl+WFqHqtQqKzXfGc/51bAT6zyhut6NtknDn3Gpsv4N7/5R/7+ffY/HUXmS0qp/xiJPHr6uPQpGWErhZuvcaf3SFzgrew3sFqSftFAm8lxabXEv3+DWg3y//fuo955D46NiPiqBD0bwCj841qmVDH4xqO0wR00OIVeWcw2xIIUXUB13ggj5ltvsVrt0JHDmIh51tL0KXUjqYoj38R7zXx2ZLtbsW9KYf2WNe2QcJK1PGpKbpqCkzDsc15xU80k1aAu6W1EFgtic1S/juhKpSR1YJW308URac/FcRE8NWpi2nbh+JAGp/fI+rVeTRnVaXBf90MSrAty0c/TDutk3PwkzEzLTicArUZRnNIOayMaJxOqKmhQyhCX0gU4Ve81F/UsjKbtpF9pTMK2y1mmHcdwBHNeIXkOAq4akZl3ympKLcjCaFlrJxE0YXI1zwTm3ZiEWdJTZh2HtqAa0tDPSjFWE0dylLVWY8I4+3ZRs+8zTrKGZkinMDfJN38iWvz7sTzf59njH9waTZa/5qnHPkUj7LCSj9/F3r6PLVdkX/sSpCl+uUY9fACFaDb4wpu4NENvr1GXj+SxO7fg3QuZRI3ZTLsa8gz38SA+qMajEo8qwW0i9t+5y//P3ptHW3ae5Z2/b8/77DPfsebSPNqybBmrzRAjSCAkTeOEYFi2cbCNB5I0oeN0L1aTTpqVZKV7dYdAE4SFCdjYHUMsPOAOgwFbHrAdW5Kx5qFUpaq6871nPnve++s/vu+cKsmS6sq6VfeWfJ9ae90z7rP3qXPe837v+z7P07z2tKIR2DlpX8lIHDx6lix2GfZr+F5MUB0zGNSoVscksSr+rvdb2GZOvT5gbn6Ddm6xtLbAOPZUJ6NQ2cFElsAxC0W207+0UeYQF/Z06reQBraRT7sgk8G2qpOoLxcWSW5OTdkQqv6R6/kTocmDi9Wh1qfRIlC6aDqRWHBsVedQszAl/cTDNhSFAVRWMxE2L3WXR0qBYxRTyc4J/MmQoKYOFKiMxDWLaXu8kPY594Lz7E4my7VJ5gMq6NW07s25c7KIdKBcqPUZxD4VO5v6VFWchJGea4n1HI1jqC5bVU8fT5ZZpiGxzWwqs2EbBU8NmtS1kFisA1CqXQ4uGS6T7tJLcSvYM2dnnX6S7J4+5voS5qhLdvXNMBwgzpwGz1Xqef0BYm0ZkSaqq2Q7lAMBZ9cRFqqDdFpN48orj6kllQFYUHQ8ysgG1wJLMnPb4whDYtdCvFn1HMdNWVtaRJaCoDomqCoPqyyzWd2YI4o9HDvj8Ow6hpA8vXyQ8bBKt9vUmrku48whzG2qdkY39hQ5T3dwVCZk0A0DDtR6inXtRgR2imUUbEUVNsMK61GFo40uVS8iTJ0paW+hMtbiV6qFrOxS1NCaZ6rWrqkzkqw0SEqTsLCm5Mi8VNlGoYNYVppTHlKk5Q6S3FJDgIYKCr6VM9aukMVkZkbzj0xDD7cV1nTJY+jZkgk8M5+ypVXAM6f3u4Za3tWdRPGl7IT56lA7JKgOWFZOOlqG7ipBxVai4r1IZYTDxCNMHTXXZKk5Is9RRfbJdddSwWSS2US5zeFgpJeA53SICyn4x4//5kX/vJ8PqbtgF9p2E0KIOSHE+4UQn9bXb9S2KhfE3shkhCC78kaMoylFWSLyFGv9LISJGtAThuo+JTnkBeLkSaj64HoYtRJKkDkq7ywF9EOEO4StLkYgwQDDTxFuCRHI1EZiEi3P8uQD13PD6+8Fo8SpxJiDGnluETQHPPHYNRw5uEytOkYOq3TGNeSoTjsYcnhxldMrB3hw6eh5lhpqYG3GDxXhLvYoSoPNcZWwsFiojNVoemHQi5SXj6uH1Xw7Y7aiglo4sDjRncG3cpquqh2cGdapO+mUODgp6JZS4GpRqhKhxb8lHrmW0mRKLpx0onwrwyrVF822Jup4qqYitdHapEszaVmnpYFrFsx4EVlpPqOuM8lKCjhP01ct30xD4hmpUr+z8im1ILBTfDuj7oXkpckg8qfBZWLnIhE4qP1sjlTXyjJKosxWAu6TICwNJIJh4qlloS7uTrKYSabgmDlpZjHKXDwz1zrHBmuJy7wXUbUv/cJFXj6F39/l23Qr2BuZTFliP/kg1mPfxHr6cYxwhPQqyuxtbh5ZrSE9H3n0EHIo1bYSqs5S4MJcHWFBsVmhTCzKvkHx4BgMAb4FtoHRlpRjWw/k1UhW29i1MTd9/1coU4e4XyMNPWr1IeG4QjwMOHpoiSissNlrqoldN5pO625szmDquZCVMGCcqfqAYxZkhZpw7abnnCZnvIiRHsabCFmnhclWGGAZhTYMU/q6V9R7XNXawrMUh+bsqKZartpd4NkEyMnSxjMVKXAyPj/jhThmQV0PA3rmueelpaWLxKoDU+h6xMRw7fzZjYmKnaXrFkpYXC3ZTKE6UxM9YFBdqaZ2mmy4MRU7U+RH/X7ZhtLPPTq/xiCu0NXuAGqATxWrTUNzjswM38505eZczanqJAwTb7r0ykrVJjeQJIU1lcqYMMRBdZtGmaJBDPUUsW2UXNPoKs/z0pju/1KilNvbdhnzUsr/F11CklJmwGXkVlAUyEqAsCyk56vWNShm9qkzaonjWGrJFAiKTUsVeC0BeQFbAzBAuBnmYsGZT96C6yXM1R9WMziaPms2MsrIwFnoISObwYlDVOY7ZKGL0Pq7pR6ws9yUJPSJYnc61l9KQV6YbIXVqY4KKPGlfuoQaPawo1vCB/yQ9djnsKVsT9p+qCQvbfUlMvWv8iD1qLoJs8GQQVzBFCWdKMA2Cu3cqN8mvVSZiE/ZdjF1QJgUei1tkQtK3CqwU3qJN20Vu6YiB06KvZMgOCnSToJUia5dyJJAM5oDK5tKSJxTtlPmaEWhlnF5aWiJUUPPryjFQFD8o7RQUpe+k7LWadP0x4oKEFao2Pm0DtP2Qwpjoqujsplc2/5OeEdKF0aRMqXO6JSejJKZWKiMVJan1e1Mo6Tth9OJYVA1qEPtLRpRxNa4yo/e95GL+lF/Luz2UmibuMzdCqREjIdqWVSWyNYsotcB14M8hJqlpn2DKtR9RCeh6HlYrYJyvUCmNmXkIDMLc6aP46a0rz91bvchiIpExgKjVlJ2TYqxh1MNGS7Nk0Qe1daAan2TMrWxG2O2HjtGOK4QJZ42n3eoudFUBiAtlEsjKLOzqp1OC7egOTl2zjzqC6ZIiUqmcpS6VPVcjPqC5yQTYzKjoFEZK8/lQXMqxNRPHRw9LTzMHGq20nsppZha2UaZPTWQMzVZMc6tcxSA0iCSkxqMPT2uyZfSMQoaWpDcs3KtzCcYpA6BnU1lQmeDEWHq4AtJqWs7pqE0gALrXGdm4tSoDO7UPJDy/nbpRBVcK2crrOKZ2bQdP1cd4uigMakNpYWa1M11DWnCnh6mrgowWmZUaBmGupmQl8ZUlU9Z71oMU3fqBRXqDMcWJQ8sH8EUJT/1wO9enM/3C0DRCi6LIHOZuxUINceCbSHOLMNMg2LxENILMJodPeWbU8wuYD72CEatJDo7hzC6CLvEcHMMP0MW6jd/4e/ptvZYsbgNXyrBq8Ri+OBhDLMkjVwGnRZHbnuQ4dMHKAuDPPLIQo/u0gKgKAAVL6I/rk7TbyHU2r4oVet08gUYpB5xITgQqOA+SD0cI0da6JkaFUh8TSBU9Qlf+wUVitCn52r6YTA1X5v1x6yMa7ScZFoHUVO5muMjxVTVbtLFUtPGpmpJS0N3a9RbXWiRcgxU1qM7UaEOWA0RYwhjuoxyzIKKlTPKbB3kYCsMphPDz+D0mExlJgoppqzrKFMTzFFmE+v6w0REapC4FJo53hlXpjUr01AuAb3oHBN84vyopEDNqQc2unM11powk0njiYNDel73xnPO6cwYwDC3pwOUu4W9TCsQQtwupfzK5e9WIKXKWqJQ/8+PELMZIhwivQple5b0Fd+DvXWa4qZbMAYdOn/WZrE1VMJDmYV5gwtBDdbWVDbUhzJ0lW2KP6IMHeK1FoadY1cSokGVuWPKa9xrDpGlIB1VKAtD+WVvzBBUQtJMfQg3owrzYnxOV1dM2s+CsrRQ9qcmo9Sdsneltoh1zIKaq7g8kyVSFNtTO5JRprR/u7GPo9X1e7FPog3KPFN1eEypBu18W826xKWli83qSzRxcTSFCia9xFe1E2nQdJJn1llKxTi2Cpsos/BMlYUU0pjWMSYC2t3EwzHKqVskcC6Ls5URm2qbFzRdTWJFLZ2E/sKH2oN6ku1NulCTIGWbOZ6Zszyqqf0Xqhhds5VRXJTZxIVJ00kIc5uak0yDiUCy2OhxtjtDKW1luXLefFJNLxnjwsTW4lyZnkCes1NF0dilNvJlQCv4DZQqHjqobEvX93zskSBTQr+vqluZhLLA2FhF1hqU7QVk3UMUCaUXYJ9+AvKcw294mnLkIgsDYUjKp0bIJFECVu2EMrJJNpp4hzfI1yvE6y3KwmC42VLC3rFLmjg0SoEsTGWLMgyIwgquHzE7t8VoUGOt1552T7qxz0IwIi+MaZG36qRkhYFhq07KJMCkpUWSG9MZlfVxjYYb04396SSupQcPfSvjULNDlLpYRkEvCqjYGRVbqbPV3WSqwTKxqgWUyJeAvFA2sUluUXNjOlppzzNzHKsgLqxpq3oisl1IQwln6V91zyxYiyocDMa6VmNyvLXFTLNLcvo4sfaDtnTdJrBTuolHP/GoOordPGEUV2wlF5qXJsPEpeqk0yXBlPpQOFOtF1OUbI6r54b/jJJ5XBNOFgAAIABJREFUPyTUrXPHKKaTxRuxT0P7d9uG0h6OsRhtLmCKUot8CXyrmO4fzqkATupOeWlgGAVhbk+H83YHl0136dvG3ggyhVQFXMeGMqccC4xsgAgjTEBWqhijHsbKWcrTMZSC4RPHqV6xTLLeJhkGeM0h7mKHdKOJdzxF9EKsSkzeqzJenmXcq1OWBo6TUmkOMUc5o0ENpxZy+pvXEScuteqIojBYWjnA2rBOyw9p+GOS3OagVrSf1GIm9Q6le3sufc9LA9NUU645Bp6VT2UIDCGpWKq2MUiVY2RDz3BkuUXVD6e+SqE2WVNLAsFCMEQIyclem/nqkDhzqLkJvUhZg4xSNfXbi31MQ2UpE8mFuDCZ98d6LsYBybToayAxTdWNajgp3dgjsDMOVocMY5/1M3XeeP+H+dSr3zz12t4KA2VUrwmJqdbkPdToYghJLwqmv86+nk+ZC0ac7LUJrHOaMjmG9kqSVO2ElbBK1c7UcktncKPSmQqGF7q9Dkwtbw0kvp1Pfa2S3CKXhuZzqcfZuqjtmflURCuwlExEoTVzJmLlu4Hdbxy9IK4UQnzq+e6UUv7ohXawN4IMILuSMikxG2AEJTIG+hmiXEEYAtnPoGFjBCX5pkftutOkG02c1pCwW6e/NI83CAgOblI+FVEmDmY1Il5t4zVHuPUx4/UWwXxXSW82R9SPrjJenaU106EsTSw3ZdhpkGhxbNMo6UfB1MYkzSxs41xhc6L4f/4vkavV7QupvgQuqp7g6lpD3YuIM5sD7R5Jbqsvk53i2DmF/vIJIWlUxkT9JoPUZZg5HKwOCROHK5od5ppdPD/mzMoBXMvGRaXcDS+iEyl29qST5VuqqKqWYgWzlTGFbtWqDM14Rl2loh8fpo72YoKP3/qW6ZdwQuhMS4vDtQ6Ok3L/2WMEVsZIK+kVpcGBmS0eXz3IUH+hq046LY5POFqJ9jqaiHq33XhqdXui1yYplK1KxVJyElKqukwvdbV3UzklidpGgW3lZLlFX3fTFFVDESEnbf0os6fcLgPJkUaPM4PmM/SALyUkO6OMJ4TwgM8DLup7/TEp5b8UQlyBco9sA/cBb5VSptqs7UPAa4At4E1SylPPsesN4P9+Kce2N+ZkBAhPYjYypB6sEw4IXyhCZJRR9lzkVgYGmO0Y4ZcYdo41M6J981PqizGoko984uVZzHqMEaQ4zdGUOuBWI7Kxj+lk5LHD5pNHyROH0aCGG4SMukoec6be5+qZdbbCqhIx0gHCMxXjOS5UDabQA26mIWl5ES0vItSUgX6itFyyUunZTobnulFFdVISj0xnAN2wSmdYI0pdotSllAZlaTATjLSAtZjWKsrSYLUzQ55ZrI9q5Fp1bpC6nO63WAsrWrSpmHKbao5yNZjM56giqs1sdcjRmQ2uOX5q6nZwoN4n1v7ZoDKeN97/YZ4eNuhEFTVLo+sXvhdzdmuWQ7UBTT/SZEfBbHWAbecs1AbUnVQ5OCTe1IxumLqshcE0a0tyi37ishX7bI2r9GLVtq/aGXUn4ejMJoGdMs5tTVc496WcOC7U/ZBhrAb9Jk6Zk2nhXGegE8EtqTtyh+p9Dsxu0HIjFiqji/85fx5MJqkvtF0ACXCHlPIW4FXADwshbkdZ1f6KlPIaoAu8Qz/+HUBXSnk1SsLh+bywh1LKe55v2875XTCTuYgR8hwygSyBVCDm9CFFmVpGBQEEAeZhR+nIGAZibYuyJ7AXBhQdpcsyc8USZiUGKeg8fmzqZhB161RmuwizwK5GWNWQ8dIcThDhBBFht44QkrUzBxlHPt2wqhXslb9zrMWNbL0EEkJlDYcaKhNRMpPmVDbS14NyDTdmkLocqA0AqHkRvhcr25DcJs0sAj9iFFYYaJKi0GTGAwdXefrMYcLUZSEYcqLXJi5MuolL00lpuAmbJ6/ieHuTrXGN1XGVTuqQFgYzbsrPPPyBZ7y9n3ndTyhlPG3g9ne+/p8B+MgrfgaAN//ZZ/jzG9+JYxY8udwA4BeeuJO7X/VWstLkgze9A8+ElTD4lpH7m17gv/XaZ13/y9t/nCw1OdrssDJokOQWm1lF86csVdTVwa1mpySl4mttLB2hYatpZ1tznIAp23qQuhT9Ng09YpBr6oJvqWwp1LUn384xkdRcLWtq5TyxdJh2MGZrXOVPv+tN/NB/+/0X/KjuNCYZ5Uvfj5TAJFLaepPAHSjpTFCaMP8KuBPlPvCv9O0fA35dCCH0fs7HqZd6bNtZLk0i5EgIYQNfFEL8MfA/oSLkR4UQv4mKjHdyXoQUQvwkKkK+6QVfwZYIC2Qpkd2McmxD4ZINAuz1MZglwiiRmYVRTRRHKbUJT85huhlWNUQWJmm3hrfQpXl8iTKzECakoUe5Mksw31UaM+st7EqMLA3SsY8sTFwvwfNjXDfBMgs2hkpOsxaMmXG6bHVbhCnapG2sshTN/0kLk4Yb41ox7dqAR1cPYSCZ1zIDk+fEmeLWWFZOWQq6YZU4c3QLXDPPhcSyCrLU5sD8OstrC8o07bxl1ETHt+7HDKIKa2Gg1PbtDGl964f1wze/Hcf0MVAC2ud3Ud78wDkh7GcHJoC//43f28bHY/u44ysf409e+ya2xlWOtbbYGtdwrZyVMKCXWSxWxlNu00TrJdXyn+PcnurPTKQbanYKKF+luhOzFQYcbW2R5DZJrlwHhok3dUPoxh6+leOY0XQkYS2s0g7G0+7TbuBF1GRmhRBfP+/6XVLKuyZXtA/2vcDVwH8ETgA9KeWk4HQWNd+C/nsGQEqZCyH6wAyw+Yxj24by3YVwwSBzESPkuddIjakWjCwhWW0jC4OyMKEUuAc7CE8CBelSHUqBPTfAaYwoC5O0V8WqxNitmDJVpyQMiWHnNI+sMd5oMl5vUZYm1fktytxSwlX1EenqrJqbSRwMs6TV6lGrKrGp5vwWhp1TFBbd1SqOqexOzL5SZTtQ6ymyY2sLKQVR7OFbGZ3YJz3PdO3sqIZrlLS9kPnaAMdJkVKp5QFTDeB6MGIUVjizcoAktxWpTyvIpVokaiv2sA2HWw90ObE1T8uNsfWcTaaXBf/fbT/F7bfdx6hbZyG4QgVDzKn30a9e815+/ok7X8znZMfww19TmcInXv2WqZxo00mV7Ype3kRadKuf2dSsnHc+KwDedcPPYgo51b2xgbOjOo5RsjmqUXUTfDtVxFKh3BAm4lmWKPVSV00Tj3OLU92ZKRt8N/AiMplNKeVtz3enlLIAXiWEaAIfR820fMvD9N/netGL8iZsqyYjhDCFEN8A1oHP8CIiJDCJkM/e57uEEF8XQnx9vW+w8cUbGT14iNFDhwm3Gow22vRW5kh6NXoPXMHmX11LulSnCD2ykU+61mBwZoHNJ45iWCVlZlEmDsIqsGcHGG5G58kjDFdmGXYbhCOlAZxHHm5ziDAL4n6NJHaJxj7DYZU0cYhCH8dLOHzbw1QObOHN9mnObakBPGlwenMez8rZDCv0okBrwsBSZ4ZepLourz321DRzyKVB242JC5O1sMpyv8VTG4tEuc3D3TYPdWYYJy4b4xrrvRaboxrjxGV5VONkr83pXoub59a4ojYg0cJK49ziS2ePqSnf3GYtrLIe+8rKBVgaV3nykWvo9xqcHta1ZKVNYOVTVvSd1717+n/xB7e8jT+45W0v8qPz0vBj93142lYupaDppJwaBcSFsmYJc4uKWZBJwUdf+Q+f8dx3PfJbvOPhD0yH8yZyEIUUJIXFKHEZxh792CcubNqespQdZA7DzJlatCgZT0U4BVisjPnz2//BJX0fJnoy29m2vU8pe8DngNuBphBikkwcBpb15bPAEQB9fwO4KFKA2+ouXYwIqdO8uwBe0apKy03pLs8TRx6mWRLURjQWNvHnu6TdGr2VOfKRr1wi7YIydagfWcPp1BF2jlUNMdwMWRoUQ59sUCGY7WFYOV5jiGnnWEGELExGy3OM+zVsO2P+mqfJIw97vQ2A4yU0r1yi+9hRKjN97FpI/aqz3ARsLC/gOCmnVg9OuUcVJ6EzrFPzYsVrSgJOrB3AFIonM0w8LKPgeKNH0x8rkSQ9ZXpto0damDzZb2l9FqEnVFWRMtG/6g9sLNByEj2hqqU1paCXeNw0v8LasEFgZYSFha0lNx9YP6CmdU3Frm55sVaRc6Y2sRP8xF9/cDsfgx3HxKUx10tC21CSEAK2pUyXSYEjz7kKFJpCoPRw1KCga2f0I5XlWTpAL1RGhNp7/ICVc3JY45CtivpRZF/gVXcaO2OJIoSYAzIpZU8I4QM/iCpVfBY1/v9R4G3AJ/VTPqWvf1nf/5cvtNoQQgjgzShblF8WQhwFFqWU/+1Cx/aiWtj6BD7HeRFSZyvPFSHPvpgIKYySIjdZvPIM3eV5/OaAdOyTPBng1tWA2GB5jkq7D0Ji+inZyMdf6GD4KTIzyTo1DC0kbroZwpBY1QgjchCTSVM7x7RzvEDNpGRjn3TsUxYmUegjS4PO48eoH1rDmetTjHzKxKF6eJ0itXj69FFMUXK40QV0nSYY0xsH5KXJ4WZXt4Bdvv/Ldz/v+X7he36MOFedpsPV0dRG1dHavW+8/5yA9a9c8166qUsmBRWzmPKZTKPkTK89VcnLpcFI1zAcs8DWDgSJ7kCl2pXxXY/81ov5b79omDDRY71dVRsghNy2M8C7Hvkt3n/9u6Y2LpZREqDEwA2tYtiPfDwrZ6Ey5ql+kxk3Zi1UNr9moSxUZlw1PRxl52x1LxUkbKdztB0cAD6o6zIG8AdSyk8LIR4GPiqE+NfA/cDEOOq3gd/TvtYd4CcvsP/fQCVUdwC/jCJH3g289kIHtp3u0kWNkKA4QoPNFpadYzoZtXaP3uocldoIYZaceeIKXO2N07xiGZkb2I0R7mKGqEjKsYGwCvJRhXiziV0LEWZBMfYxkhxnZkDWrxJttDDMkq3lBRqzHaJhwNryIq6T4rgpjpOSpTaOm9J5+iBBTw3rFalNOvZZOnsIz0mJUmdqzialYBj5OFbOG/7qDy/0dk7xvV/8BABf/Rt/l0jLDmQ6GDhmwcdvfQuhznik9MilwECJb1uaKJmVBuPc5tqZDTrjgEFW4VAwIspseqmLYSrRqMAu6SQeByrjXWEZPx/OP5YP3fx2hpnzjGL0dvDuR+/i1699j1Lf09PMZwdNjjU7lAhFpNQ6M45Z0EtdzWJnGnyb2gPcMQvmgvEOn+WFsRMyDlpr99bnuP0pzklnnn97DLyYteHrpJSvFkLcr5/fFUI4F3oSgLjA9x8hxCtRhd3zI+QvCyGu5FwL+37gLVLKRLe8fw91wh3gJ/WJPi9uXXDl5982C4B35SbZUoO0r4q5Vn0MpXKRFHaO1R4jWhZymCMCQ/0PJZL0TIOkV8Opj3Cv6invnLU6pp9QjD2kpg9sPHmUKPQxtGZtltvUqkMsJ1Nav40hSeSxuTFLN6zSDobUqiNsJ2M4rBJGPq+759N85nU/gSlK7vjKx7bzPu8YfuO6d5NLoYfRJBUz197RalQ+Kw1mvIhO4ilfKO0rbaD0XyTwc5dQJPtS4bdvfCegpEtbbjLlfLW8iBLBZhhM359JkDm/c+eYBYGVE9gpo9TZFiNbCHHvCxVit4Mj3rz8p4e3RWbmfSfufMmv9+1CCPFV4PXA13SwmQP+TEr5LYHt2dhOd+liR0iMIMf/7hQ6Q8jAOdbHWM0w/ASZWYQrbdz2AJlZimm9VZD3AmRmYTVHiiAZxHh2jixMkhPN6fJIBaYh46cOIktBHGnT98LEr0QszCwTDaoUhUl/UGejM0O70Vf0gzyhHwZYVs7q1qwi3gnJN/7mD+HZ/jQbuZRoaaLjOQ8jpteHWjclzO2psPesm3ByWCMuDAKroOmk/Nq178GASy4zeTHxjoc/wK9c815MIRlq3ZrIsJgLRsraN7dwrZz5RpdHVw+xGvmKC5XYHPQTKmaOpXWPPfPSUQx2ak7mEuDXUPXYeSHEv0GtUn5pO0/cG7SCSTYlJdlKFcPVNh5bDbU00ssfa2GM8CB+fEbVWqoRZeRitkOEA+WSTZlZmF5CEbsMl+Zo+U9TjJWEQxp6WFaO7WTkmTr1ZFzB9hK6KwvMzW2yvj7HE8uHqNgpvdin6UX0RjUawYigEnJmbRHPTnclwABT2xBpCLbOm+1wjHIaNH792vdMuxFFKfiF89rV/+dVP4drSArgXx77JzSd/Bn3X84wYOpQCYrJvTxscLy1RdMPqfohceJO37OGoxjecWHScuOpgNeNh87w0N++g5v++C8vyXFfDm4FUsqPCCHuBX4A1dz5MSnlI9t57gWXS5cCr7nKlF/9twHEKbIPshCkG03cxS5lYmHO54peYJmKRGlozV/Lgs4QOYQyshFWgcwsysSmTFV2Ey7NYVcSysxEmCWbpw4RNIYUqY1TiYiHAXlukSYuYeQzjj1SPd8iEcwEIxwrY5x4OGbO6+759G6/Xc/AXTf8LEVp8N7H3s+Hb347b3nwPwE84/Kz8W+v+EeYQnVnfunkr1/Kw71k+JVr3ounJT8DK+doo8tcs8vZzXkcM+fMoAkoqdCJgNXh6pBu7FN3YiRKcfCFOm87sVw65M7Lf3ToJ7b12P/15H/czeXS7cBDUsqhvl4DbpRSfvVCz90bmYxlIzfUJK/wQA4NDDsnWW7jLHRJn6phtUcYV1SVBGcSwyhSkpxSIqWBEaRgQBm5GF6KsHNFkrRzkr5iBRtmSbU5oCwM0sShLBQPJ88shqOAem2I58Z0Bg2EkNT9EMOQVPyIV//Fn+z2u/ScOL9TdH5Qeb4A84EbfpaWY1xS87LdwC88cScfvOkdNNyEpheyPqoxiH2afqiGHhMXqflNE8mItDBxzZxR5k6dCy4F9sDv/HZwJ1pXRmP8HLc9J/YGQTJWAUImBkXfxqgV2DNDZGEiXnEA5+YUGVvQH8DKhspiMonsZ5RdU0lqRjbpUpM89EjWW5SRi8wNDCdjsKW6SkVmMdhqUmQ2RW7iVkMKbVJmWTlR7DEaq4G6mhdR8SNa7Q5Ztjdi8U7gnY/81ss+wADced279exNQZIryYxu7LM+qlEUFhtRwCBRGjINLybVIupNL8I2CsLCJCkNfvn4P77ox1pq+dALbbuMZ0ztSylLtpmk7I1vjyWgBOGXiLKEmo2wMrxj64iwqUiRVgZJCYENYaza1kJitEtkBDIzycc+480Wth/r+RePsjTJM5u10wdpz29i2Tm9TlN1Fs56NJp9otCnP66S5DaHZ9eRUhDURhhCcuSjX7/w8e9jz+G9j72f37nxnQxTl0P1HrZRMEhdksJiY9CY1mXMQlJ3Sma9kKsPLvPw2aNabyanYl18J0kl9XDRX2Yn8JQQ4n9EZS8APwe8YNd4gr2RyQBixlaBxkMJWDUq8Morld/1IEKWhgow4wzZLxFuSRk6YEC+GRCvzpDHynUgGVUIezXKUineJama4nzqqSuwrJxGs4/vxWS5jWGWbHTbNIIRaWHy2MphTq4vcuz3v7YfYC5zDDKbbuJytt9kkHrM+iFNNyLOLY7X+xxrdFmNfBqVMdcePkO1PuSq+ZWpULwpJPN+xMdu+emLepxSbm/bZbwH1cJeQg3cvg5413aeuDcyGYCh8rCm4auCrushwpEu+BaYiwWkui3tQPjYAoabYVRSDDcjGVUoUhuh9VdMq0CIEqcSQa/BKKyQZDZbW20ajQFR7DEIKyw/eh22WRKnzlQCYR8vD1TtjMPVIcfmV3lk6Qi+lfH0oIlplMx4ERWj5LbFZdVxdFNsP8b3YhperPSX7YytqIIhJHe/6q07zkpX2BNLoQtCSrnOhaeCnxN7I8gIAw621Vu90YWqq9wLemNo15Azc4ilJeUUmapsp/L6IXIlJFtT+id+a0AyCFTGQ0o8ruAFIUVmUfEjJVSkpRwG2iVycWaLbr+OaZTc9tn/upvvwD4uAua8iKobs9VvUkoxzWY2owpZabI0aNLyIiyjoNoa0FmZY72juLyBndKNfWb8UGk4i4uTSihG+EXZ9Y5CD9m+AyUh5E1ul1K+/ULP3RtBxhDK1C0cw8KMMnrb2kAOQTBEpKmqxxggM+XNRKicDey5AclqC2EWeK0BZWYRbjaxrJwitckym16/gWXlxInLyrDJwXqXUhoMhtU915Lex85hVusUm4ZyKKh5EcPYp+4kVJ2EwE7x7JTlQYvBN15J3QvpaeVC384YpC41LyLNLb7vSx+/aMd5mdRkfg94FPghFHfpzcC25mT2Tk2mLNQyKYkRK8tgOwhPIhMJXVXoLTYc7X0tKAYeydk26Zoa2Hv4q7cq7d7FDpXZHoapvK1dLyGoKKp/lDkcn9mglAa33/NH+9nLyxjf/KEfJNVSo1U3puGHDCKfUXrO0TItzGmGkuYmGyMlizGRGJ2vjDFEyUy9z8pbb7loxyq3ue0yrpZS/gtgLKX8IPB3gFds54l7I8hIkIapWtNlCa0WrPeg5Smd34aLUZeY13vQqiozrsgl3mxQxC7CkNSrI5JBQDHyseshXm1MMvaJxj6pVkGrOAnVYMTt9/zRLp/wPi42RlEFx8o50Nqi3eiT5haOWbBYG1Bxle940w8ZJR5SQl6aDBJ36t8N0I89zvTa+JWIWJvM7TQmQuLb2XYZk1ZbTwhxM0pd4fh2nrg3lkumOc1i5NwCYmlJ1V7CBCoupLmq03SGlAMlvVgWJnYlVhwlQ3Ll995HvNZCaP6S5SU0DulfrEevpD+qMdPscvUnvrTLJ7uPS4HZZo9CO4o2Zjs4bsLa+hyWbgxEmU3NNfDtdCo5Mc5t6m6ivLOMcuqksLI+zzD2uOIiHese6BxtB3cJIVoovtKngCrwL7bzxL2RyWSpymKCqro+N4uoGeA5MEpgbhbCBDmW5Js1ipEaoioLkzIzMd2UfOjjzvUoE5t4s0FvZY7R2gxPfuNGBqMq87ObXPPJL+7iSe7jUsIwCirVMU+vL3Dm5FE2N2dIC4t+GLA2bODbGZ0oIMltZoIRJYLD1YFSyzPKqRLi0rDOKPGoOCkfvOkdF37hFwmlJ7O9bTcghPh5ffERKWVXSvl5KeWVUsp5KeW2pjr3RpARBiJWWYeII+VK4NjQaKgMpt9D9iE8sUjSq5H1qghRauJkiSwNnIU+Zj3Gbg/xFzrU2n3qR1dxnZQwdbny7i/v8knu41Li6k98ibIwOdDqMIgqiiaihcon5nymUD7kEyO5ipNyvLVJ1YuwTOVX7pqF0lk2Sub8i6M1s9PymzuMn9F//59vdwd7I8iA4iSBIj86DqSZsq7NC+RaTLZVw2mOMKycMrPIQ48idMlDj2xQIT47g6iAMVsiCxMpBSsPXUWj2adV3T1PnX3sDj73+r/HFR/7Cg8sH6GQBquDJlHiYRrKEM4zM2YC9bmYqfdZqPUxtT9WqmkIlqE0iC2joFYZc92R03zu9S9ZvP+ZkKq7tJ1tl/CIEOIUcL0Q4pvnbQ8IIb65nR3sjZpMUcDSGvLYYRVkDBNRrYBpwVYf4YBzbED6dB3/8AZl5JJsKSO24NgqZWqRduqUfRUzO48fRUqBZed0Oi1e9Zk/3c2z28cu4A1/9Yd8/ft/hL/5Xac5e+oI48TDEEqTGbQmcGngOykr3RnawZAwVF7kAklaWGSFslsB6I+rjKIK4x32zN4jnaPnhZTyp4QQi8CfAhe0pH0u7JEgg2Jgb22owbvulr49h4rKaoplC+fKIXIoMUhwmiPSbo20o5wVDScjPHlABRc3JRoFFLmJ78W7d1772FVEmcPmyjxBJSQrLEppEKcOFSdhrJUDgWnG0ot9Hu3McqzWpx2Msc1oam8b6I5TWtR3/DgvgzmZDeABKeXT386T98ZyyRaqyBtUVU0mTlQhOM3UcmlcYl7rgGMhFjyMozaGl+ItdrDrIcJQwuLxIGC00SIeVwjHFSrVcL/Y+x2M7/3iJ6aWumluMYyV7KopSupeSFXPy0gp6IcBs8GI61pb+HZGVphUvIhGZYxlFoxin2oQcsOhM9z9qrfu6HHude6SdiuZ3a6m77OxNzIZ01IcJaBstjGiEPwKbGxBJtWsjGFQrhYYx1W6ah7PKE5JzHpEETlQCurHVhmdnad6cANZCjonjuzmWe1jD+CVf/rnfOF7foxId41MoyRMXRwrhxzizMaxcorSUCTZ1KEXBSSJxdM9ZZNzqNbHd1J6A5U1z1eHO3Z8Esj3fiYD8DTwJSHEp1BaMgBIKf/9hZ64N4JMliFn5pCWjbGxCmWJ9Hw4dBCxsa5Y2aMQ43gFeWaMqEqwVe0mWW1h15WVbRm6OEFEkdgYdk4w09vtM9vHHoBj5pie6iTVqyN6wzpFaSA1MTHKHBwzpzeqTcWsVsZVOqmNZ5bEvTbH6n08O8UQkl5U4U9e+8LOyy8Gl0eMYVlvBlB7MU/cG0GmBLG0hIhyaHiQF4oQOdNW079n18GU4OSIloBMUnagGPm4i12S1Ramlyg/Jq0PLKWBXUl2+cT2sRfwuns+zde//0ew7YzHlw+zWO+RSZNRVMG3U0xdEB5oxvXZUY2wMPHMcqqOtxlWsA0P18rx7YyD7c0LvOr2cLnoyUgp//dv97l7I8h4jqITuIaa7k1y8uUKYnmAuZiBKSjWbUwSVQiOEgy/xLk2hETiLnbJNuqk/SphpzE1ZIcXGXL38bLFbZ/9r3z81rdQSkE/CqZj+p0oYKYymvqSLzZ7OGbBfRvzlCg9Nc8scMxCuYaKkrwwCGo7NBaxQ/UWIcQR4EPAImqs5i4p5a8KIW4BfhM1oXsKeLOUciCEOI4iOD6md/EVKeV7XmD/n+W5nWDvuNCx7Y0gk2fQmofhUIX1VhXzaIPy65uQSGQsMFspcgyyl0FpYsyWYAjKvoFMbOwDfUA5Ua6fPMzcsWXCToPlt9zKwQ/fv8snuI+9gES3pBdbW4r/VprkuYlhlKS5TcWg8ubYAAAgAElEQVRJKAqDRmXMf3dwSUl1lgZVJ8Exle/4bHXI8atOYXk7lyXv0KBdDvwzKeV9WuT7XiHEZ4APAO+TUt4jhHg78M85Rwc4IaV81Tb3/77zLnvA39eveUHsjSADirvUaiEdF7GxjlhbI1xapHZgCWKQJeSdAPuqBKIc2RcILyPv1THsnKLnKY+lIKJ9YAMphdLwfRnp8+7jpcE1cyp2RrU6ptbusX72AIahBjeL1KUX1nEt9b2RUuCaOZ6r6AXjzFE6wWGV1maLWqu/I8e0U8slKeUKsKIvD4UQjwCHgOuAz+uHfQY177ItztGz9n/vs276khDinu08d298A0sJG5tQrYClDc89h9p/n8NZCQjk2MRqquURtkAcCZBLI0xf/6IISRkpRrbbHNI/s8h4WKXW2i/+7kOhl3j0Eo/oqatpLoeUpUFWmqSFSVtTDhxZ4GkqSlpapKmFKVSuYYoSV+v+TswDdwIvgpc0K4Q4XxP2LinlXc9+kF4K3Qp8FXgQNUT3SZTp4vkt1yu07ewA+CUp5Ree74WFEO3zrhrAa1BLswtijwQZVKAJqkq4CpTlSZqBb0OcIYwCmRkIW6h292BMMfCQuYnZiCj6Ps6rMrAd5NktapmF3xzs6mntY2/hZx7+wPTyn9/+D5itDXhyfYGam5AVKtjYhkmZulSchE5UwTYKxrlD3YmxzFJNATsZprVzLpMvoiazeSHfJSFEFbgb+Ke69vJ24NeEEP8bij2d6oeuAEellFtCiNcAnxBC3CSlfL4vzb2oxEuglkknUUp5F8SeCDLpoML4GzM4p0bYx8dQSGQM9HN6D1zB5vICx1/3TQw3Qw5T4lNtTD/FuXIIJeRLPslmk/AzNm5ziCzmyUOPtdMHaba7nHjj67nq43+126e5jz0E304xjILj7U26YZWTeibGNCTj2CYdNDgQDOklPoGdIhEME5fvue1eSs2N2wlIdo78KISwUQHmI1LKPwSQUj4K/C19/7UosSmklAmQ6Mv3CiFOANcCz6meL6X8tpUu9sTEb5I6LD12JWlPSz2YAnG4CZakdmyVK777fuyDY4yGCsKmn5J2a0QPzSAjSZnY2LUx6dgj7tRBlBh2TqPVx7AL+oOdHwXfx+WNU702UexRSkFRCkqg6caMUodCCjwzp5f41HTRF+BAvU+e2thuSjKq7NixlFJua3shCCEE8NsoSYZ/f97t8/qvgdKC+U19fU4IYerLVwLX8BwWJ0KI12ru0uT6TwshPimE+LVnLaGeF3siyOTSIMuVNq/so+ou4zGUYC2GWAcSVYdxQEba+7kxwvRTsrU6ZhBjzw+YedUTVBY6CKtEmAVuNSQaBtT2Wdj7eBbe/MDv8ODGIv0oIC5sanZGmNs03JgDwQjbKIm0XbEhJEVpKF2Zdh+nMdqxTAZ2TH7zu4G3AncIIb6htx8BfkoI8ThKn3cZ+B39+O8DvimE+GvgY8B7pJSd59jv+9FLLCHE9wH/DtUq7wPfUg96LuyJ5VKzPuDQ8TNUj6+Ao1rWggzRMKBeVW4G/QHFqg2GhFIg7Bz7qgTZzSnHDkXfxwxiDD/BNEvKpIU30yM4vE64MrPbp7iPPYianbEeBkRamtMABqlLlNuUUlDXYuMAQkj6sYcsTDZPLLK5uTOfKSklxQ4MykgpvwjP663yq8/x+LtRS6sLwTwv+LwJVWy+G7hbCPGN7RzbnggymCX9jTaVhQ50wLqiUFSCXEKeIxstRBKDUSATG2HnGE4Oc7PIzXVkZmHNjpGJgVlNKBMLZ6aPsAsoBcHx1d0+w33sQfzEX39wevkDN/wsJeAaJa5RTCd9o9zGMlTVZKYyJotc8szCsoodOYbLYOLXFEJYUsoc+AGeaei2rfixJ5ZLZWqxcN0pkl4N61AC44z08RpIiWzNUNab0Ghi1DLy0MM+EmK2E4hCjIMOZjNU1AS3RBYCoT8AeS8gXm0rY7h97OMF8M5HfgvXKAlzi1wamIbEMZVqnilKpBQcP7TEIw9fz/LGPINwB2sy29x2Cf8ZuEcI8UkgAr4AIIS4GrVkuiD2RCZjeinOQhfX7EAiKTouZhAjjx+hrLeQjod0RoiWi0sHmYCwUFlOawYWXHj4KUSgPZkAOTSJt5pUr1rCemu0uye4j8sCb3vot/mN695NP3Wo2hkTf4JR5nK40cV2MhrBiFv+7DPqDrFDHaY9rCQupfw3Qoi/AA4AfybPHawB/JPt7GNPBBkEpBtNysTGneupLOXoPEW1jsgzjEEXMRqCYyMCleUYboblxsgFH5FniIYNw4x0pUkRu6yfOMKhVz+CUbv4pun7ePng5x57P7994zux9RKp6iSUUpDmFvc+cgO+vbOfp51sYV8sSCm/8hy3Pb7d5++J5RKAd10Xd76LsHOKjgtn1zGXnsZ45FHEqTPKhylOICkpM4u0q6iPoizVAF8QIHMw3IwitalUQ/JhwLcns7OP71T8xnXvZpTZxIXJKHUQQtVltsIAISSnh3U+dPMFnVlfFKSU29ouV2w7yAghTCHE/UKIT+vrVwghviqEeEII8fsT1SwhhKuvP6nvP36hfcvMJDuljNlEUCBLoYbx4gR55CDM1GGuTrleqFa2WWA3RlBKxEgPKBY5woPh0wf4qy9/F9HYZ/PkIay378s97GP7cM2CWS9mkDoU0mAjDBhlDuPcpp94WELy0w/+px17PSVaJbe1Xa54Mculn0dRwyeTbf8H8CtSyo8KIX4TNWJ8p/7blVJeLYT4Sf24F1T4yWKXMrUwnJz0TBMziCl6FayFEh5dgmsXoSwxbqhAFOJe1YPAhbGEbg956BAiiSk2HJwg4pqDSxSFxVUf//wLvew+9vEteMd51IMJ7rzu3VzXUrrTd3zlYzv+mvJyka36NrGtTEYIcRg1jvwBfV0Ad6CGeAA+CPyYvvw/6Ovo+39AP/55keUWZWYRrc5gzw8wmzHWfAijBBEISFOK9hzSUdKb+aqH3EjAFJSrEpEmlKdDBk8exlvc4sB1J7n2U/sBZh87A9MoOTNsXJQAA3u+u/SSsd1M5j8A/zPnNKBmgJ7unQOcRdHK0X/PAEgpcyFEXz/+GVJiQoh3oXvuc3aFx752Czd+39cohx6Gn0BQIDsG6VYDd9jFTGLYCsECYWumdiHBkjAeISObcFCFkwcZ9+r7YlX72BF8/Na38K5HPnzR9i+RlC/zTOaCQUYI8XeBdU2iesPk5ud4qNzGfeduUBT1uwCurzbloxuLzD58JfM3PoWwc0gkRq3g9F9cD0BRGqSpg+/FLB5borMyx5HbH6BMLTgdYtx2gEOz3yRbDjh94vj2nMD38R2PD9/8dpZCn1fNbpLkFj9630f41KvfTFqY/Phff4g33n/xAgygzd2+w4MMihPxo5oH4aFqMv8BaJ43CXgYxYsAldUcAc4KISygATwXJ2IKz0s41uywtdXGejyn0hxSu+VpsGBr0ODw4ipnVxfZCqs03IhKEHLk9gcAMBsR5AKxpF7ecHJe85d//KLfiH18Z2KcWxwNxqyFAS3trfSj933kkh7Dy70mc8EgI6X8ReAXAXQm8z4p5ZuFEP8F+HHgo8DbUKI4oDQr3gZ8Wd//l/IC/bf1QQ3TKNkc1Wm3u3jzXcqei1FP8O2Up5cPcmhuHdssiDMb14sxF1LGf72IFURIaWD0CnonDxHMdej+w1ew+LsPfLvvyT6+Q3DfD/ww7370T3b1GCSQX9YVlwvjpQzj/S/AR4UQ/xq4H0UzR//9PSHEk6gM5icvtCMh4MnOLIGVMRjUmBn5FKGHQ59rX/0gshSYfgoPXYVpFdSPrpIv+XiHNikGFZxDHcqey8wrnmT1vus59vtfewmntY/vFLz6L3Y3wCjI/UzmfEgpPwd8Tl9+Cviu53hMjJL52zZaXsRN8yv0w4CgEiJLgVWJkbmJM9PHcDOEW3CgFHhXbsFMBbZC8k0PM4jJ16pYcyPyzQDHSS/8gvvYxx6Bmvh9eQeZPTHxm5cmN3zv13HtjDDyKVKbcK1N1q9iVhOEXSITE2euR3yqDUEVee0xDDcjXmvRe/Iw+WaAsApMZ+dkEfexj4sOAaUot7VdrtgT3CW/EvHw51/PKPFIc4vHv/h6XnfDw9SvO02y3MZujpClYOuhq7C9BPepJ5GZQRl5xP0alZk+ZWJjWgWGuc+43sflhZd7JrMngsxqt8ndT17NSii4bSbhTOhwcPkg9TObeIsdjHpCtlbn8998JVe2N+mszXL4lY+TDSvYbkoeu9iNMcl6C7sS7/bp7GMf24ZEUvDy/mHcE8ulTGeCDU1mbNgFm6MaX/vKa5GlQLRsrPaIth/RbvZIUofeyYPUXnGW+q1PExxdJV5vsfbUUQz75f0fto+XH17uy6U9EWR8SzLMBNfUEk6MXH769q+wNK5iGQVmM4ZSYvgl3/+mP6JaHxIlHsNBjdGDh6DlYfipUtYLxqw9cXS3T2cf+9g21MTv9v5drtgTQabmJMx5BSdGLoteTm1hi7e+8Y8whGT4wDHK9RKZQtapMR5WMURJd1jHaQ2hVqcce9h2huWm1No74+y3j31cKrzcg8yeqMkYRolvlvzwNadIcpvgtRvgOfAF+C+ffQM/uPogizeeIBsGZJk9NUz/5udu56rlJzHMCsNBDcdJGY5qLOz2Ce1jH9uGymVeztgTQcayc25qdVkf1bn+8GnSxyvE6y3uXV/k2kaPbq+Jd+oQeW6ysjXL6WGdppNQdWNOPH41hw6sANDrN7B20NlvH/u42JBwWddbtoM9sVwSRsnf+Fufo10ZE0Y+j3zhNj78F3ewHttsRhUMoyRNHBoLW8zU+zSdhHFuc7rXojMOGA2rZLmF46QUhbnbp7OPyxz/11U/x103/CwfvGlbLqwvEZKCbFvbC0EIcUQI8VkhxCNCiIeEED+vb79FCPFlIcQDQog/EkLUz3vOL2pxuceEED90sc5wT2QyZW7iXdnhNZXPc9eH3kTFLFiPbZ4YwBsOjBgnHrLTwjALTm4uYBqSmp2yFfvMVkKS1KXiR6xuzeDsZzL7eBYe+tt34Fcinlo6rEzaUoe0MBnmSjLEFJJRZnN9q4OU8L4Tv88Hb3oHsf7B+tDNb+dwdcDDnVkAbKPk3Y9uy9fsgpgUfncAOfDPpJT3CSFqwL1CiM+gNKDeJ6W8R/ti/3PgXwghbkRRfm4CDgJ/LoS49v9v79xjLLnuOv8559Tjvh/98sx4PDOe8dieiZ+RhZxNCMgsYIdHslovSkhsxw8CbFYiEvyB2F0kJPgDhMKbEC/OxFaMDTiBDTLKKhsCgaAkOMETe8ax52XssWe65/bjvqvqVJ3DH1XddByPp63pnnu7XR+p1LdO3er7O7dvf+85v/M7v5+1dt2XZ8dCZOLYgaJAd0qcGXpcW+tjraDuCXZMtJiabjEclBj2S1y36xSQFtt6eXYbM41FpDS0lhqU/YA4H8m8pTl08AGCRNH0Q1yZ4KmEsjuBWRT4jualdpOSo9le7ZB0GgSJYlupz2JQpBv6NIpDHrv+w+yqdTnZbvKZ6+5jqjCgrz3+xwt/wieu+VmCRPHQwQfWzeb1EBlr7RngTPa4K4R4jjS30zXAcga3LwL/D/jfpMnlHs9qYp/K9hp+H+nG5nVlLETG9SMYWp78wg+TWJgu9ik7GoNg6rJzhIMiYZBmxWtua1GYXCJcqFOfXqB9boLmjjncVzXNbS3iyB1xb3IuNY9efy+ThQHD2KXmCZKwQDvy2FNLVxp9VxNql7lelYYfEMQOsVFMFAaEiUMn9PFUgpKGbuhT9wPC2GFvfZHZfpUXu3XKTszf3vJ+Gl6BihchxXpF6abheOtJllf7ZuDrwLPAT5JmSfhvpGlYIBWg1VUIVieeW1fGQmRUPcHu3c2dH3uMU7/+ADPVDuXSANfVKCfBcWKa0/MUmx1sovBvifHP/RvRKzUa73gRsyBxy0N0v0gc5uUJtjrLvpKJQlpPy5cOc8MyEujqtK71ztoSteJgpQ76MCgA6Qh4W22J2U4di+Cyaof5foVh7BIsl6sVaWE3ISwlR69Uk4yMw1RpgO/odZuWpxsk1zySmRJCPLXq/MEs+dsKQogKafnZj1lrO9kU6feFEL9KmoZleQfxmpLLrQdjITK4PrZUof21K7EWXlyYYnvcZq5XZd/wLHtvPkrULXH88EH2XH2S5HiIaoLT6KFfKmNjRe/MFEsLTQ48+fej7k3OBvHw2+6n7GjqviExgr72SKzAWkGUKJp+wO7GAv3QJ9Au3XCCsDVDozjkbK9KYgWONLTDIkPtUPEiji9M4UmDFJap0gAlDFE25Q5jlyhRlBxN0dEkNvXntAYl6v76bV95E0vYLWvtLee7KIRwSQXmUWvt5wCstd8BfiS7fjVprm74j+Ryy6xOPLeujIXIWKkg1nTmmwD4Tkyt3KNa6lOp9Dn7nSvZ9QPfwj2+h+58A6cYUHTmkFOAHCCnJM7ZCL+Qlz/Zihw6+ABKGjxpcJRhqB0Mgn7sUFAJVTdiuqQpeSFLw7R87LIA9WOHfuxyz5GHXvd3P3jgZyiohMQI2kGBRnHIfFBCCctUqY9B0A0LzAdFal5EszCk7gdIuT7LzjZbXbpYsmT9DwHPWWs/vqp9xlo7J4SQwP8C/iS79Hngz4QQHyd1/O4HvnHRhrwOYyEyYthDnjqJ676N2/ee4Asn97G9tkSxENDp1DjVmqZyuMOua04ybFeQjsH0C7S+uYelhQZ7/9PTdBca6/aHzxkvik6MtWlysyB2SKxECMt0YYivYip+SK004OWFSTqRzwefOfQ9v+PxGz7M+7/96e9qO3TwAWpuOu3xVIIrDbP9CpOFAYmVODIVn5oXMl1Op12JkUSJQxyvl+/PYtZnQeedwF3AM0KIp7O2XwH2CyE+mp1/DjgEYK09IoT4C+Ao6crURzdiZQnGRGQwFi6bwfEjznXreNJyeHYHe+uL7JyZpa8v59nvXMs1e04xdfAkzkwfDExef5zi6RmefOLHAdhW7eQJxLcYn7nuPopO+tnvxy5lR9PwU1/MfFDCUwm90OeldpPEivOOWJYF5tHr7wWg4QfMlMBYgSsT+tqjqz2sFQSJiydj5gdlmoUhiZUMtYeSBiUMShrCeP3+ddYj4tda+0+8vp8F4PfOc89vAL9x0S9+AcYiGA8LvDLL5NuPcXRxgn4iKaiEohchhGV3YwHf0ZSbHdwdfURZYroeySB15rnSUHYjfCeve73VCI1ECkvFi2j6AYlNP7KtYRmJpTUs0dM+SpjvEpjzlZL94DOHmCwMaA1LDLVLL/KYD0q40uDLBEcagthhkAlOX3t0Qp/YSOJEMtuvMtuvcDabll086YRpLcdmZTxGMloSnawhfU1HK/aUh+yfnKNSGlCu9vAWmyRWEg4K2IHAtFzibpHuKzPEocfVO05jrWChU+ebt92RVyvYQhRUkk6RjMR3YoqO5vZ/+fM3vOcz1933hqVkV9//xI1309YevlQ0ikOWhkVCo1j+/pVY6n5AKyjR9AN8FRMmDta+Yb3CNWMBY7f2NH88RjLKEA8KIA1VxzAf+pztNBgGBZQXI4SlWe0wd+Yyzv7zdeilCgDdxTpR5FEoBkxuO8d0c5FGPd+FvRU4dPABPnPdfVgrUNJSdDVVP2Cm0rngvXsnWucdybyWOw8/QknFhEYx269gEHzwmUOEiSIykp86/DBh4nD3s59iISgyiF1e6FQ42i5ebBdTrMVYvaZjszIWIxmrHbpnp5icbLO70qUVFPGdmG5QZGF2iiv3n6S3WF+Jm2mdSFfempe18KoDBvN1AKRMCLJ4iJzNxyeu+VlKWfyJkpYPPfspHn7b/XQij586/PAF7k559Pp76elt7Cj3ePT6e3GlueC9H3jm09/TtnrqtVzg7Z4jD/HY9R+m4hjk+gxk1nNbwdgyFiKjAw+/PMAMfXY351HtCTwVY4xkqVvDdVMVF8Li+BFh4OO6GunG2ERiE7nyZwojj7+6+UMbX/kvZ935+ec/+V3nf3j1z1HzLA8893/WdP9nb7oLiaLias4MytRcjTbrO1hfFqS1jpTWgt3i0yVxgbprl4S31Wv2H396G8eOXg3A5TvOoJyYky/u4dTiJLfsOUGvX0ZKQ73WIYo8lDJUal1efWU727bNUple5MXn9nOuU+d0t4aS5g3n5TlbkyduvBvfibMVIYcgcVaWwFePWB657j4SI7n36J8CqUC50ryp6pFCiG++UXDcWlCyYEv+7jU9txe8cNGvNwrGQmT2labs7x74Ea65/DSDYZHJyXmOnNjH189N4wrLNfUONT9k59QckXYpFkLqUwsYrYgij0qzg1fr0Z+b4IVjVxEnitu+9sTKJrb7sw9SzhvzyHX3UfMiCiqNbp0qd1HSIKWhPShzst1ceS8fPPAzlJ2YfuxQzVb1Xm/acSn55LUfITQSV1iqq0a/rxc3sx6sl8gUvSsu/ESgHx7flCIzFtOl5VDuhXadhX6ZRmMJRxk6keQrSx1+rugzXe7R7lWRWYKfaiKJIi9N0TnfoBB49NtV6uUeWrscOvgA20s93vPU4yPu3fjz2ZvuAqDqWhqFQeZsNVgEQ52+x54TM1Mc8MSNdwNQdhSJFVQdTc0P6UY+f3HjPWv2nWwEy+kXnrzlAwD82FOPjcyWtZNnxrsk9LTD515q8u6ZIjdve4WvPX+Ahj9kqpDw9kqdKAl4udPgitoSQlh8LyIcFGm1JimXBgyDAnpumn5YYLqRrjAdMIpemDuBV/PV738vQ+2RGEm1MKQfFrhieparZjy0dgljl6H28FSM72hio1DSEMXpkq2nEtphgaKj8WVC0dX4TkwYO0hhScw6eUMvks0hLikWizGbd+VoLYyFyBSdhLv2zfLw8cvox7vZVe5R8iKm/Yg95T6dLDBqqD1KXojWLqdO72SmsUicKPphgVc6DSIjkdIwIw06UXlwHvDN2+4gThS+p6mVYwqRRzcoooSh7AcsdWt0gyK+o+mFPkpaIhw8J0YnClclhLGb7h1SMTUvRGcxK33tMdQuvhMjsUhp+eu3f4j3fSt3ur8Z8pHMJcBXMbum53h3JhSQ7oC9eqLFl07v5KaJReaDYhrd2amjhGV7uceJ2e3snprDdzRXTc5RKg6JtIeOHerlHgvdGl9553/h3V/9qxH38NLy5C0foOoHJEZS8hRh7CKExUQegzDNy7M4KNPXaVqMshtxrl+h4MRYa4kTyTDyiI2im40GbeyQWIGxInWqxhJJGr+SGJmJUMJQ5/l83hR2668ujUUwnutpiqUhP7DvBRIr2F5r8/ziBC+1m+ytDHi5X+FYt8hcUKCrU13URhElimfP7CTQHpVyn2qtSyMr/tYblpiodjDrFJm5WXj8hg8jsCvCMtQeQ+0xM91iz5UvUi/1iRKFNgpPJRScmF7kI4XFWEGUOGijGGqXxKRTpMRKDAIh0vfdWEFixMpenmXxiRLFnYcfGfVbsMlIfTJrOTYrYyEyAPPzE3zx2LUcabsrvpTHXixy7dQspwceHZ2Khc5EY3m7vxKWQZSOXjrtGrF2qFV6NCpdlnpVYvPWScf52ZvuwlcxnpNgrMAYSRi7SGFptSY5dnwfgfZIrMRaQWwkQezgKIMjDXE2IokSRZg4+E7MIBuZSFKfiyMMrkz30Wij6EU+jjR0Ip9gHTcNvlWwgLXJmo7Nylh8KqLIY2pqnjuqPW44N03RizgoE84G23nw6D5+4op5io7mL09t49qa5uVBgZLyqLox20t9hIDFbo3ESIpeRMGLkDKhUemitcs/vut9fP8//fWou7nhFB2NkmlIgsrSXihpiBPJIEqnSdpIEiPRRqKNWhEMJQyJkHQjH2uh4kUMtYsjDdYKEisIkv/4uChhKTqaXuQRRj4FFY98CXtzkubG28qMhchIaVhaarBj12k8P+TU6Z0sDEvc0Oxwz80nODs/hadi3jnd5ytzZWYKlo52aHiarvYwVuCpmJIX4nuagh9gMt+O5+qViOGtzjB2mSgOqJf69MNCWiZGxYCDkgYhLHGi0jwpVlDIHLZRokiMS8GJCUhHiNYKrEinS73IQ0mLKw3D2EEJi5SGYeySWMlVk+e49R/+ZtTd36RYjN3aFTbGQ2SEYWqqRRI5LCykO673TLSQ0uB6mjPdOp5KuGXXKd6xN+b/v3CAlwYeC5FLIVG0gsKK09H2BVU/YMf0HPOLTYSwdIIST9x495b3F9T8kGphiOPEyMhiSH0sJS/EU+lesIH2ViJie5GHtpJyll6y6Gq0UfS1S1+7FN04c+paXJmKjScTlLQEiUKJ1FNw6z/8DZ+89iM42egpD358s2ztkcxY+GR04nDkxFUEwyJL/Qqeipnr1gi0x9Mn9lP3A6JEMRgW8fyId+z8N462DWeHDsNYooRldlBmGKfLqZXCkP6gRLXcZxD5RLFie63NN37wxy5szCam4EYMIh+tXRIj8VRMnKR/4m5QxHc109kuZiUMRTfGy4QhMg7nBhUSIyhllSKsJcuhC1GicKTJhCt1usdGcvezn+K39/33FYFx1i2L/1sIa9Z2bFLGQmSW/yGePnEVrWEZgOfbTeZ6tfRD74Wc6FZ4tdPg9Nlt9MMCf/CjTxEZslyvkoXI5ZVBmVd71TRwzNXo2GGmschN1z7P9pk5YqP48jv+64h7u3EEWaCdThx8RzNZa1NwNYuDMrFRhNpd8c3ERq2ISJQoepGXLkk7GiGgoNIhfJL5cILYoZQF4UGa52V5p/IvnfhjokRx/9E/PW9mupzzka8uXRISKznZbjKIXYpZAa5thSGdyKPmh2ybbPHO7a/y8Ikmf3jkCl5qNxkOitx1zSn+dUHQjRWxEQSJJEgUs506nV6F3rBElMWC1KcX2LPrZXbOzHLkjttG3OONoZ8FLQ5CH9eJqdS6FFxN2QsxVhAbRaDdleAgGBYAAAQySURBVNSR2ij8rACaEJZB4tCJCiRGrGSg00YSGpUtX6cOYwN86DWbT1+7gzrnzWDWeGxOxsInoxPJfOgRG8GNkwF7J1o815ohShTHlpqp41FYfusHD3P09C7+9vQk7zow4OzCJO+9os9X56okVtFwE3ra5cygQicqUPVCBpGPlAm10CMKfZSKafcro+7yhlDz0vSUShjiRPHKme2U/BCBRUlD0Y3oDEuc6aepI2dKfYwVLAyLSCyBSf0sUewiYSVNgsqmQImVJFaOxzfTlsFu+WC8sdiFLYToAs+P2o43wRTQGrURa2Qz2Qqby97d1trpi/kFQogvkPZ5LbSstbdfzOuNgnERmac20xb2zWTvZrIVNp+9ORcmH/nm5ORsKLnI5OTkbCjjIjIPXvgpY8Vmsncz2Qqbz96cCzAWPpmcnJyty7iMZHJycrYoucjk5ORsKCMXGSHE7UKI54UQx4UQvzxqewCEEJ8SQswJIZ5d1TYhhPiiEOJY9rOZtQshxO9n9n9bCPH2S2zrFUKILwshnhNCHBFC/MK42iuEKAghviGEOJzZ+mtZ+5VCiK9ntv65EMLL2v3s/Hh2fc+lsjVn/RipyAghFPBHwB3AQeADQoiDo7Qp49PAa4Oefhn4krV2P/Cl7BxS2/dnx0eAT1wiG5eJgV+01h4AbgU+mr2H42hvCNxmrb0RuAm4XQhxK/CbwO9kti4C92fPvx9YtNZeBfxO9rycTcaoRzLfBxy31p601kbA48B7R2wT1tqvAAuvaX4vsFzv42HgfavaH7EpXwMaQojtl8ZSsNaesdZ+K3vcBZ4DLh9He7PX7GWnbnZY4DbgifPYutyHJ4AfEkK8tfKpbgFGLTKXAy+vOj+dtY0jl1lrz0D6jw3MZO1j04dsOnEz8HXG1F4hhBJCPA3MAV8ETgBL1q5kblptz4qt2fU2MHmpbM1ZH0YtMq/3rbTZ1tTHog9CiArwWeBj1trOGz31ddoumb3W2sRaexOwk3Qke+AN7BmL9zbn4hi1yJwGVtfo3Am8OiJbLsTs8rQi+zmXtY+8D0IIl1RgHrXWfi5rHlt7Aay1S8Dfk/qRGkKI5YwAq+1ZsTW7Xud7p7E5Y86oReZfgP3Z6oIHvB/4/IhtOh+fB+7JHt8D/N9V7Xdnqza3Au3lacqlIPNRPAQ8Z639+DjbK4SYFkI0ssdF4D+T+pC+DNx5HluX+3An8Hc2jx7dfFhrR3oA7wFeIJ2b/89R25PZ9BhwBtCk36b3k/oCvgQcy35OZM8VpCtkJ4BngFsusa3vIp1CfBt4OjveM472AjcA/5rZ+izwq1n7XuAbwHHgLwE/ay9k58ez63tH/dnIjzd/5NsKcnJyNpRRT5dycnK2OLnI5OTkbCi5yOTk5Gwoucjk5ORsKLnI5OTkbCi5yOTk5Gwoucjk5ORsKP8Ognv9jtVGkiUAAAAASUVORK5CYII=">
              <a:extLst>
                <a:ext uri="{FF2B5EF4-FFF2-40B4-BE49-F238E27FC236}">
                  <a16:creationId xmlns:a16="http://schemas.microsoft.com/office/drawing/2014/main" id="{FFD2A0AA-21AD-0342-A0D0-2E0E30E11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314" y="3958047"/>
              <a:ext cx="2182932" cy="2050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C2D788-33B8-C149-B6E0-2B3636D750DF}"/>
                </a:ext>
              </a:extLst>
            </p:cNvPr>
            <p:cNvSpPr/>
            <p:nvPr/>
          </p:nvSpPr>
          <p:spPr>
            <a:xfrm>
              <a:off x="7176304" y="4452567"/>
              <a:ext cx="775504" cy="61714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F5DED95-3F38-5549-95C7-E0F95FE454C2}"/>
              </a:ext>
            </a:extLst>
          </p:cNvPr>
          <p:cNvSpPr txBox="1"/>
          <p:nvPr/>
        </p:nvSpPr>
        <p:spPr>
          <a:xfrm>
            <a:off x="4775200" y="3704416"/>
            <a:ext cx="3680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0:00       5:00        10:00       15:00       20:00</a:t>
            </a:r>
          </a:p>
          <a:p>
            <a:pPr algn="ctr"/>
            <a:r>
              <a:rPr lang="en-US" sz="1600" dirty="0"/>
              <a:t>Local time of first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54AB40-74CA-0E49-B9FA-42FEDDEB83C3}"/>
              </a:ext>
            </a:extLst>
          </p:cNvPr>
          <p:cNvSpPr txBox="1"/>
          <p:nvPr/>
        </p:nvSpPr>
        <p:spPr>
          <a:xfrm>
            <a:off x="4290673" y="979648"/>
            <a:ext cx="497252" cy="290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1600" dirty="0"/>
              <a:t>250</a:t>
            </a:r>
          </a:p>
          <a:p>
            <a:pPr algn="r">
              <a:lnSpc>
                <a:spcPts val="2000"/>
              </a:lnSpc>
            </a:pPr>
            <a:endParaRPr lang="en-US" sz="1600" dirty="0"/>
          </a:p>
          <a:p>
            <a:pPr algn="r">
              <a:lnSpc>
                <a:spcPts val="2000"/>
              </a:lnSpc>
            </a:pPr>
            <a:r>
              <a:rPr lang="en-US" sz="1600" dirty="0"/>
              <a:t>200</a:t>
            </a:r>
          </a:p>
          <a:p>
            <a:pPr algn="r">
              <a:lnSpc>
                <a:spcPts val="2000"/>
              </a:lnSpc>
            </a:pPr>
            <a:endParaRPr lang="en-US" sz="1600" dirty="0"/>
          </a:p>
          <a:p>
            <a:pPr algn="r">
              <a:lnSpc>
                <a:spcPts val="2000"/>
              </a:lnSpc>
            </a:pPr>
            <a:r>
              <a:rPr lang="en-US" sz="1600" dirty="0"/>
              <a:t>150</a:t>
            </a:r>
          </a:p>
          <a:p>
            <a:pPr algn="r">
              <a:lnSpc>
                <a:spcPts val="2000"/>
              </a:lnSpc>
            </a:pPr>
            <a:endParaRPr lang="en-US" sz="1600" dirty="0"/>
          </a:p>
          <a:p>
            <a:pPr algn="r">
              <a:lnSpc>
                <a:spcPts val="2000"/>
              </a:lnSpc>
            </a:pPr>
            <a:r>
              <a:rPr lang="en-US" sz="1600" dirty="0"/>
              <a:t>100</a:t>
            </a:r>
          </a:p>
          <a:p>
            <a:pPr algn="r">
              <a:lnSpc>
                <a:spcPts val="2000"/>
              </a:lnSpc>
            </a:pPr>
            <a:endParaRPr lang="en-US" sz="1600" dirty="0"/>
          </a:p>
          <a:p>
            <a:pPr algn="r">
              <a:lnSpc>
                <a:spcPts val="2000"/>
              </a:lnSpc>
            </a:pPr>
            <a:r>
              <a:rPr lang="en-US" sz="1600" dirty="0"/>
              <a:t>50</a:t>
            </a:r>
          </a:p>
          <a:p>
            <a:pPr algn="r">
              <a:lnSpc>
                <a:spcPts val="2000"/>
              </a:lnSpc>
            </a:pPr>
            <a:endParaRPr lang="en-US" sz="1600" dirty="0"/>
          </a:p>
          <a:p>
            <a:pPr algn="r">
              <a:lnSpc>
                <a:spcPts val="2000"/>
              </a:lnSpc>
            </a:pPr>
            <a:r>
              <a:rPr lang="en-US" sz="1600" dirty="0"/>
              <a:t>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FD6281-4555-5B45-B3A2-05F5FAD9A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6" t="3409" b="85769"/>
          <a:stretch/>
        </p:blipFill>
        <p:spPr>
          <a:xfrm>
            <a:off x="7869374" y="969616"/>
            <a:ext cx="1145460" cy="5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06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6A9D-FDEA-5144-9A39-CA99D2776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844F7-742F-A847-BB47-4D13D97DA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 novel </a:t>
            </a:r>
            <a:r>
              <a:rPr lang="en-US" dirty="0" err="1"/>
              <a:t>Lagrangian</a:t>
            </a:r>
            <a:r>
              <a:rPr lang="en-US" dirty="0"/>
              <a:t> tracking framework, combined with the capabilities of the newest geostationary satellite imagers, allows better observations of the entire lifecycle of deep convection</a:t>
            </a:r>
          </a:p>
          <a:p>
            <a:pPr lvl="1"/>
            <a:r>
              <a:rPr lang="en-US" dirty="0"/>
              <a:t>It is hoped that this will enable a better understanding of the lifecycle of deep convective clouds and the their interactions and feedbacks with the surrounding environment</a:t>
            </a:r>
          </a:p>
          <a:p>
            <a:r>
              <a:rPr lang="en-US" dirty="0"/>
              <a:t>A dataset of tracked convective storms over the continental US is being developed using GOES-16 data, providing almost 3 years of continuous observations across a large domain</a:t>
            </a:r>
          </a:p>
          <a:p>
            <a:r>
              <a:rPr lang="en-US" dirty="0"/>
              <a:t>Early studies have shown that difference in the lifecycle and behavior of anvil clouds can be distinguished in different environmental conditions</a:t>
            </a:r>
          </a:p>
          <a:p>
            <a:pPr lvl="1"/>
            <a:r>
              <a:rPr lang="en-US" dirty="0"/>
              <a:t>We will be investigating further the impacts of prior convection on the development of DCCs, in particular the impact of organized convection</a:t>
            </a:r>
          </a:p>
        </p:txBody>
      </p:sp>
    </p:spTree>
    <p:extLst>
      <p:ext uri="{BB962C8B-B14F-4D97-AF65-F5344CB8AC3E}">
        <p14:creationId xmlns:p14="http://schemas.microsoft.com/office/powerpoint/2010/main" val="945737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134DAA5-13FC-F649-A579-E6A543E8B069}" vid="{04D59B48-107A-B840-8F79-929AAA0516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1617</TotalTime>
  <Words>829</Words>
  <Application>Microsoft Macintosh PowerPoint</Application>
  <PresentationFormat>On-screen Show (4:3)</PresentationFormat>
  <Paragraphs>73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Using GOES-16 to track deep convection within a wider convective environment</vt:lpstr>
      <vt:lpstr>Objective and Motivation</vt:lpstr>
      <vt:lpstr>Novel tracking framework</vt:lpstr>
      <vt:lpstr>PowerPoint Presentation</vt:lpstr>
      <vt:lpstr>Optical Flow techniques</vt:lpstr>
      <vt:lpstr>Summary of tracking technique</vt:lpstr>
      <vt:lpstr>Investigating changes in lifecycle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GOES-16 to track DCCs within a wider convective environment</dc:title>
  <dc:creator>William Jones</dc:creator>
  <cp:lastModifiedBy>William Jones</cp:lastModifiedBy>
  <cp:revision>14</cp:revision>
  <cp:lastPrinted>2020-05-07T09:46:19Z</cp:lastPrinted>
  <dcterms:created xsi:type="dcterms:W3CDTF">2020-05-06T12:52:45Z</dcterms:created>
  <dcterms:modified xsi:type="dcterms:W3CDTF">2020-05-07T15:49:59Z</dcterms:modified>
</cp:coreProperties>
</file>