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60" r:id="rId3"/>
    <p:sldId id="256" r:id="rId4"/>
    <p:sldId id="272" r:id="rId5"/>
    <p:sldId id="283" r:id="rId6"/>
    <p:sldId id="482" r:id="rId7"/>
    <p:sldId id="258" r:id="rId8"/>
    <p:sldId id="287" r:id="rId9"/>
    <p:sldId id="483" r:id="rId10"/>
    <p:sldId id="463" r:id="rId11"/>
    <p:sldId id="379" r:id="rId12"/>
    <p:sldId id="481" r:id="rId13"/>
    <p:sldId id="465" r:id="rId14"/>
    <p:sldId id="262" r:id="rId15"/>
    <p:sldId id="466" r:id="rId16"/>
    <p:sldId id="462" r:id="rId17"/>
    <p:sldId id="427" r:id="rId18"/>
    <p:sldId id="34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Raleway" panose="020B0503030101060003" pitchFamily="34" charset="0"/>
      <p:regular r:id="rId27"/>
      <p:bold r:id="rId28"/>
      <p:italic r:id="rId29"/>
      <p:boldItalic r:id="rId30"/>
    </p:embeddedFont>
    <p:embeddedFont>
      <p:font typeface="Raleway ExtraLight" panose="020B0303030101060003" pitchFamily="34" charset="0"/>
      <p:regular r:id="rId31"/>
      <p:italic r:id="rId32"/>
    </p:embeddedFont>
    <p:embeddedFont>
      <p:font typeface="Raleway Medium" panose="020B0603030101060003" pitchFamily="34" charset="0"/>
      <p:regular r:id="rId33"/>
      <p: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44D"/>
    <a:srgbClr val="DB954F"/>
    <a:srgbClr val="898989"/>
    <a:srgbClr val="FF3300"/>
    <a:srgbClr val="C00000"/>
    <a:srgbClr val="C50C29"/>
    <a:srgbClr val="FF5D5D"/>
    <a:srgbClr val="D0CECE"/>
    <a:srgbClr val="FF0000"/>
    <a:srgbClr val="5A0F1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456"/>
      </p:cViewPr>
      <p:guideLst>
        <p:guide orient="horz" pos="2160"/>
        <p:guide pos="117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FG\tables\Questionnaire_complete%20(version%20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Maike\Desktop\New_CC_KBM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Maike\Desktop\New_CC_KBM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1bcbf41e156c46e/PhD_Data/Questionnaires/Questionnaire2_coded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1bcbf41e156c46e/PhD_Data/Questionnaires/Questionnaire2_coded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d.docs.live.net/71bcbf41e156c46e/PhD_Data/UAV/Statistics/KBM_and%20Ref_CanopyCover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Maike\Desktop\New_CC_KBM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Maike\Desktop\New_CC_KBM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Maike\Desktop\New_CC_KBM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Maike\Desktop\New_CC_KBM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Maike\Desktop\New_CC_KBM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Maike\Desktop\New_CC_KB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62349263215709E-2"/>
          <c:y val="1.9933678070385718E-2"/>
          <c:w val="0.85503888652909676"/>
          <c:h val="0.9782332929254558"/>
        </c:manualLayout>
      </c:layout>
      <c:pieChart>
        <c:varyColors val="1"/>
        <c:ser>
          <c:idx val="0"/>
          <c:order val="0"/>
          <c:spPr>
            <a:noFill/>
            <a:ln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C7-4C26-8CD1-8FCD05E586CE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C7-4C26-8CD1-8FCD05E586CE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C7-4C26-8CD1-8FCD05E586CE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C7-4C26-8CD1-8FCD05E586CE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4C7-4C26-8CD1-8FCD05E586CE}"/>
              </c:ext>
            </c:extLst>
          </c:dPt>
          <c:dPt>
            <c:idx val="5"/>
            <c:bubble3D val="0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4C7-4C26-8CD1-8FCD05E586CE}"/>
              </c:ext>
            </c:extLst>
          </c:dPt>
          <c:cat>
            <c:strRef>
              <c:f>'Tools used'!$I$3:$I$8</c:f>
              <c:strCache>
                <c:ptCount val="6"/>
                <c:pt idx="0">
                  <c:v>p</c:v>
                </c:pt>
                <c:pt idx="1">
                  <c:v>a</c:v>
                </c:pt>
                <c:pt idx="2">
                  <c:v>c</c:v>
                </c:pt>
                <c:pt idx="3">
                  <c:v>b</c:v>
                </c:pt>
                <c:pt idx="4">
                  <c:v>flood</c:v>
                </c:pt>
                <c:pt idx="5">
                  <c:v>pol</c:v>
                </c:pt>
              </c:strCache>
            </c:strRef>
          </c:cat>
          <c:val>
            <c:numRef>
              <c:f>'Tools used'!$J$3:$J$8</c:f>
              <c:numCache>
                <c:formatCode>General</c:formatCode>
                <c:ptCount val="6"/>
                <c:pt idx="0">
                  <c:v>159</c:v>
                </c:pt>
                <c:pt idx="1">
                  <c:v>126</c:v>
                </c:pt>
                <c:pt idx="2">
                  <c:v>82</c:v>
                </c:pt>
                <c:pt idx="3">
                  <c:v>53</c:v>
                </c:pt>
                <c:pt idx="4">
                  <c:v>11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C7-4C26-8CD1-8FCD05E58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noProof="0" dirty="0">
                <a:latin typeface="Raleway" panose="020B0503030101060003" pitchFamily="34" charset="0"/>
              </a:rPr>
              <a:t>Thicket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35759202934736"/>
          <c:y val="5.9302477584854588E-2"/>
          <c:w val="0.84695015315706756"/>
          <c:h val="0.71186918256964793"/>
        </c:manualLayout>
      </c:layout>
      <c:areaChart>
        <c:grouping val="standard"/>
        <c:varyColors val="0"/>
        <c:ser>
          <c:idx val="1"/>
          <c:order val="1"/>
          <c:tx>
            <c:strRef>
              <c:f>'Ref Thicket'!$E$14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'Ref Thicket'!$F$14:$P$14</c:f>
              <c:numCache>
                <c:formatCode>General</c:formatCode>
                <c:ptCount val="11"/>
                <c:pt idx="0">
                  <c:v>0.88662596196655996</c:v>
                </c:pt>
                <c:pt idx="1">
                  <c:v>0.55792077254125383</c:v>
                </c:pt>
                <c:pt idx="2">
                  <c:v>0.40422955930956406</c:v>
                </c:pt>
                <c:pt idx="3">
                  <c:v>0.38811891793643571</c:v>
                </c:pt>
                <c:pt idx="4">
                  <c:v>0.44117758889430486</c:v>
                </c:pt>
                <c:pt idx="5">
                  <c:v>0.4558498924727199</c:v>
                </c:pt>
                <c:pt idx="6">
                  <c:v>0.42082296654282392</c:v>
                </c:pt>
                <c:pt idx="7">
                  <c:v>0.46793490037808372</c:v>
                </c:pt>
                <c:pt idx="8">
                  <c:v>0.42640822290081354</c:v>
                </c:pt>
                <c:pt idx="9">
                  <c:v>0.3188750247155055</c:v>
                </c:pt>
                <c:pt idx="10">
                  <c:v>0.29726478429287329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CF-4AB1-8241-EEDFFA7DC0E8}"/>
            </c:ext>
          </c:extLst>
        </c:ser>
        <c:ser>
          <c:idx val="2"/>
          <c:order val="2"/>
          <c:tx>
            <c:strRef>
              <c:f>'Ref Thicket'!$E$15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'Ref Thicket'!$F$15:$P$15</c:f>
              <c:numCache>
                <c:formatCode>General</c:formatCode>
                <c:ptCount val="11"/>
                <c:pt idx="0">
                  <c:v>0.71063143361877334</c:v>
                </c:pt>
                <c:pt idx="1">
                  <c:v>0.2918269571047461</c:v>
                </c:pt>
                <c:pt idx="2">
                  <c:v>0.162329082640436</c:v>
                </c:pt>
                <c:pt idx="3">
                  <c:v>0.20902644398789763</c:v>
                </c:pt>
                <c:pt idx="4">
                  <c:v>0.24041558664869517</c:v>
                </c:pt>
                <c:pt idx="5">
                  <c:v>0.20786361130294684</c:v>
                </c:pt>
                <c:pt idx="6">
                  <c:v>0.2410974453808428</c:v>
                </c:pt>
                <c:pt idx="7">
                  <c:v>0.22145534004391632</c:v>
                </c:pt>
                <c:pt idx="8">
                  <c:v>0.20540999940485311</c:v>
                </c:pt>
                <c:pt idx="9">
                  <c:v>0.18940014442182779</c:v>
                </c:pt>
                <c:pt idx="10">
                  <c:v>0.19872403465412677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CF-4AB1-8241-EEDFFA7D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'Ref Thicket'!$E$12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'Ref Thicket'!$F$9:$P$9</c:f>
              <c:strCache>
                <c:ptCount val="11"/>
                <c:pt idx="0">
                  <c:v>Centre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'Ref Thicket'!$F$12:$P$12</c:f>
              <c:numCache>
                <c:formatCode>General</c:formatCode>
                <c:ptCount val="11"/>
                <c:pt idx="0">
                  <c:v>0.79862869779266665</c:v>
                </c:pt>
                <c:pt idx="1">
                  <c:v>0.42487386482299999</c:v>
                </c:pt>
                <c:pt idx="2">
                  <c:v>0.28327932097500003</c:v>
                </c:pt>
                <c:pt idx="3">
                  <c:v>0.29857268096216666</c:v>
                </c:pt>
                <c:pt idx="4">
                  <c:v>0.34079658777150001</c:v>
                </c:pt>
                <c:pt idx="5">
                  <c:v>0.33185675188783337</c:v>
                </c:pt>
                <c:pt idx="6">
                  <c:v>0.33096020596183334</c:v>
                </c:pt>
                <c:pt idx="7">
                  <c:v>0.34469512021100002</c:v>
                </c:pt>
                <c:pt idx="8">
                  <c:v>0.31590911115283332</c:v>
                </c:pt>
                <c:pt idx="9">
                  <c:v>0.25413758456866664</c:v>
                </c:pt>
                <c:pt idx="10">
                  <c:v>0.24799440947350002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CF-4AB1-8241-EEDFFA7DC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 baseline="0" noProof="0" dirty="0">
                <a:effectLst/>
                <a:latin typeface="Raleway" panose="020B0503030101060003" pitchFamily="34" charset="0"/>
              </a:rPr>
              <a:t>Sparsely</a:t>
            </a:r>
            <a:r>
              <a:rPr lang="de-DE" sz="1400" b="0" i="0" baseline="0" dirty="0">
                <a:effectLst/>
                <a:latin typeface="Raleway" panose="020B0503030101060003" pitchFamily="34" charset="0"/>
              </a:rPr>
              <a:t> </a:t>
            </a:r>
            <a:r>
              <a:rPr lang="en-US" sz="1400" b="0" i="0" baseline="0" noProof="0" dirty="0">
                <a:effectLst/>
                <a:latin typeface="Raleway" panose="020B0503030101060003" pitchFamily="34" charset="0"/>
              </a:rPr>
              <a:t>vegetated</a:t>
            </a:r>
            <a:endParaRPr lang="en-US" sz="1400" b="0" noProof="0" dirty="0">
              <a:effectLst/>
              <a:latin typeface="Raleway" panose="020B05030301010600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51142329398885"/>
          <c:y val="6.2211595282508622E-2"/>
          <c:w val="0.87013964128296173"/>
          <c:h val="0.90201820948340383"/>
        </c:manualLayout>
      </c:layout>
      <c:areaChart>
        <c:grouping val="standard"/>
        <c:varyColors val="0"/>
        <c:ser>
          <c:idx val="1"/>
          <c:order val="1"/>
          <c:tx>
            <c:strRef>
              <c:f>'Ref Sparsely vegetated'!$E$65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'Ref Sparsely vegetated'!$F$65:$P$65</c:f>
              <c:numCache>
                <c:formatCode>General</c:formatCode>
                <c:ptCount val="11"/>
                <c:pt idx="0">
                  <c:v>8.6171253941682652E-2</c:v>
                </c:pt>
                <c:pt idx="1">
                  <c:v>0.26470897122418807</c:v>
                </c:pt>
                <c:pt idx="2">
                  <c:v>0.32939406116464559</c:v>
                </c:pt>
                <c:pt idx="3">
                  <c:v>0.33768891069798856</c:v>
                </c:pt>
                <c:pt idx="4">
                  <c:v>0.32360090774078631</c:v>
                </c:pt>
                <c:pt idx="5">
                  <c:v>0.29930849606224708</c:v>
                </c:pt>
                <c:pt idx="6">
                  <c:v>0.31603936309846864</c:v>
                </c:pt>
                <c:pt idx="7">
                  <c:v>0.29490036923532281</c:v>
                </c:pt>
                <c:pt idx="8">
                  <c:v>0.29555299513489031</c:v>
                </c:pt>
                <c:pt idx="9">
                  <c:v>0.29294685610467497</c:v>
                </c:pt>
                <c:pt idx="10">
                  <c:v>0.30088168977342222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5-4703-A194-245EE0A9C271}"/>
            </c:ext>
          </c:extLst>
        </c:ser>
        <c:ser>
          <c:idx val="2"/>
          <c:order val="2"/>
          <c:tx>
            <c:strRef>
              <c:f>'Ref Sparsely vegetated'!$E$66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'Ref Sparsely vegetated'!$F$66:$P$66</c:f>
              <c:numCache>
                <c:formatCode>General</c:formatCode>
                <c:ptCount val="11"/>
                <c:pt idx="0">
                  <c:v>-8.7258264599131968E-3</c:v>
                </c:pt>
                <c:pt idx="1">
                  <c:v>2.9246869404703391E-2</c:v>
                </c:pt>
                <c:pt idx="2">
                  <c:v>4.1410194979302983E-2</c:v>
                </c:pt>
                <c:pt idx="3">
                  <c:v>7.2408244919450804E-2</c:v>
                </c:pt>
                <c:pt idx="4">
                  <c:v>7.8173388790013745E-2</c:v>
                </c:pt>
                <c:pt idx="5">
                  <c:v>9.4600932899470622E-2</c:v>
                </c:pt>
                <c:pt idx="6">
                  <c:v>0.105933704461267</c:v>
                </c:pt>
                <c:pt idx="7">
                  <c:v>0.10302646899455574</c:v>
                </c:pt>
                <c:pt idx="8">
                  <c:v>0.10463882882031333</c:v>
                </c:pt>
                <c:pt idx="9">
                  <c:v>0.10959536585035361</c:v>
                </c:pt>
                <c:pt idx="10">
                  <c:v>0.12201785163272796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05-4703-A194-245EE0A9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'Ref Sparsely vegetated'!$E$63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'Ref Sparsely vegetated'!$F$60:$P$60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'Ref Sparsely vegetated'!$F$63:$P$63</c:f>
              <c:numCache>
                <c:formatCode>General</c:formatCode>
                <c:ptCount val="11"/>
                <c:pt idx="0">
                  <c:v>3.8722713740884727E-2</c:v>
                </c:pt>
                <c:pt idx="1">
                  <c:v>0.14697792031444573</c:v>
                </c:pt>
                <c:pt idx="2">
                  <c:v>0.18540212807197429</c:v>
                </c:pt>
                <c:pt idx="3">
                  <c:v>0.20504857780871968</c:v>
                </c:pt>
                <c:pt idx="4">
                  <c:v>0.20088714826540002</c:v>
                </c:pt>
                <c:pt idx="5">
                  <c:v>0.19695471448085886</c:v>
                </c:pt>
                <c:pt idx="6">
                  <c:v>0.21098653377986781</c:v>
                </c:pt>
                <c:pt idx="7">
                  <c:v>0.19896341911493928</c:v>
                </c:pt>
                <c:pt idx="8">
                  <c:v>0.20009591197760182</c:v>
                </c:pt>
                <c:pt idx="9">
                  <c:v>0.20127111097751429</c:v>
                </c:pt>
                <c:pt idx="10">
                  <c:v>0.21144977070307508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05-4703-A194-245EE0A9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80" b="0" i="0" u="none" strike="noStrike" kern="1200" spc="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en-GB" dirty="0"/>
              <a:t>In your opinion, why is charcoal production bad for the environment?</a:t>
            </a:r>
          </a:p>
        </c:rich>
      </c:tx>
      <c:layout>
        <c:manualLayout>
          <c:xMode val="edge"/>
          <c:yMode val="edge"/>
          <c:x val="0.13442253706128618"/>
          <c:y val="2.122481270672131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80" b="0" i="0" u="none" strike="noStrike" kern="1200" spc="0" baseline="0">
              <a:solidFill>
                <a:schemeClr val="tx1"/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57059978528019"/>
          <c:y val="0.14643173847751204"/>
          <c:w val="0.62155585416596493"/>
          <c:h val="0.734121715260974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'good bad for environment'!$X$29</c:f>
              <c:strCache>
                <c:ptCount val="1"/>
                <c:pt idx="0">
                  <c:v>bad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'good bad for environment'!$S$30:$S$51</c15:sqref>
                  </c15:fullRef>
                </c:ext>
              </c:extLst>
              <c:f>('good bad for environment'!$S$41,'good bad for environment'!$S$47:$S$51)</c:f>
              <c:strCache>
                <c:ptCount val="6"/>
                <c:pt idx="0">
                  <c:v>Other</c:v>
                </c:pt>
                <c:pt idx="1">
                  <c:v>less
rain</c:v>
                </c:pt>
                <c:pt idx="2">
                  <c:v>stronger
winds</c:v>
                </c:pt>
                <c:pt idx="3">
                  <c:v>Desertification</c:v>
                </c:pt>
                <c:pt idx="4">
                  <c:v>Air
pollution</c:v>
                </c:pt>
                <c:pt idx="5">
                  <c:v>Reduction
of trees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'good bad for environment'!$X$30:$X$51</c15:sqref>
                  </c15:fullRef>
                </c:ext>
              </c:extLst>
              <c:f>('good bad for environment'!$X$41,'good bad for environment'!$X$47:$X$51)</c:f>
              <c:numCache>
                <c:formatCode>General</c:formatCode>
                <c:ptCount val="6"/>
                <c:pt idx="0">
                  <c:v>22</c:v>
                </c:pt>
                <c:pt idx="1">
                  <c:v>9</c:v>
                </c:pt>
                <c:pt idx="2">
                  <c:v>13</c:v>
                </c:pt>
                <c:pt idx="3">
                  <c:v>38</c:v>
                </c:pt>
                <c:pt idx="4">
                  <c:v>42</c:v>
                </c:pt>
                <c:pt idx="5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8-4C3E-8B71-A4352DD8F268}"/>
            </c:ext>
          </c:extLst>
        </c:ser>
        <c:ser>
          <c:idx val="1"/>
          <c:order val="1"/>
          <c:tx>
            <c:strRef>
              <c:f>'good bad for environment'!$Y$29</c:f>
              <c:strCache>
                <c:ptCount val="1"/>
                <c:pt idx="0">
                  <c:v>very bad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'good bad for environment'!$S$30:$S$51</c15:sqref>
                  </c15:fullRef>
                </c:ext>
              </c:extLst>
              <c:f>('good bad for environment'!$S$41,'good bad for environment'!$S$47:$S$51)</c:f>
              <c:strCache>
                <c:ptCount val="6"/>
                <c:pt idx="0">
                  <c:v>Other</c:v>
                </c:pt>
                <c:pt idx="1">
                  <c:v>less
rain</c:v>
                </c:pt>
                <c:pt idx="2">
                  <c:v>stronger
winds</c:v>
                </c:pt>
                <c:pt idx="3">
                  <c:v>Desertification</c:v>
                </c:pt>
                <c:pt idx="4">
                  <c:v>Air
pollution</c:v>
                </c:pt>
                <c:pt idx="5">
                  <c:v>Reduction
of trees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'good bad for environment'!$Y$30:$Y$51</c15:sqref>
                  </c15:fullRef>
                </c:ext>
              </c:extLst>
              <c:f>('good bad for environment'!$Y$41,'good bad for environment'!$Y$47:$Y$51)</c:f>
              <c:numCache>
                <c:formatCode>General</c:formatCode>
                <c:ptCount val="6"/>
                <c:pt idx="0">
                  <c:v>16</c:v>
                </c:pt>
                <c:pt idx="1">
                  <c:v>8</c:v>
                </c:pt>
                <c:pt idx="2">
                  <c:v>11</c:v>
                </c:pt>
                <c:pt idx="3">
                  <c:v>47</c:v>
                </c:pt>
                <c:pt idx="4">
                  <c:v>50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8-4C3E-8B71-A4352DD8F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2454336"/>
        <c:axId val="1117781664"/>
      </c:barChart>
      <c:catAx>
        <c:axId val="1132454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1117781664"/>
        <c:crosses val="autoZero"/>
        <c:auto val="1"/>
        <c:lblAlgn val="ctr"/>
        <c:lblOffset val="100"/>
        <c:noMultiLvlLbl val="0"/>
      </c:catAx>
      <c:valAx>
        <c:axId val="1117781664"/>
        <c:scaling>
          <c:orientation val="minMax"/>
          <c:max val="11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1132454336"/>
        <c:crosses val="autoZero"/>
        <c:crossBetween val="between"/>
        <c:majorUnit val="25"/>
        <c:min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97020990964477"/>
          <c:y val="0.53021385060313986"/>
          <c:w val="0.20254037684763548"/>
          <c:h val="0.167127521623464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Raleway" panose="020B0503030101060003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en-GB" dirty="0"/>
              <a:t>In your opinion, is charcoal production good or bad for the environment?</a:t>
            </a:r>
          </a:p>
        </c:rich>
      </c:tx>
      <c:layout>
        <c:manualLayout>
          <c:xMode val="edge"/>
          <c:yMode val="edge"/>
          <c:x val="0.10730712232399521"/>
          <c:y val="4.62160600808781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29055296659346"/>
          <c:y val="0.12759671938754621"/>
          <c:w val="0.83376613637580999"/>
          <c:h val="0.74829405423108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'good bad for environment'!$L$9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89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0D6-4B7A-93B0-189CE0F29129}"/>
              </c:ext>
            </c:extLst>
          </c:dPt>
          <c:dPt>
            <c:idx val="1"/>
            <c:invertIfNegative val="0"/>
            <c:bubble3D val="0"/>
            <c:spPr>
              <a:solidFill>
                <a:srgbClr val="8989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0D6-4B7A-93B0-189CE0F29129}"/>
              </c:ext>
            </c:extLst>
          </c:dPt>
          <c:dPt>
            <c:idx val="2"/>
            <c:invertIfNegative val="0"/>
            <c:bubble3D val="0"/>
            <c:spPr>
              <a:solidFill>
                <a:srgbClr val="8989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0D6-4B7A-93B0-189CE0F29129}"/>
              </c:ext>
            </c:extLst>
          </c:dPt>
          <c:dPt>
            <c:idx val="3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D6-4B7A-93B0-189CE0F29129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D6-4B7A-93B0-189CE0F29129}"/>
              </c:ext>
            </c:extLst>
          </c:dPt>
          <c:cat>
            <c:strRef>
              <c:extLst>
                <c:ext xmlns:c15="http://schemas.microsoft.com/office/drawing/2012/chart" uri="{02D57815-91ED-43cb-92C2-25804820EDAC}">
                  <c15:fullRef>
                    <c15:sqref>'good bad for environment'!$M$8:$R$8</c15:sqref>
                  </c15:fullRef>
                </c:ext>
              </c:extLst>
              <c:f>'good bad for environment'!$M$8:$Q$8</c:f>
              <c:strCache>
                <c:ptCount val="5"/>
                <c:pt idx="0">
                  <c:v>very good</c:v>
                </c:pt>
                <c:pt idx="1">
                  <c:v>good</c:v>
                </c:pt>
                <c:pt idx="2">
                  <c:v>neutral</c:v>
                </c:pt>
                <c:pt idx="3">
                  <c:v>bad</c:v>
                </c:pt>
                <c:pt idx="4">
                  <c:v>very bad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'good bad for environment'!$M$9:$R$9</c15:sqref>
                  </c15:fullRef>
                </c:ext>
              </c:extLst>
              <c:f>'good bad for environment'!$M$9:$Q$9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46</c:v>
                </c:pt>
                <c:pt idx="4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7-4943-8AB2-537FD50F2854}"/>
            </c:ext>
          </c:extLst>
        </c:ser>
        <c:ser>
          <c:idx val="1"/>
          <c:order val="1"/>
          <c:tx>
            <c:strRef>
              <c:f>'good bad for environment'!$L$10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89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0D6-4B7A-93B0-189CE0F29129}"/>
              </c:ext>
            </c:extLst>
          </c:dPt>
          <c:dPt>
            <c:idx val="1"/>
            <c:invertIfNegative val="0"/>
            <c:bubble3D val="0"/>
            <c:spPr>
              <a:solidFill>
                <a:srgbClr val="8989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0D6-4B7A-93B0-189CE0F29129}"/>
              </c:ext>
            </c:extLst>
          </c:dPt>
          <c:dPt>
            <c:idx val="3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0D6-4B7A-93B0-189CE0F29129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D6-4B7A-93B0-189CE0F29129}"/>
              </c:ext>
            </c:extLst>
          </c:dPt>
          <c:cat>
            <c:strRef>
              <c:extLst>
                <c:ext xmlns:c15="http://schemas.microsoft.com/office/drawing/2012/chart" uri="{02D57815-91ED-43cb-92C2-25804820EDAC}">
                  <c15:fullRef>
                    <c15:sqref>'good bad for environment'!$M$8:$R$8</c15:sqref>
                  </c15:fullRef>
                </c:ext>
              </c:extLst>
              <c:f>'good bad for environment'!$M$8:$Q$8</c:f>
              <c:strCache>
                <c:ptCount val="5"/>
                <c:pt idx="0">
                  <c:v>very good</c:v>
                </c:pt>
                <c:pt idx="1">
                  <c:v>good</c:v>
                </c:pt>
                <c:pt idx="2">
                  <c:v>neutral</c:v>
                </c:pt>
                <c:pt idx="3">
                  <c:v>bad</c:v>
                </c:pt>
                <c:pt idx="4">
                  <c:v>very bad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'good bad for environment'!$M$10:$R$10</c15:sqref>
                  </c15:fullRef>
                </c:ext>
              </c:extLst>
              <c:f>'good bad for environment'!$M$10:$Q$10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20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7-4943-8AB2-537FD50F2854}"/>
            </c:ext>
          </c:extLst>
        </c:ser>
        <c:ser>
          <c:idx val="2"/>
          <c:order val="2"/>
          <c:tx>
            <c:strRef>
              <c:f>'good bad for environment'!$L$11</c:f>
              <c:strCache>
                <c:ptCount val="1"/>
                <c:pt idx="0">
                  <c:v>Y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D6-4B7A-93B0-189CE0F29129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0D6-4B7A-93B0-189CE0F29129}"/>
              </c:ext>
            </c:extLst>
          </c:dPt>
          <c:cat>
            <c:strRef>
              <c:extLst>
                <c:ext xmlns:c15="http://schemas.microsoft.com/office/drawing/2012/chart" uri="{02D57815-91ED-43cb-92C2-25804820EDAC}">
                  <c15:fullRef>
                    <c15:sqref>'good bad for environment'!$M$8:$R$8</c15:sqref>
                  </c15:fullRef>
                </c:ext>
              </c:extLst>
              <c:f>'good bad for environment'!$M$8:$Q$8</c:f>
              <c:strCache>
                <c:ptCount val="5"/>
                <c:pt idx="0">
                  <c:v>very good</c:v>
                </c:pt>
                <c:pt idx="1">
                  <c:v>good</c:v>
                </c:pt>
                <c:pt idx="2">
                  <c:v>neutral</c:v>
                </c:pt>
                <c:pt idx="3">
                  <c:v>bad</c:v>
                </c:pt>
                <c:pt idx="4">
                  <c:v>very bad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'good bad for environment'!$M$11:$R$11</c15:sqref>
                  </c15:fullRef>
                </c:ext>
              </c:extLst>
              <c:f>'good bad for environment'!$M$11:$Q$11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49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7-4943-8AB2-537FD50F2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91194400"/>
        <c:axId val="1259744768"/>
      </c:barChart>
      <c:catAx>
        <c:axId val="129119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1259744768"/>
        <c:crosses val="autoZero"/>
        <c:auto val="1"/>
        <c:lblAlgn val="ctr"/>
        <c:lblOffset val="100"/>
        <c:noMultiLvlLbl val="0"/>
      </c:catAx>
      <c:valAx>
        <c:axId val="1259744768"/>
        <c:scaling>
          <c:orientation val="minMax"/>
          <c:max val="1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1291194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Raleway" panose="020B0503030101060003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c:style val="2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de-DE" sz="9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en-GB" dirty="0"/>
              <a:t>KBM Sparse No. 113</a:t>
            </a:r>
          </a:p>
        </c:rich>
      </c:tx>
      <c:layout>
        <c:manualLayout>
          <c:xMode val="edge"/>
          <c:yMode val="edge"/>
          <c:x val="0.33581977017980436"/>
          <c:y val="2.5381934279744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233814523184596E-2"/>
          <c:y val="2.5428331875182269E-2"/>
          <c:w val="0.87462029746281711"/>
          <c:h val="0.8903204286964129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'[KBM_and Ref_CanopyCover.xlsx]KBM Sparsely vegetated'!$H$1:$R$1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'[KBM_and Ref_CanopyCover.xlsx]KBM Sparsely vegetated'!$H$60:$R$60</c:f>
              <c:numCache>
                <c:formatCode>General</c:formatCode>
                <c:ptCount val="11"/>
                <c:pt idx="0">
                  <c:v>0</c:v>
                </c:pt>
                <c:pt idx="1">
                  <c:v>2.0235053574E-2</c:v>
                </c:pt>
                <c:pt idx="2">
                  <c:v>0.114303878075</c:v>
                </c:pt>
                <c:pt idx="3">
                  <c:v>0.18941394098</c:v>
                </c:pt>
                <c:pt idx="4">
                  <c:v>0.15183578715900001</c:v>
                </c:pt>
                <c:pt idx="5">
                  <c:v>0.19948219047400001</c:v>
                </c:pt>
                <c:pt idx="6">
                  <c:v>0.265819590903</c:v>
                </c:pt>
                <c:pt idx="7">
                  <c:v>0.21673626608800001</c:v>
                </c:pt>
                <c:pt idx="8">
                  <c:v>0.24690621578700001</c:v>
                </c:pt>
                <c:pt idx="9">
                  <c:v>0.24295906801</c:v>
                </c:pt>
                <c:pt idx="10">
                  <c:v>0.29596240187200001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9F-4F98-8155-8FFB37816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6837375"/>
        <c:axId val="426851935"/>
      </c:lineChart>
      <c:catAx>
        <c:axId val="426837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426851935"/>
        <c:crosses val="autoZero"/>
        <c:auto val="1"/>
        <c:lblAlgn val="ctr"/>
        <c:lblOffset val="100"/>
        <c:noMultiLvlLbl val="0"/>
      </c:catAx>
      <c:valAx>
        <c:axId val="426851935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endParaRPr lang="en-US"/>
          </a:p>
        </c:txPr>
        <c:crossAx val="426837375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Raleway" panose="020B0503030101060003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DE"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noProof="0" dirty="0"/>
              <a:t>Sparsely</a:t>
            </a:r>
            <a:r>
              <a:rPr lang="de-DE" sz="1400" dirty="0"/>
              <a:t> </a:t>
            </a:r>
            <a:r>
              <a:rPr lang="en-US" sz="1400" noProof="0" dirty="0"/>
              <a:t>vegetated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DE"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961373156229618E-2"/>
          <c:y val="5.9302477584854588E-2"/>
          <c:w val="0.8842264737758827"/>
          <c:h val="0.90201820948340383"/>
        </c:manualLayout>
      </c:layout>
      <c:areaChart>
        <c:grouping val="standard"/>
        <c:varyColors val="0"/>
        <c:ser>
          <c:idx val="1"/>
          <c:order val="1"/>
          <c:tx>
            <c:strRef>
              <c:f>'KBM Sparsely vegetated'!$G$75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'KBM Sparsely vegetated'!$H$75:$R$75</c:f>
              <c:numCache>
                <c:formatCode>General</c:formatCode>
                <c:ptCount val="11"/>
                <c:pt idx="0">
                  <c:v>7.6907816482562563E-2</c:v>
                </c:pt>
                <c:pt idx="1">
                  <c:v>0.26010396202658198</c:v>
                </c:pt>
                <c:pt idx="2">
                  <c:v>0.27694128461546158</c:v>
                </c:pt>
                <c:pt idx="3">
                  <c:v>0.28804178604470893</c:v>
                </c:pt>
                <c:pt idx="4">
                  <c:v>0.29518994313183283</c:v>
                </c:pt>
                <c:pt idx="5">
                  <c:v>0.30037780667140879</c:v>
                </c:pt>
                <c:pt idx="6">
                  <c:v>0.29297771467604444</c:v>
                </c:pt>
                <c:pt idx="7">
                  <c:v>0.30181967786221664</c:v>
                </c:pt>
                <c:pt idx="8">
                  <c:v>0.29880771009512241</c:v>
                </c:pt>
                <c:pt idx="9">
                  <c:v>0.29849672320296133</c:v>
                </c:pt>
                <c:pt idx="10">
                  <c:v>0.3028603128548063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B-4557-8C5E-CC6D50C6CDFC}"/>
            </c:ext>
          </c:extLst>
        </c:ser>
        <c:ser>
          <c:idx val="2"/>
          <c:order val="2"/>
          <c:tx>
            <c:strRef>
              <c:f>'KBM Sparsely vegetated'!$G$76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'KBM Sparsely vegetated'!$H$76:$R$76</c:f>
              <c:numCache>
                <c:formatCode>General</c:formatCode>
                <c:ptCount val="11"/>
                <c:pt idx="0">
                  <c:v>-1.1414769130901802E-2</c:v>
                </c:pt>
                <c:pt idx="1">
                  <c:v>3.3402708082666377E-2</c:v>
                </c:pt>
                <c:pt idx="2">
                  <c:v>7.4738959012022058E-2</c:v>
                </c:pt>
                <c:pt idx="3">
                  <c:v>0.10035433701798065</c:v>
                </c:pt>
                <c:pt idx="4">
                  <c:v>0.10878282647598807</c:v>
                </c:pt>
                <c:pt idx="5">
                  <c:v>0.1076240664882719</c:v>
                </c:pt>
                <c:pt idx="6">
                  <c:v>0.11541336142787205</c:v>
                </c:pt>
                <c:pt idx="7">
                  <c:v>0.13642965919412664</c:v>
                </c:pt>
                <c:pt idx="8">
                  <c:v>0.14545832303759393</c:v>
                </c:pt>
                <c:pt idx="9">
                  <c:v>0.14831262819040292</c:v>
                </c:pt>
                <c:pt idx="10">
                  <c:v>0.15080344898468312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1B-4557-8C5E-CC6D50C6C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'KBM Sparsely vegetated'!$G$73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'KBM Sparsely vegetated'!$H$70:$R$70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'KBM Sparsely vegetated'!$H$73:$R$73</c:f>
              <c:numCache>
                <c:formatCode>General</c:formatCode>
                <c:ptCount val="11"/>
                <c:pt idx="0">
                  <c:v>3.2746523675830384E-2</c:v>
                </c:pt>
                <c:pt idx="1">
                  <c:v>0.14675333505462418</c:v>
                </c:pt>
                <c:pt idx="2">
                  <c:v>0.17584012181374181</c:v>
                </c:pt>
                <c:pt idx="3">
                  <c:v>0.19419806153134478</c:v>
                </c:pt>
                <c:pt idx="4">
                  <c:v>0.20198638480391046</c:v>
                </c:pt>
                <c:pt idx="5">
                  <c:v>0.20400093657984034</c:v>
                </c:pt>
                <c:pt idx="6">
                  <c:v>0.20419553805195825</c:v>
                </c:pt>
                <c:pt idx="7">
                  <c:v>0.21912466852817164</c:v>
                </c:pt>
                <c:pt idx="8">
                  <c:v>0.22213301656635817</c:v>
                </c:pt>
                <c:pt idx="9">
                  <c:v>0.22340467569668213</c:v>
                </c:pt>
                <c:pt idx="10">
                  <c:v>0.22683188091974471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1B-4557-8C5E-CC6D50C6C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lang="en-DE"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DE"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lang="en-DE" sz="1100" b="0" i="0" u="none" strike="noStrike" kern="1200" baseline="0">
          <a:solidFill>
            <a:sysClr val="windowText" lastClr="000000"/>
          </a:solidFill>
          <a:latin typeface="Raleway" panose="020B0503030101060003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de-DE" sz="1400" dirty="0">
                <a:latin typeface="Raleway" panose="020B0503030101060003" pitchFamily="34" charset="0"/>
              </a:rPr>
              <a:t>Open </a:t>
            </a:r>
            <a:r>
              <a:rPr lang="en-US" sz="1400" noProof="0" dirty="0">
                <a:latin typeface="Raleway" panose="020B0503030101060003" pitchFamily="34" charset="0"/>
              </a:rPr>
              <a:t>woodland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010499080635167E-2"/>
          <c:y val="5.9302477584854588E-2"/>
          <c:w val="0.88583109564404683"/>
          <c:h val="0.87745616265428383"/>
        </c:manualLayout>
      </c:layout>
      <c:areaChart>
        <c:grouping val="standard"/>
        <c:varyColors val="0"/>
        <c:ser>
          <c:idx val="1"/>
          <c:order val="1"/>
          <c:tx>
            <c:strRef>
              <c:f>'KBM Open Woodland'!$G$32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'KBM Open Woodland'!$H$32:$R$32</c:f>
              <c:numCache>
                <c:formatCode>General</c:formatCode>
                <c:ptCount val="11"/>
                <c:pt idx="0">
                  <c:v>0.33305777940952713</c:v>
                </c:pt>
                <c:pt idx="1">
                  <c:v>0.3229934927201159</c:v>
                </c:pt>
                <c:pt idx="2">
                  <c:v>0.37582277190109614</c:v>
                </c:pt>
                <c:pt idx="3">
                  <c:v>0.34442237341100596</c:v>
                </c:pt>
                <c:pt idx="4">
                  <c:v>0.31372388186763012</c:v>
                </c:pt>
                <c:pt idx="5">
                  <c:v>0.28450210051557767</c:v>
                </c:pt>
                <c:pt idx="6">
                  <c:v>0.29747300968153439</c:v>
                </c:pt>
                <c:pt idx="7">
                  <c:v>0.32111495861493605</c:v>
                </c:pt>
                <c:pt idx="8">
                  <c:v>0.30542327622914622</c:v>
                </c:pt>
                <c:pt idx="9">
                  <c:v>0.30463147795006906</c:v>
                </c:pt>
                <c:pt idx="10">
                  <c:v>0.31139701867463643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64-4357-9AA1-BB0D2720507D}"/>
            </c:ext>
          </c:extLst>
        </c:ser>
        <c:ser>
          <c:idx val="2"/>
          <c:order val="2"/>
          <c:tx>
            <c:strRef>
              <c:f>'KBM Open Woodland'!$G$33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'KBM Open Woodland'!$H$33:$R$33</c:f>
              <c:numCache>
                <c:formatCode>General</c:formatCode>
                <c:ptCount val="11"/>
                <c:pt idx="0">
                  <c:v>0.19533732719313962</c:v>
                </c:pt>
                <c:pt idx="1">
                  <c:v>0.16758336131934248</c:v>
                </c:pt>
                <c:pt idx="2">
                  <c:v>0.11724356042627057</c:v>
                </c:pt>
                <c:pt idx="3">
                  <c:v>0.15363009504191072</c:v>
                </c:pt>
                <c:pt idx="4">
                  <c:v>0.13952954332636999</c:v>
                </c:pt>
                <c:pt idx="5">
                  <c:v>0.15684144716150569</c:v>
                </c:pt>
                <c:pt idx="6">
                  <c:v>0.16350151439121569</c:v>
                </c:pt>
                <c:pt idx="7">
                  <c:v>0.16423492840603904</c:v>
                </c:pt>
                <c:pt idx="8">
                  <c:v>0.19377862425010386</c:v>
                </c:pt>
                <c:pt idx="9">
                  <c:v>0.18841203842501422</c:v>
                </c:pt>
                <c:pt idx="10">
                  <c:v>0.18120799411761362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64-4357-9AA1-BB0D27205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'KBM Open Woodland'!$G$30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'KBM Open Woodland'!$H$27:$R$27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'KBM Open Woodland'!$H$30:$R$30</c:f>
              <c:numCache>
                <c:formatCode>General</c:formatCode>
                <c:ptCount val="11"/>
                <c:pt idx="0">
                  <c:v>0.26419755330133338</c:v>
                </c:pt>
                <c:pt idx="1">
                  <c:v>0.24528842701972919</c:v>
                </c:pt>
                <c:pt idx="2">
                  <c:v>0.24653316616368334</c:v>
                </c:pt>
                <c:pt idx="3">
                  <c:v>0.24902623422645834</c:v>
                </c:pt>
                <c:pt idx="4">
                  <c:v>0.22662671259700004</c:v>
                </c:pt>
                <c:pt idx="5">
                  <c:v>0.22067177383854167</c:v>
                </c:pt>
                <c:pt idx="6">
                  <c:v>0.23048726203637504</c:v>
                </c:pt>
                <c:pt idx="7">
                  <c:v>0.24267494351048755</c:v>
                </c:pt>
                <c:pt idx="8">
                  <c:v>0.24960095023962503</c:v>
                </c:pt>
                <c:pt idx="9">
                  <c:v>0.24652175818754163</c:v>
                </c:pt>
                <c:pt idx="10">
                  <c:v>0.24630250639612503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64-4357-9AA1-BB0D27205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de-DE" sz="1400" b="0" dirty="0">
                <a:latin typeface="Raleway" panose="020B0503030101060003" pitchFamily="34" charset="0"/>
              </a:rPr>
              <a:t>Open </a:t>
            </a:r>
            <a:r>
              <a:rPr lang="en-US" sz="1400" b="0" noProof="0" dirty="0">
                <a:latin typeface="Raleway" panose="020B0503030101060003" pitchFamily="34" charset="0"/>
              </a:rPr>
              <a:t>woodland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10330779348777"/>
          <c:y val="6.2211595282508622E-2"/>
          <c:w val="0.87330894280269844"/>
          <c:h val="0.90189499727283073"/>
        </c:manualLayout>
      </c:layout>
      <c:areaChart>
        <c:grouping val="standard"/>
        <c:varyColors val="0"/>
        <c:ser>
          <c:idx val="1"/>
          <c:order val="1"/>
          <c:tx>
            <c:strRef>
              <c:f>'Ref Open Woodland'!$E$35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'Ref Open Woodland'!$F$35:$P$35</c:f>
              <c:numCache>
                <c:formatCode>General</c:formatCode>
                <c:ptCount val="11"/>
                <c:pt idx="0">
                  <c:v>0.33570202798098148</c:v>
                </c:pt>
                <c:pt idx="1">
                  <c:v>0.37510530495004113</c:v>
                </c:pt>
                <c:pt idx="2">
                  <c:v>0.39944837608684436</c:v>
                </c:pt>
                <c:pt idx="3">
                  <c:v>0.37623348606620372</c:v>
                </c:pt>
                <c:pt idx="4">
                  <c:v>0.35768554211003417</c:v>
                </c:pt>
                <c:pt idx="5">
                  <c:v>0.31199558789606058</c:v>
                </c:pt>
                <c:pt idx="6">
                  <c:v>0.33510659014913174</c:v>
                </c:pt>
                <c:pt idx="7">
                  <c:v>0.35274493700970255</c:v>
                </c:pt>
                <c:pt idx="8">
                  <c:v>0.34397134280765818</c:v>
                </c:pt>
                <c:pt idx="9">
                  <c:v>0.35366233467122299</c:v>
                </c:pt>
                <c:pt idx="10">
                  <c:v>0.35756940325632813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E3-4B01-A755-BE4C946EC847}"/>
            </c:ext>
          </c:extLst>
        </c:ser>
        <c:ser>
          <c:idx val="2"/>
          <c:order val="2"/>
          <c:tx>
            <c:strRef>
              <c:f>'Ref Open Woodland'!$E$36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'Ref Open Woodland'!$F$36:$P$36</c:f>
              <c:numCache>
                <c:formatCode>General</c:formatCode>
                <c:ptCount val="11"/>
                <c:pt idx="0">
                  <c:v>0.21702626955287044</c:v>
                </c:pt>
                <c:pt idx="1">
                  <c:v>0.14352384202335886</c:v>
                </c:pt>
                <c:pt idx="2">
                  <c:v>0.13031298467854668</c:v>
                </c:pt>
                <c:pt idx="3">
                  <c:v>0.15176137777896653</c:v>
                </c:pt>
                <c:pt idx="4">
                  <c:v>0.15814387858900286</c:v>
                </c:pt>
                <c:pt idx="5">
                  <c:v>0.15088280234048013</c:v>
                </c:pt>
                <c:pt idx="6">
                  <c:v>0.160076939506683</c:v>
                </c:pt>
                <c:pt idx="7">
                  <c:v>0.18129499368103807</c:v>
                </c:pt>
                <c:pt idx="8">
                  <c:v>0.18288837231337898</c:v>
                </c:pt>
                <c:pt idx="9">
                  <c:v>0.17264492229307324</c:v>
                </c:pt>
                <c:pt idx="10">
                  <c:v>0.17234776012011632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E3-4B01-A755-BE4C946EC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'Ref Open Woodland'!$E$33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'Ref Open Woodland'!$F$30:$P$30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'Ref Open Woodland'!$F$33:$P$33</c:f>
              <c:numCache>
                <c:formatCode>General</c:formatCode>
                <c:ptCount val="11"/>
                <c:pt idx="0">
                  <c:v>0.27636414876692594</c:v>
                </c:pt>
                <c:pt idx="1">
                  <c:v>0.25931457348670001</c:v>
                </c:pt>
                <c:pt idx="2">
                  <c:v>0.26488068038269552</c:v>
                </c:pt>
                <c:pt idx="3">
                  <c:v>0.26399743192258512</c:v>
                </c:pt>
                <c:pt idx="4">
                  <c:v>0.25791471034951852</c:v>
                </c:pt>
                <c:pt idx="5">
                  <c:v>0.23143919511827035</c:v>
                </c:pt>
                <c:pt idx="6">
                  <c:v>0.24759176482790737</c:v>
                </c:pt>
                <c:pt idx="7">
                  <c:v>0.26701996534537031</c:v>
                </c:pt>
                <c:pt idx="8">
                  <c:v>0.26342985756051857</c:v>
                </c:pt>
                <c:pt idx="9">
                  <c:v>0.26315362848214813</c:v>
                </c:pt>
                <c:pt idx="10">
                  <c:v>0.26495858168822223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E3-4B01-A755-BE4C946EC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noProof="0" dirty="0"/>
              <a:t>Closed</a:t>
            </a:r>
            <a:r>
              <a:rPr lang="de-DE" sz="1400" dirty="0"/>
              <a:t> </a:t>
            </a:r>
            <a:r>
              <a:rPr lang="en-US" sz="1400" noProof="0" dirty="0"/>
              <a:t>woodland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950016028996848E-2"/>
          <c:y val="5.9302477584854588E-2"/>
          <c:w val="0.88324813425066884"/>
          <c:h val="0.88375067963436293"/>
        </c:manualLayout>
      </c:layout>
      <c:areaChart>
        <c:grouping val="standard"/>
        <c:varyColors val="0"/>
        <c:ser>
          <c:idx val="1"/>
          <c:order val="1"/>
          <c:tx>
            <c:strRef>
              <c:f>'KBM Closed Woodland'!$G$22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'KBM Closed Woodland'!$H$22:$R$22</c:f>
              <c:numCache>
                <c:formatCode>General</c:formatCode>
                <c:ptCount val="11"/>
                <c:pt idx="0">
                  <c:v>0.62082099130514157</c:v>
                </c:pt>
                <c:pt idx="1">
                  <c:v>0.44054456932390806</c:v>
                </c:pt>
                <c:pt idx="2">
                  <c:v>0.34259554773352108</c:v>
                </c:pt>
                <c:pt idx="3">
                  <c:v>0.35104328117821587</c:v>
                </c:pt>
                <c:pt idx="4">
                  <c:v>0.3037256547277124</c:v>
                </c:pt>
                <c:pt idx="5">
                  <c:v>0.31718712525884085</c:v>
                </c:pt>
                <c:pt idx="6">
                  <c:v>0.27934303238952113</c:v>
                </c:pt>
                <c:pt idx="7">
                  <c:v>0.2730986910195688</c:v>
                </c:pt>
                <c:pt idx="8">
                  <c:v>0.27095640448675518</c:v>
                </c:pt>
                <c:pt idx="9">
                  <c:v>0.29560110540593709</c:v>
                </c:pt>
                <c:pt idx="10">
                  <c:v>0.31335601625297999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3-4C33-9D9C-2477D6AD4E7D}"/>
            </c:ext>
          </c:extLst>
        </c:ser>
        <c:ser>
          <c:idx val="2"/>
          <c:order val="2"/>
          <c:tx>
            <c:strRef>
              <c:f>'KBM Closed Woodland'!$G$23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'KBM Closed Woodland'!$H$23:$R$23</c:f>
              <c:numCache>
                <c:formatCode>General</c:formatCode>
                <c:ptCount val="11"/>
                <c:pt idx="0">
                  <c:v>0.47276012744885848</c:v>
                </c:pt>
                <c:pt idx="1">
                  <c:v>0.15907207576752058</c:v>
                </c:pt>
                <c:pt idx="2">
                  <c:v>0.11458397435523605</c:v>
                </c:pt>
                <c:pt idx="3">
                  <c:v>0.13247979029021267</c:v>
                </c:pt>
                <c:pt idx="4">
                  <c:v>0.1102991905622018</c:v>
                </c:pt>
                <c:pt idx="5">
                  <c:v>0.14837129364894489</c:v>
                </c:pt>
                <c:pt idx="6">
                  <c:v>0.15521736204162162</c:v>
                </c:pt>
                <c:pt idx="7">
                  <c:v>0.19247301892457414</c:v>
                </c:pt>
                <c:pt idx="8">
                  <c:v>0.18451582226695912</c:v>
                </c:pt>
                <c:pt idx="9">
                  <c:v>0.17252755386692009</c:v>
                </c:pt>
                <c:pt idx="10">
                  <c:v>0.17185850962287713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3-4C33-9D9C-2477D6AD4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'KBM Closed Woodland'!$G$20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'KBM Closed Woodland'!$H$17:$R$17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'KBM Closed Woodland'!$H$20:$R$20</c:f>
              <c:numCache>
                <c:formatCode>General</c:formatCode>
                <c:ptCount val="11"/>
                <c:pt idx="0">
                  <c:v>0.54679055937700005</c:v>
                </c:pt>
                <c:pt idx="1">
                  <c:v>0.29980832254571432</c:v>
                </c:pt>
                <c:pt idx="2">
                  <c:v>0.22858976104437856</c:v>
                </c:pt>
                <c:pt idx="3">
                  <c:v>0.24176153573421427</c:v>
                </c:pt>
                <c:pt idx="4">
                  <c:v>0.20701242264495709</c:v>
                </c:pt>
                <c:pt idx="5">
                  <c:v>0.23277920945389288</c:v>
                </c:pt>
                <c:pt idx="6">
                  <c:v>0.21728019721557137</c:v>
                </c:pt>
                <c:pt idx="7">
                  <c:v>0.23278585497207147</c:v>
                </c:pt>
                <c:pt idx="8">
                  <c:v>0.22773611337685715</c:v>
                </c:pt>
                <c:pt idx="9">
                  <c:v>0.23406432963642859</c:v>
                </c:pt>
                <c:pt idx="10">
                  <c:v>0.24260726293792856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13-4C33-9D9C-2477D6AD4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0">
          <a:solidFill>
            <a:sysClr val="windowText" lastClr="000000"/>
          </a:solidFill>
          <a:latin typeface="Raleway" panose="020B0503030101060003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 noProof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noProof="0" dirty="0">
                <a:latin typeface="Raleway" panose="020B0503030101060003" pitchFamily="34" charset="0"/>
              </a:rPr>
              <a:t>Closed woodland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 noProof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45587321136049"/>
          <c:y val="5.9302477584854588E-2"/>
          <c:w val="0.87668667572963344"/>
          <c:h val="0.88375067963436293"/>
        </c:manualLayout>
      </c:layout>
      <c:areaChart>
        <c:grouping val="standard"/>
        <c:varyColors val="0"/>
        <c:ser>
          <c:idx val="1"/>
          <c:order val="1"/>
          <c:tx>
            <c:strRef>
              <c:f>'Ref Closed Woodland'!$E$28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'Ref Closed Woodland'!$F$28:$P$28</c:f>
              <c:numCache>
                <c:formatCode>General</c:formatCode>
                <c:ptCount val="11"/>
                <c:pt idx="0">
                  <c:v>0.6038762972302153</c:v>
                </c:pt>
                <c:pt idx="1">
                  <c:v>0.57295803558033276</c:v>
                </c:pt>
                <c:pt idx="2">
                  <c:v>0.46195549251641627</c:v>
                </c:pt>
                <c:pt idx="3">
                  <c:v>0.47474895810713363</c:v>
                </c:pt>
                <c:pt idx="4">
                  <c:v>0.40773422459893011</c:v>
                </c:pt>
                <c:pt idx="5">
                  <c:v>0.42453763919044551</c:v>
                </c:pt>
                <c:pt idx="6">
                  <c:v>0.40609694115943634</c:v>
                </c:pt>
                <c:pt idx="7">
                  <c:v>0.40358793017459549</c:v>
                </c:pt>
                <c:pt idx="8">
                  <c:v>0.43194702217239977</c:v>
                </c:pt>
                <c:pt idx="9">
                  <c:v>0.40052111268223645</c:v>
                </c:pt>
                <c:pt idx="10">
                  <c:v>0.40091715614455631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C-4559-B707-D009AF0C01F2}"/>
            </c:ext>
          </c:extLst>
        </c:ser>
        <c:ser>
          <c:idx val="2"/>
          <c:order val="2"/>
          <c:tx>
            <c:strRef>
              <c:f>'Ref Closed Woodland'!$E$29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'Ref Closed Woodland'!$F$29:$P$29</c:f>
              <c:numCache>
                <c:formatCode>General</c:formatCode>
                <c:ptCount val="11"/>
                <c:pt idx="0">
                  <c:v>0.46582387829358451</c:v>
                </c:pt>
                <c:pt idx="1">
                  <c:v>0.28394876422516707</c:v>
                </c:pt>
                <c:pt idx="2">
                  <c:v>0.21872564453308369</c:v>
                </c:pt>
                <c:pt idx="3">
                  <c:v>0.23511681432196635</c:v>
                </c:pt>
                <c:pt idx="4">
                  <c:v>0.26408343911036997</c:v>
                </c:pt>
                <c:pt idx="5">
                  <c:v>0.25388534752345437</c:v>
                </c:pt>
                <c:pt idx="6">
                  <c:v>0.23406263645176367</c:v>
                </c:pt>
                <c:pt idx="7">
                  <c:v>0.20738219027210444</c:v>
                </c:pt>
                <c:pt idx="8">
                  <c:v>0.22413501530110022</c:v>
                </c:pt>
                <c:pt idx="9">
                  <c:v>0.22541256107326366</c:v>
                </c:pt>
                <c:pt idx="10">
                  <c:v>0.21499300061554366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C-4559-B707-D009AF0C0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'Ref Closed Woodland'!$E$26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'Ref Closed Woodland'!$F$23:$P$23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'Ref Closed Woodland'!$F$26:$P$26</c:f>
              <c:numCache>
                <c:formatCode>General</c:formatCode>
                <c:ptCount val="11"/>
                <c:pt idx="0">
                  <c:v>0.53485008776189991</c:v>
                </c:pt>
                <c:pt idx="1">
                  <c:v>0.42845339990274994</c:v>
                </c:pt>
                <c:pt idx="2">
                  <c:v>0.34034056852474998</c:v>
                </c:pt>
                <c:pt idx="3">
                  <c:v>0.35493288621454999</c:v>
                </c:pt>
                <c:pt idx="4">
                  <c:v>0.33590883185465004</c:v>
                </c:pt>
                <c:pt idx="5">
                  <c:v>0.33921149335694994</c:v>
                </c:pt>
                <c:pt idx="6">
                  <c:v>0.32007978880560001</c:v>
                </c:pt>
                <c:pt idx="7">
                  <c:v>0.30548506022334998</c:v>
                </c:pt>
                <c:pt idx="8">
                  <c:v>0.32804101873675001</c:v>
                </c:pt>
                <c:pt idx="9">
                  <c:v>0.31296683687775007</c:v>
                </c:pt>
                <c:pt idx="10">
                  <c:v>0.30795507838004998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2C-4559-B707-D009AF0C0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noProof="0" dirty="0">
                <a:latin typeface="Raleway" panose="020B0503030101060003" pitchFamily="34" charset="0"/>
              </a:rPr>
              <a:t>Thicket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Raleway" panose="020B0503030101060003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118075392988225E-2"/>
          <c:y val="5.9302477584854588E-2"/>
          <c:w val="0.84695015315706756"/>
          <c:h val="0.71379896344370464"/>
        </c:manualLayout>
      </c:layout>
      <c:areaChart>
        <c:grouping val="standard"/>
        <c:varyColors val="0"/>
        <c:ser>
          <c:idx val="1"/>
          <c:order val="1"/>
          <c:tx>
            <c:strRef>
              <c:f>'KBM Thicket'!$G$13</c:f>
              <c:strCache>
                <c:ptCount val="1"/>
                <c:pt idx="0">
                  <c:v>Upper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  <a:ln w="25400">
              <a:noFill/>
            </a:ln>
            <a:effectLst/>
          </c:spPr>
          <c:val>
            <c:numRef>
              <c:f>'KBM Thicket'!$H$13:$R$13</c:f>
              <c:numCache>
                <c:formatCode>General</c:formatCode>
                <c:ptCount val="11"/>
                <c:pt idx="0">
                  <c:v>0.87662466909000525</c:v>
                </c:pt>
                <c:pt idx="1">
                  <c:v>0.63065385272393937</c:v>
                </c:pt>
                <c:pt idx="2">
                  <c:v>0.53142760011098367</c:v>
                </c:pt>
                <c:pt idx="3">
                  <c:v>0.44560831619245117</c:v>
                </c:pt>
                <c:pt idx="4">
                  <c:v>0.39607627622935598</c:v>
                </c:pt>
                <c:pt idx="5">
                  <c:v>0.45417859644502112</c:v>
                </c:pt>
                <c:pt idx="6">
                  <c:v>0.44234633525219302</c:v>
                </c:pt>
                <c:pt idx="7">
                  <c:v>0.42356212382986219</c:v>
                </c:pt>
                <c:pt idx="8">
                  <c:v>0.42506009196936428</c:v>
                </c:pt>
                <c:pt idx="9">
                  <c:v>0.37551706572646537</c:v>
                </c:pt>
                <c:pt idx="10">
                  <c:v>0.33891184089067306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B1-475C-8C92-16C49FC2BD59}"/>
            </c:ext>
          </c:extLst>
        </c:ser>
        <c:ser>
          <c:idx val="2"/>
          <c:order val="2"/>
          <c:tx>
            <c:strRef>
              <c:f>'KBM Thicket'!$G$14</c:f>
              <c:strCache>
                <c:ptCount val="1"/>
                <c:pt idx="0">
                  <c:v>Lower</c:v>
                </c:pt>
              </c:strCache>
            </c:strRef>
          </c:tx>
          <c:spPr>
            <a:solidFill>
              <a:sysClr val="window" lastClr="FFFFFF"/>
            </a:solidFill>
            <a:ln w="25400">
              <a:noFill/>
            </a:ln>
            <a:effectLst/>
          </c:spPr>
          <c:val>
            <c:numRef>
              <c:f>'KBM Thicket'!$H$14:$R$14</c:f>
              <c:numCache>
                <c:formatCode>General</c:formatCode>
                <c:ptCount val="11"/>
                <c:pt idx="0">
                  <c:v>0.73795004938559483</c:v>
                </c:pt>
                <c:pt idx="1">
                  <c:v>0.49106963132406056</c:v>
                </c:pt>
                <c:pt idx="2">
                  <c:v>0.33550184995261623</c:v>
                </c:pt>
                <c:pt idx="3">
                  <c:v>0.2727363302511488</c:v>
                </c:pt>
                <c:pt idx="4">
                  <c:v>0.21938430619944399</c:v>
                </c:pt>
                <c:pt idx="5">
                  <c:v>0.21907411482657876</c:v>
                </c:pt>
                <c:pt idx="6">
                  <c:v>0.23984794835420697</c:v>
                </c:pt>
                <c:pt idx="7">
                  <c:v>0.19925315125213777</c:v>
                </c:pt>
                <c:pt idx="8">
                  <c:v>0.18225154783023573</c:v>
                </c:pt>
                <c:pt idx="9">
                  <c:v>0.18212327428073474</c:v>
                </c:pt>
                <c:pt idx="10">
                  <c:v>0.17377196617132692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B1-475C-8C92-16C49FC2B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97696"/>
        <c:axId val="543909504"/>
      </c:areaChart>
      <c:lineChart>
        <c:grouping val="standard"/>
        <c:varyColors val="0"/>
        <c:ser>
          <c:idx val="0"/>
          <c:order val="0"/>
          <c:tx>
            <c:strRef>
              <c:f>'KBM Thicket'!$G$11</c:f>
              <c:strCache>
                <c:ptCount val="1"/>
                <c:pt idx="0">
                  <c:v>average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'KBM Thicket'!$H$8:$R$8</c:f>
              <c:strCache>
                <c:ptCount val="11"/>
                <c:pt idx="0">
                  <c:v>KBM</c:v>
                </c:pt>
                <c:pt idx="1">
                  <c:v>5 m</c:v>
                </c:pt>
                <c:pt idx="2">
                  <c:v>10 m</c:v>
                </c:pt>
                <c:pt idx="3">
                  <c:v>15 m</c:v>
                </c:pt>
                <c:pt idx="4">
                  <c:v>20 m</c:v>
                </c:pt>
                <c:pt idx="5">
                  <c:v>25 m</c:v>
                </c:pt>
                <c:pt idx="6">
                  <c:v>30 m</c:v>
                </c:pt>
                <c:pt idx="7">
                  <c:v>35 m</c:v>
                </c:pt>
                <c:pt idx="8">
                  <c:v>40 m</c:v>
                </c:pt>
                <c:pt idx="9">
                  <c:v>45 m</c:v>
                </c:pt>
                <c:pt idx="10">
                  <c:v>50 m</c:v>
                </c:pt>
              </c:strCache>
            </c:strRef>
          </c:cat>
          <c:val>
            <c:numRef>
              <c:f>'KBM Thicket'!$H$11:$R$11</c:f>
              <c:numCache>
                <c:formatCode>General</c:formatCode>
                <c:ptCount val="11"/>
                <c:pt idx="0">
                  <c:v>0.80728735923780004</c:v>
                </c:pt>
                <c:pt idx="1">
                  <c:v>0.56086174202399997</c:v>
                </c:pt>
                <c:pt idx="2">
                  <c:v>0.43346472503179995</c:v>
                </c:pt>
                <c:pt idx="3">
                  <c:v>0.35917232322179998</c:v>
                </c:pt>
                <c:pt idx="4">
                  <c:v>0.30773029121439999</c:v>
                </c:pt>
                <c:pt idx="5">
                  <c:v>0.33662635563579996</c:v>
                </c:pt>
                <c:pt idx="6">
                  <c:v>0.3410971418032</c:v>
                </c:pt>
                <c:pt idx="7">
                  <c:v>0.31140763754099998</c:v>
                </c:pt>
                <c:pt idx="8">
                  <c:v>0.30365581989980001</c:v>
                </c:pt>
                <c:pt idx="9">
                  <c:v>0.27882017000360004</c:v>
                </c:pt>
                <c:pt idx="10">
                  <c:v>0.256341903531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B1-475C-8C92-16C49FC2B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197696"/>
        <c:axId val="543909504"/>
      </c:lineChart>
      <c:catAx>
        <c:axId val="5431976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909504"/>
        <c:crosses val="autoZero"/>
        <c:auto val="1"/>
        <c:lblAlgn val="ctr"/>
        <c:lblOffset val="100"/>
        <c:noMultiLvlLbl val="0"/>
      </c:catAx>
      <c:valAx>
        <c:axId val="543909504"/>
        <c:scaling>
          <c:orientation val="minMax"/>
          <c:max val="1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Raleway" panose="020B05030301010600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319769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0.1371</cdr:x>
      <cdr:y>0.49934</cdr:y>
    </cdr:from>
    <cdr:to>
      <cdr:x>0.97047</cdr:x>
      <cdr:y>0.8547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id="{00D3E21A-46F1-4BE1-8D55-5F5FCC2AF587}"/>
            </a:ext>
          </a:extLst>
        </cdr:cNvPr>
        <cdr:cNvSpPr/>
      </cdr:nvSpPr>
      <cdr:spPr>
        <a:xfrm xmlns:a="http://schemas.openxmlformats.org/drawingml/2006/main">
          <a:off x="606426" y="1980351"/>
          <a:ext cx="3686175" cy="1409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0.85563</cdr:x>
      <cdr:y>0.00694</cdr:y>
    </cdr:from>
    <cdr:to>
      <cdr:x>1</cdr:x>
      <cdr:y>0.24042</cdr:y>
    </cdr:to>
    <cdr:sp macro="" textlink="">
      <cdr:nvSpPr>
        <cdr:cNvPr id="2" name="Textfeld 6">
          <a:extLst xmlns:a="http://schemas.openxmlformats.org/drawingml/2006/main">
            <a:ext uri="{FF2B5EF4-FFF2-40B4-BE49-F238E27FC236}">
              <a16:creationId xmlns:a16="http://schemas.microsoft.com/office/drawing/2014/main" id="{BCC5E96B-7C61-4003-8585-726E7B790BA3}"/>
            </a:ext>
          </a:extLst>
        </cdr:cNvPr>
        <cdr:cNvSpPr txBox="1"/>
      </cdr:nvSpPr>
      <cdr:spPr>
        <a:xfrm xmlns:a="http://schemas.openxmlformats.org/drawingml/2006/main">
          <a:off x="3476073" y="9149"/>
          <a:ext cx="5865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dirty="0">
              <a:latin typeface="Raleway" panose="020B0503030101060003" pitchFamily="34" charset="0"/>
            </a:rPr>
            <a:t>n=56</a:t>
          </a:r>
          <a:endParaRPr lang="en-US" sz="1400" dirty="0">
            <a:latin typeface="Raleway" panose="020B0503030101060003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0.45169</cdr:x>
      <cdr:y>0.93754</cdr:y>
    </cdr:from>
    <cdr:to>
      <cdr:x>0.73983</cdr:x>
      <cdr:y>0.9804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D90D8FE4-73B4-4BD6-AFD6-D742A910A613}"/>
            </a:ext>
          </a:extLst>
        </cdr:cNvPr>
        <cdr:cNvSpPr txBox="1"/>
      </cdr:nvSpPr>
      <cdr:spPr>
        <a:xfrm xmlns:a="http://schemas.openxmlformats.org/drawingml/2006/main">
          <a:off x="2558449" y="5152648"/>
          <a:ext cx="1632088" cy="235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dirty="0">
              <a:latin typeface="Raleway" panose="020B0503030101060003" pitchFamily="34" charset="0"/>
            </a:rPr>
            <a:t>Times </a:t>
          </a:r>
          <a:r>
            <a:rPr lang="en-US" sz="1400" dirty="0">
              <a:latin typeface="Raleway" panose="020B0503030101060003" pitchFamily="34" charset="0"/>
            </a:rPr>
            <a:t>mentioned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0.27396</cdr:y>
    </cdr:from>
    <cdr:to>
      <cdr:x>0.04649</cdr:x>
      <cdr:y>0.60325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6047873F-4239-49FC-81C3-7ACFB2485147}"/>
            </a:ext>
          </a:extLst>
        </cdr:cNvPr>
        <cdr:cNvSpPr txBox="1"/>
      </cdr:nvSpPr>
      <cdr:spPr>
        <a:xfrm xmlns:a="http://schemas.openxmlformats.org/drawingml/2006/main" rot="16200000">
          <a:off x="-1701798" y="2280382"/>
          <a:ext cx="1809750" cy="260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noProof="0" dirty="0">
              <a:latin typeface="Raleway" panose="020B0503030101060003" pitchFamily="34" charset="0"/>
            </a:rPr>
            <a:t>Times mentioned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0F744-59BE-4987-8613-832FA6B815C0}" type="datetimeFigureOut">
              <a:rPr lang="en-GB" smtClean="0"/>
              <a:t>06/05/2020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5DAC2-366E-40C1-95B8-60CCC866C2AA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55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6913" y="94773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02B38-0C87-44D4-9E50-3FCCB467DD11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809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6913" y="94773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02B38-0C87-44D4-9E50-3FCCB467DD11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974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6913" y="947738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02B38-0C87-44D4-9E50-3FCCB467DD11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038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9918F-2A2E-4226-B09D-7BBCE2024E84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6210-BC19-4F14-816C-15EE67167A15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1D24-1E46-43CC-B170-8B7BEF660B97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FE8-A88B-41CE-84B6-450F4B510BE6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3F2B-270D-4A9E-80A9-4F0401990A62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9605-DBA3-48F5-8316-E861385B6C71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E884-7CF4-4741-BA5D-83B40D0F7377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D7D6-CB0A-40C9-9684-614099FF877B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5262F9C-BF06-4E35-B245-A425F6A09D8A}"/>
              </a:ext>
            </a:extLst>
          </p:cNvPr>
          <p:cNvSpPr txBox="1"/>
          <p:nvPr userDrawn="1"/>
        </p:nvSpPr>
        <p:spPr>
          <a:xfrm>
            <a:off x="0" y="0"/>
            <a:ext cx="927100" cy="6858000"/>
          </a:xfrm>
          <a:prstGeom prst="rect">
            <a:avLst/>
          </a:prstGeom>
          <a:solidFill>
            <a:srgbClr val="5A0F15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 lIns="72000" rIns="72000"/>
          <a:lstStyle>
            <a:lvl1pPr>
              <a:defRPr sz="1100">
                <a:solidFill>
                  <a:schemeClr val="bg1"/>
                </a:solidFill>
                <a:latin typeface="Raleway ExtraLight" panose="020B0303030101060003" pitchFamily="34" charset="0"/>
              </a:defRPr>
            </a:lvl1pPr>
          </a:lstStyle>
          <a:p>
            <a:r>
              <a:rPr lang="en-US" noProof="0" dirty="0"/>
              <a:t>Producing Charcoal in subsaharan Drylands</a:t>
            </a:r>
          </a:p>
          <a:p>
            <a:r>
              <a:rPr lang="en-US" sz="1050" noProof="0" dirty="0"/>
              <a:t>M. Petersen</a:t>
            </a:r>
          </a:p>
          <a:p>
            <a:r>
              <a:rPr lang="en-US" sz="1050" noProof="0" dirty="0"/>
              <a:t>07.05.2020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1" y="6492875"/>
            <a:ext cx="927098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Raleway ExtraLight" panose="020B0303030101060003" pitchFamily="34" charset="0"/>
              </a:defRPr>
            </a:lvl1pPr>
          </a:lstStyle>
          <a:p>
            <a:fld id="{802006FE-6571-4354-8775-F8708372C227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 descr="Ein Bild, das schwarz, Schild enthält.&#10;&#10;Automatisch generierte Beschreibung">
            <a:extLst>
              <a:ext uri="{FF2B5EF4-FFF2-40B4-BE49-F238E27FC236}">
                <a16:creationId xmlns:a16="http://schemas.microsoft.com/office/drawing/2014/main" id="{9194E6FB-DD61-4CFE-8F60-1D77F5958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0"/>
            <a:ext cx="919163" cy="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2D6A-B4C2-4E69-8038-0D03C462D323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2E65-ADB2-4928-AB9D-340BD26CEB33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CBF14-7F28-47A6-BC79-F5FE6FD28F42}" type="datetime1">
              <a:rPr lang="de-DE" smtClean="0"/>
              <a:t>06.05.2020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Producing Charcoal in subsaharan Drylands M. Petersen 07.05.2020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media10.m4a"/><Relationship Id="rId7" Type="http://schemas.openxmlformats.org/officeDocument/2006/relationships/image" Target="../media/image4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media11.m4a"/><Relationship Id="rId7" Type="http://schemas.openxmlformats.org/officeDocument/2006/relationships/image" Target="../media/image4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43.jpeg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3" Type="http://schemas.openxmlformats.org/officeDocument/2006/relationships/audio" Target="../media/media12.m4a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notesSlide" Target="../notesSlides/notesSlide2.xml"/><Relationship Id="rId10" Type="http://schemas.openxmlformats.org/officeDocument/2006/relationships/chart" Target="../charts/chart8.xml"/><Relationship Id="rId4" Type="http://schemas.openxmlformats.org/officeDocument/2006/relationships/slideLayout" Target="../slideLayouts/slideLayout7.xml"/><Relationship Id="rId9" Type="http://schemas.openxmlformats.org/officeDocument/2006/relationships/chart" Target="../charts/chart7.xml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.png"/><Relationship Id="rId18" Type="http://schemas.openxmlformats.org/officeDocument/2006/relationships/image" Target="../media/image27.png"/><Relationship Id="rId3" Type="http://schemas.openxmlformats.org/officeDocument/2006/relationships/audio" Target="../media/media5.m4a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5.m4a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chart" Target="../charts/chart1.xml"/><Relationship Id="rId10" Type="http://schemas.openxmlformats.org/officeDocument/2006/relationships/image" Target="../media/image21.sv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chart" Target="../charts/chart2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draußen, Rock, felsig, Schmutz enthält.&#10;&#10;Automatisch generierte Beschreibung">
            <a:extLst>
              <a:ext uri="{FF2B5EF4-FFF2-40B4-BE49-F238E27FC236}">
                <a16:creationId xmlns:a16="http://schemas.microsoft.com/office/drawing/2014/main" id="{F71AB042-4777-4CE4-ABCD-B3FCBCDB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004"/>
            <a:ext cx="12236451" cy="688300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7B05C54-5F70-436D-A957-6CE6A07C1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1" y="3902284"/>
            <a:ext cx="12103100" cy="2584182"/>
          </a:xfrm>
          <a:solidFill>
            <a:schemeClr val="bg1">
              <a:lumMod val="75000"/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Raleway Medium" panose="020B0603030101060003" pitchFamily="34" charset="0"/>
              </a:rPr>
              <a:t>Producing charcoal in sub-Saharan drylands</a:t>
            </a:r>
            <a:br>
              <a:rPr lang="en-US" dirty="0">
                <a:latin typeface="Raleway Medium" panose="020B0603030101060003" pitchFamily="34" charset="0"/>
              </a:rPr>
            </a:br>
            <a:r>
              <a:rPr lang="en-US" sz="3600" dirty="0">
                <a:latin typeface="Raleway Medium" panose="020B0603030101060003" pitchFamily="34" charset="0"/>
              </a:rPr>
              <a:t>Central Pokot, Kenya</a:t>
            </a:r>
            <a:br>
              <a:rPr lang="en-US" dirty="0">
                <a:latin typeface="Raleway Medium" panose="020B0603030101060003" pitchFamily="34" charset="0"/>
              </a:rPr>
            </a:br>
            <a:r>
              <a:rPr lang="en-US" sz="3100" dirty="0">
                <a:latin typeface="Raleway" panose="020B0503030101060003" pitchFamily="34" charset="0"/>
              </a:rPr>
              <a:t>07.05.2020</a:t>
            </a:r>
            <a:br>
              <a:rPr lang="en-US" sz="3100" dirty="0">
                <a:latin typeface="Raleway" panose="020B0503030101060003" pitchFamily="34" charset="0"/>
              </a:rPr>
            </a:br>
            <a:r>
              <a:rPr lang="en-US" sz="1800" b="1" dirty="0">
                <a:latin typeface="Raleway" panose="020B0503030101060003" pitchFamily="34" charset="0"/>
              </a:rPr>
              <a:t>Maike</a:t>
            </a:r>
            <a:r>
              <a:rPr lang="en-US" sz="1800" dirty="0">
                <a:latin typeface="Raleway" panose="020B0503030101060003" pitchFamily="34" charset="0"/>
              </a:rPr>
              <a:t> </a:t>
            </a:r>
            <a:r>
              <a:rPr lang="en-US" sz="1800" b="1" dirty="0">
                <a:latin typeface="Raleway" panose="020B0503030101060003" pitchFamily="34" charset="0"/>
              </a:rPr>
              <a:t>Petersen</a:t>
            </a:r>
            <a:r>
              <a:rPr lang="en-US" sz="1800" dirty="0">
                <a:latin typeface="Raleway" panose="020B0503030101060003" pitchFamily="34" charset="0"/>
              </a:rPr>
              <a:t>, Christoph Bergmann, Paul Roden, and Marcus Nüsser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A1232EB-D717-4840-BBE9-CD6EBE866D54}"/>
              </a:ext>
            </a:extLst>
          </p:cNvPr>
          <p:cNvSpPr txBox="1"/>
          <p:nvPr/>
        </p:nvSpPr>
        <p:spPr>
          <a:xfrm>
            <a:off x="10998201" y="6642556"/>
            <a:ext cx="1193800" cy="21544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2017</a:t>
            </a:r>
          </a:p>
        </p:txBody>
      </p:sp>
      <p:pic>
        <p:nvPicPr>
          <p:cNvPr id="9" name="Grafik 8" descr="Ein Bild, das schwarz, Schild enthält.&#10;&#10;Automatisch generierte Beschreibung">
            <a:extLst>
              <a:ext uri="{FF2B5EF4-FFF2-40B4-BE49-F238E27FC236}">
                <a16:creationId xmlns:a16="http://schemas.microsoft.com/office/drawing/2014/main" id="{01CFB5AE-D67C-4FB8-BC18-8E08024E15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62" y="4851400"/>
            <a:ext cx="2422242" cy="1270075"/>
          </a:xfrm>
          <a:prstGeom prst="rect">
            <a:avLst/>
          </a:prstGeom>
        </p:spPr>
      </p:pic>
      <p:pic>
        <p:nvPicPr>
          <p:cNvPr id="15" name="Grafik 1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49791A8-B109-4FFA-A3D5-BF067A7364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4615" y="4851400"/>
            <a:ext cx="1808485" cy="106673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BAB06B-049B-46B2-A367-08D0A487C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1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77"/>
    </mc:Choice>
    <mc:Fallback>
      <p:transition spd="slow" advTm="8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817" y="220911"/>
            <a:ext cx="5236918" cy="647451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41F9D99-11D5-46D0-B3F9-D487549F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FC71-7FA3-46B3-AF6A-233DE7B77AF1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702" y="262223"/>
            <a:ext cx="3005588" cy="6230652"/>
          </a:xfrm>
          <a:prstGeom prst="rect">
            <a:avLst/>
          </a:prstGeom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0ACA28BF-D595-4E74-97C4-61B9F468F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pic>
        <p:nvPicPr>
          <p:cNvPr id="13" name="Grafik 12" descr="Ein Bild, das draußen, Himmel, Baum, fliegend enthält.&#10;&#10;Automatisch generierte Beschreibung">
            <a:extLst>
              <a:ext uri="{FF2B5EF4-FFF2-40B4-BE49-F238E27FC236}">
                <a16:creationId xmlns:a16="http://schemas.microsoft.com/office/drawing/2014/main" id="{F045958C-46BD-4F23-9106-23881EFA6E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22" y="2460637"/>
            <a:ext cx="2660080" cy="19950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6F13D6-D6C7-4088-BEF2-BC2B24B7CFA3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165CF4-CB6D-4CB5-839D-1CC6DD1B85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73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1"/>
    </mc:Choice>
    <mc:Fallback>
      <p:transition spd="slow" advTm="4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m 31">
            <a:extLst>
              <a:ext uri="{FF2B5EF4-FFF2-40B4-BE49-F238E27FC236}">
                <a16:creationId xmlns:a16="http://schemas.microsoft.com/office/drawing/2014/main" id="{1A499A49-7975-471A-9043-A6CD8025D0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891213"/>
              </p:ext>
            </p:extLst>
          </p:nvPr>
        </p:nvGraphicFramePr>
        <p:xfrm>
          <a:off x="927099" y="2892069"/>
          <a:ext cx="4423197" cy="3965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Grafik 13" descr="Ein Bild, das grün, Hügel, Feld, stehend enthält.&#10;&#10;Automatisch generierte Beschreibung">
            <a:extLst>
              <a:ext uri="{FF2B5EF4-FFF2-40B4-BE49-F238E27FC236}">
                <a16:creationId xmlns:a16="http://schemas.microsoft.com/office/drawing/2014/main" id="{ADE8EE2D-BDA2-4654-94CD-0CAA403321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297" y="0"/>
            <a:ext cx="6858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311E72F-43C5-462E-8136-55A9331F1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0768" y="6344004"/>
            <a:ext cx="176784" cy="29774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B0E7DB-4786-4A74-8328-DDCE66A0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FC71-7FA3-46B3-AF6A-233DE7B77AF1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0BCE3FF-1D4E-48E8-AD23-4DEF77A6F7D3}"/>
              </a:ext>
            </a:extLst>
          </p:cNvPr>
          <p:cNvSpPr txBox="1"/>
          <p:nvPr/>
        </p:nvSpPr>
        <p:spPr>
          <a:xfrm>
            <a:off x="927099" y="-2204"/>
            <a:ext cx="4405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How does the canopy cover change with an increasing distance to the kiln burn mark?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67513DE-2D8F-48AD-9F5B-EC84630A8C4A}"/>
              </a:ext>
            </a:extLst>
          </p:cNvPr>
          <p:cNvSpPr/>
          <p:nvPr/>
        </p:nvSpPr>
        <p:spPr>
          <a:xfrm>
            <a:off x="8619261" y="3276600"/>
            <a:ext cx="253275" cy="2532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A7B639-1958-4DE8-81C4-83BFE8F1C51B}"/>
              </a:ext>
            </a:extLst>
          </p:cNvPr>
          <p:cNvSpPr/>
          <p:nvPr/>
        </p:nvSpPr>
        <p:spPr>
          <a:xfrm>
            <a:off x="8301037" y="2960757"/>
            <a:ext cx="889724" cy="8897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BE6334D-6002-4567-B1C5-9D335572F1AC}"/>
              </a:ext>
            </a:extLst>
          </p:cNvPr>
          <p:cNvSpPr/>
          <p:nvPr/>
        </p:nvSpPr>
        <p:spPr>
          <a:xfrm>
            <a:off x="7981949" y="2641669"/>
            <a:ext cx="1527900" cy="1527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7C92138-0E9B-4D16-8B3F-59C5683AC915}"/>
              </a:ext>
            </a:extLst>
          </p:cNvPr>
          <p:cNvSpPr/>
          <p:nvPr/>
        </p:nvSpPr>
        <p:spPr>
          <a:xfrm>
            <a:off x="7657235" y="2314574"/>
            <a:ext cx="2177328" cy="21773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5BBDF5B-EBC4-407E-A049-F553C0484023}"/>
              </a:ext>
            </a:extLst>
          </p:cNvPr>
          <p:cNvSpPr/>
          <p:nvPr/>
        </p:nvSpPr>
        <p:spPr>
          <a:xfrm>
            <a:off x="7338148" y="1995487"/>
            <a:ext cx="2815502" cy="2815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57AD859-ED19-42AD-A86A-8C2D42743EAF}"/>
              </a:ext>
            </a:extLst>
          </p:cNvPr>
          <p:cNvSpPr/>
          <p:nvPr/>
        </p:nvSpPr>
        <p:spPr>
          <a:xfrm>
            <a:off x="7024687" y="1682026"/>
            <a:ext cx="3442424" cy="34424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1E22CC8-F818-446E-9252-01433A0A8AA9}"/>
              </a:ext>
            </a:extLst>
          </p:cNvPr>
          <p:cNvSpPr/>
          <p:nvPr/>
        </p:nvSpPr>
        <p:spPr>
          <a:xfrm>
            <a:off x="6709498" y="1366837"/>
            <a:ext cx="4072802" cy="40728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AFBED96-FF33-4CC7-BB2E-2BEDA73AAD89}"/>
              </a:ext>
            </a:extLst>
          </p:cNvPr>
          <p:cNvSpPr/>
          <p:nvPr/>
        </p:nvSpPr>
        <p:spPr>
          <a:xfrm>
            <a:off x="6383337" y="1040676"/>
            <a:ext cx="4725124" cy="47251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C110DBD-F7D9-42CA-8A76-E0D113FC8872}"/>
              </a:ext>
            </a:extLst>
          </p:cNvPr>
          <p:cNvSpPr/>
          <p:nvPr/>
        </p:nvSpPr>
        <p:spPr>
          <a:xfrm>
            <a:off x="6068148" y="725487"/>
            <a:ext cx="5355502" cy="53555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AE77F08-6BF3-4A9B-A990-DBB1EA03FD5C}"/>
              </a:ext>
            </a:extLst>
          </p:cNvPr>
          <p:cNvSpPr/>
          <p:nvPr/>
        </p:nvSpPr>
        <p:spPr>
          <a:xfrm>
            <a:off x="5744298" y="401637"/>
            <a:ext cx="6003202" cy="60032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26EB83-4DC1-42A2-802F-4DD003964AA6}"/>
              </a:ext>
            </a:extLst>
          </p:cNvPr>
          <p:cNvSpPr/>
          <p:nvPr/>
        </p:nvSpPr>
        <p:spPr>
          <a:xfrm>
            <a:off x="5416550" y="94818"/>
            <a:ext cx="6661150" cy="6616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380BD94-CF3F-49C2-9891-6C1A6EA69465}"/>
              </a:ext>
            </a:extLst>
          </p:cNvPr>
          <p:cNvCxnSpPr>
            <a:cxnSpLocks/>
          </p:cNvCxnSpPr>
          <p:nvPr/>
        </p:nvCxnSpPr>
        <p:spPr>
          <a:xfrm flipV="1">
            <a:off x="1535906" y="6217444"/>
            <a:ext cx="350044" cy="54769"/>
          </a:xfrm>
          <a:prstGeom prst="line">
            <a:avLst/>
          </a:prstGeom>
          <a:ln w="28575" cap="flat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AE9E4DB-8156-41DC-8AFD-F7431ED0AEF6}"/>
              </a:ext>
            </a:extLst>
          </p:cNvPr>
          <p:cNvCxnSpPr>
            <a:cxnSpLocks/>
          </p:cNvCxnSpPr>
          <p:nvPr/>
        </p:nvCxnSpPr>
        <p:spPr>
          <a:xfrm flipV="1">
            <a:off x="1885950" y="5910263"/>
            <a:ext cx="364331" cy="307181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1B594C80-CBED-40D8-99EF-3191DE52AB2C}"/>
              </a:ext>
            </a:extLst>
          </p:cNvPr>
          <p:cNvCxnSpPr>
            <a:cxnSpLocks/>
          </p:cNvCxnSpPr>
          <p:nvPr/>
        </p:nvCxnSpPr>
        <p:spPr>
          <a:xfrm flipV="1">
            <a:off x="2250281" y="5669756"/>
            <a:ext cx="350044" cy="240508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C1C6F85-A672-4D9E-BA4A-EC3E90B4ABBE}"/>
              </a:ext>
            </a:extLst>
          </p:cNvPr>
          <p:cNvCxnSpPr>
            <a:cxnSpLocks/>
          </p:cNvCxnSpPr>
          <p:nvPr/>
        </p:nvCxnSpPr>
        <p:spPr>
          <a:xfrm>
            <a:off x="2602706" y="5667375"/>
            <a:ext cx="366713" cy="121444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8E5E034-F796-4120-8FC9-CD688CA5D969}"/>
              </a:ext>
            </a:extLst>
          </p:cNvPr>
          <p:cNvCxnSpPr>
            <a:cxnSpLocks/>
          </p:cNvCxnSpPr>
          <p:nvPr/>
        </p:nvCxnSpPr>
        <p:spPr>
          <a:xfrm flipV="1">
            <a:off x="2969418" y="5624513"/>
            <a:ext cx="369095" cy="164306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839BDF7-C22E-4C90-8DBC-3313710CC4E3}"/>
              </a:ext>
            </a:extLst>
          </p:cNvPr>
          <p:cNvCxnSpPr>
            <a:cxnSpLocks/>
          </p:cNvCxnSpPr>
          <p:nvPr/>
        </p:nvCxnSpPr>
        <p:spPr>
          <a:xfrm flipV="1">
            <a:off x="3338513" y="5412581"/>
            <a:ext cx="342900" cy="211932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5157E241-6CC6-4F91-AEE4-65162320AD69}"/>
              </a:ext>
            </a:extLst>
          </p:cNvPr>
          <p:cNvCxnSpPr>
            <a:cxnSpLocks/>
          </p:cNvCxnSpPr>
          <p:nvPr/>
        </p:nvCxnSpPr>
        <p:spPr>
          <a:xfrm>
            <a:off x="3681413" y="5412581"/>
            <a:ext cx="373856" cy="161925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A9BFA668-D6C1-49EB-A2FD-6F3FB9E01617}"/>
              </a:ext>
            </a:extLst>
          </p:cNvPr>
          <p:cNvCxnSpPr>
            <a:cxnSpLocks/>
          </p:cNvCxnSpPr>
          <p:nvPr/>
        </p:nvCxnSpPr>
        <p:spPr>
          <a:xfrm flipV="1">
            <a:off x="4050508" y="5474494"/>
            <a:ext cx="352423" cy="100012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E513449-F482-4C4E-A10B-343276B4B61C}"/>
              </a:ext>
            </a:extLst>
          </p:cNvPr>
          <p:cNvCxnSpPr>
            <a:cxnSpLocks/>
          </p:cNvCxnSpPr>
          <p:nvPr/>
        </p:nvCxnSpPr>
        <p:spPr>
          <a:xfrm>
            <a:off x="4398169" y="5474494"/>
            <a:ext cx="371475" cy="1428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E36D4B7-915A-47E1-9412-A308085DDFD7}"/>
              </a:ext>
            </a:extLst>
          </p:cNvPr>
          <p:cNvCxnSpPr>
            <a:cxnSpLocks/>
          </p:cNvCxnSpPr>
          <p:nvPr/>
        </p:nvCxnSpPr>
        <p:spPr>
          <a:xfrm flipV="1">
            <a:off x="4769644" y="5310188"/>
            <a:ext cx="361789" cy="178593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fik 60" descr="Ein Bild, das draußen, Gras, Elefant, stehend enthält.&#10;&#10;Automatisch generierte Beschreibung">
            <a:extLst>
              <a:ext uri="{FF2B5EF4-FFF2-40B4-BE49-F238E27FC236}">
                <a16:creationId xmlns:a16="http://schemas.microsoft.com/office/drawing/2014/main" id="{2C4A44D5-D001-45C3-8FE2-3AC9A20052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271" y="982537"/>
            <a:ext cx="2362559" cy="1771919"/>
          </a:xfrm>
          <a:prstGeom prst="rect">
            <a:avLst/>
          </a:prstGeom>
        </p:spPr>
      </p:pic>
      <p:sp>
        <p:nvSpPr>
          <p:cNvPr id="62" name="Fußzeilenplatzhalter 3">
            <a:extLst>
              <a:ext uri="{FF2B5EF4-FFF2-40B4-BE49-F238E27FC236}">
                <a16:creationId xmlns:a16="http://schemas.microsoft.com/office/drawing/2014/main" id="{A7E2E839-2313-4421-B325-722EC751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AB1B528-4540-4E1C-84F5-1B176E5F216C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DD84484-4710-4C5A-BD61-AA7CCDE4FBC7}"/>
              </a:ext>
            </a:extLst>
          </p:cNvPr>
          <p:cNvSpPr txBox="1"/>
          <p:nvPr/>
        </p:nvSpPr>
        <p:spPr>
          <a:xfrm>
            <a:off x="3243549" y="2641669"/>
            <a:ext cx="949281" cy="12311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7DBD0B-F4EC-4C8A-9BCF-15F5059469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64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31"/>
    </mc:Choice>
    <mc:Fallback>
      <p:transition spd="slow" advTm="6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A86B9D1-903E-4281-9A00-42CD3E9E0893}"/>
              </a:ext>
            </a:extLst>
          </p:cNvPr>
          <p:cNvGrpSpPr/>
          <p:nvPr/>
        </p:nvGrpSpPr>
        <p:grpSpPr>
          <a:xfrm>
            <a:off x="5607767" y="1852521"/>
            <a:ext cx="2276654" cy="544915"/>
            <a:chOff x="5116180" y="457705"/>
            <a:chExt cx="1561582" cy="397056"/>
          </a:xfrm>
          <a:noFill/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3E13BB26-2E2A-414D-B777-5326B09A77AA}"/>
                </a:ext>
              </a:extLst>
            </p:cNvPr>
            <p:cNvSpPr/>
            <p:nvPr/>
          </p:nvSpPr>
          <p:spPr>
            <a:xfrm>
              <a:off x="5116180" y="719315"/>
              <a:ext cx="270588" cy="8397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Raleway" panose="020B0503030101060003" pitchFamily="34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0516BBD-0231-4BB6-95A4-C407C8301627}"/>
                </a:ext>
              </a:extLst>
            </p:cNvPr>
            <p:cNvSpPr txBox="1"/>
            <p:nvPr/>
          </p:nvSpPr>
          <p:spPr>
            <a:xfrm>
              <a:off x="5381212" y="630497"/>
              <a:ext cx="1296550" cy="2242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Standard deviation</a:t>
              </a:r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507BB194-708D-4C46-9356-1BB9A37590B1}"/>
                </a:ext>
              </a:extLst>
            </p:cNvPr>
            <p:cNvCxnSpPr>
              <a:cxnSpLocks/>
            </p:cNvCxnSpPr>
            <p:nvPr/>
          </p:nvCxnSpPr>
          <p:spPr>
            <a:xfrm>
              <a:off x="5116180" y="586205"/>
              <a:ext cx="270588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D9CC6CF-2C83-4776-AFDD-7D2FED7B1754}"/>
                </a:ext>
              </a:extLst>
            </p:cNvPr>
            <p:cNvSpPr txBox="1"/>
            <p:nvPr/>
          </p:nvSpPr>
          <p:spPr>
            <a:xfrm>
              <a:off x="5386193" y="457705"/>
              <a:ext cx="567094" cy="2242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Mean</a:t>
              </a:r>
            </a:p>
          </p:txBody>
        </p:sp>
      </p:grp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C567DB-48CA-4B65-A35D-2EDE78A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8CFC71-7FA3-46B3-AF6A-233DE7B77AF1}" type="slidenum">
              <a:rPr lang="en-US" sz="1400" smtClean="0">
                <a:latin typeface="Raleway" panose="020B0503030101060003" pitchFamily="34" charset="0"/>
              </a:rPr>
              <a:t>12</a:t>
            </a:fld>
            <a:endParaRPr lang="en-US" sz="1400" dirty="0">
              <a:latin typeface="Raleway" panose="020B0503030101060003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04E539E-36D9-4E54-AE92-EFBF06CF58E5}"/>
              </a:ext>
            </a:extLst>
          </p:cNvPr>
          <p:cNvGrpSpPr/>
          <p:nvPr/>
        </p:nvGrpSpPr>
        <p:grpSpPr>
          <a:xfrm>
            <a:off x="1387832" y="441561"/>
            <a:ext cx="4182765" cy="1340772"/>
            <a:chOff x="1387832" y="441561"/>
            <a:chExt cx="4182765" cy="1340772"/>
          </a:xfrm>
        </p:grpSpPr>
        <p:graphicFrame>
          <p:nvGraphicFramePr>
            <p:cNvPr id="28" name="Diagramm 27">
              <a:extLst>
                <a:ext uri="{FF2B5EF4-FFF2-40B4-BE49-F238E27FC236}">
                  <a16:creationId xmlns:a16="http://schemas.microsoft.com/office/drawing/2014/main" id="{C467462A-6EAA-471E-93A0-AC8973114A1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9160174"/>
                </p:ext>
              </p:extLst>
            </p:nvPr>
          </p:nvGraphicFramePr>
          <p:xfrm>
            <a:off x="1387832" y="464038"/>
            <a:ext cx="4127429" cy="13182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7" name="Textfeld 6"/>
            <p:cNvSpPr txBox="1"/>
            <p:nvPr/>
          </p:nvSpPr>
          <p:spPr>
            <a:xfrm>
              <a:off x="4956567" y="441561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n=67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9CB3B54B-78F3-4586-B261-19E9A071F531}"/>
              </a:ext>
            </a:extLst>
          </p:cNvPr>
          <p:cNvSpPr txBox="1"/>
          <p:nvPr/>
        </p:nvSpPr>
        <p:spPr>
          <a:xfrm>
            <a:off x="2384058" y="49778"/>
            <a:ext cx="2349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Kiln burn mark plots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25B8939-5763-46DE-BB76-0868BB906A63}"/>
              </a:ext>
            </a:extLst>
          </p:cNvPr>
          <p:cNvSpPr txBox="1"/>
          <p:nvPr/>
        </p:nvSpPr>
        <p:spPr>
          <a:xfrm rot="16200000">
            <a:off x="412366" y="3082126"/>
            <a:ext cx="1497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Canopy cover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711FDE0-7F6A-4F0F-8AC5-60B2431A68CF}"/>
              </a:ext>
            </a:extLst>
          </p:cNvPr>
          <p:cNvSpPr txBox="1"/>
          <p:nvPr/>
        </p:nvSpPr>
        <p:spPr>
          <a:xfrm>
            <a:off x="2743408" y="6456673"/>
            <a:ext cx="1625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Distance to KBM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00C5DD3-E7B7-4E12-873B-6132A35D4DDE}"/>
              </a:ext>
            </a:extLst>
          </p:cNvPr>
          <p:cNvGrpSpPr/>
          <p:nvPr/>
        </p:nvGrpSpPr>
        <p:grpSpPr>
          <a:xfrm>
            <a:off x="1387832" y="1789610"/>
            <a:ext cx="4211890" cy="1318294"/>
            <a:chOff x="1387832" y="1789610"/>
            <a:chExt cx="4211890" cy="1318294"/>
          </a:xfrm>
        </p:grpSpPr>
        <p:graphicFrame>
          <p:nvGraphicFramePr>
            <p:cNvPr id="23" name="Diagramm 22">
              <a:extLst>
                <a:ext uri="{FF2B5EF4-FFF2-40B4-BE49-F238E27FC236}">
                  <a16:creationId xmlns:a16="http://schemas.microsoft.com/office/drawing/2014/main" id="{463B7E5E-734B-49D4-8F98-8BD7C3CF013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28778626"/>
                </p:ext>
              </p:extLst>
            </p:nvPr>
          </p:nvGraphicFramePr>
          <p:xfrm>
            <a:off x="1387832" y="1789610"/>
            <a:ext cx="4128456" cy="1318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90EAE618-43B8-4605-BEAA-EF1F7FD96701}"/>
                </a:ext>
              </a:extLst>
            </p:cNvPr>
            <p:cNvSpPr txBox="1"/>
            <p:nvPr/>
          </p:nvSpPr>
          <p:spPr>
            <a:xfrm>
              <a:off x="4985692" y="1852521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n=24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1E363AE-9A43-4E62-84C5-4A4099A87878}"/>
              </a:ext>
            </a:extLst>
          </p:cNvPr>
          <p:cNvGrpSpPr/>
          <p:nvPr/>
        </p:nvGrpSpPr>
        <p:grpSpPr>
          <a:xfrm>
            <a:off x="7784314" y="1776922"/>
            <a:ext cx="4063585" cy="1318243"/>
            <a:chOff x="7784314" y="1776922"/>
            <a:chExt cx="4063585" cy="1318243"/>
          </a:xfrm>
        </p:grpSpPr>
        <p:graphicFrame>
          <p:nvGraphicFramePr>
            <p:cNvPr id="26" name="Diagramm 25">
              <a:extLst>
                <a:ext uri="{FF2B5EF4-FFF2-40B4-BE49-F238E27FC236}">
                  <a16:creationId xmlns:a16="http://schemas.microsoft.com/office/drawing/2014/main" id="{DCDA0F24-00F4-4859-8172-44FB83B32B2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92872420"/>
                </p:ext>
              </p:extLst>
            </p:nvPr>
          </p:nvGraphicFramePr>
          <p:xfrm>
            <a:off x="7784314" y="1776922"/>
            <a:ext cx="4063585" cy="13182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DD758D72-7175-49D7-ADAA-26849FA8E1AA}"/>
                </a:ext>
              </a:extLst>
            </p:cNvPr>
            <p:cNvSpPr txBox="1"/>
            <p:nvPr/>
          </p:nvSpPr>
          <p:spPr>
            <a:xfrm>
              <a:off x="11231262" y="1858410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n=27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B67929C-23A0-490F-8D93-F50535EE5D1F}"/>
              </a:ext>
            </a:extLst>
          </p:cNvPr>
          <p:cNvGrpSpPr/>
          <p:nvPr/>
        </p:nvGrpSpPr>
        <p:grpSpPr>
          <a:xfrm>
            <a:off x="1387832" y="3115233"/>
            <a:ext cx="4211890" cy="1318294"/>
            <a:chOff x="1387832" y="3115233"/>
            <a:chExt cx="4211890" cy="1318294"/>
          </a:xfrm>
        </p:grpSpPr>
        <p:graphicFrame>
          <p:nvGraphicFramePr>
            <p:cNvPr id="29" name="Diagramm 28">
              <a:extLst>
                <a:ext uri="{FF2B5EF4-FFF2-40B4-BE49-F238E27FC236}">
                  <a16:creationId xmlns:a16="http://schemas.microsoft.com/office/drawing/2014/main" id="{4F10AD2E-D1C3-44F2-84B9-597C97EBBDA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4594450"/>
                </p:ext>
              </p:extLst>
            </p:nvPr>
          </p:nvGraphicFramePr>
          <p:xfrm>
            <a:off x="1387832" y="3115233"/>
            <a:ext cx="4128456" cy="13182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A2676920-30B3-4487-936B-DA58DCF86014}"/>
                </a:ext>
              </a:extLst>
            </p:cNvPr>
            <p:cNvSpPr txBox="1"/>
            <p:nvPr/>
          </p:nvSpPr>
          <p:spPr>
            <a:xfrm>
              <a:off x="4985692" y="3115333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n=14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0053F1-72FB-4D82-A080-FD4A9CCFA95E}"/>
              </a:ext>
            </a:extLst>
          </p:cNvPr>
          <p:cNvGrpSpPr/>
          <p:nvPr/>
        </p:nvGrpSpPr>
        <p:grpSpPr>
          <a:xfrm>
            <a:off x="7784314" y="3102495"/>
            <a:ext cx="4063585" cy="1318244"/>
            <a:chOff x="7784314" y="3102495"/>
            <a:chExt cx="4063585" cy="1318244"/>
          </a:xfrm>
        </p:grpSpPr>
        <p:graphicFrame>
          <p:nvGraphicFramePr>
            <p:cNvPr id="27" name="Diagramm 26">
              <a:extLst>
                <a:ext uri="{FF2B5EF4-FFF2-40B4-BE49-F238E27FC236}">
                  <a16:creationId xmlns:a16="http://schemas.microsoft.com/office/drawing/2014/main" id="{E3520B95-B399-49A4-90E3-4E1F3032229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10746997"/>
                </p:ext>
              </p:extLst>
            </p:nvPr>
          </p:nvGraphicFramePr>
          <p:xfrm>
            <a:off x="7784314" y="3102495"/>
            <a:ext cx="4063585" cy="13182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62F9AE9-433C-4FE4-900D-B264D2D819E0}"/>
                </a:ext>
              </a:extLst>
            </p:cNvPr>
            <p:cNvSpPr txBox="1"/>
            <p:nvPr/>
          </p:nvSpPr>
          <p:spPr>
            <a:xfrm>
              <a:off x="10924247" y="3169325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n=20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CD36B62-B2B5-45DA-8190-BE5F327E1C75}"/>
              </a:ext>
            </a:extLst>
          </p:cNvPr>
          <p:cNvGrpSpPr/>
          <p:nvPr/>
        </p:nvGrpSpPr>
        <p:grpSpPr>
          <a:xfrm>
            <a:off x="1387831" y="4440856"/>
            <a:ext cx="4336694" cy="2015817"/>
            <a:chOff x="1387831" y="4440856"/>
            <a:chExt cx="4336694" cy="2015817"/>
          </a:xfrm>
        </p:grpSpPr>
        <p:graphicFrame>
          <p:nvGraphicFramePr>
            <p:cNvPr id="30" name="Diagramm 29">
              <a:extLst>
                <a:ext uri="{FF2B5EF4-FFF2-40B4-BE49-F238E27FC236}">
                  <a16:creationId xmlns:a16="http://schemas.microsoft.com/office/drawing/2014/main" id="{3B93F0AB-F9BC-4B6D-894F-A2744FC426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2805479"/>
                </p:ext>
              </p:extLst>
            </p:nvPr>
          </p:nvGraphicFramePr>
          <p:xfrm>
            <a:off x="1387831" y="4440856"/>
            <a:ext cx="4336694" cy="20158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CC8227C-6B8A-4C56-98E1-1FE91DB99DEB}"/>
                </a:ext>
              </a:extLst>
            </p:cNvPr>
            <p:cNvSpPr txBox="1"/>
            <p:nvPr/>
          </p:nvSpPr>
          <p:spPr>
            <a:xfrm>
              <a:off x="4985692" y="4448285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n=5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9290A28-6058-4A8C-A252-60377DA3CE82}"/>
              </a:ext>
            </a:extLst>
          </p:cNvPr>
          <p:cNvGrpSpPr/>
          <p:nvPr/>
        </p:nvGrpSpPr>
        <p:grpSpPr>
          <a:xfrm>
            <a:off x="7780592" y="4413410"/>
            <a:ext cx="4268533" cy="2030575"/>
            <a:chOff x="7780592" y="4413410"/>
            <a:chExt cx="4268533" cy="2030575"/>
          </a:xfrm>
        </p:grpSpPr>
        <p:graphicFrame>
          <p:nvGraphicFramePr>
            <p:cNvPr id="31" name="Diagramm 30">
              <a:extLst>
                <a:ext uri="{FF2B5EF4-FFF2-40B4-BE49-F238E27FC236}">
                  <a16:creationId xmlns:a16="http://schemas.microsoft.com/office/drawing/2014/main" id="{CCA1E34D-AB1B-4161-B7B7-8C58F510B7A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9865914"/>
                </p:ext>
              </p:extLst>
            </p:nvPr>
          </p:nvGraphicFramePr>
          <p:xfrm>
            <a:off x="7780592" y="4428168"/>
            <a:ext cx="4268533" cy="20158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B3F5EA34-41F6-4C32-B347-8A7E9FAD8084}"/>
                </a:ext>
              </a:extLst>
            </p:cNvPr>
            <p:cNvSpPr txBox="1"/>
            <p:nvPr/>
          </p:nvSpPr>
          <p:spPr>
            <a:xfrm>
              <a:off x="11231262" y="4413410"/>
              <a:ext cx="614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Raleway" panose="020B0503030101060003" pitchFamily="34" charset="0"/>
                </a:rPr>
                <a:t>n=6</a:t>
              </a:r>
            </a:p>
          </p:txBody>
        </p: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A28ECB0B-D291-498F-A8E7-16B270D537ED}"/>
              </a:ext>
            </a:extLst>
          </p:cNvPr>
          <p:cNvSpPr txBox="1"/>
          <p:nvPr/>
        </p:nvSpPr>
        <p:spPr>
          <a:xfrm rot="16200000">
            <a:off x="6799323" y="3062009"/>
            <a:ext cx="149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Canopy cover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88AA8CB-3691-4EF1-9B5E-4F6737D314AA}"/>
              </a:ext>
            </a:extLst>
          </p:cNvPr>
          <p:cNvSpPr txBox="1"/>
          <p:nvPr/>
        </p:nvSpPr>
        <p:spPr>
          <a:xfrm>
            <a:off x="8979946" y="6458743"/>
            <a:ext cx="2251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aleway" panose="020B0503030101060003" pitchFamily="34" charset="0"/>
              </a:rPr>
              <a:t>Distance to plot centre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C1EE95F-139D-4EFE-9E3D-261DBF3B264E}"/>
              </a:ext>
            </a:extLst>
          </p:cNvPr>
          <p:cNvSpPr txBox="1"/>
          <p:nvPr/>
        </p:nvSpPr>
        <p:spPr>
          <a:xfrm>
            <a:off x="8956493" y="35009"/>
            <a:ext cx="195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Reference plots</a:t>
            </a: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1DA3AB1F-90F8-4BEC-B096-FC26D7305B74}"/>
              </a:ext>
            </a:extLst>
          </p:cNvPr>
          <p:cNvSpPr txBox="1"/>
          <p:nvPr/>
        </p:nvSpPr>
        <p:spPr>
          <a:xfrm>
            <a:off x="5607767" y="-38011"/>
            <a:ext cx="2169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aleway" panose="020B0503030101060003" pitchFamily="34" charset="0"/>
              </a:rPr>
              <a:t>Canopy cover</a:t>
            </a:r>
          </a:p>
        </p:txBody>
      </p:sp>
      <p:graphicFrame>
        <p:nvGraphicFramePr>
          <p:cNvPr id="49" name="Diagramm 48">
            <a:extLst>
              <a:ext uri="{FF2B5EF4-FFF2-40B4-BE49-F238E27FC236}">
                <a16:creationId xmlns:a16="http://schemas.microsoft.com/office/drawing/2014/main" id="{E3B0DE82-7A6F-4638-8F76-33851F2D7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957027"/>
              </p:ext>
            </p:extLst>
          </p:nvPr>
        </p:nvGraphicFramePr>
        <p:xfrm>
          <a:off x="7730022" y="485829"/>
          <a:ext cx="4062576" cy="1318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50" name="Fußzeilenplatzhalter 3">
            <a:extLst>
              <a:ext uri="{FF2B5EF4-FFF2-40B4-BE49-F238E27FC236}">
                <a16:creationId xmlns:a16="http://schemas.microsoft.com/office/drawing/2014/main" id="{AE7AB59D-4BE1-487E-B982-E48B9DB8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357DE49-CB2F-4AE8-964B-E86784CA9663}"/>
              </a:ext>
            </a:extLst>
          </p:cNvPr>
          <p:cNvGrpSpPr/>
          <p:nvPr/>
        </p:nvGrpSpPr>
        <p:grpSpPr>
          <a:xfrm>
            <a:off x="1302569" y="404341"/>
            <a:ext cx="10662397" cy="6032675"/>
            <a:chOff x="1302569" y="404341"/>
            <a:chExt cx="10662397" cy="6032675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5351827-AA86-426B-BAA2-B09320791A31}"/>
                </a:ext>
              </a:extLst>
            </p:cNvPr>
            <p:cNvSpPr/>
            <p:nvPr/>
          </p:nvSpPr>
          <p:spPr>
            <a:xfrm>
              <a:off x="1302569" y="404341"/>
              <a:ext cx="4212692" cy="267329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9F0E7A64-227E-403D-ABB8-C274ABB8DED7}"/>
                </a:ext>
              </a:extLst>
            </p:cNvPr>
            <p:cNvSpPr/>
            <p:nvPr/>
          </p:nvSpPr>
          <p:spPr>
            <a:xfrm>
              <a:off x="7752274" y="435344"/>
              <a:ext cx="4212692" cy="267329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3BBC7B13-0FF3-44C1-93CC-440FB611D7F6}"/>
                </a:ext>
              </a:extLst>
            </p:cNvPr>
            <p:cNvSpPr/>
            <p:nvPr/>
          </p:nvSpPr>
          <p:spPr>
            <a:xfrm>
              <a:off x="7752274" y="4460565"/>
              <a:ext cx="4212692" cy="196209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88312E92-43D0-461E-A125-DA1A801094CC}"/>
                </a:ext>
              </a:extLst>
            </p:cNvPr>
            <p:cNvSpPr/>
            <p:nvPr/>
          </p:nvSpPr>
          <p:spPr>
            <a:xfrm>
              <a:off x="1302569" y="4474925"/>
              <a:ext cx="4212692" cy="196209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feld 53">
            <a:extLst>
              <a:ext uri="{FF2B5EF4-FFF2-40B4-BE49-F238E27FC236}">
                <a16:creationId xmlns:a16="http://schemas.microsoft.com/office/drawing/2014/main" id="{E366E142-ECB7-4E30-8ABC-15F807FDD7E6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2F3FA00-941B-4DC8-B533-665C64173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09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50"/>
    </mc:Choice>
    <mc:Fallback>
      <p:transition spd="slow" advTm="5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Graphic spid="4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C52FED0-C034-4BA9-94FB-597F330CA5F1}"/>
              </a:ext>
            </a:extLst>
          </p:cNvPr>
          <p:cNvSpPr/>
          <p:nvPr/>
        </p:nvSpPr>
        <p:spPr>
          <a:xfrm>
            <a:off x="758893" y="0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 Medium" panose="020B0603030101060003" pitchFamily="34" charset="0"/>
              </a:rPr>
              <a:t>How does the production of charcoal affect the surrounding vegetation on a small scale?</a:t>
            </a:r>
            <a:endParaRPr lang="en-US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0361B1-EDC3-4E8F-8A4C-93A1FF05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FC71-7FA3-46B3-AF6A-233DE7B77AF1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2144484" y="2274838"/>
            <a:ext cx="9138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</a:rPr>
              <a:t>No significant effects in sparsely vegetated and thicket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Small trend in open woodland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Small deviation in closed woodland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Slight effects only in immediate vicinity of kiln burn marks (15-20m)</a:t>
            </a:r>
            <a:endParaRPr lang="en-US" sz="2400" dirty="0">
              <a:latin typeface="Raleway" panose="020B0503030101060003" pitchFamily="34" charset="0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DF1F864-E72D-4290-9AF3-1BCD968A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F4A424-543E-4FFB-A0CE-1CA436CDE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87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15"/>
    </mc:Choice>
    <mc:Fallback>
      <p:transition spd="slow" advTm="3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B02FA8B9-E52C-44F7-8427-0BD5509A2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5" y="1200251"/>
            <a:ext cx="10033059" cy="565775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49EE39-BCDD-402D-876E-A4E4B61C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DE4882-B50F-4FE8-B6FE-7D182021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18B7759-1BD1-47C8-80CA-7DAF0BD4A2EE}"/>
              </a:ext>
            </a:extLst>
          </p:cNvPr>
          <p:cNvSpPr/>
          <p:nvPr/>
        </p:nvSpPr>
        <p:spPr>
          <a:xfrm>
            <a:off x="758893" y="0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 Medium" panose="020B0603030101060003" pitchFamily="34" charset="0"/>
              </a:rPr>
              <a:t>How is the impact of charcoal production on the environment perceived by the local population?</a:t>
            </a:r>
            <a:endParaRPr lang="en-US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F7BB37-E58D-4221-B558-D6888CBF21A7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589D58-DAE4-40D8-8158-86E66718B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7"/>
    </mc:Choice>
    <mc:Fallback>
      <p:transition spd="slow" advTm="18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DE95264C-4F4E-498D-A150-214D736B3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630722"/>
              </p:ext>
            </p:extLst>
          </p:nvPr>
        </p:nvGraphicFramePr>
        <p:xfrm>
          <a:off x="6527799" y="1362074"/>
          <a:ext cx="5664199" cy="549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87C1667-EC9C-42ED-A391-2779478D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BB6DE1-AD1D-42DD-8172-87F3C31D2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pPr/>
              <a:t>15</a:t>
            </a:fld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443AFB53-2557-4C34-B156-E20A93B7D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560804"/>
              </p:ext>
            </p:extLst>
          </p:nvPr>
        </p:nvGraphicFramePr>
        <p:xfrm>
          <a:off x="927098" y="1362074"/>
          <a:ext cx="5600700" cy="549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0B311A75-5C9E-443E-959C-A10C2A88DEAE}"/>
              </a:ext>
            </a:extLst>
          </p:cNvPr>
          <p:cNvSpPr/>
          <p:nvPr/>
        </p:nvSpPr>
        <p:spPr>
          <a:xfrm>
            <a:off x="1378020" y="1352025"/>
            <a:ext cx="469788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en-GB" dirty="0"/>
              <a:t>In your opinion, is charcoal production good or bad for the environment?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B4E5FAB-FD6D-4B99-BC93-6A463B604DFD}"/>
              </a:ext>
            </a:extLst>
          </p:cNvPr>
          <p:cNvSpPr/>
          <p:nvPr/>
        </p:nvSpPr>
        <p:spPr>
          <a:xfrm>
            <a:off x="7093994" y="1352025"/>
            <a:ext cx="469788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80" b="0" i="0" u="none" strike="noStrike" kern="1200" spc="0" baseline="0">
                <a:solidFill>
                  <a:prstClr val="black"/>
                </a:solidFill>
                <a:latin typeface="Raleway" panose="020B0503030101060003" pitchFamily="34" charset="0"/>
                <a:ea typeface="+mn-ea"/>
                <a:cs typeface="+mn-cs"/>
              </a:defRPr>
            </a:pPr>
            <a:r>
              <a:rPr lang="en-GB" dirty="0"/>
              <a:t>In your opinion, why is charcoal production bad for the environment?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48071E-00C9-4650-B272-52E7ED1A1696}"/>
              </a:ext>
            </a:extLst>
          </p:cNvPr>
          <p:cNvSpPr/>
          <p:nvPr/>
        </p:nvSpPr>
        <p:spPr>
          <a:xfrm>
            <a:off x="927098" y="-21026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sz="2800" dirty="0">
                <a:latin typeface="Raleway Medium" panose="020B0603030101060003" pitchFamily="34" charset="0"/>
              </a:rPr>
              <a:t>How is the impact of charcoal production on the environment perceived by the local population?</a:t>
            </a:r>
            <a:endParaRPr lang="en-GB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1E2625-ABE9-41A0-9FCF-72CA3DC4B1AA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A162AF-518A-4218-8765-4AA2F25A3368}"/>
              </a:ext>
            </a:extLst>
          </p:cNvPr>
          <p:cNvSpPr txBox="1"/>
          <p:nvPr/>
        </p:nvSpPr>
        <p:spPr>
          <a:xfrm>
            <a:off x="927097" y="6642555"/>
            <a:ext cx="4029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aleway ExtraLight" panose="020B0303030101060003" pitchFamily="34" charset="0"/>
              </a:rPr>
              <a:t>Street survey 12/2018 and 01/2019 | n=, Data and draft © M. Petersen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EC1921-5836-4D99-B8B0-9F727C1C5E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12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05"/>
    </mc:Choice>
    <mc:Fallback>
      <p:transition spd="slow" advTm="5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5" grpId="0">
        <p:bldAsOne/>
      </p:bldGraphic>
      <p:bldGraphic spid="4" grpId="0">
        <p:bldAsOne/>
      </p:bldGraphic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F380736-9800-47A6-B3D2-8425FA43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FC71-7FA3-46B3-AF6A-233DE7B77AF1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2181809" y="2459504"/>
            <a:ext cx="93637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Charcoal production perceived as major deforestation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Agriculture is not seen as a driver of environmental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Charcoal producers are understood to </a:t>
            </a:r>
            <a:r>
              <a:rPr lang="en-US" sz="2400" i="1" dirty="0">
                <a:latin typeface="Raleway" panose="020B0503030101060003" pitchFamily="34" charset="0"/>
                <a:cs typeface="Arial" panose="020B0604020202020204" pitchFamily="34" charset="0"/>
              </a:rPr>
              <a:t>destroy</a:t>
            </a: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 the environment by producers and non-producers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But: Sympathy for producers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Charcoal production is an important income source for local population</a:t>
            </a:r>
            <a:endParaRPr lang="en-US" sz="2400" dirty="0">
              <a:latin typeface="Raleway" panose="020B0503030101060003" pitchFamily="34" charset="0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F46A1F4A-2068-4F02-A608-B66A8871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12259AB-B929-47EE-A953-C67611C0E63B}"/>
              </a:ext>
            </a:extLst>
          </p:cNvPr>
          <p:cNvSpPr/>
          <p:nvPr/>
        </p:nvSpPr>
        <p:spPr>
          <a:xfrm>
            <a:off x="758893" y="0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 Medium" panose="020B0603030101060003" pitchFamily="34" charset="0"/>
              </a:rPr>
              <a:t>How is the impact of charcoal production on the environment perceived by the local population?</a:t>
            </a:r>
            <a:endParaRPr lang="en-US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D99CE1-8818-4B41-9AC4-41F0E6912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63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25"/>
    </mc:Choice>
    <mc:Fallback>
      <p:transition spd="slow" advTm="7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FBD17A1-F746-4319-928A-AF49C2C1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FC71-7FA3-46B3-AF6A-233DE7B77AF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55085E69-A723-41B8-BD57-191BB91A1A9C}"/>
              </a:ext>
            </a:extLst>
          </p:cNvPr>
          <p:cNvSpPr/>
          <p:nvPr/>
        </p:nvSpPr>
        <p:spPr>
          <a:xfrm>
            <a:off x="1296896" y="2914739"/>
            <a:ext cx="881743" cy="662542"/>
          </a:xfrm>
          <a:prstGeom prst="rightArrow">
            <a:avLst/>
          </a:prstGeom>
          <a:solidFill>
            <a:srgbClr val="CBCB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6473C4-FFD2-4EDB-ADAD-4A73ECE10028}"/>
              </a:ext>
            </a:extLst>
          </p:cNvPr>
          <p:cNvSpPr txBox="1"/>
          <p:nvPr/>
        </p:nvSpPr>
        <p:spPr>
          <a:xfrm>
            <a:off x="2437916" y="2572436"/>
            <a:ext cx="9607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Medium" panose="020B0603030101060003" pitchFamily="34" charset="0"/>
              </a:rPr>
              <a:t>None to small effects of charcoal production on environment found through remote sensing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Medium" panose="020B0603030101060003" pitchFamily="34" charset="0"/>
              </a:rPr>
              <a:t>Less invasive production than in other producing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Medium" panose="020B0603030101060003" pitchFamily="34" charset="0"/>
              </a:rPr>
              <a:t>Banning it is not stopping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Medium" panose="020B0603030101060003" pitchFamily="34" charset="0"/>
              </a:rPr>
              <a:t>Investments needed to transform the charcoal 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Raleway Medium" panose="020B0603030101060003" pitchFamily="34" charset="0"/>
              </a:rPr>
              <a:t>Potential for sustainable charcoal production in the area (Long-term studies required)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FD38B82E-6C5E-4E14-9B8E-559D6369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394D59-D7F3-4CD6-B43E-920234C612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08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52"/>
    </mc:Choice>
    <mc:Fallback>
      <p:transition spd="slow" advTm="7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CA3C2B-35A5-41EC-8044-2C1FF554B6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891" y="-38358"/>
            <a:ext cx="12286891" cy="689635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CB5C240-6C4C-46EA-849E-AC4B6290EE1C}"/>
              </a:ext>
            </a:extLst>
          </p:cNvPr>
          <p:cNvSpPr txBox="1"/>
          <p:nvPr/>
        </p:nvSpPr>
        <p:spPr>
          <a:xfrm>
            <a:off x="207355" y="389162"/>
            <a:ext cx="6082319" cy="1015663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6000" dirty="0"/>
              <a:t>SORO NYO WOW</a:t>
            </a:r>
            <a:endParaRPr lang="en-US" sz="6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574E8B-09D2-48AE-B7C1-BE3C8A21A71A}"/>
              </a:ext>
            </a:extLst>
          </p:cNvPr>
          <p:cNvSpPr txBox="1"/>
          <p:nvPr/>
        </p:nvSpPr>
        <p:spPr>
          <a:xfrm>
            <a:off x="11020927" y="6611825"/>
            <a:ext cx="1171074" cy="2462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000" b="1" dirty="0">
                <a:latin typeface="Raleway ExtraLight" panose="020B0303030101060003" pitchFamily="34" charset="0"/>
              </a:rPr>
              <a:t>M. Petersen 2017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D5839A0-0BDD-4D18-9A5C-DA3A9A768DB4}"/>
              </a:ext>
            </a:extLst>
          </p:cNvPr>
          <p:cNvGrpSpPr/>
          <p:nvPr/>
        </p:nvGrpSpPr>
        <p:grpSpPr>
          <a:xfrm>
            <a:off x="398835" y="4488057"/>
            <a:ext cx="4280170" cy="2214300"/>
            <a:chOff x="398835" y="4488057"/>
            <a:chExt cx="4280170" cy="22143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719F528-319C-4D83-9F91-7805A89727E1}"/>
                </a:ext>
              </a:extLst>
            </p:cNvPr>
            <p:cNvSpPr/>
            <p:nvPr/>
          </p:nvSpPr>
          <p:spPr>
            <a:xfrm>
              <a:off x="398835" y="4503906"/>
              <a:ext cx="4280170" cy="2198451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fik 6" descr="Ein Bild, das Baum, draußen, Bank, Person enthält.&#10;&#10;Automatisch generierte Beschreibung">
              <a:extLst>
                <a:ext uri="{FF2B5EF4-FFF2-40B4-BE49-F238E27FC236}">
                  <a16:creationId xmlns:a16="http://schemas.microsoft.com/office/drawing/2014/main" id="{0C3ACF2C-38A7-4E48-B98E-98A4B8C59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677" y="4841540"/>
              <a:ext cx="1263289" cy="1759056"/>
            </a:xfrm>
            <a:prstGeom prst="rect">
              <a:avLst/>
            </a:prstGeom>
          </p:spPr>
        </p:pic>
        <p:pic>
          <p:nvPicPr>
            <p:cNvPr id="9" name="Grafik 8" descr="Ein Bild, das Boden, draußen, Junge, Person enthält.&#10;&#10;Automatisch generierte Beschreibung">
              <a:extLst>
                <a:ext uri="{FF2B5EF4-FFF2-40B4-BE49-F238E27FC236}">
                  <a16:creationId xmlns:a16="http://schemas.microsoft.com/office/drawing/2014/main" id="{08C3AC64-D3E0-4906-BA7C-373F926AF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0576" y="4852769"/>
              <a:ext cx="1263290" cy="1736598"/>
            </a:xfrm>
            <a:prstGeom prst="rect">
              <a:avLst/>
            </a:prstGeom>
          </p:spPr>
        </p:pic>
        <p:pic>
          <p:nvPicPr>
            <p:cNvPr id="8" name="Grafik 7" descr="Ein Bild, das Person, drinnen, klein, Wand enthält.&#10;&#10;Automatisch generierte Beschreibung">
              <a:extLst>
                <a:ext uri="{FF2B5EF4-FFF2-40B4-BE49-F238E27FC236}">
                  <a16:creationId xmlns:a16="http://schemas.microsoft.com/office/drawing/2014/main" id="{20B8EF84-7321-4F17-B964-ECE8FFB68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8626" y="4841540"/>
              <a:ext cx="1263290" cy="1759056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311146B-01C2-4639-9CE0-9329EDBF671E}"/>
                </a:ext>
              </a:extLst>
            </p:cNvPr>
            <p:cNvSpPr txBox="1"/>
            <p:nvPr/>
          </p:nvSpPr>
          <p:spPr>
            <a:xfrm>
              <a:off x="423504" y="4488057"/>
              <a:ext cx="2334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Impossible without: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2449372-CB0E-4480-8ACC-4EAC7D4D26D5}"/>
                </a:ext>
              </a:extLst>
            </p:cNvPr>
            <p:cNvSpPr txBox="1"/>
            <p:nvPr/>
          </p:nvSpPr>
          <p:spPr>
            <a:xfrm>
              <a:off x="787940" y="6177069"/>
              <a:ext cx="758758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Dinah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415FA36-A204-4515-8A19-1BBE6546A270}"/>
                </a:ext>
              </a:extLst>
            </p:cNvPr>
            <p:cNvSpPr txBox="1"/>
            <p:nvPr/>
          </p:nvSpPr>
          <p:spPr>
            <a:xfrm>
              <a:off x="2154677" y="6177069"/>
              <a:ext cx="76848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Nancy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E02C49D-1820-4EF0-B581-B7E560BC885F}"/>
                </a:ext>
              </a:extLst>
            </p:cNvPr>
            <p:cNvSpPr txBox="1"/>
            <p:nvPr/>
          </p:nvSpPr>
          <p:spPr>
            <a:xfrm>
              <a:off x="3527978" y="6177069"/>
              <a:ext cx="768485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Jacob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423504" y="2277542"/>
            <a:ext cx="4280171" cy="205487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>
            <a:defPPr>
              <a:defRPr lang="en-DE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Raleway Medium" panose="020B0603030101060003" pitchFamily="34" charset="0"/>
              </a:rPr>
              <a:t>Uni Heidelberg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Marcus Nüsser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Christoph Bergmann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Paul Roden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Miriam Olszok</a:t>
            </a:r>
          </a:p>
          <a:p>
            <a:pPr algn="l"/>
            <a:endParaRPr lang="en-US" dirty="0">
              <a:solidFill>
                <a:schemeClr val="tx1"/>
              </a:solidFill>
              <a:latin typeface="Raleway Medium" panose="020B0603030101060003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Raleway Medium" panose="020B0603030101060003" pitchFamily="34" charset="0"/>
              </a:rPr>
              <a:t>Uni Nairobi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Oliver Wasonga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Sharon Teyie</a:t>
            </a:r>
          </a:p>
          <a:p>
            <a:pPr algn="l"/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Fredrick Ochieng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70432FF-FDBF-4E59-8B8B-9A1AAE112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43"/>
    </mc:Choice>
    <mc:Fallback>
      <p:transition spd="slow" advTm="2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Gras, Tier, Säugetier enthält.&#10;&#10;Automatisch generierte Beschreibung">
            <a:extLst>
              <a:ext uri="{FF2B5EF4-FFF2-40B4-BE49-F238E27FC236}">
                <a16:creationId xmlns:a16="http://schemas.microsoft.com/office/drawing/2014/main" id="{A0609E33-43D9-43EB-88D0-30BBE3DE7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144" y="3543095"/>
            <a:ext cx="2420116" cy="3226821"/>
          </a:xfrm>
          <a:prstGeom prst="rect">
            <a:avLst/>
          </a:prstGeom>
        </p:spPr>
      </p:pic>
      <p:pic>
        <p:nvPicPr>
          <p:cNvPr id="4" name="Grafik 4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6B6D8DCB-0D7A-45C2-AC1D-7B29C51AE5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58" y="0"/>
            <a:ext cx="6409439" cy="68921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BF0B06-5C43-44AA-B28A-87C4458D99B9}"/>
              </a:ext>
            </a:extLst>
          </p:cNvPr>
          <p:cNvSpPr txBox="1"/>
          <p:nvPr/>
        </p:nvSpPr>
        <p:spPr>
          <a:xfrm>
            <a:off x="7976906" y="957774"/>
            <a:ext cx="410079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Population: </a:t>
            </a:r>
            <a:r>
              <a:rPr lang="en-US" dirty="0">
                <a:latin typeface="Raleway" panose="020B0503030101060003" pitchFamily="34" charset="0"/>
              </a:rPr>
              <a:t>119,016</a:t>
            </a:r>
            <a:r>
              <a:rPr lang="en-US" dirty="0">
                <a:latin typeface="Raleway" panose="020B0503030101060003" pitchFamily="34" charset="0"/>
                <a:cs typeface="Arial"/>
              </a:rPr>
              <a:t>​</a:t>
            </a:r>
          </a:p>
          <a:p>
            <a:pPr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Study area: ~ 705</a:t>
            </a:r>
            <a:r>
              <a:rPr lang="en-US" dirty="0">
                <a:solidFill>
                  <a:srgbClr val="FF0000"/>
                </a:solidFill>
                <a:latin typeface="Raleway" panose="020B0503030101060003" pitchFamily="34" charset="0"/>
                <a:cs typeface="Arial"/>
              </a:rPr>
              <a:t> </a:t>
            </a:r>
            <a:r>
              <a:rPr lang="en-US" dirty="0">
                <a:latin typeface="Raleway" panose="020B0503030101060003" pitchFamily="34" charset="0"/>
                <a:cs typeface="Arial"/>
              </a:rPr>
              <a:t>km2​</a:t>
            </a:r>
          </a:p>
          <a:p>
            <a:r>
              <a:rPr lang="en-US" dirty="0">
                <a:latin typeface="Raleway" panose="020B0503030101060003" pitchFamily="34" charset="0"/>
              </a:rPr>
              <a:t>​</a:t>
            </a:r>
          </a:p>
          <a:p>
            <a:pPr>
              <a:buFontTx/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​Semi-arid climate​</a:t>
            </a:r>
          </a:p>
          <a:p>
            <a:pPr>
              <a:buFontTx/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Border and transit region</a:t>
            </a:r>
          </a:p>
          <a:p>
            <a:pPr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Poor infrastructure​</a:t>
            </a:r>
          </a:p>
          <a:p>
            <a:pPr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High birth-rates​</a:t>
            </a:r>
          </a:p>
          <a:p>
            <a:pPr>
              <a:buChar char="•"/>
            </a:pPr>
            <a:r>
              <a:rPr lang="en-US" dirty="0">
                <a:latin typeface="Raleway" panose="020B0503030101060003" pitchFamily="34" charset="0"/>
                <a:cs typeface="Arial"/>
              </a:rPr>
              <a:t>High levels of illiteracy​</a:t>
            </a:r>
          </a:p>
          <a:p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59FF29-8165-470A-BA6F-DA60B297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E9BDBB-5245-4806-9C6D-9E8CE198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3DAFB5A-D154-4A1E-BC41-AF7EE35B12A2}"/>
              </a:ext>
            </a:extLst>
          </p:cNvPr>
          <p:cNvSpPr txBox="1"/>
          <p:nvPr/>
        </p:nvSpPr>
        <p:spPr>
          <a:xfrm>
            <a:off x="7409074" y="3667"/>
            <a:ext cx="4782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Raleway Medium" panose="020B0603030101060003" pitchFamily="34" charset="0"/>
              </a:rPr>
              <a:t>Case study</a:t>
            </a:r>
          </a:p>
          <a:p>
            <a:pPr algn="ctr"/>
            <a:r>
              <a:rPr lang="en-US" sz="2800" i="1" dirty="0">
                <a:latin typeface="Raleway Medium" panose="020B0603030101060003" pitchFamily="34" charset="0"/>
              </a:rPr>
              <a:t>Pokot Central, Kenya</a:t>
            </a:r>
          </a:p>
        </p:txBody>
      </p:sp>
      <p:pic>
        <p:nvPicPr>
          <p:cNvPr id="30" name="Grafik 29" descr="Ein Bild, das draußen, Natur, Gras, Feld enthält.&#10;&#10;Automatisch generierte Beschreibung">
            <a:extLst>
              <a:ext uri="{FF2B5EF4-FFF2-40B4-BE49-F238E27FC236}">
                <a16:creationId xmlns:a16="http://schemas.microsoft.com/office/drawing/2014/main" id="{5A6D6D68-B1B4-4AE9-8127-38A598DC11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276" y="3532207"/>
            <a:ext cx="4309852" cy="3232389"/>
          </a:xfrm>
          <a:prstGeom prst="rect">
            <a:avLst/>
          </a:prstGeom>
        </p:spPr>
      </p:pic>
      <p:pic>
        <p:nvPicPr>
          <p:cNvPr id="17" name="Grafik 16" descr="Ein Bild, das draußen, Wasser, Natur, Fluss enthält.&#10;&#10;Automatisch generierte Beschreibung">
            <a:extLst>
              <a:ext uri="{FF2B5EF4-FFF2-40B4-BE49-F238E27FC236}">
                <a16:creationId xmlns:a16="http://schemas.microsoft.com/office/drawing/2014/main" id="{2C12A469-8E52-4BF6-8E31-385F8B84D9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897" y="3526887"/>
            <a:ext cx="4304610" cy="3228458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AB52323-0F62-44F7-84F0-021AB338B6E7}"/>
              </a:ext>
            </a:extLst>
          </p:cNvPr>
          <p:cNvGrpSpPr/>
          <p:nvPr/>
        </p:nvGrpSpPr>
        <p:grpSpPr>
          <a:xfrm>
            <a:off x="7491276" y="3517636"/>
            <a:ext cx="4315046" cy="3228458"/>
            <a:chOff x="7398639" y="3539195"/>
            <a:chExt cx="4315046" cy="3228458"/>
          </a:xfrm>
        </p:grpSpPr>
        <p:pic>
          <p:nvPicPr>
            <p:cNvPr id="27" name="Grafik 26" descr="Ein Bild, das draußen, Gras, Holz, Halde enthält.&#10;&#10;Automatisch generierte Beschreibung">
              <a:extLst>
                <a:ext uri="{FF2B5EF4-FFF2-40B4-BE49-F238E27FC236}">
                  <a16:creationId xmlns:a16="http://schemas.microsoft.com/office/drawing/2014/main" id="{E2A2B9C2-BBB8-4173-A4E5-B16DB548F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98639" y="3539195"/>
              <a:ext cx="2707177" cy="3228458"/>
            </a:xfrm>
            <a:prstGeom prst="rect">
              <a:avLst/>
            </a:prstGeom>
          </p:spPr>
        </p:pic>
        <p:pic>
          <p:nvPicPr>
            <p:cNvPr id="15" name="Grafik 14" descr="Ein Bild, das Schild, Gebäude, Front, sitzend enthält.&#10;&#10;Automatisch generierte Beschreibung">
              <a:extLst>
                <a:ext uri="{FF2B5EF4-FFF2-40B4-BE49-F238E27FC236}">
                  <a16:creationId xmlns:a16="http://schemas.microsoft.com/office/drawing/2014/main" id="{CAC82F23-5CF5-4C40-BEBC-C7F5D0BD6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1145" y="3539195"/>
              <a:ext cx="2652540" cy="1766230"/>
            </a:xfrm>
            <a:prstGeom prst="rect">
              <a:avLst/>
            </a:prstGeom>
          </p:spPr>
        </p:pic>
      </p:grpSp>
      <p:pic>
        <p:nvPicPr>
          <p:cNvPr id="34" name="Grafik 33" descr="Ein Bild, das Straße, draußen, Gras, Szene enthält.&#10;&#10;Automatisch generierte Beschreibung">
            <a:extLst>
              <a:ext uri="{FF2B5EF4-FFF2-40B4-BE49-F238E27FC236}">
                <a16:creationId xmlns:a16="http://schemas.microsoft.com/office/drawing/2014/main" id="{9B77EB0A-F313-4BE1-B70C-7AC0344C8BE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082" y="3522956"/>
            <a:ext cx="4309852" cy="323238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1A125AE-F4CA-4D58-AC10-A01B52BC6F52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0DF2485-C738-4D7F-BAB8-3AE7FE6B1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79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49"/>
    </mc:Choice>
    <mc:Fallback>
      <p:transition spd="slow" advTm="12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C2A103DE-D93A-47D0-A597-B240437B96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7" y="1200250"/>
            <a:ext cx="10033060" cy="56577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4301B3-ACAD-4DCB-B194-02E2C26B75A3}"/>
              </a:ext>
            </a:extLst>
          </p:cNvPr>
          <p:cNvSpPr txBox="1"/>
          <p:nvPr/>
        </p:nvSpPr>
        <p:spPr>
          <a:xfrm>
            <a:off x="927098" y="3667"/>
            <a:ext cx="11264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Raleway Medium" panose="020B0603030101060003" pitchFamily="34" charset="0"/>
              </a:rPr>
              <a:t>What are the human-environment interactions in the context of charcoal production?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1939A0-1FCB-43A3-A1A9-E4CDCE630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Producing Charcoal in subsaharan Drylands</a:t>
            </a:r>
          </a:p>
          <a:p>
            <a:pPr lvl="0"/>
            <a:r>
              <a:rPr lang="en-US" dirty="0"/>
              <a:t>M. Petersen 07.05.2020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AC5C9D-2C3C-4ABD-B4BB-A907F35D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3FDD3E-2589-4B2F-8AD3-DD1A2B60D74F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Grafik 9" descr="Ein Bild, das Hemd enthält.&#10;&#10;Automatisch generierte Beschreibung">
            <a:extLst>
              <a:ext uri="{FF2B5EF4-FFF2-40B4-BE49-F238E27FC236}">
                <a16:creationId xmlns:a16="http://schemas.microsoft.com/office/drawing/2014/main" id="{9FA49DC5-F698-434F-A321-9E68AE8661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7" y="1200250"/>
            <a:ext cx="10033060" cy="56863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AB0C82-FDFD-4217-B262-9D1DF3B64039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7E0F521-D3A5-4244-8FF6-8799974267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5"/>
    </mc:Choice>
    <mc:Fallback>
      <p:transition spd="slow" advTm="2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emd, Zeichnung enthält.&#10;&#10;Automatisch generierte Beschreibung">
            <a:extLst>
              <a:ext uri="{FF2B5EF4-FFF2-40B4-BE49-F238E27FC236}">
                <a16:creationId xmlns:a16="http://schemas.microsoft.com/office/drawing/2014/main" id="{E5378443-3320-4452-B418-83B860B74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7" y="1200250"/>
            <a:ext cx="10033060" cy="565774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A2B794-EDEA-42DD-BDED-F939A188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2006FE-6571-4354-8775-F8708372C22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140CB99-CD5D-4064-84C1-25A8DBD9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pPr lvl="0"/>
            <a:r>
              <a:rPr lang="en-US" dirty="0"/>
              <a:t>Producing Charcoal in subsaharan Drylands</a:t>
            </a:r>
          </a:p>
          <a:p>
            <a:pPr lvl="0"/>
            <a:r>
              <a:rPr lang="en-US" dirty="0"/>
              <a:t>M. Petersen 07.05.2020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B2E6B7-5F5E-4872-A6A8-683A88C8D590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4EEE769-F9BA-4483-9BBE-B85DC41D0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04"/>
    </mc:Choice>
    <mc:Fallback>
      <p:transition spd="slow" advTm="3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86E226-9C41-40E1-A9AB-C2289D50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3B0DB2-46ED-4479-AE82-BA33648F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6DE6EC-7425-4106-AD66-60DA1CB4083C}"/>
              </a:ext>
            </a:extLst>
          </p:cNvPr>
          <p:cNvGrpSpPr/>
          <p:nvPr/>
        </p:nvGrpSpPr>
        <p:grpSpPr>
          <a:xfrm>
            <a:off x="6592377" y="41414"/>
            <a:ext cx="2683980" cy="6267124"/>
            <a:chOff x="6592377" y="41414"/>
            <a:chExt cx="2683980" cy="6267124"/>
          </a:xfrm>
        </p:grpSpPr>
        <p:grpSp>
          <p:nvGrpSpPr>
            <p:cNvPr id="227" name="Gruppieren 226">
              <a:extLst>
                <a:ext uri="{FF2B5EF4-FFF2-40B4-BE49-F238E27FC236}">
                  <a16:creationId xmlns:a16="http://schemas.microsoft.com/office/drawing/2014/main" id="{809E03A8-5A01-407A-A447-1D3F83253180}"/>
                </a:ext>
              </a:extLst>
            </p:cNvPr>
            <p:cNvGrpSpPr/>
            <p:nvPr/>
          </p:nvGrpSpPr>
          <p:grpSpPr>
            <a:xfrm>
              <a:off x="6592377" y="41414"/>
              <a:ext cx="2683980" cy="2715129"/>
              <a:chOff x="2953251" y="3541239"/>
              <a:chExt cx="2683980" cy="2715129"/>
            </a:xfrm>
          </p:grpSpPr>
          <p:sp>
            <p:nvSpPr>
              <p:cNvPr id="228" name="Textfeld 227">
                <a:extLst>
                  <a:ext uri="{FF2B5EF4-FFF2-40B4-BE49-F238E27FC236}">
                    <a16:creationId xmlns:a16="http://schemas.microsoft.com/office/drawing/2014/main" id="{7A5548D1-3CDA-4348-96D6-F84BFE836B2B}"/>
                  </a:ext>
                </a:extLst>
              </p:cNvPr>
              <p:cNvSpPr txBox="1"/>
              <p:nvPr/>
            </p:nvSpPr>
            <p:spPr>
              <a:xfrm>
                <a:off x="3773277" y="3541239"/>
                <a:ext cx="12009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Pyrolysis</a:t>
                </a:r>
              </a:p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3.5 days</a:t>
                </a:r>
              </a:p>
            </p:txBody>
          </p:sp>
          <p:pic>
            <p:nvPicPr>
              <p:cNvPr id="229" name="Grafik 10">
                <a:extLst>
                  <a:ext uri="{FF2B5EF4-FFF2-40B4-BE49-F238E27FC236}">
                    <a16:creationId xmlns:a16="http://schemas.microsoft.com/office/drawing/2014/main" id="{FC426A48-A1D7-42B9-AD44-2EB1418A9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3251" y="4189213"/>
                <a:ext cx="2683980" cy="2067155"/>
              </a:xfrm>
              <a:prstGeom prst="rect">
                <a:avLst/>
              </a:prstGeom>
            </p:spPr>
          </p:pic>
        </p:grpSp>
        <p:grpSp>
          <p:nvGrpSpPr>
            <p:cNvPr id="221" name="Gruppieren 220">
              <a:extLst>
                <a:ext uri="{FF2B5EF4-FFF2-40B4-BE49-F238E27FC236}">
                  <a16:creationId xmlns:a16="http://schemas.microsoft.com/office/drawing/2014/main" id="{836D6B08-9339-45C9-A6BA-764FEF009080}"/>
                </a:ext>
              </a:extLst>
            </p:cNvPr>
            <p:cNvGrpSpPr/>
            <p:nvPr/>
          </p:nvGrpSpPr>
          <p:grpSpPr>
            <a:xfrm>
              <a:off x="6993545" y="3699484"/>
              <a:ext cx="1803335" cy="2609054"/>
              <a:chOff x="4798130" y="1893362"/>
              <a:chExt cx="1348176" cy="2075741"/>
            </a:xfrm>
          </p:grpSpPr>
          <p:grpSp>
            <p:nvGrpSpPr>
              <p:cNvPr id="222" name="Gruppieren 221">
                <a:extLst>
                  <a:ext uri="{FF2B5EF4-FFF2-40B4-BE49-F238E27FC236}">
                    <a16:creationId xmlns:a16="http://schemas.microsoft.com/office/drawing/2014/main" id="{9F229D5B-0F3A-4BDF-BB13-1F44F707BB7C}"/>
                  </a:ext>
                </a:extLst>
              </p:cNvPr>
              <p:cNvGrpSpPr/>
              <p:nvPr/>
            </p:nvGrpSpPr>
            <p:grpSpPr>
              <a:xfrm>
                <a:off x="5076908" y="1893362"/>
                <a:ext cx="790618" cy="523820"/>
                <a:chOff x="8852223" y="7679998"/>
                <a:chExt cx="790618" cy="523820"/>
              </a:xfrm>
            </p:grpSpPr>
            <p:sp>
              <p:nvSpPr>
                <p:cNvPr id="241" name="Flussdiagramm: Verzögerung 240">
                  <a:extLst>
                    <a:ext uri="{FF2B5EF4-FFF2-40B4-BE49-F238E27FC236}">
                      <a16:creationId xmlns:a16="http://schemas.microsoft.com/office/drawing/2014/main" id="{9646C190-9C3B-49BF-93D8-830A0B59BF23}"/>
                    </a:ext>
                  </a:extLst>
                </p:cNvPr>
                <p:cNvSpPr/>
                <p:nvPr/>
              </p:nvSpPr>
              <p:spPr>
                <a:xfrm rot="16200000">
                  <a:off x="8995761" y="7556738"/>
                  <a:ext cx="503542" cy="790618"/>
                </a:xfrm>
                <a:prstGeom prst="flowChartDelay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2" name="Textfeld 241">
                  <a:extLst>
                    <a:ext uri="{FF2B5EF4-FFF2-40B4-BE49-F238E27FC236}">
                      <a16:creationId xmlns:a16="http://schemas.microsoft.com/office/drawing/2014/main" id="{A8416867-4BE6-456A-9EE2-50CA23762903}"/>
                    </a:ext>
                  </a:extLst>
                </p:cNvPr>
                <p:cNvSpPr txBox="1"/>
                <p:nvPr/>
              </p:nvSpPr>
              <p:spPr>
                <a:xfrm>
                  <a:off x="9009711" y="7915059"/>
                  <a:ext cx="534188" cy="244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3.4 m</a:t>
                  </a:r>
                  <a:r>
                    <a:rPr lang="en-US" sz="1400" i="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²</a:t>
                  </a:r>
                  <a:endParaRPr lang="en-US" sz="1400" dirty="0">
                    <a:solidFill>
                      <a:schemeClr val="bg1"/>
                    </a:solidFill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43" name="Textfeld 242">
                  <a:extLst>
                    <a:ext uri="{FF2B5EF4-FFF2-40B4-BE49-F238E27FC236}">
                      <a16:creationId xmlns:a16="http://schemas.microsoft.com/office/drawing/2014/main" id="{0FA022A9-1671-49D7-9204-536AF1E9C681}"/>
                    </a:ext>
                  </a:extLst>
                </p:cNvPr>
                <p:cNvSpPr txBox="1"/>
                <p:nvPr/>
              </p:nvSpPr>
              <p:spPr>
                <a:xfrm>
                  <a:off x="9130595" y="7679998"/>
                  <a:ext cx="301387" cy="244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ø</a:t>
                  </a:r>
                </a:p>
              </p:txBody>
            </p:sp>
          </p:grpSp>
          <p:grpSp>
            <p:nvGrpSpPr>
              <p:cNvPr id="223" name="Gruppieren 222">
                <a:extLst>
                  <a:ext uri="{FF2B5EF4-FFF2-40B4-BE49-F238E27FC236}">
                    <a16:creationId xmlns:a16="http://schemas.microsoft.com/office/drawing/2014/main" id="{F4366C2A-D203-4F73-8CA6-B29B3282C833}"/>
                  </a:ext>
                </a:extLst>
              </p:cNvPr>
              <p:cNvGrpSpPr/>
              <p:nvPr/>
            </p:nvGrpSpPr>
            <p:grpSpPr>
              <a:xfrm>
                <a:off x="4798130" y="3044792"/>
                <a:ext cx="1348176" cy="924311"/>
                <a:chOff x="7558304" y="10096114"/>
                <a:chExt cx="1854660" cy="924311"/>
              </a:xfrm>
            </p:grpSpPr>
            <p:sp>
              <p:nvSpPr>
                <p:cNvPr id="233" name="Flussdiagramm: Verzögerung 232">
                  <a:extLst>
                    <a:ext uri="{FF2B5EF4-FFF2-40B4-BE49-F238E27FC236}">
                      <a16:creationId xmlns:a16="http://schemas.microsoft.com/office/drawing/2014/main" id="{7AF5C8C7-2F8A-4F1F-A713-498ADE9ABDEB}"/>
                    </a:ext>
                  </a:extLst>
                </p:cNvPr>
                <p:cNvSpPr/>
                <p:nvPr/>
              </p:nvSpPr>
              <p:spPr>
                <a:xfrm rot="16200000">
                  <a:off x="8023478" y="9630940"/>
                  <a:ext cx="924311" cy="1854660"/>
                </a:xfrm>
                <a:prstGeom prst="flowChartDelay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4" name="Textfeld 233">
                  <a:extLst>
                    <a:ext uri="{FF2B5EF4-FFF2-40B4-BE49-F238E27FC236}">
                      <a16:creationId xmlns:a16="http://schemas.microsoft.com/office/drawing/2014/main" id="{6902B26F-98AE-430A-9F67-91612E748EE3}"/>
                    </a:ext>
                  </a:extLst>
                </p:cNvPr>
                <p:cNvSpPr txBox="1"/>
                <p:nvPr/>
              </p:nvSpPr>
              <p:spPr>
                <a:xfrm>
                  <a:off x="8142859" y="10612401"/>
                  <a:ext cx="685548" cy="244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16 m</a:t>
                  </a:r>
                  <a:r>
                    <a:rPr lang="en-US" sz="1400" i="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²</a:t>
                  </a:r>
                  <a:endParaRPr lang="en-US" sz="1400" dirty="0">
                    <a:solidFill>
                      <a:schemeClr val="bg1"/>
                    </a:solidFill>
                    <a:latin typeface="Raleway" panose="020B0503030101060003" pitchFamily="34" charset="0"/>
                  </a:endParaRPr>
                </a:p>
              </p:txBody>
            </p:sp>
            <p:sp>
              <p:nvSpPr>
                <p:cNvPr id="235" name="Textfeld 234">
                  <a:extLst>
                    <a:ext uri="{FF2B5EF4-FFF2-40B4-BE49-F238E27FC236}">
                      <a16:creationId xmlns:a16="http://schemas.microsoft.com/office/drawing/2014/main" id="{9296332B-2DB3-45D9-8D26-50B20D8AEBB7}"/>
                    </a:ext>
                  </a:extLst>
                </p:cNvPr>
                <p:cNvSpPr txBox="1"/>
                <p:nvPr/>
              </p:nvSpPr>
              <p:spPr>
                <a:xfrm>
                  <a:off x="8231501" y="10241078"/>
                  <a:ext cx="640393" cy="244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Raleway" panose="020B0503030101060003" pitchFamily="34" charset="0"/>
                    </a:rPr>
                    <a:t>max.</a:t>
                  </a:r>
                </a:p>
              </p:txBody>
            </p:sp>
          </p:grp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D1E79A5-696C-449B-818D-E1456FD34B45}"/>
              </a:ext>
            </a:extLst>
          </p:cNvPr>
          <p:cNvSpPr txBox="1"/>
          <p:nvPr/>
        </p:nvSpPr>
        <p:spPr>
          <a:xfrm>
            <a:off x="8502085" y="6652033"/>
            <a:ext cx="4029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Raleway ExtraLight" panose="020B0303030101060003" pitchFamily="34" charset="0"/>
              </a:rPr>
              <a:t>Household survey 03/2017 and 03/2018 | n=169, Data and draft © M. Petersen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5B57A1D3-0A93-4544-AFFE-F4D70D4929AC}"/>
              </a:ext>
            </a:extLst>
          </p:cNvPr>
          <p:cNvGrpSpPr/>
          <p:nvPr/>
        </p:nvGrpSpPr>
        <p:grpSpPr>
          <a:xfrm>
            <a:off x="9354742" y="50993"/>
            <a:ext cx="2701196" cy="6299357"/>
            <a:chOff x="9354742" y="50993"/>
            <a:chExt cx="2701196" cy="6299357"/>
          </a:xfrm>
        </p:grpSpPr>
        <p:grpSp>
          <p:nvGrpSpPr>
            <p:cNvPr id="230" name="Gruppieren 229">
              <a:extLst>
                <a:ext uri="{FF2B5EF4-FFF2-40B4-BE49-F238E27FC236}">
                  <a16:creationId xmlns:a16="http://schemas.microsoft.com/office/drawing/2014/main" id="{9D89D7CC-5DDA-4EC2-9C20-3369A354C890}"/>
                </a:ext>
              </a:extLst>
            </p:cNvPr>
            <p:cNvGrpSpPr/>
            <p:nvPr/>
          </p:nvGrpSpPr>
          <p:grpSpPr>
            <a:xfrm>
              <a:off x="9354742" y="50993"/>
              <a:ext cx="2701196" cy="2705550"/>
              <a:chOff x="2764782" y="5193028"/>
              <a:chExt cx="2701196" cy="2705550"/>
            </a:xfrm>
          </p:grpSpPr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13609C08-EDCE-4321-B820-734F4EA13D43}"/>
                  </a:ext>
                </a:extLst>
              </p:cNvPr>
              <p:cNvSpPr txBox="1"/>
              <p:nvPr/>
            </p:nvSpPr>
            <p:spPr>
              <a:xfrm>
                <a:off x="3561132" y="5193028"/>
                <a:ext cx="11084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Selling</a:t>
                </a:r>
              </a:p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6.0 days</a:t>
                </a:r>
              </a:p>
            </p:txBody>
          </p:sp>
          <p:pic>
            <p:nvPicPr>
              <p:cNvPr id="232" name="Grafik 16">
                <a:extLst>
                  <a:ext uri="{FF2B5EF4-FFF2-40B4-BE49-F238E27FC236}">
                    <a16:creationId xmlns:a16="http://schemas.microsoft.com/office/drawing/2014/main" id="{E0F57CA6-EB01-4117-8A3D-F954E6E12D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64782" y="5831423"/>
                <a:ext cx="2701196" cy="2067155"/>
              </a:xfrm>
              <a:prstGeom prst="rect">
                <a:avLst/>
              </a:prstGeom>
            </p:spPr>
          </p:pic>
        </p:grpSp>
        <p:grpSp>
          <p:nvGrpSpPr>
            <p:cNvPr id="272" name="Gruppieren 271">
              <a:extLst>
                <a:ext uri="{FF2B5EF4-FFF2-40B4-BE49-F238E27FC236}">
                  <a16:creationId xmlns:a16="http://schemas.microsoft.com/office/drawing/2014/main" id="{FD0F859B-4FBB-4D30-AA27-3D06B963C803}"/>
                </a:ext>
              </a:extLst>
            </p:cNvPr>
            <p:cNvGrpSpPr/>
            <p:nvPr/>
          </p:nvGrpSpPr>
          <p:grpSpPr>
            <a:xfrm>
              <a:off x="9813253" y="3346575"/>
              <a:ext cx="2123641" cy="3003775"/>
              <a:chOff x="12806401" y="32847953"/>
              <a:chExt cx="6186991" cy="7102280"/>
            </a:xfrm>
          </p:grpSpPr>
          <p:grpSp>
            <p:nvGrpSpPr>
              <p:cNvPr id="273" name="Gruppieren 272">
                <a:extLst>
                  <a:ext uri="{FF2B5EF4-FFF2-40B4-BE49-F238E27FC236}">
                    <a16:creationId xmlns:a16="http://schemas.microsoft.com/office/drawing/2014/main" id="{8F8280AF-B221-4034-9EE7-42B178AB4EF0}"/>
                  </a:ext>
                </a:extLst>
              </p:cNvPr>
              <p:cNvGrpSpPr/>
              <p:nvPr/>
            </p:nvGrpSpPr>
            <p:grpSpPr>
              <a:xfrm>
                <a:off x="13030631" y="32847953"/>
                <a:ext cx="5957543" cy="5164556"/>
                <a:chOff x="-320716" y="30943895"/>
                <a:chExt cx="4987471" cy="3367917"/>
              </a:xfrm>
            </p:grpSpPr>
            <p:pic>
              <p:nvPicPr>
                <p:cNvPr id="275" name="Grafik 274" descr="Motorrad">
                  <a:extLst>
                    <a:ext uri="{FF2B5EF4-FFF2-40B4-BE49-F238E27FC236}">
                      <a16:creationId xmlns:a16="http://schemas.microsoft.com/office/drawing/2014/main" id="{B443065C-AA2A-4D4F-85D9-0BD3D8A1DC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7366" y="32255032"/>
                  <a:ext cx="859389" cy="650364"/>
                </a:xfrm>
                <a:prstGeom prst="rect">
                  <a:avLst/>
                </a:prstGeom>
              </p:spPr>
            </p:pic>
            <p:pic>
              <p:nvPicPr>
                <p:cNvPr id="276" name="Grafik 275" descr="Fußabdrücke">
                  <a:extLst>
                    <a:ext uri="{FF2B5EF4-FFF2-40B4-BE49-F238E27FC236}">
                      <a16:creationId xmlns:a16="http://schemas.microsoft.com/office/drawing/2014/main" id="{84FDEF67-FCE0-416B-8634-D3EE306393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2173615">
                  <a:off x="-320716" y="30943895"/>
                  <a:ext cx="4057878" cy="2193869"/>
                </a:xfrm>
                <a:prstGeom prst="rect">
                  <a:avLst/>
                </a:prstGeom>
              </p:spPr>
            </p:pic>
            <p:sp>
              <p:nvSpPr>
                <p:cNvPr id="277" name="Textfeld 276">
                  <a:extLst>
                    <a:ext uri="{FF2B5EF4-FFF2-40B4-BE49-F238E27FC236}">
                      <a16:creationId xmlns:a16="http://schemas.microsoft.com/office/drawing/2014/main" id="{F88596BC-F980-4522-B2E0-1163CD9530C8}"/>
                    </a:ext>
                  </a:extLst>
                </p:cNvPr>
                <p:cNvSpPr txBox="1"/>
                <p:nvPr/>
              </p:nvSpPr>
              <p:spPr>
                <a:xfrm>
                  <a:off x="719202" y="33837248"/>
                  <a:ext cx="1831815" cy="474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Raleway" panose="020B0503030101060003" pitchFamily="34" charset="0"/>
                    </a:rPr>
                    <a:t>162</a:t>
                  </a:r>
                </a:p>
              </p:txBody>
            </p:sp>
            <p:sp>
              <p:nvSpPr>
                <p:cNvPr id="278" name="Textfeld 277">
                  <a:extLst>
                    <a:ext uri="{FF2B5EF4-FFF2-40B4-BE49-F238E27FC236}">
                      <a16:creationId xmlns:a16="http://schemas.microsoft.com/office/drawing/2014/main" id="{80539F25-BB7E-4A08-A7FC-B811CD49AD79}"/>
                    </a:ext>
                  </a:extLst>
                </p:cNvPr>
                <p:cNvSpPr txBox="1"/>
                <p:nvPr/>
              </p:nvSpPr>
              <p:spPr>
                <a:xfrm>
                  <a:off x="3840249" y="33837244"/>
                  <a:ext cx="513536" cy="4745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Raleway" panose="020B0503030101060003" pitchFamily="34" charset="0"/>
                    </a:rPr>
                    <a:t>2</a:t>
                  </a:r>
                </a:p>
              </p:txBody>
            </p:sp>
            <p:cxnSp>
              <p:nvCxnSpPr>
                <p:cNvPr id="279" name="Gerader Verbinder 278">
                  <a:extLst>
                    <a:ext uri="{FF2B5EF4-FFF2-40B4-BE49-F238E27FC236}">
                      <a16:creationId xmlns:a16="http://schemas.microsoft.com/office/drawing/2014/main" id="{740C0C2D-14D4-4CD9-ADC2-ED9A25758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50203" y="30975555"/>
                  <a:ext cx="41393" cy="326924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4" name="Textfeld 273">
                <a:extLst>
                  <a:ext uri="{FF2B5EF4-FFF2-40B4-BE49-F238E27FC236}">
                    <a16:creationId xmlns:a16="http://schemas.microsoft.com/office/drawing/2014/main" id="{54FDB2B6-3554-4FC2-806F-60C7D6A87F12}"/>
                  </a:ext>
                </a:extLst>
              </p:cNvPr>
              <p:cNvSpPr txBox="1"/>
              <p:nvPr/>
            </p:nvSpPr>
            <p:spPr>
              <a:xfrm>
                <a:off x="12806401" y="38203698"/>
                <a:ext cx="6186991" cy="1746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Raleway" panose="020B0503030101060003" pitchFamily="34" charset="0"/>
                  </a:rPr>
                  <a:t>Average:	1¾ h</a:t>
                </a:r>
              </a:p>
              <a:p>
                <a:r>
                  <a:rPr lang="en-US" sz="1400" dirty="0">
                    <a:latin typeface="Raleway" panose="020B0503030101060003" pitchFamily="34" charset="0"/>
                  </a:rPr>
                  <a:t>Minimum:	20 minutes</a:t>
                </a:r>
              </a:p>
              <a:p>
                <a:r>
                  <a:rPr lang="en-US" sz="1400" dirty="0">
                    <a:latin typeface="Raleway" panose="020B0503030101060003" pitchFamily="34" charset="0"/>
                  </a:rPr>
                  <a:t>Maximum:	3 days </a:t>
                </a:r>
              </a:p>
            </p:txBody>
          </p:sp>
        </p:grp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E995E0B9-7F59-4BA6-9F2F-1471E654DABA}"/>
              </a:ext>
            </a:extLst>
          </p:cNvPr>
          <p:cNvGrpSpPr/>
          <p:nvPr/>
        </p:nvGrpSpPr>
        <p:grpSpPr>
          <a:xfrm>
            <a:off x="3542896" y="41107"/>
            <a:ext cx="3496948" cy="4797125"/>
            <a:chOff x="3542896" y="41107"/>
            <a:chExt cx="3496948" cy="4797125"/>
          </a:xfrm>
        </p:grpSpPr>
        <p:grpSp>
          <p:nvGrpSpPr>
            <p:cNvPr id="224" name="Gruppieren 223">
              <a:extLst>
                <a:ext uri="{FF2B5EF4-FFF2-40B4-BE49-F238E27FC236}">
                  <a16:creationId xmlns:a16="http://schemas.microsoft.com/office/drawing/2014/main" id="{D0253043-89F8-4FD7-8D25-6475BF8A8B86}"/>
                </a:ext>
              </a:extLst>
            </p:cNvPr>
            <p:cNvGrpSpPr/>
            <p:nvPr/>
          </p:nvGrpSpPr>
          <p:grpSpPr>
            <a:xfrm>
              <a:off x="3830012" y="41107"/>
              <a:ext cx="2683980" cy="2717320"/>
              <a:chOff x="3463901" y="1952300"/>
              <a:chExt cx="2683980" cy="2717320"/>
            </a:xfrm>
          </p:grpSpPr>
          <p:sp>
            <p:nvSpPr>
              <p:cNvPr id="225" name="Textfeld 224">
                <a:extLst>
                  <a:ext uri="{FF2B5EF4-FFF2-40B4-BE49-F238E27FC236}">
                    <a16:creationId xmlns:a16="http://schemas.microsoft.com/office/drawing/2014/main" id="{6C7B4BDA-1B99-46DF-9FB5-5B272C39784F}"/>
                  </a:ext>
                </a:extLst>
              </p:cNvPr>
              <p:cNvSpPr txBox="1"/>
              <p:nvPr/>
            </p:nvSpPr>
            <p:spPr>
              <a:xfrm>
                <a:off x="4053601" y="1952300"/>
                <a:ext cx="14039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Installation</a:t>
                </a:r>
              </a:p>
              <a:p>
                <a:pPr algn="ctr"/>
                <a:r>
                  <a:rPr lang="en-US" dirty="0">
                    <a:latin typeface="Raleway" panose="020B0503030101060003" pitchFamily="34" charset="0"/>
                  </a:rPr>
                  <a:t>1.7 days</a:t>
                </a:r>
              </a:p>
            </p:txBody>
          </p:sp>
          <p:pic>
            <p:nvPicPr>
              <p:cNvPr id="226" name="Grafik 225">
                <a:extLst>
                  <a:ext uri="{FF2B5EF4-FFF2-40B4-BE49-F238E27FC236}">
                    <a16:creationId xmlns:a16="http://schemas.microsoft.com/office/drawing/2014/main" id="{074B1D91-08EF-49B2-8A85-B21CC8AB96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63901" y="2598698"/>
                <a:ext cx="2683980" cy="2070922"/>
              </a:xfrm>
              <a:prstGeom prst="rect">
                <a:avLst/>
              </a:prstGeom>
            </p:spPr>
          </p:pic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C7C178C-AB3C-4877-BCDA-4CE00B9855E2}"/>
                </a:ext>
              </a:extLst>
            </p:cNvPr>
            <p:cNvGrpSpPr/>
            <p:nvPr/>
          </p:nvGrpSpPr>
          <p:grpSpPr>
            <a:xfrm>
              <a:off x="3542896" y="2985156"/>
              <a:ext cx="3496948" cy="1853076"/>
              <a:chOff x="6289080" y="3102633"/>
              <a:chExt cx="3496948" cy="1853076"/>
            </a:xfrm>
          </p:grpSpPr>
          <p:pic>
            <p:nvPicPr>
              <p:cNvPr id="18" name="Grafik 17" descr="Ein Bild, das Essen, Tisch, sitzend, Sandwich enthält.&#10;&#10;Automatisch generierte Beschreibung">
                <a:extLst>
                  <a:ext uri="{FF2B5EF4-FFF2-40B4-BE49-F238E27FC236}">
                    <a16:creationId xmlns:a16="http://schemas.microsoft.com/office/drawing/2014/main" id="{F76D7DA9-5893-4D69-AAA4-239A37193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1870" y="3349488"/>
                <a:ext cx="3364158" cy="1503939"/>
              </a:xfrm>
              <a:prstGeom prst="rect">
                <a:avLst/>
              </a:prstGeom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1A9789A1-F7D9-484B-848A-5CA2C2B395E3}"/>
                  </a:ext>
                </a:extLst>
              </p:cNvPr>
              <p:cNvSpPr txBox="1"/>
              <p:nvPr/>
            </p:nvSpPr>
            <p:spPr>
              <a:xfrm>
                <a:off x="7532006" y="3102633"/>
                <a:ext cx="9035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Sealed with soil</a:t>
                </a:r>
              </a:p>
            </p:txBody>
          </p: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A571571D-A0CF-4ACD-8269-EF346234096E}"/>
                  </a:ext>
                </a:extLst>
              </p:cNvPr>
              <p:cNvSpPr txBox="1"/>
              <p:nvPr/>
            </p:nvSpPr>
            <p:spPr>
              <a:xfrm>
                <a:off x="8820209" y="3507899"/>
                <a:ext cx="810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Green leaves</a:t>
                </a:r>
              </a:p>
            </p:txBody>
          </p:sp>
          <p:sp>
            <p:nvSpPr>
              <p:cNvPr id="116" name="Textfeld 115">
                <a:extLst>
                  <a:ext uri="{FF2B5EF4-FFF2-40B4-BE49-F238E27FC236}">
                    <a16:creationId xmlns:a16="http://schemas.microsoft.com/office/drawing/2014/main" id="{0D747C26-BD66-4A37-8684-3F8778E420FE}"/>
                  </a:ext>
                </a:extLst>
              </p:cNvPr>
              <p:cNvSpPr txBox="1"/>
              <p:nvPr/>
            </p:nvSpPr>
            <p:spPr>
              <a:xfrm>
                <a:off x="8100166" y="4640642"/>
                <a:ext cx="13880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Hollow for fire</a:t>
                </a:r>
              </a:p>
            </p:txBody>
          </p:sp>
          <p:sp>
            <p:nvSpPr>
              <p:cNvPr id="117" name="Textfeld 116">
                <a:extLst>
                  <a:ext uri="{FF2B5EF4-FFF2-40B4-BE49-F238E27FC236}">
                    <a16:creationId xmlns:a16="http://schemas.microsoft.com/office/drawing/2014/main" id="{B8223957-AFAD-4A2F-8080-A179D195BCF6}"/>
                  </a:ext>
                </a:extLst>
              </p:cNvPr>
              <p:cNvSpPr txBox="1"/>
              <p:nvPr/>
            </p:nvSpPr>
            <p:spPr>
              <a:xfrm>
                <a:off x="8110213" y="3780905"/>
                <a:ext cx="751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Tightly piled wood</a:t>
                </a:r>
              </a:p>
            </p:txBody>
          </p:sp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996C369F-6962-4DCF-88FD-894F404670E9}"/>
                  </a:ext>
                </a:extLst>
              </p:cNvPr>
              <p:cNvSpPr txBox="1"/>
              <p:nvPr/>
            </p:nvSpPr>
            <p:spPr>
              <a:xfrm>
                <a:off x="6388115" y="3401754"/>
                <a:ext cx="10458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Sticks for stabilization </a:t>
                </a:r>
              </a:p>
            </p:txBody>
          </p: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id="{5E78C8F5-BBF9-415C-881C-AEF29B21A2DD}"/>
                  </a:ext>
                </a:extLst>
              </p:cNvPr>
              <p:cNvSpPr txBox="1"/>
              <p:nvPr/>
            </p:nvSpPr>
            <p:spPr>
              <a:xfrm>
                <a:off x="6289080" y="4494044"/>
                <a:ext cx="1167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Raleway" panose="020B0503030101060003" pitchFamily="34" charset="0"/>
                  </a:rPr>
                  <a:t>Logs to create hollow</a:t>
                </a:r>
              </a:p>
            </p:txBody>
          </p:sp>
        </p:grpSp>
      </p:grp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55B950DF-8C37-40F2-8C3D-6BB77F850D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454" name="Gruppieren 453">
            <a:extLst>
              <a:ext uri="{FF2B5EF4-FFF2-40B4-BE49-F238E27FC236}">
                <a16:creationId xmlns:a16="http://schemas.microsoft.com/office/drawing/2014/main" id="{7E06BD48-32B3-4458-80E7-A8F91D0BA4EC}"/>
              </a:ext>
            </a:extLst>
          </p:cNvPr>
          <p:cNvGrpSpPr/>
          <p:nvPr/>
        </p:nvGrpSpPr>
        <p:grpSpPr>
          <a:xfrm>
            <a:off x="552940" y="50993"/>
            <a:ext cx="3479917" cy="6799347"/>
            <a:chOff x="552940" y="50993"/>
            <a:chExt cx="3479917" cy="6799347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DA96344A-43A5-433A-A54A-26E1456CB122}"/>
                </a:ext>
              </a:extLst>
            </p:cNvPr>
            <p:cNvGrpSpPr/>
            <p:nvPr/>
          </p:nvGrpSpPr>
          <p:grpSpPr>
            <a:xfrm>
              <a:off x="552940" y="50993"/>
              <a:ext cx="3479917" cy="6799347"/>
              <a:chOff x="544200" y="45216"/>
              <a:chExt cx="3479917" cy="6799347"/>
            </a:xfrm>
          </p:grpSpPr>
          <p:grpSp>
            <p:nvGrpSpPr>
              <p:cNvPr id="487" name="Gruppieren 486">
                <a:extLst>
                  <a:ext uri="{FF2B5EF4-FFF2-40B4-BE49-F238E27FC236}">
                    <a16:creationId xmlns:a16="http://schemas.microsoft.com/office/drawing/2014/main" id="{3C84F147-A2CE-4779-BD4F-90B2F76FD1C2}"/>
                  </a:ext>
                </a:extLst>
              </p:cNvPr>
              <p:cNvGrpSpPr/>
              <p:nvPr/>
            </p:nvGrpSpPr>
            <p:grpSpPr>
              <a:xfrm>
                <a:off x="1067648" y="45216"/>
                <a:ext cx="2683979" cy="2713553"/>
                <a:chOff x="3587826" y="303328"/>
                <a:chExt cx="2683979" cy="2713553"/>
              </a:xfrm>
            </p:grpSpPr>
            <p:sp>
              <p:nvSpPr>
                <p:cNvPr id="7" name="Textfeld 6">
                  <a:extLst>
                    <a:ext uri="{FF2B5EF4-FFF2-40B4-BE49-F238E27FC236}">
                      <a16:creationId xmlns:a16="http://schemas.microsoft.com/office/drawing/2014/main" id="{C98026C0-504F-43FF-A0A1-ECA47B75A923}"/>
                    </a:ext>
                  </a:extLst>
                </p:cNvPr>
                <p:cNvSpPr txBox="1"/>
                <p:nvPr/>
              </p:nvSpPr>
              <p:spPr>
                <a:xfrm>
                  <a:off x="3818150" y="303328"/>
                  <a:ext cx="222332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Raleway" panose="020B0503030101060003" pitchFamily="34" charset="0"/>
                    </a:rPr>
                    <a:t>Collection of wood</a:t>
                  </a:r>
                </a:p>
                <a:p>
                  <a:pPr algn="ctr"/>
                  <a:r>
                    <a:rPr lang="en-US" dirty="0">
                      <a:latin typeface="Raleway" panose="020B0503030101060003" pitchFamily="34" charset="0"/>
                    </a:rPr>
                    <a:t>2.8 days</a:t>
                  </a:r>
                </a:p>
              </p:txBody>
            </p:sp>
            <p:pic>
              <p:nvPicPr>
                <p:cNvPr id="24" name="Grafik 4">
                  <a:extLst>
                    <a:ext uri="{FF2B5EF4-FFF2-40B4-BE49-F238E27FC236}">
                      <a16:creationId xmlns:a16="http://schemas.microsoft.com/office/drawing/2014/main" id="{ECF9E06B-6D21-40B6-A297-3C0649703D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87826" y="949726"/>
                  <a:ext cx="2683979" cy="2067155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222536AD-6278-45ED-9751-265F8E5F5989}"/>
                  </a:ext>
                </a:extLst>
              </p:cNvPr>
              <p:cNvGrpSpPr/>
              <p:nvPr/>
            </p:nvGrpSpPr>
            <p:grpSpPr>
              <a:xfrm>
                <a:off x="544200" y="3216954"/>
                <a:ext cx="3479917" cy="3627609"/>
                <a:chOff x="7237384" y="84598"/>
                <a:chExt cx="3093142" cy="3166003"/>
              </a:xfrm>
            </p:grpSpPr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3616800F-91FB-46DF-B43D-0988D53CBC0E}"/>
                    </a:ext>
                  </a:extLst>
                </p:cNvPr>
                <p:cNvSpPr txBox="1"/>
                <p:nvPr/>
              </p:nvSpPr>
              <p:spPr>
                <a:xfrm>
                  <a:off x="7683191" y="3062572"/>
                  <a:ext cx="2439036" cy="1880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Raleway ExtraLight" panose="020B0303030101060003" pitchFamily="34" charset="0"/>
                    </a:rPr>
                    <a:t>Drawings © M. Olszok, multiple answers possible</a:t>
                  </a:r>
                </a:p>
              </p:txBody>
            </p:sp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7681999E-F4B3-4E4A-B564-538C65736C69}"/>
                    </a:ext>
                  </a:extLst>
                </p:cNvPr>
                <p:cNvGrpSpPr/>
                <p:nvPr/>
              </p:nvGrpSpPr>
              <p:grpSpPr>
                <a:xfrm>
                  <a:off x="7237384" y="84598"/>
                  <a:ext cx="3093142" cy="3037272"/>
                  <a:chOff x="1644079" y="2788549"/>
                  <a:chExt cx="3093142" cy="3037272"/>
                </a:xfrm>
              </p:grpSpPr>
              <p:grpSp>
                <p:nvGrpSpPr>
                  <p:cNvPr id="28" name="Gruppieren 27">
                    <a:extLst>
                      <a:ext uri="{FF2B5EF4-FFF2-40B4-BE49-F238E27FC236}">
                        <a16:creationId xmlns:a16="http://schemas.microsoft.com/office/drawing/2014/main" id="{C4CE92D2-4A9C-4B9B-9808-00DC9D8A39BC}"/>
                      </a:ext>
                    </a:extLst>
                  </p:cNvPr>
                  <p:cNvGrpSpPr/>
                  <p:nvPr/>
                </p:nvGrpSpPr>
                <p:grpSpPr>
                  <a:xfrm>
                    <a:off x="1644079" y="2788549"/>
                    <a:ext cx="3093142" cy="3037272"/>
                    <a:chOff x="11537597" y="23477517"/>
                    <a:chExt cx="7707179" cy="8161206"/>
                  </a:xfrm>
                </p:grpSpPr>
                <p:graphicFrame>
                  <p:nvGraphicFramePr>
                    <p:cNvPr id="35" name="Diagramm 34">
                      <a:extLst>
                        <a:ext uri="{FF2B5EF4-FFF2-40B4-BE49-F238E27FC236}">
                          <a16:creationId xmlns:a16="http://schemas.microsoft.com/office/drawing/2014/main" id="{34806240-9F78-49F0-BF32-316A5AD6E2BB}"/>
                        </a:ext>
                      </a:extLst>
                    </p:cNvPr>
                    <p:cNvGraphicFramePr>
                      <a:graphicFrameLocks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142133334"/>
                        </p:ext>
                      </p:extLst>
                    </p:nvPr>
                  </p:nvGraphicFramePr>
                  <p:xfrm>
                    <a:off x="11537597" y="25111609"/>
                    <a:ext cx="7707179" cy="652711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5"/>
                    </a:graphicData>
                  </a:graphic>
                </p:graphicFrame>
                <p:grpSp>
                  <p:nvGrpSpPr>
                    <p:cNvPr id="36" name="Gruppieren 35">
                      <a:extLst>
                        <a:ext uri="{FF2B5EF4-FFF2-40B4-BE49-F238E27FC236}">
                          <a16:creationId xmlns:a16="http://schemas.microsoft.com/office/drawing/2014/main" id="{084EA219-8959-4BE8-9546-0CF5F7B7BA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76227" y="23477517"/>
                      <a:ext cx="5625263" cy="8041799"/>
                      <a:chOff x="12476227" y="23477517"/>
                      <a:chExt cx="5625263" cy="8041799"/>
                    </a:xfrm>
                  </p:grpSpPr>
                  <p:pic>
                    <p:nvPicPr>
                      <p:cNvPr id="37" name="Grafik 36">
                        <a:extLst>
                          <a:ext uri="{FF2B5EF4-FFF2-40B4-BE49-F238E27FC236}">
                            <a16:creationId xmlns:a16="http://schemas.microsoft.com/office/drawing/2014/main" id="{D15F95A4-11CC-49BC-BBED-94E2EC18585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100374" y="23477517"/>
                        <a:ext cx="2001116" cy="187669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Grafik 37">
                        <a:extLst>
                          <a:ext uri="{FF2B5EF4-FFF2-40B4-BE49-F238E27FC236}">
                            <a16:creationId xmlns:a16="http://schemas.microsoft.com/office/drawing/2014/main" id="{C467F065-AD96-49BD-AE97-8DBB805B12B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2476227" y="27801475"/>
                        <a:ext cx="2208219" cy="138710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9" name="Grafik 38">
                        <a:extLst>
                          <a:ext uri="{FF2B5EF4-FFF2-40B4-BE49-F238E27FC236}">
                            <a16:creationId xmlns:a16="http://schemas.microsoft.com/office/drawing/2014/main" id="{6BBEA925-0A2E-47FB-B3C4-BCFEA24F464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8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3391071" y="25760848"/>
                        <a:ext cx="2144990" cy="134415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0" name="Grafik 39">
                        <a:extLst>
                          <a:ext uri="{FF2B5EF4-FFF2-40B4-BE49-F238E27FC236}">
                            <a16:creationId xmlns:a16="http://schemas.microsoft.com/office/drawing/2014/main" id="{FDD62D66-94B4-4949-8C91-B9429FE3F7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6200000" flipH="1" flipV="1">
                        <a:off x="13850825" y="23229628"/>
                        <a:ext cx="1667242" cy="219896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Grafik 40">
                        <a:extLst>
                          <a:ext uri="{FF2B5EF4-FFF2-40B4-BE49-F238E27FC236}">
                            <a16:creationId xmlns:a16="http://schemas.microsoft.com/office/drawing/2014/main" id="{3014D56A-2E47-4041-8CF8-AAEA178FAD7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0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4303656" flipV="1">
                        <a:off x="14785179" y="27191345"/>
                        <a:ext cx="4419165" cy="164404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Grafik 41">
                        <a:extLst>
                          <a:ext uri="{FF2B5EF4-FFF2-40B4-BE49-F238E27FC236}">
                            <a16:creationId xmlns:a16="http://schemas.microsoft.com/office/drawing/2014/main" id="{A4FD1842-B9DF-441D-97AB-E347A042C28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 cstate="screen">
                        <a:clrChange>
                          <a:clrFrom>
                            <a:srgbClr val="000000">
                              <a:alpha val="0"/>
                            </a:srgbClr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471850">
                        <a:off x="14142887" y="28946816"/>
                        <a:ext cx="2385380" cy="2572500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3" name="Gruppieren 42">
                        <a:extLst>
                          <a:ext uri="{FF2B5EF4-FFF2-40B4-BE49-F238E27FC236}">
                            <a16:creationId xmlns:a16="http://schemas.microsoft.com/office/drawing/2014/main" id="{B6E80CF7-E96F-486E-94CB-510AAFC818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028076" y="24703103"/>
                        <a:ext cx="417231" cy="634246"/>
                        <a:chOff x="15028076" y="24703103"/>
                        <a:chExt cx="417231" cy="634246"/>
                      </a:xfrm>
                    </p:grpSpPr>
                    <p:cxnSp>
                      <p:nvCxnSpPr>
                        <p:cNvPr id="47" name="Gerader Verbinder 46">
                          <a:extLst>
                            <a:ext uri="{FF2B5EF4-FFF2-40B4-BE49-F238E27FC236}">
                              <a16:creationId xmlns:a16="http://schemas.microsoft.com/office/drawing/2014/main" id="{B549F615-218E-417A-9950-F39FE38E30D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15268691" y="24905921"/>
                          <a:ext cx="160898" cy="431428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0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Gerader Verbinder 47">
                          <a:extLst>
                            <a:ext uri="{FF2B5EF4-FFF2-40B4-BE49-F238E27FC236}">
                              <a16:creationId xmlns:a16="http://schemas.microsoft.com/office/drawing/2014/main" id="{955592A8-C77A-41EC-BE5C-A1BB46C45DE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15028076" y="24703103"/>
                          <a:ext cx="417231" cy="205689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0000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6" name="Gerader Verbinder 45">
                        <a:extLst>
                          <a:ext uri="{FF2B5EF4-FFF2-40B4-BE49-F238E27FC236}">
                            <a16:creationId xmlns:a16="http://schemas.microsoft.com/office/drawing/2014/main" id="{45381660-6EF7-46E5-AA1D-6303BE9C7C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5873187" y="24670407"/>
                        <a:ext cx="714836" cy="61489"/>
                      </a:xfrm>
                      <a:prstGeom prst="line">
                        <a:avLst/>
                      </a:prstGeom>
                      <a:ln w="12700">
                        <a:solidFill>
                          <a:srgbClr val="0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Textfeld 28">
                    <a:extLst>
                      <a:ext uri="{FF2B5EF4-FFF2-40B4-BE49-F238E27FC236}">
                        <a16:creationId xmlns:a16="http://schemas.microsoft.com/office/drawing/2014/main" id="{EA27D254-AE92-45E5-B6F8-C5B201F4715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771" y="4214999"/>
                    <a:ext cx="431234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159</a:t>
                    </a:r>
                  </a:p>
                </p:txBody>
              </p:sp>
              <p:sp>
                <p:nvSpPr>
                  <p:cNvPr id="30" name="Textfeld 29">
                    <a:extLst>
                      <a:ext uri="{FF2B5EF4-FFF2-40B4-BE49-F238E27FC236}">
                        <a16:creationId xmlns:a16="http://schemas.microsoft.com/office/drawing/2014/main" id="{53896934-82A4-4F8A-8BFB-92DACBE1A615}"/>
                      </a:ext>
                    </a:extLst>
                  </p:cNvPr>
                  <p:cNvSpPr txBox="1"/>
                  <p:nvPr/>
                </p:nvSpPr>
                <p:spPr>
                  <a:xfrm>
                    <a:off x="2675906" y="5434860"/>
                    <a:ext cx="431234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126</a:t>
                    </a:r>
                  </a:p>
                </p:txBody>
              </p:sp>
              <p:sp>
                <p:nvSpPr>
                  <p:cNvPr id="31" name="Textfeld 30">
                    <a:extLst>
                      <a:ext uri="{FF2B5EF4-FFF2-40B4-BE49-F238E27FC236}">
                        <a16:creationId xmlns:a16="http://schemas.microsoft.com/office/drawing/2014/main" id="{5661915A-B8B6-4AB8-9598-8BE39A177754}"/>
                      </a:ext>
                    </a:extLst>
                  </p:cNvPr>
                  <p:cNvSpPr txBox="1"/>
                  <p:nvPr/>
                </p:nvSpPr>
                <p:spPr>
                  <a:xfrm>
                    <a:off x="2179811" y="4118802"/>
                    <a:ext cx="431234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82</a:t>
                    </a:r>
                  </a:p>
                </p:txBody>
              </p:sp>
              <p:sp>
                <p:nvSpPr>
                  <p:cNvPr id="32" name="Textfeld 31">
                    <a:extLst>
                      <a:ext uri="{FF2B5EF4-FFF2-40B4-BE49-F238E27FC236}">
                        <a16:creationId xmlns:a16="http://schemas.microsoft.com/office/drawing/2014/main" id="{596054A3-769C-427A-8602-FA5049531605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168" y="4016228"/>
                    <a:ext cx="431234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53</a:t>
                    </a:r>
                  </a:p>
                </p:txBody>
              </p:sp>
              <p:sp>
                <p:nvSpPr>
                  <p:cNvPr id="33" name="Textfeld 32">
                    <a:extLst>
                      <a:ext uri="{FF2B5EF4-FFF2-40B4-BE49-F238E27FC236}">
                        <a16:creationId xmlns:a16="http://schemas.microsoft.com/office/drawing/2014/main" id="{4B2E25C9-368F-4284-B720-310124F02527}"/>
                      </a:ext>
                    </a:extLst>
                  </p:cNvPr>
                  <p:cNvSpPr txBox="1"/>
                  <p:nvPr/>
                </p:nvSpPr>
                <p:spPr>
                  <a:xfrm>
                    <a:off x="3012907" y="3418164"/>
                    <a:ext cx="310852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11</a:t>
                    </a:r>
                  </a:p>
                </p:txBody>
              </p:sp>
              <p:sp>
                <p:nvSpPr>
                  <p:cNvPr id="34" name="Textfeld 33">
                    <a:extLst>
                      <a:ext uri="{FF2B5EF4-FFF2-40B4-BE49-F238E27FC236}">
                        <a16:creationId xmlns:a16="http://schemas.microsoft.com/office/drawing/2014/main" id="{7FFC8394-1F4E-4D25-8FBE-7BE7813F1A67}"/>
                      </a:ext>
                    </a:extLst>
                  </p:cNvPr>
                  <p:cNvSpPr txBox="1"/>
                  <p:nvPr/>
                </p:nvSpPr>
                <p:spPr>
                  <a:xfrm>
                    <a:off x="3189055" y="3429472"/>
                    <a:ext cx="310852" cy="2283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latin typeface="Raleway" panose="020B0503030101060003" pitchFamily="34" charset="0"/>
                      </a:rPr>
                      <a:t>11</a:t>
                    </a:r>
                  </a:p>
                </p:txBody>
              </p:sp>
            </p:grpSp>
          </p:grpSp>
        </p:grpSp>
        <p:cxnSp>
          <p:nvCxnSpPr>
            <p:cNvPr id="140" name="Gerader Verbinder 139">
              <a:extLst>
                <a:ext uri="{FF2B5EF4-FFF2-40B4-BE49-F238E27FC236}">
                  <a16:creationId xmlns:a16="http://schemas.microsoft.com/office/drawing/2014/main" id="{9F47F5BF-5127-4EE0-A3DF-163F47EE8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1295" y="3752125"/>
              <a:ext cx="65407" cy="29542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161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91"/>
    </mc:Choice>
    <mc:Fallback>
      <p:transition spd="slow" advTm="9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82F3143-D511-4DDC-B769-A451A098E1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7" y="1200250"/>
            <a:ext cx="10033060" cy="565775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A2B794-EDEA-42DD-BDED-F939A188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02006FE-6571-4354-8775-F8708372C227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 dirty="0"/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9140CB99-CD5D-4064-84C1-25A8DBD9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pPr lvl="0"/>
            <a:r>
              <a:rPr lang="en-GB" dirty="0"/>
              <a:t>Producing Charcoal in subsaharan Drylands</a:t>
            </a:r>
          </a:p>
          <a:p>
            <a:pPr lvl="0"/>
            <a:r>
              <a:rPr lang="en-GB" dirty="0"/>
              <a:t>M. Petersen 07.05.2020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05EEE3F-7929-4E77-BFA4-96CB6F17E99C}"/>
              </a:ext>
            </a:extLst>
          </p:cNvPr>
          <p:cNvSpPr/>
          <p:nvPr/>
        </p:nvSpPr>
        <p:spPr>
          <a:xfrm>
            <a:off x="927098" y="8266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 Medium" panose="020B0603030101060003" pitchFamily="34" charset="0"/>
              </a:rPr>
              <a:t>What long-term land use and land cover (LULC) change can be detected in a charcoal producing area? </a:t>
            </a:r>
            <a:endParaRPr lang="de-DE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1DADBB-3970-48C0-99CC-43F4F37178FB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AB1B14-5810-4E15-B0D0-754367D1A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8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1"/>
    </mc:Choice>
    <mc:Fallback>
      <p:transition spd="slow" advTm="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 8">
            <a:extLst>
              <a:ext uri="{FF2B5EF4-FFF2-40B4-BE49-F238E27FC236}">
                <a16:creationId xmlns:a16="http://schemas.microsoft.com/office/drawing/2014/main" id="{793904DD-0526-4D42-9A37-DB5F4CB8F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40718"/>
              </p:ext>
            </p:extLst>
          </p:nvPr>
        </p:nvGraphicFramePr>
        <p:xfrm>
          <a:off x="5407747" y="486561"/>
          <a:ext cx="3101211" cy="2931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ilkreis 29">
            <a:extLst>
              <a:ext uri="{FF2B5EF4-FFF2-40B4-BE49-F238E27FC236}">
                <a16:creationId xmlns:a16="http://schemas.microsoft.com/office/drawing/2014/main" id="{871D9329-34CB-4B0F-A019-FDE2A59E0964}"/>
              </a:ext>
            </a:extLst>
          </p:cNvPr>
          <p:cNvSpPr/>
          <p:nvPr/>
        </p:nvSpPr>
        <p:spPr>
          <a:xfrm>
            <a:off x="5683440" y="639027"/>
            <a:ext cx="2636520" cy="2651760"/>
          </a:xfrm>
          <a:prstGeom prst="pie">
            <a:avLst>
              <a:gd name="adj1" fmla="val 16198667"/>
              <a:gd name="adj2" fmla="val 1983405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ilkreis 28">
            <a:extLst>
              <a:ext uri="{FF2B5EF4-FFF2-40B4-BE49-F238E27FC236}">
                <a16:creationId xmlns:a16="http://schemas.microsoft.com/office/drawing/2014/main" id="{1BC18F91-5C39-47FB-A58E-345C6E6FAE85}"/>
              </a:ext>
            </a:extLst>
          </p:cNvPr>
          <p:cNvSpPr/>
          <p:nvPr/>
        </p:nvSpPr>
        <p:spPr>
          <a:xfrm>
            <a:off x="5683442" y="639164"/>
            <a:ext cx="2636520" cy="2651760"/>
          </a:xfrm>
          <a:prstGeom prst="pie">
            <a:avLst>
              <a:gd name="adj1" fmla="val 4045979"/>
              <a:gd name="adj2" fmla="val 16200000"/>
            </a:avLst>
          </a:prstGeom>
          <a:solidFill>
            <a:srgbClr val="70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ilkreis 30">
            <a:extLst>
              <a:ext uri="{FF2B5EF4-FFF2-40B4-BE49-F238E27FC236}">
                <a16:creationId xmlns:a16="http://schemas.microsoft.com/office/drawing/2014/main" id="{4EC2D387-A450-4A82-AD48-58FC2E058DEF}"/>
              </a:ext>
            </a:extLst>
          </p:cNvPr>
          <p:cNvSpPr/>
          <p:nvPr/>
        </p:nvSpPr>
        <p:spPr>
          <a:xfrm>
            <a:off x="5683441" y="639027"/>
            <a:ext cx="2636520" cy="2651760"/>
          </a:xfrm>
          <a:prstGeom prst="pie">
            <a:avLst>
              <a:gd name="adj1" fmla="val 19830784"/>
              <a:gd name="adj2" fmla="val 4060736"/>
            </a:avLst>
          </a:prstGeom>
          <a:solidFill>
            <a:srgbClr val="DC9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BE65FD44-BF31-4CFE-9C0F-FBD5C786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DA9A6D-C204-4C7B-8673-E846AC1BDF0C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uppieren 5">
            <a:extLst>
              <a:ext uri="{FF2B5EF4-FFF2-40B4-BE49-F238E27FC236}">
                <a16:creationId xmlns:a16="http://schemas.microsoft.com/office/drawing/2014/main" id="{0E4595AB-FAD6-41FB-825B-FA48AC77E015}"/>
              </a:ext>
            </a:extLst>
          </p:cNvPr>
          <p:cNvGrpSpPr/>
          <p:nvPr/>
        </p:nvGrpSpPr>
        <p:grpSpPr>
          <a:xfrm>
            <a:off x="8595658" y="3445379"/>
            <a:ext cx="1346673" cy="1759387"/>
            <a:chOff x="4171346" y="3397270"/>
            <a:chExt cx="1346673" cy="1759387"/>
          </a:xfrm>
        </p:grpSpPr>
        <p:pic>
          <p:nvPicPr>
            <p:cNvPr id="4" name="Grafik 17" descr="Ein Bild, das draußen, Gras, Feld, stehend enthält.&#10;&#10;Automatisch generierte Beschreibung">
              <a:extLst>
                <a:ext uri="{FF2B5EF4-FFF2-40B4-BE49-F238E27FC236}">
                  <a16:creationId xmlns:a16="http://schemas.microsoft.com/office/drawing/2014/main" id="{1BD6F19B-A06B-40B2-B1D3-8176844E3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028" y="3397270"/>
              <a:ext cx="1328047" cy="7844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Grafik 18" descr="Ein Bild, das draußen, Giraffe, Schmutz, Gras enthält.&#10;&#10;Automatisch generierte Beschreibung">
              <a:extLst>
                <a:ext uri="{FF2B5EF4-FFF2-40B4-BE49-F238E27FC236}">
                  <a16:creationId xmlns:a16="http://schemas.microsoft.com/office/drawing/2014/main" id="{6D1376BC-D129-4F33-903B-6AC4CC69F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71346" y="4356731"/>
              <a:ext cx="1326410" cy="79992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Gleichschenkliges Dreieck 19">
              <a:extLst>
                <a:ext uri="{FF2B5EF4-FFF2-40B4-BE49-F238E27FC236}">
                  <a16:creationId xmlns:a16="http://schemas.microsoft.com/office/drawing/2014/main" id="{8CC94D43-53FF-4299-B7C4-214CD843A151}"/>
                </a:ext>
              </a:extLst>
            </p:cNvPr>
            <p:cNvSpPr/>
            <p:nvPr/>
          </p:nvSpPr>
          <p:spPr>
            <a:xfrm rot="10800009" flipH="1">
              <a:off x="4171346" y="4191582"/>
              <a:ext cx="1346673" cy="1651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70A8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Raleway" panose="020B0503030101060003" pitchFamily="34" charset="0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1918902-ACDE-4046-BD03-638FF507E926}"/>
              </a:ext>
            </a:extLst>
          </p:cNvPr>
          <p:cNvGrpSpPr/>
          <p:nvPr/>
        </p:nvGrpSpPr>
        <p:grpSpPr>
          <a:xfrm>
            <a:off x="7171593" y="3449938"/>
            <a:ext cx="1346673" cy="1753993"/>
            <a:chOff x="5610328" y="3407420"/>
            <a:chExt cx="1346673" cy="1753993"/>
          </a:xfrm>
        </p:grpSpPr>
        <p:pic>
          <p:nvPicPr>
            <p:cNvPr id="8" name="Grafik 13" descr="Ein Bild, das draußen, Baum, Pflanze, Gras enthält.&#10;&#10;Automatisch generierte Beschreibung">
              <a:extLst>
                <a:ext uri="{FF2B5EF4-FFF2-40B4-BE49-F238E27FC236}">
                  <a16:creationId xmlns:a16="http://schemas.microsoft.com/office/drawing/2014/main" id="{2B968A81-6657-473A-AB26-70F13716E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646" y="3407420"/>
              <a:ext cx="1328047" cy="7844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Grafik 14" descr="Ein Bild, das draußen, Schmutz, stehend, Feld enthält.&#10;&#10;Automatisch generierte Beschreibung">
              <a:extLst>
                <a:ext uri="{FF2B5EF4-FFF2-40B4-BE49-F238E27FC236}">
                  <a16:creationId xmlns:a16="http://schemas.microsoft.com/office/drawing/2014/main" id="{ACEAE61E-269B-48C7-98B1-88B7907D0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646" y="4376995"/>
              <a:ext cx="1328047" cy="784418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Gleichschenkliges Dreieck 15">
              <a:extLst>
                <a:ext uri="{FF2B5EF4-FFF2-40B4-BE49-F238E27FC236}">
                  <a16:creationId xmlns:a16="http://schemas.microsoft.com/office/drawing/2014/main" id="{9698065D-1A34-48E1-9B72-65AA9602F505}"/>
                </a:ext>
              </a:extLst>
            </p:cNvPr>
            <p:cNvSpPr/>
            <p:nvPr/>
          </p:nvSpPr>
          <p:spPr>
            <a:xfrm rot="10800009" flipH="1">
              <a:off x="5610328" y="4201723"/>
              <a:ext cx="1346673" cy="1651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DB954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Raleway" panose="020B0503030101060003" pitchFamily="34" charset="0"/>
              </a:endParaRPr>
            </a:p>
          </p:txBody>
        </p:sp>
      </p:grpSp>
      <p:sp>
        <p:nvSpPr>
          <p:cNvPr id="13" name="Textfeld 9">
            <a:extLst>
              <a:ext uri="{FF2B5EF4-FFF2-40B4-BE49-F238E27FC236}">
                <a16:creationId xmlns:a16="http://schemas.microsoft.com/office/drawing/2014/main" id="{3BEAE72A-18F1-491D-B8C6-43D0DC776106}"/>
              </a:ext>
            </a:extLst>
          </p:cNvPr>
          <p:cNvSpPr txBox="1"/>
          <p:nvPr/>
        </p:nvSpPr>
        <p:spPr>
          <a:xfrm>
            <a:off x="5717693" y="1824158"/>
            <a:ext cx="1376508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Raleway" panose="020B0503030101060003" pitchFamily="34" charset="0"/>
              </a:rPr>
              <a:t>Increase in canopy cover</a:t>
            </a: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5BFD6DE5-9C6F-4834-8846-5E064F949B83}"/>
              </a:ext>
            </a:extLst>
          </p:cNvPr>
          <p:cNvSpPr txBox="1"/>
          <p:nvPr/>
        </p:nvSpPr>
        <p:spPr>
          <a:xfrm>
            <a:off x="7075575" y="1877129"/>
            <a:ext cx="1364175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Raleway" panose="020B0503030101060003" pitchFamily="34" charset="0"/>
              </a:rPr>
              <a:t>Decrease in canopy cover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E2EE3F9B-CC72-4DB8-A112-706EEF5908C4}"/>
              </a:ext>
            </a:extLst>
          </p:cNvPr>
          <p:cNvSpPr txBox="1"/>
          <p:nvPr/>
        </p:nvSpPr>
        <p:spPr>
          <a:xfrm>
            <a:off x="6904109" y="1103711"/>
            <a:ext cx="1364175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Raleway" panose="020B0503030101060003" pitchFamily="34" charset="0"/>
              </a:rPr>
              <a:t>Deforestation</a:t>
            </a:r>
          </a:p>
        </p:txBody>
      </p:sp>
      <p:pic>
        <p:nvPicPr>
          <p:cNvPr id="16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9D74B4-87FE-4BE8-8B7B-EBFA069DC0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8021" y="5309873"/>
            <a:ext cx="4233809" cy="143075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7" name="Gruppieren 28">
            <a:extLst>
              <a:ext uri="{FF2B5EF4-FFF2-40B4-BE49-F238E27FC236}">
                <a16:creationId xmlns:a16="http://schemas.microsoft.com/office/drawing/2014/main" id="{4FBFC987-91D4-42C9-B3B3-407ED3E53CBB}"/>
              </a:ext>
            </a:extLst>
          </p:cNvPr>
          <p:cNvGrpSpPr/>
          <p:nvPr/>
        </p:nvGrpSpPr>
        <p:grpSpPr>
          <a:xfrm>
            <a:off x="5747527" y="3449938"/>
            <a:ext cx="1346674" cy="1753993"/>
            <a:chOff x="7053900" y="3397270"/>
            <a:chExt cx="1346674" cy="1753993"/>
          </a:xfrm>
        </p:grpSpPr>
        <p:grpSp>
          <p:nvGrpSpPr>
            <p:cNvPr id="18" name="Gruppieren 4">
              <a:extLst>
                <a:ext uri="{FF2B5EF4-FFF2-40B4-BE49-F238E27FC236}">
                  <a16:creationId xmlns:a16="http://schemas.microsoft.com/office/drawing/2014/main" id="{D13FC350-8366-47F8-A386-ED42B5F9C8AF}"/>
                </a:ext>
              </a:extLst>
            </p:cNvPr>
            <p:cNvGrpSpPr/>
            <p:nvPr/>
          </p:nvGrpSpPr>
          <p:grpSpPr>
            <a:xfrm>
              <a:off x="7072527" y="3397270"/>
              <a:ext cx="1328047" cy="1753993"/>
              <a:chOff x="7072527" y="3397270"/>
              <a:chExt cx="1328047" cy="1753993"/>
            </a:xfrm>
          </p:grpSpPr>
          <p:pic>
            <p:nvPicPr>
              <p:cNvPr id="19" name="Grafik 21" descr="Ein Bild, das draußen, Baum, Pflanze, Gras enthält.&#10;&#10;Automatisch generierte Beschreibung">
                <a:extLst>
                  <a:ext uri="{FF2B5EF4-FFF2-40B4-BE49-F238E27FC236}">
                    <a16:creationId xmlns:a16="http://schemas.microsoft.com/office/drawing/2014/main" id="{084E6ACF-23B9-4D5F-AEA6-579C36891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2527" y="3397270"/>
                <a:ext cx="1328047" cy="78441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20" name="Grafik 22" descr="Ein Bild, das draußen, Berg, Natur, Straße enthält.&#10;&#10;Automatisch generierte Beschreibung">
                <a:extLst>
                  <a:ext uri="{FF2B5EF4-FFF2-40B4-BE49-F238E27FC236}">
                    <a16:creationId xmlns:a16="http://schemas.microsoft.com/office/drawing/2014/main" id="{A4202A43-86F4-4741-8800-C8CB9D73A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" b="-1"/>
              <a:stretch>
                <a:fillRect/>
              </a:stretch>
            </p:blipFill>
            <p:spPr>
              <a:xfrm>
                <a:off x="7072527" y="4366845"/>
                <a:ext cx="1328047" cy="78441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21" name="Gleichschenkliges Dreieck 27">
              <a:extLst>
                <a:ext uri="{FF2B5EF4-FFF2-40B4-BE49-F238E27FC236}">
                  <a16:creationId xmlns:a16="http://schemas.microsoft.com/office/drawing/2014/main" id="{1544B9B8-FC89-4E71-986F-00791915124C}"/>
                </a:ext>
              </a:extLst>
            </p:cNvPr>
            <p:cNvSpPr/>
            <p:nvPr/>
          </p:nvSpPr>
          <p:spPr>
            <a:xfrm rot="10800009" flipH="1">
              <a:off x="7053900" y="4189826"/>
              <a:ext cx="1346673" cy="16515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0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Raleway" panose="020B0503030101060003" pitchFamily="34" charset="0"/>
              </a:endParaRPr>
            </a:p>
          </p:txBody>
        </p:sp>
      </p:grpSp>
      <p:sp>
        <p:nvSpPr>
          <p:cNvPr id="22" name="Textfeld 29">
            <a:extLst>
              <a:ext uri="{FF2B5EF4-FFF2-40B4-BE49-F238E27FC236}">
                <a16:creationId xmlns:a16="http://schemas.microsoft.com/office/drawing/2014/main" id="{3244607F-B7F7-4C33-BE56-176D0FB869B6}"/>
              </a:ext>
            </a:extLst>
          </p:cNvPr>
          <p:cNvSpPr txBox="1"/>
          <p:nvPr/>
        </p:nvSpPr>
        <p:spPr>
          <a:xfrm>
            <a:off x="8818903" y="936725"/>
            <a:ext cx="3373096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Raleway" panose="020B0503030101060003" pitchFamily="34" charset="0"/>
              </a:rPr>
              <a:t>Deforestation along rivers and around Sigor</a:t>
            </a:r>
          </a:p>
        </p:txBody>
      </p:sp>
      <p:pic>
        <p:nvPicPr>
          <p:cNvPr id="23" name="Grafik 3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622FA55A-2D4D-4675-8428-48912F82067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40" y="717228"/>
            <a:ext cx="4468507" cy="614077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ACDAED52-13E1-45B4-BB7B-EB48554C8B60}"/>
              </a:ext>
            </a:extLst>
          </p:cNvPr>
          <p:cNvSpPr/>
          <p:nvPr/>
        </p:nvSpPr>
        <p:spPr>
          <a:xfrm>
            <a:off x="8818904" y="1560198"/>
            <a:ext cx="3373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Raleway" panose="020B0503030101060003" pitchFamily="34" charset="0"/>
              </a:rPr>
              <a:t>Decrease of the vegetation cover in the vicinity of settlements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165FA91-E72C-48A5-AB0E-B4D7494B26C4}"/>
              </a:ext>
            </a:extLst>
          </p:cNvPr>
          <p:cNvSpPr/>
          <p:nvPr/>
        </p:nvSpPr>
        <p:spPr>
          <a:xfrm>
            <a:off x="8818903" y="2514153"/>
            <a:ext cx="3373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latin typeface="Raleway" panose="020B0503030101060003" pitchFamily="34" charset="0"/>
              </a:rPr>
              <a:t>Bush encroachment in the Masol Plains</a:t>
            </a:r>
          </a:p>
        </p:txBody>
      </p:sp>
      <p:sp>
        <p:nvSpPr>
          <p:cNvPr id="32" name="Fußzeilenplatzhalter 2">
            <a:extLst>
              <a:ext uri="{FF2B5EF4-FFF2-40B4-BE49-F238E27FC236}">
                <a16:creationId xmlns:a16="http://schemas.microsoft.com/office/drawing/2014/main" id="{AB62CF3F-A897-4F64-A168-1A238BCE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pPr lvl="0"/>
            <a:r>
              <a:rPr lang="en-US" dirty="0"/>
              <a:t>Producing Charcoal in subsaharan Drylands</a:t>
            </a:r>
          </a:p>
          <a:p>
            <a:pPr lvl="0"/>
            <a:r>
              <a:rPr lang="en-US" dirty="0"/>
              <a:t>M. Petersen 07.05.2020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7A1155-D484-4935-8063-4EF4443E3D5F}"/>
              </a:ext>
            </a:extLst>
          </p:cNvPr>
          <p:cNvSpPr/>
          <p:nvPr/>
        </p:nvSpPr>
        <p:spPr>
          <a:xfrm>
            <a:off x="927098" y="8266"/>
            <a:ext cx="11432333" cy="386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dirty="0">
                <a:latin typeface="Raleway" panose="020B0503030101060003" pitchFamily="34" charset="0"/>
              </a:rPr>
              <a:t>What long-term land use and land cover (LULC) change can be detected in a charcoal producing area? </a:t>
            </a:r>
            <a:endParaRPr lang="en-US" sz="3200" i="1" dirty="0"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6FC860E-DCC8-476B-BC88-552D42ADB89B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36BDBC4-7B22-4D8E-8E31-C2D9CD7370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60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30"/>
    </mc:Choice>
    <mc:Fallback>
      <p:transition spd="slow" advTm="10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31" grpId="0" animBg="1"/>
      <p:bldP spid="13" grpId="0"/>
      <p:bldP spid="14" grpId="0"/>
      <p:bldP spid="15" grpId="0"/>
      <p:bldP spid="22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E2C8F4-88F9-459E-AC71-6FD7D55A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en-US" smtClean="0">
                <a:latin typeface="Raleway" panose="020B0503030101060003" pitchFamily="34" charset="0"/>
              </a:rPr>
              <a:pPr/>
              <a:t>8</a:t>
            </a:fld>
            <a:endParaRPr lang="en-US" dirty="0">
              <a:latin typeface="Raleway" panose="020B0503030101060003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7475975-5E12-4465-8D99-55F8A3E3CD91}"/>
              </a:ext>
            </a:extLst>
          </p:cNvPr>
          <p:cNvSpPr/>
          <p:nvPr/>
        </p:nvSpPr>
        <p:spPr>
          <a:xfrm>
            <a:off x="758893" y="1"/>
            <a:ext cx="11432333" cy="10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" panose="020B0503030101060003" pitchFamily="34" charset="0"/>
              </a:rPr>
              <a:t>What long-term land use and land cover (LULC) change can be detected in a charcoal producing area? </a:t>
            </a:r>
            <a:endParaRPr lang="en-US" sz="4400" i="1" dirty="0"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6F898B3-6D84-437D-9F86-CFF05B46FB92}"/>
              </a:ext>
            </a:extLst>
          </p:cNvPr>
          <p:cNvSpPr/>
          <p:nvPr/>
        </p:nvSpPr>
        <p:spPr>
          <a:xfrm>
            <a:off x="2226906" y="2272695"/>
            <a:ext cx="94145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</a:rPr>
              <a:t>Deforestation and decrease in canopy cover due to agricultural expansion and increased settlement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No major decrease in canopy cover at charcoal production hotspots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Raleway" panose="020B0503030101060003" pitchFamily="34" charset="0"/>
                <a:cs typeface="Arial" panose="020B0604020202020204" pitchFamily="34" charset="0"/>
              </a:rPr>
              <a:t>Increase in canopy cover (bush encroachment) in former pastures</a:t>
            </a:r>
            <a:endParaRPr lang="en-US" sz="2400" dirty="0">
              <a:latin typeface="Raleway" panose="020B0503030101060003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A08211-7AC5-48B4-BA7E-A14DAF953D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D16A38C1-D5CA-4467-9FFF-A506E4D0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5060950"/>
            <a:ext cx="927098" cy="1295400"/>
          </a:xfrm>
        </p:spPr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22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4"/>
    </mc:Choice>
    <mc:Fallback>
      <p:transition spd="slow" advTm="2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:a16="http://schemas.microsoft.com/office/drawing/2014/main" id="{B02FA8B9-E52C-44F7-8427-0BD5509A2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435" y="1200251"/>
            <a:ext cx="10033059" cy="565775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49EE39-BCDD-402D-876E-A4E4B61C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DE4882-B50F-4FE8-B6FE-7D182021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Producing Charcoal in subsaharan Drylands</a:t>
            </a:r>
          </a:p>
          <a:p>
            <a:r>
              <a:rPr lang="en-US" sz="1050" dirty="0"/>
              <a:t>M. Petersen</a:t>
            </a:r>
          </a:p>
          <a:p>
            <a:r>
              <a:rPr lang="en-US" sz="1050" dirty="0"/>
              <a:t>07.05.2020</a:t>
            </a:r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18B7759-1BD1-47C8-80CA-7DAF0BD4A2EE}"/>
              </a:ext>
            </a:extLst>
          </p:cNvPr>
          <p:cNvSpPr/>
          <p:nvPr/>
        </p:nvSpPr>
        <p:spPr>
          <a:xfrm>
            <a:off x="927098" y="0"/>
            <a:ext cx="11264128" cy="105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dirty="0">
                <a:latin typeface="Raleway Medium" panose="020B0603030101060003" pitchFamily="34" charset="0"/>
              </a:rPr>
              <a:t>How does the production of charcoal affect the surrounding vegetation on a small scale?</a:t>
            </a:r>
            <a:endParaRPr lang="en-US" sz="2800" i="1" dirty="0">
              <a:latin typeface="Raleway Medium" panose="020B06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359F804-D4E1-4F3B-854A-5E9ACE42A057}"/>
              </a:ext>
            </a:extLst>
          </p:cNvPr>
          <p:cNvSpPr txBox="1"/>
          <p:nvPr/>
        </p:nvSpPr>
        <p:spPr>
          <a:xfrm>
            <a:off x="11266142" y="6755345"/>
            <a:ext cx="9492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800" b="1" dirty="0">
                <a:latin typeface="Raleway ExtraLight" panose="020B0303030101060003" pitchFamily="34" charset="0"/>
              </a:rPr>
              <a:t>© M. Petersen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6CC95F-5098-4FEA-90BA-8B7237765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7"/>
    </mc:Choice>
    <mc:Fallback>
      <p:transition spd="slow" advTm="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4.9|8.6|33.8|3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.3|19.4|11.2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.5|18.8|13.9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8.9|17.4|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14.2|1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6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7.4|6.8|9.4|2.6|0.5|0.4|0.7|0.5|0.3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|0.7|2.2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|2.6|8.4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Breitbild</PresentationFormat>
  <Paragraphs>200</Paragraphs>
  <Slides>18</Slides>
  <Notes>3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Raleway</vt:lpstr>
      <vt:lpstr>Arial</vt:lpstr>
      <vt:lpstr>Calibri</vt:lpstr>
      <vt:lpstr>Raleway Medium</vt:lpstr>
      <vt:lpstr>Calibri Light</vt:lpstr>
      <vt:lpstr>Raleway ExtraLight</vt:lpstr>
      <vt:lpstr>Larissa</vt:lpstr>
      <vt:lpstr>Producing charcoal in sub-Saharan drylands Central Pokot, Kenya 07.05.2020 Maike Petersen, Christoph Bergmann, Paul Roden, and Marcus Nüsser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Producing charcoal in sub-Saharan drylands Central Pokot, Kenya 07.05.2020 Maike Petersen, Christoph Bergmann, Paul Roden, and Marcus Nüsser</dc:title>
  <dc:creator>Maike Petersen</dc:creator>
  <cp:lastModifiedBy>Maike Petersen</cp:lastModifiedBy>
  <cp:revision>9</cp:revision>
  <dcterms:created xsi:type="dcterms:W3CDTF">2020-05-04T20:23:03Z</dcterms:created>
  <dcterms:modified xsi:type="dcterms:W3CDTF">2020-05-06T16:18:50Z</dcterms:modified>
</cp:coreProperties>
</file>