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3" r:id="rId3"/>
    <p:sldId id="297" r:id="rId4"/>
    <p:sldId id="298" r:id="rId5"/>
    <p:sldId id="299" r:id="rId6"/>
    <p:sldId id="300" r:id="rId7"/>
    <p:sldId id="314" r:id="rId8"/>
    <p:sldId id="315" r:id="rId9"/>
    <p:sldId id="323" r:id="rId10"/>
    <p:sldId id="31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24"/>
  </p:normalViewPr>
  <p:slideViewPr>
    <p:cSldViewPr snapToGrid="0" snapToObjects="1">
      <p:cViewPr varScale="1">
        <p:scale>
          <a:sx n="113" d="100"/>
          <a:sy n="113" d="100"/>
        </p:scale>
        <p:origin x="5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036BD7F4-7B93-674A-ABC9-EB6ECF42EC78}" type="datetimeFigureOut">
              <a:rPr lang="en-US" smtClean="0"/>
              <a:t>4/28/20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0F63CD16-0AEE-B944-9A09-3C09106FD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28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D7F4-7B93-674A-ABC9-EB6ECF42EC78}" type="datetimeFigureOut">
              <a:rPr lang="en-US" smtClean="0"/>
              <a:t>4/28/20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CD16-0AEE-B944-9A09-3C09106FD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83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36BD7F4-7B93-674A-ABC9-EB6ECF42EC78}" type="datetimeFigureOut">
              <a:rPr lang="en-US" smtClean="0"/>
              <a:t>4/28/20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F63CD16-0AEE-B944-9A09-3C09106FD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86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36BD7F4-7B93-674A-ABC9-EB6ECF42EC78}" type="datetimeFigureOut">
              <a:rPr lang="en-US" smtClean="0"/>
              <a:t>4/28/20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F63CD16-0AEE-B944-9A09-3C09106FD89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3009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36BD7F4-7B93-674A-ABC9-EB6ECF42EC78}" type="datetimeFigureOut">
              <a:rPr lang="en-US" smtClean="0"/>
              <a:t>4/28/20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F63CD16-0AEE-B944-9A09-3C09106FD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64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D7F4-7B93-674A-ABC9-EB6ECF42EC78}" type="datetimeFigureOut">
              <a:rPr lang="en-US" smtClean="0"/>
              <a:t>4/28/20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CD16-0AEE-B944-9A09-3C09106FD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75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D7F4-7B93-674A-ABC9-EB6ECF42EC78}" type="datetimeFigureOut">
              <a:rPr lang="en-US" smtClean="0"/>
              <a:t>4/28/20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CD16-0AEE-B944-9A09-3C09106FD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55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D7F4-7B93-674A-ABC9-EB6ECF42EC78}" type="datetimeFigureOut">
              <a:rPr lang="en-US" smtClean="0"/>
              <a:t>4/28/20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CD16-0AEE-B944-9A09-3C09106FD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16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36BD7F4-7B93-674A-ABC9-EB6ECF42EC78}" type="datetimeFigureOut">
              <a:rPr lang="en-US" smtClean="0"/>
              <a:t>4/28/20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F63CD16-0AEE-B944-9A09-3C09106FD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361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D7F4-7B93-674A-ABC9-EB6ECF42EC78}" type="datetimeFigureOut">
              <a:rPr lang="en-US" smtClean="0"/>
              <a:t>4/28/20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CD16-0AEE-B944-9A09-3C09106FD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836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36BD7F4-7B93-674A-ABC9-EB6ECF42EC78}" type="datetimeFigureOut">
              <a:rPr lang="en-US" smtClean="0"/>
              <a:t>4/28/20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F63CD16-0AEE-B944-9A09-3C09106FD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71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D7F4-7B93-674A-ABC9-EB6ECF42EC78}" type="datetimeFigureOut">
              <a:rPr lang="en-US" smtClean="0"/>
              <a:t>4/28/20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CD16-0AEE-B944-9A09-3C09106FD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78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D7F4-7B93-674A-ABC9-EB6ECF42EC78}" type="datetimeFigureOut">
              <a:rPr lang="en-US" smtClean="0"/>
              <a:t>4/28/20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CD16-0AEE-B944-9A09-3C09106FD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752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D7F4-7B93-674A-ABC9-EB6ECF42EC78}" type="datetimeFigureOut">
              <a:rPr lang="en-US" smtClean="0"/>
              <a:t>4/28/20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CD16-0AEE-B944-9A09-3C09106FD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31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D7F4-7B93-674A-ABC9-EB6ECF42EC78}" type="datetimeFigureOut">
              <a:rPr lang="en-US" smtClean="0"/>
              <a:t>4/28/20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CD16-0AEE-B944-9A09-3C09106FD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74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D7F4-7B93-674A-ABC9-EB6ECF42EC78}" type="datetimeFigureOut">
              <a:rPr lang="en-US" smtClean="0"/>
              <a:t>4/28/20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CD16-0AEE-B944-9A09-3C09106FD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787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D7F4-7B93-674A-ABC9-EB6ECF42EC78}" type="datetimeFigureOut">
              <a:rPr lang="en-US" smtClean="0"/>
              <a:t>4/28/20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CD16-0AEE-B944-9A09-3C09106FD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66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rgbClr val="002060"/>
            </a:gs>
            <a:gs pos="97562">
              <a:srgbClr val="7E9BC4">
                <a:lumMod val="62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BD7F4-7B93-674A-ABC9-EB6ECF42EC78}" type="datetimeFigureOut">
              <a:rPr lang="en-US" smtClean="0"/>
              <a:t>4/28/20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3CD16-0AEE-B944-9A09-3C09106FD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069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A8CA9-E526-0547-8FC7-CA643DBAB9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799" cy="1770058"/>
          </a:xfrm>
        </p:spPr>
        <p:txBody>
          <a:bodyPr>
            <a:noAutofit/>
          </a:bodyPr>
          <a:lstStyle/>
          <a:p>
            <a:r>
              <a:rPr lang="en-US" sz="4000" dirty="0"/>
              <a:t>Large amplitude exospheric waves seen in MAVEN NGIMS data</a:t>
            </a:r>
            <a:endParaRPr lang="en-US" sz="2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452E46-5CD9-BD41-A7C7-20C2F01D9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57979"/>
            <a:ext cx="9448800" cy="714022"/>
          </a:xfrm>
        </p:spPr>
        <p:txBody>
          <a:bodyPr>
            <a:normAutofit/>
          </a:bodyPr>
          <a:lstStyle/>
          <a:p>
            <a:r>
              <a:rPr lang="en-US" dirty="0"/>
              <a:t>Hayley N. Williamson, Robert E. Johnson, </a:t>
            </a:r>
            <a:r>
              <a:rPr lang="en-US" dirty="0" err="1"/>
              <a:t>Ludivine</a:t>
            </a:r>
            <a:r>
              <a:rPr lang="en-US" dirty="0"/>
              <a:t> </a:t>
            </a:r>
            <a:r>
              <a:rPr lang="en-US" dirty="0" err="1"/>
              <a:t>Leclercq</a:t>
            </a:r>
            <a:r>
              <a:rPr lang="en-US" dirty="0"/>
              <a:t>, Lucia Tian, and Meredith Elrod</a:t>
            </a:r>
          </a:p>
        </p:txBody>
      </p:sp>
      <p:pic>
        <p:nvPicPr>
          <p:cNvPr id="1026" name="Picture 2" descr="UVA Logo - LogoDix">
            <a:extLst>
              <a:ext uri="{FF2B5EF4-FFF2-40B4-BE49-F238E27FC236}">
                <a16:creationId xmlns:a16="http://schemas.microsoft.com/office/drawing/2014/main" id="{10805CD7-5EEE-564A-A491-A89EF47A5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689" y="5321372"/>
            <a:ext cx="2944422" cy="73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A596F15-6D2D-F740-B774-3C3F42839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565" y="186200"/>
            <a:ext cx="1735667" cy="173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002863-59EA-D54B-A94B-D3986BB856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756" y="5690766"/>
            <a:ext cx="12700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428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4F062-6D3B-5D42-B0F2-3AC0F9142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C2271-365B-014B-A428-0F56ECCDD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Perturbations dissipate at a consistent column density</a:t>
            </a:r>
          </a:p>
          <a:p>
            <a:r>
              <a:rPr lang="en-US" dirty="0"/>
              <a:t>Amplitudes, wavelengths, and local time dependence consistent with gravity waves</a:t>
            </a:r>
          </a:p>
          <a:p>
            <a:r>
              <a:rPr lang="en-US" dirty="0"/>
              <a:t>Perturbations change composition by increasing O/CO</a:t>
            </a:r>
            <a:r>
              <a:rPr lang="en-US" baseline="-25000" dirty="0"/>
              <a:t>2</a:t>
            </a:r>
          </a:p>
          <a:p>
            <a:r>
              <a:rPr lang="en-US" dirty="0"/>
              <a:t>Acoustic waves are the best fit due to preferential heating of O and shorter wavelength</a:t>
            </a:r>
          </a:p>
          <a:p>
            <a:r>
              <a:rPr lang="en-US" dirty="0"/>
              <a:t>Models (ours and </a:t>
            </a:r>
            <a:r>
              <a:rPr lang="en-US" dirty="0" err="1"/>
              <a:t>Walterscheid</a:t>
            </a:r>
            <a:r>
              <a:rPr lang="en-US" dirty="0"/>
              <a:t> et al. 2013) show temperature change of a few K</a:t>
            </a:r>
          </a:p>
          <a:p>
            <a:r>
              <a:rPr lang="en-US" dirty="0"/>
              <a:t>These waves </a:t>
            </a:r>
            <a:r>
              <a:rPr lang="en-US" b="1" dirty="0"/>
              <a:t>do have a measurable effect on the exosphere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719112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C3952-0415-334B-9703-54803025B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51150"/>
            <a:ext cx="8610600" cy="1293028"/>
          </a:xfrm>
        </p:spPr>
        <p:txBody>
          <a:bodyPr/>
          <a:lstStyle/>
          <a:p>
            <a:pPr algn="l"/>
            <a:r>
              <a:rPr lang="en-US" dirty="0"/>
              <a:t>MAVEN 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A4454-1277-CE47-8523-3F787CA1E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57400"/>
            <a:ext cx="5116866" cy="4800600"/>
          </a:xfrm>
        </p:spPr>
        <p:txBody>
          <a:bodyPr>
            <a:normAutofit/>
          </a:bodyPr>
          <a:lstStyle/>
          <a:p>
            <a:r>
              <a:rPr lang="en-US" dirty="0"/>
              <a:t>Data used from the Mars Atmosphere and Volatile </a:t>
            </a:r>
            <a:r>
              <a:rPr lang="en-US" dirty="0" err="1"/>
              <a:t>EvolutioN</a:t>
            </a:r>
            <a:r>
              <a:rPr lang="en-US" dirty="0"/>
              <a:t> (MAVEN) spacecraft</a:t>
            </a:r>
          </a:p>
          <a:p>
            <a:r>
              <a:rPr lang="en-US" dirty="0"/>
              <a:t>Launched in 2013, orbiting Mars since late 2014</a:t>
            </a:r>
          </a:p>
          <a:p>
            <a:r>
              <a:rPr lang="en-US" dirty="0"/>
              <a:t>Orbit </a:t>
            </a:r>
            <a:r>
              <a:rPr lang="en-US" dirty="0" err="1"/>
              <a:t>precesses</a:t>
            </a:r>
            <a:r>
              <a:rPr lang="en-US" dirty="0"/>
              <a:t> so it covers all local times and latitudes</a:t>
            </a:r>
          </a:p>
          <a:p>
            <a:r>
              <a:rPr lang="en-US" dirty="0"/>
              <a:t>Primary instrument used is the Neutral Gas and Ion Mass Spectrometer (NGIMS)</a:t>
            </a:r>
          </a:p>
          <a:p>
            <a:pPr lvl="1"/>
            <a:r>
              <a:rPr lang="en-US" dirty="0"/>
              <a:t>Quadrupole mass spectrometer with a range of 2 -150 </a:t>
            </a:r>
            <a:r>
              <a:rPr lang="en-US" dirty="0" err="1"/>
              <a:t>amu</a:t>
            </a:r>
            <a:r>
              <a:rPr lang="en-US" dirty="0"/>
              <a:t> with 1 </a:t>
            </a:r>
            <a:r>
              <a:rPr lang="en-US" dirty="0" err="1"/>
              <a:t>amu</a:t>
            </a:r>
            <a:r>
              <a:rPr lang="en-US" dirty="0"/>
              <a:t> resolution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CE3A3F1-828E-EE4E-AE43-56A5411941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7649"/>
          <a:stretch/>
        </p:blipFill>
        <p:spPr>
          <a:xfrm>
            <a:off x="6389336" y="770276"/>
            <a:ext cx="5546799" cy="26028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02212B-6B6C-5648-83D5-E0FFC1796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337" y="3429000"/>
            <a:ext cx="5546798" cy="29432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FB90F6-138B-DB4F-83DD-67DE1F2A92F6}"/>
              </a:ext>
            </a:extLst>
          </p:cNvPr>
          <p:cNvSpPr txBox="1"/>
          <p:nvPr/>
        </p:nvSpPr>
        <p:spPr>
          <a:xfrm>
            <a:off x="9592985" y="6428125"/>
            <a:ext cx="2343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Jakosky</a:t>
            </a:r>
            <a:r>
              <a:rPr lang="en-US" sz="1400" dirty="0"/>
              <a:t> et al. (2015)</a:t>
            </a:r>
          </a:p>
        </p:txBody>
      </p:sp>
    </p:spTree>
    <p:extLst>
      <p:ext uri="{BB962C8B-B14F-4D97-AF65-F5344CB8AC3E}">
        <p14:creationId xmlns:p14="http://schemas.microsoft.com/office/powerpoint/2010/main" val="3999816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F13A3-D69F-4C44-BF2A-B4904CAF1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Perturbations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240D31-622D-284B-AE41-20EB402EA0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9587" y="2057401"/>
                <a:ext cx="11172825" cy="4136242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b="1" dirty="0"/>
                  <a:t>Can high altitude, large amplitude perturbations affect the composition and energy of the upper atmosphere?</a:t>
                </a:r>
              </a:p>
              <a:p>
                <a:pPr marL="0" indent="0" algn="ctr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Criteria for a perturbation of interest: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err="1"/>
                  <a:t>Ar</a:t>
                </a:r>
                <a:r>
                  <a:rPr lang="en-US" dirty="0"/>
                  <a:t> amplitude is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40%</m:t>
                    </m:r>
                  </m:oMath>
                </a14:m>
                <a:r>
                  <a:rPr lang="en-US" dirty="0"/>
                  <a:t> of background profile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Only one peak has an amplitude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≥40%</m:t>
                    </m:r>
                  </m:oMath>
                </a14:m>
                <a:r>
                  <a:rPr lang="en-US" dirty="0"/>
                  <a:t> of background profile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The peak occurs above the exobase, a column density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 × 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𝑎𝑡𝑜𝑚𝑠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find 252 examples out of 4259 orbits from February 2015 to November 2017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240D31-622D-284B-AE41-20EB402EA0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7" y="2057401"/>
                <a:ext cx="11172825" cy="4136242"/>
              </a:xfrm>
              <a:blipFill>
                <a:blip r:embed="rId2"/>
                <a:stretch>
                  <a:fillRect l="-568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3663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BFD0F5-EEF3-C94B-902E-FCA091D9E1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449" b="3649"/>
          <a:stretch/>
        </p:blipFill>
        <p:spPr>
          <a:xfrm>
            <a:off x="4216400" y="-8467"/>
            <a:ext cx="73152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F9A173-5B01-8A42-A7EC-4FCF73D147E5}"/>
              </a:ext>
            </a:extLst>
          </p:cNvPr>
          <p:cNvSpPr txBox="1"/>
          <p:nvPr/>
        </p:nvSpPr>
        <p:spPr>
          <a:xfrm>
            <a:off x="440268" y="2274838"/>
            <a:ext cx="360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perturbation from orbit 2521 on January 16,2016, showing (a) number density versus altitude, (b) amplitude versus altitude, (c) number density versus column density, and (d) amplitude versus column density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B50D3A-26DC-5642-B015-584144F545DE}"/>
              </a:ext>
            </a:extLst>
          </p:cNvPr>
          <p:cNvSpPr txBox="1"/>
          <p:nvPr/>
        </p:nvSpPr>
        <p:spPr>
          <a:xfrm>
            <a:off x="4471988" y="3440162"/>
            <a:ext cx="353943" cy="2757488"/>
          </a:xfrm>
          <a:prstGeom prst="rect">
            <a:avLst/>
          </a:prstGeom>
          <a:solidFill>
            <a:schemeClr val="tx1"/>
          </a:solidFill>
        </p:spPr>
        <p:txBody>
          <a:bodyPr vert="vert270"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atomic column density (atoms/m</a:t>
            </a:r>
            <a:r>
              <a:rPr lang="en-US" sz="11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21350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BA438-5C08-7B4B-BA4B-70D6D4F28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B0730-B28A-824B-B7C1-6891058EE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Fit the amplitude and density data vs column density with a 15</a:t>
            </a:r>
            <a:r>
              <a:rPr lang="en-US" baseline="30000" dirty="0"/>
              <a:t>th</a:t>
            </a:r>
            <a:r>
              <a:rPr lang="en-US" dirty="0"/>
              <a:t> degree polynomial (to fit perturbations) between 10</a:t>
            </a:r>
            <a:r>
              <a:rPr lang="en-US" baseline="30000" dirty="0"/>
              <a:t>16</a:t>
            </a:r>
            <a:r>
              <a:rPr lang="en-US" dirty="0"/>
              <a:t> and 10</a:t>
            </a:r>
            <a:r>
              <a:rPr lang="en-US" baseline="30000" dirty="0"/>
              <a:t>19 </a:t>
            </a:r>
            <a:r>
              <a:rPr lang="en-US" dirty="0"/>
              <a:t>atoms/m</a:t>
            </a:r>
            <a:r>
              <a:rPr lang="en-US" baseline="30000" dirty="0"/>
              <a:t>2</a:t>
            </a:r>
            <a:r>
              <a:rPr lang="en-US" dirty="0"/>
              <a:t> column density</a:t>
            </a:r>
          </a:p>
          <a:p>
            <a:r>
              <a:rPr lang="en-US" dirty="0"/>
              <a:t>Can then average these standardized perturbation profiles</a:t>
            </a:r>
          </a:p>
          <a:p>
            <a:r>
              <a:rPr lang="en-US" dirty="0"/>
              <a:t>Create an average amplitude profile and O/CO</a:t>
            </a:r>
            <a:r>
              <a:rPr lang="en-US" baseline="-25000" dirty="0"/>
              <a:t>2</a:t>
            </a:r>
            <a:r>
              <a:rPr lang="en-US" dirty="0"/>
              <a:t> profile</a:t>
            </a:r>
          </a:p>
          <a:p>
            <a:r>
              <a:rPr lang="en-US" dirty="0"/>
              <a:t>Also average the CO</a:t>
            </a:r>
            <a:r>
              <a:rPr lang="en-US" baseline="-25000" dirty="0"/>
              <a:t>2</a:t>
            </a:r>
            <a:r>
              <a:rPr lang="en-US" dirty="0"/>
              <a:t> amplitude and O/CO</a:t>
            </a:r>
            <a:r>
              <a:rPr lang="en-US" baseline="-25000" dirty="0"/>
              <a:t>2</a:t>
            </a:r>
            <a:r>
              <a:rPr lang="en-US" dirty="0"/>
              <a:t> for all orbits without a perturbation for comparison</a:t>
            </a:r>
          </a:p>
        </p:txBody>
      </p:sp>
    </p:spTree>
    <p:extLst>
      <p:ext uri="{BB962C8B-B14F-4D97-AF65-F5344CB8AC3E}">
        <p14:creationId xmlns:p14="http://schemas.microsoft.com/office/powerpoint/2010/main" val="1089522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649CF1-268B-6446-8699-EC34D943C4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80" r="5024"/>
          <a:stretch/>
        </p:blipFill>
        <p:spPr>
          <a:xfrm>
            <a:off x="3843867" y="0"/>
            <a:ext cx="8348133" cy="687308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945CB8-6148-6D42-A923-AEC84B01D548}"/>
              </a:ext>
            </a:extLst>
          </p:cNvPr>
          <p:cNvSpPr txBox="1"/>
          <p:nvPr/>
        </p:nvSpPr>
        <p:spPr>
          <a:xfrm>
            <a:off x="304800" y="360233"/>
            <a:ext cx="33753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Average profiles, with (a) showing absolute value of amplitudes and (b) showing O/CO</a:t>
            </a:r>
            <a:r>
              <a:rPr lang="en-US" baseline="-25000" dirty="0"/>
              <a:t>2</a:t>
            </a:r>
            <a:r>
              <a:rPr lang="en-US" dirty="0"/>
              <a:t>. The pink line indicates the exobase and the black dashed lines are the values for orbits without a perturbation.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EB96AA-B6F9-DD46-9E08-0A9EA8C5B595}"/>
              </a:ext>
            </a:extLst>
          </p:cNvPr>
          <p:cNvSpPr txBox="1"/>
          <p:nvPr/>
        </p:nvSpPr>
        <p:spPr>
          <a:xfrm>
            <a:off x="3890622" y="2001041"/>
            <a:ext cx="369332" cy="2757488"/>
          </a:xfrm>
          <a:prstGeom prst="rect">
            <a:avLst/>
          </a:prstGeom>
          <a:solidFill>
            <a:schemeClr val="tx1"/>
          </a:solidFill>
        </p:spPr>
        <p:txBody>
          <a:bodyPr vert="vert270"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atomic column density (atoms/m</a:t>
            </a:r>
            <a:r>
              <a:rPr lang="en-US" sz="1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23C61E-99C5-AA4E-953B-5024148E123E}"/>
              </a:ext>
            </a:extLst>
          </p:cNvPr>
          <p:cNvSpPr txBox="1"/>
          <p:nvPr/>
        </p:nvSpPr>
        <p:spPr>
          <a:xfrm>
            <a:off x="7932048" y="2001041"/>
            <a:ext cx="369332" cy="2757488"/>
          </a:xfrm>
          <a:prstGeom prst="rect">
            <a:avLst/>
          </a:prstGeom>
          <a:solidFill>
            <a:schemeClr val="tx1"/>
          </a:solidFill>
        </p:spPr>
        <p:txBody>
          <a:bodyPr vert="vert270"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atomic column density (atoms/m</a:t>
            </a:r>
            <a:r>
              <a:rPr lang="en-US" sz="1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CDDDA3-5000-6A41-BC4E-3CD336A4955A}"/>
              </a:ext>
            </a:extLst>
          </p:cNvPr>
          <p:cNvSpPr txBox="1"/>
          <p:nvPr/>
        </p:nvSpPr>
        <p:spPr>
          <a:xfrm>
            <a:off x="304800" y="3281201"/>
            <a:ext cx="337537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Perturbations have peak amplitude at roughly the same column density for all 3 species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O/CO</a:t>
            </a:r>
            <a:r>
              <a:rPr lang="en-US" baseline="-25000" dirty="0"/>
              <a:t>2</a:t>
            </a:r>
            <a:r>
              <a:rPr lang="en-US" dirty="0"/>
              <a:t> ratio is significantly different for perturbation orbits, indicating some sort of heating or cooling to change the composition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199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256537B-72D8-E741-9740-0205643C81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97" t="2244" r="5205" b="2244"/>
          <a:stretch/>
        </p:blipFill>
        <p:spPr>
          <a:xfrm>
            <a:off x="68530" y="1106312"/>
            <a:ext cx="7891614" cy="5597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D5A0EC-D341-E14B-ACF1-8803ADC32CD3}"/>
              </a:ext>
            </a:extLst>
          </p:cNvPr>
          <p:cNvSpPr txBox="1"/>
          <p:nvPr/>
        </p:nvSpPr>
        <p:spPr>
          <a:xfrm>
            <a:off x="1399985" y="1907823"/>
            <a:ext cx="1852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With large perturbation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AE8F3D-2E35-2E47-9844-BB4400CC2918}"/>
              </a:ext>
            </a:extLst>
          </p:cNvPr>
          <p:cNvSpPr txBox="1"/>
          <p:nvPr/>
        </p:nvSpPr>
        <p:spPr>
          <a:xfrm>
            <a:off x="1399985" y="4724823"/>
            <a:ext cx="1852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Without large perturbation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BA23F7-AC99-704A-958D-E3CDC0F2606E}"/>
              </a:ext>
            </a:extLst>
          </p:cNvPr>
          <p:cNvSpPr txBox="1"/>
          <p:nvPr/>
        </p:nvSpPr>
        <p:spPr>
          <a:xfrm>
            <a:off x="1394269" y="3625501"/>
            <a:ext cx="2043112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Wavenumber (1/km)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B518A0-ED20-D748-8152-1E08457DC56B}"/>
              </a:ext>
            </a:extLst>
          </p:cNvPr>
          <p:cNvSpPr txBox="1"/>
          <p:nvPr/>
        </p:nvSpPr>
        <p:spPr>
          <a:xfrm>
            <a:off x="1394269" y="6396335"/>
            <a:ext cx="2043112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Wavenumber (1/km)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A676E5A-9E4F-8D42-A2B6-62EBF11772A5}"/>
              </a:ext>
            </a:extLst>
          </p:cNvPr>
          <p:cNvCxnSpPr>
            <a:cxnSpLocks/>
          </p:cNvCxnSpPr>
          <p:nvPr/>
        </p:nvCxnSpPr>
        <p:spPr>
          <a:xfrm>
            <a:off x="5488782" y="2214387"/>
            <a:ext cx="200025" cy="4857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6F12A60-2B45-E243-845E-7B285A3F42E1}"/>
              </a:ext>
            </a:extLst>
          </p:cNvPr>
          <p:cNvSpPr txBox="1"/>
          <p:nvPr/>
        </p:nvSpPr>
        <p:spPr>
          <a:xfrm>
            <a:off x="4981577" y="2982724"/>
            <a:ext cx="12144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Wavelength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23CF43-0311-5541-BEF6-6350217E8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3029" y="102205"/>
            <a:ext cx="8610600" cy="1293028"/>
          </a:xfrm>
        </p:spPr>
        <p:txBody>
          <a:bodyPr/>
          <a:lstStyle/>
          <a:p>
            <a:r>
              <a:rPr lang="en-US" dirty="0"/>
              <a:t>Wavelength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9ECAE5-FF0E-A542-BFE3-6C546B210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5043" y="1346313"/>
            <a:ext cx="3451223" cy="5112374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/>
              <a:t>Need wave parameters to model/understand the perturbations</a:t>
            </a:r>
          </a:p>
          <a:p>
            <a:r>
              <a:rPr lang="en-US" sz="1800" dirty="0"/>
              <a:t>Cannot retrieve a frequency from the data because it is sampled in space, not time</a:t>
            </a:r>
          </a:p>
          <a:p>
            <a:r>
              <a:rPr lang="en-US" sz="1800" dirty="0"/>
              <a:t>Can use a Lomb-</a:t>
            </a:r>
            <a:r>
              <a:rPr lang="en-US" sz="1800" dirty="0" err="1"/>
              <a:t>Scargle</a:t>
            </a:r>
            <a:r>
              <a:rPr lang="en-US" sz="1800" dirty="0"/>
              <a:t> periodogram to retrieve a wavenumber</a:t>
            </a:r>
          </a:p>
          <a:p>
            <a:r>
              <a:rPr lang="en-US" sz="1800" dirty="0"/>
              <a:t>Use amplitude vs altitude profiles</a:t>
            </a:r>
          </a:p>
          <a:p>
            <a:r>
              <a:rPr lang="en-US" sz="1800" dirty="0"/>
              <a:t>All show a single dominant wavenumber peak</a:t>
            </a:r>
          </a:p>
          <a:p>
            <a:pPr lvl="1"/>
            <a:r>
              <a:rPr lang="en-US" sz="1800" dirty="0"/>
              <a:t>Second highest peak usually orders of magnitude lower in power</a:t>
            </a:r>
          </a:p>
          <a:p>
            <a:r>
              <a:rPr lang="en-US" sz="1800" dirty="0"/>
              <a:t>Average wavelength is 29.6 ± 9.5 km, consistent with </a:t>
            </a:r>
            <a:r>
              <a:rPr lang="en-US" sz="1800" dirty="0" err="1"/>
              <a:t>thermospheric</a:t>
            </a:r>
            <a:r>
              <a:rPr lang="en-US" sz="1800" dirty="0"/>
              <a:t> waves</a:t>
            </a:r>
          </a:p>
        </p:txBody>
      </p:sp>
    </p:spTree>
    <p:extLst>
      <p:ext uri="{BB962C8B-B14F-4D97-AF65-F5344CB8AC3E}">
        <p14:creationId xmlns:p14="http://schemas.microsoft.com/office/powerpoint/2010/main" val="1165343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01D43-AB08-8042-AF4D-C746E1B3C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DSMC Model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384E8-8365-F149-8E65-43D734A0E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Can’t find frequency directly, so we model perturbations of different frequencies and compare</a:t>
            </a:r>
          </a:p>
          <a:p>
            <a:r>
              <a:rPr lang="en-US" dirty="0"/>
              <a:t>1D DSMC model with Mars-like O and CO</a:t>
            </a:r>
            <a:r>
              <a:rPr lang="en-US" baseline="-25000" dirty="0"/>
              <a:t>2</a:t>
            </a:r>
            <a:r>
              <a:rPr lang="en-US" dirty="0"/>
              <a:t> atmosphere</a:t>
            </a:r>
          </a:p>
          <a:p>
            <a:r>
              <a:rPr lang="en-US" dirty="0"/>
              <a:t>Change number flux in bottom cell at 100 km altitude</a:t>
            </a:r>
          </a:p>
          <a:p>
            <a:r>
              <a:rPr lang="en-US" dirty="0"/>
              <a:t>Choose frequencies corresponding to gravity waves, evanescent (decaying) waves, and acoustic waves and compare resulting perturbations to the data</a:t>
            </a:r>
          </a:p>
          <a:p>
            <a:r>
              <a:rPr lang="en-US" dirty="0"/>
              <a:t>Best fit is an acoustic wave with frequencies slightly above the acoustic cutoff frequency</a:t>
            </a:r>
          </a:p>
          <a:p>
            <a:pPr lvl="1"/>
            <a:r>
              <a:rPr lang="en-US" dirty="0"/>
              <a:t>We see residual heating in O but not CO</a:t>
            </a:r>
            <a:r>
              <a:rPr lang="en-US" baseline="-25000" dirty="0"/>
              <a:t>2</a:t>
            </a:r>
            <a:r>
              <a:rPr lang="en-US" dirty="0"/>
              <a:t> for this wave, explaining the O/CO</a:t>
            </a:r>
            <a:r>
              <a:rPr lang="en-US" baseline="-25000" dirty="0"/>
              <a:t>2</a:t>
            </a:r>
            <a:r>
              <a:rPr lang="en-US" dirty="0"/>
              <a:t> increase seen in the data</a:t>
            </a:r>
          </a:p>
        </p:txBody>
      </p:sp>
    </p:spTree>
    <p:extLst>
      <p:ext uri="{BB962C8B-B14F-4D97-AF65-F5344CB8AC3E}">
        <p14:creationId xmlns:p14="http://schemas.microsoft.com/office/powerpoint/2010/main" val="2684676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F8272-B2D5-D149-AD01-4873501FE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64028"/>
            <a:ext cx="8610600" cy="1293028"/>
          </a:xfrm>
        </p:spPr>
        <p:txBody>
          <a:bodyPr/>
          <a:lstStyle/>
          <a:p>
            <a:pPr algn="ctr"/>
            <a:r>
              <a:rPr lang="en-US" dirty="0"/>
              <a:t>Acoustic Wave - O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4C48F9E-42D7-AA46-89A3-20CFE817DD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204" y="1168400"/>
            <a:ext cx="11593592" cy="5492465"/>
          </a:xfr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70493C4-063F-3E4C-BCB7-9C75C6150441}"/>
              </a:ext>
            </a:extLst>
          </p:cNvPr>
          <p:cNvCxnSpPr>
            <a:cxnSpLocks/>
          </p:cNvCxnSpPr>
          <p:nvPr/>
        </p:nvCxnSpPr>
        <p:spPr>
          <a:xfrm flipH="1">
            <a:off x="7906810" y="4180186"/>
            <a:ext cx="778933" cy="0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091D43E-4EE8-BD42-89E6-E1AEC78E534C}"/>
              </a:ext>
            </a:extLst>
          </p:cNvPr>
          <p:cNvSpPr txBox="1"/>
          <p:nvPr/>
        </p:nvSpPr>
        <p:spPr>
          <a:xfrm>
            <a:off x="8685743" y="3963085"/>
            <a:ext cx="127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Residual heating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6DDB286-E805-3844-8E70-651B6C6FA141}"/>
              </a:ext>
            </a:extLst>
          </p:cNvPr>
          <p:cNvCxnSpPr>
            <a:cxnSpLocks/>
          </p:cNvCxnSpPr>
          <p:nvPr/>
        </p:nvCxnSpPr>
        <p:spPr>
          <a:xfrm>
            <a:off x="6261630" y="2777596"/>
            <a:ext cx="0" cy="465667"/>
          </a:xfrm>
          <a:prstGeom prst="straightConnector1">
            <a:avLst/>
          </a:prstGeom>
          <a:ln w="47625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664846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Dissertation Defense</Template>
  <TotalTime>18</TotalTime>
  <Words>645</Words>
  <Application>Microsoft Macintosh PowerPoint</Application>
  <PresentationFormat>Widescreen</PresentationFormat>
  <Paragraphs>59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Cambria Math</vt:lpstr>
      <vt:lpstr>Century Gothic</vt:lpstr>
      <vt:lpstr>Vapor Trail</vt:lpstr>
      <vt:lpstr>Large amplitude exospheric waves seen in MAVEN NGIMS data</vt:lpstr>
      <vt:lpstr>MAVEN Mission</vt:lpstr>
      <vt:lpstr>Perturbations</vt:lpstr>
      <vt:lpstr>PowerPoint Presentation</vt:lpstr>
      <vt:lpstr>Average profile</vt:lpstr>
      <vt:lpstr>PowerPoint Presentation</vt:lpstr>
      <vt:lpstr>Wavelength</vt:lpstr>
      <vt:lpstr>DSMC Model Comparison</vt:lpstr>
      <vt:lpstr>Acoustic Wave - O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Processes Occurring in the Upper Atmosphere of Mars Using NGIMS Data Analysis</dc:title>
  <dc:creator>Microsoft Office User</dc:creator>
  <cp:lastModifiedBy>Microsoft Office User</cp:lastModifiedBy>
  <cp:revision>8</cp:revision>
  <dcterms:created xsi:type="dcterms:W3CDTF">2020-04-20T13:54:04Z</dcterms:created>
  <dcterms:modified xsi:type="dcterms:W3CDTF">2020-04-28T07:42:12Z</dcterms:modified>
</cp:coreProperties>
</file>