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3" r:id="rId1"/>
  </p:sldMasterIdLst>
  <p:notesMasterIdLst>
    <p:notesMasterId r:id="rId11"/>
  </p:notesMasterIdLst>
  <p:handoutMasterIdLst>
    <p:handoutMasterId r:id="rId12"/>
  </p:handoutMasterIdLst>
  <p:sldIdLst>
    <p:sldId id="476" r:id="rId2"/>
    <p:sldId id="477" r:id="rId3"/>
    <p:sldId id="478" r:id="rId4"/>
    <p:sldId id="479" r:id="rId5"/>
    <p:sldId id="480" r:id="rId6"/>
    <p:sldId id="481" r:id="rId7"/>
    <p:sldId id="483" r:id="rId8"/>
    <p:sldId id="484" r:id="rId9"/>
    <p:sldId id="485" r:id="rId10"/>
  </p:sldIdLst>
  <p:sldSz cx="9144000" cy="6858000" type="screen4x3"/>
  <p:notesSz cx="9906000" cy="6794500"/>
  <p:defaultTextStyle>
    <a:defPPr>
      <a:defRPr lang="de-DE"/>
    </a:defPPr>
    <a:lvl1pPr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1pPr>
    <a:lvl2pPr marL="4572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2pPr>
    <a:lvl3pPr marL="9144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3pPr>
    <a:lvl4pPr marL="13716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4pPr>
    <a:lvl5pPr marL="1828800" algn="r" rtl="0" fontAlgn="t">
      <a:lnSpc>
        <a:spcPct val="80000"/>
      </a:lnSpc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Lucida Sans Unicod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39">
          <p15:clr>
            <a:srgbClr val="A4A3A4"/>
          </p15:clr>
        </p15:guide>
        <p15:guide id="2" pos="3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FA3"/>
    <a:srgbClr val="84BD00"/>
    <a:srgbClr val="41748D"/>
    <a:srgbClr val="0061A0"/>
    <a:srgbClr val="4D4D4D"/>
    <a:srgbClr val="F2F2F2"/>
    <a:srgbClr val="800000"/>
    <a:srgbClr val="DDDDDD"/>
    <a:srgbClr val="FADCD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483" autoAdjust="0"/>
  </p:normalViewPr>
  <p:slideViewPr>
    <p:cSldViewPr snapToGrid="0">
      <p:cViewPr varScale="1">
        <p:scale>
          <a:sx n="73" d="100"/>
          <a:sy n="73" d="100"/>
        </p:scale>
        <p:origin x="43" y="1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1938" y="-120"/>
      </p:cViewPr>
      <p:guideLst>
        <p:guide orient="horz" pos="2139"/>
        <p:guide pos="3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1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8" rIns="92059" bIns="46028" numCol="1" anchor="t" anchorCtr="0" compatLnSpc="1">
            <a:prstTxWarp prst="textNoShape">
              <a:avLst/>
            </a:prstTxWarp>
          </a:bodyPr>
          <a:lstStyle>
            <a:lvl1pPr algn="l" defTabSz="922338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4988" y="0"/>
            <a:ext cx="4291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8" rIns="92059" bIns="46028" numCol="1" anchor="t" anchorCtr="0" compatLnSpc="1">
            <a:prstTxWarp prst="textNoShape">
              <a:avLst/>
            </a:prstTxWarp>
          </a:bodyPr>
          <a:lstStyle>
            <a:lvl1pPr defTabSz="922338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4775"/>
            <a:ext cx="42910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8" rIns="92059" bIns="46028" numCol="1" anchor="b" anchorCtr="0" compatLnSpc="1">
            <a:prstTxWarp prst="textNoShape">
              <a:avLst/>
            </a:prstTxWarp>
          </a:bodyPr>
          <a:lstStyle>
            <a:lvl1pPr algn="l" defTabSz="922338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4988" y="6454775"/>
            <a:ext cx="4291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59" tIns="46028" rIns="92059" bIns="46028" numCol="1" anchor="b" anchorCtr="0" compatLnSpc="1">
            <a:prstTxWarp prst="textNoShape">
              <a:avLst/>
            </a:prstTxWarp>
          </a:bodyPr>
          <a:lstStyle>
            <a:lvl1pPr defTabSz="922338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7E4D4A4-1D16-4525-9350-BE42BD5B934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4093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24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0" tIns="46202" rIns="92410" bIns="46202" numCol="1" anchor="t" anchorCtr="0" compatLnSpc="1">
            <a:prstTxWarp prst="textNoShape">
              <a:avLst/>
            </a:prstTxWarp>
          </a:bodyPr>
          <a:lstStyle>
            <a:lvl1pPr algn="l" defTabSz="927100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08638" y="0"/>
            <a:ext cx="42624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0" tIns="46202" rIns="92410" bIns="46202" numCol="1" anchor="t" anchorCtr="0" compatLnSpc="1">
            <a:prstTxWarp prst="textNoShape">
              <a:avLst/>
            </a:prstTxWarp>
          </a:bodyPr>
          <a:lstStyle>
            <a:lvl1pPr defTabSz="927100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17875" y="525463"/>
            <a:ext cx="3354388" cy="251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3025" y="3251200"/>
            <a:ext cx="729297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0" tIns="46202" rIns="92410" bIns="462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4775"/>
            <a:ext cx="426243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0" tIns="46202" rIns="92410" bIns="46202" numCol="1" anchor="b" anchorCtr="0" compatLnSpc="1">
            <a:prstTxWarp prst="textNoShape">
              <a:avLst/>
            </a:prstTxWarp>
          </a:bodyPr>
          <a:lstStyle>
            <a:lvl1pPr algn="l" defTabSz="927100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08638" y="6454775"/>
            <a:ext cx="426243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10" tIns="46202" rIns="92410" bIns="46202" numCol="1" anchor="b" anchorCtr="0" compatLnSpc="1">
            <a:prstTxWarp prst="textNoShape">
              <a:avLst/>
            </a:prstTxWarp>
          </a:bodyPr>
          <a:lstStyle>
            <a:lvl1pPr defTabSz="927100" eaLnBrk="0" fontAlgn="base" hangingPunct="0">
              <a:lnSpc>
                <a:spcPct val="100000"/>
              </a:lnSpc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5EC50734-F5ED-48BF-A302-6CCA3521D9E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364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0734-F5ED-48BF-A302-6CCA3521D9E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54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1485900"/>
            <a:ext cx="8058150" cy="4967288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1A0"/>
              </a:buClr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>
                <a:solidFill>
                  <a:srgbClr val="000000"/>
                </a:solidFill>
              </a:defRPr>
            </a:lvl2pPr>
            <a:lvl3pPr marL="355600" indent="-2492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>
                <a:solidFill>
                  <a:srgbClr val="000000"/>
                </a:solidFill>
              </a:defRPr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tabLst/>
              <a:defRPr sz="1800">
                <a:solidFill>
                  <a:srgbClr val="000000"/>
                </a:solidFill>
              </a:defRPr>
            </a:lvl4pPr>
            <a:lvl5pPr marL="541338" indent="-223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tabLst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7FE7C25-DF67-4539-96E8-14EF615F1F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27226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684213" y="1484313"/>
            <a:ext cx="3816000" cy="49688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2pPr>
            <a:lvl3pPr marL="541338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4pPr>
            <a:lvl5pPr marL="541338" indent="-220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 hasCustomPrompt="1"/>
          </p:nvPr>
        </p:nvSpPr>
        <p:spPr>
          <a:xfrm>
            <a:off x="4926363" y="1484313"/>
            <a:ext cx="3816000" cy="49688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>
                <a:solidFill>
                  <a:srgbClr val="41748D"/>
                </a:solidFill>
              </a:defRPr>
            </a:lvl1pPr>
            <a:lvl2pPr marL="271463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2pPr>
            <a:lvl3pPr marL="541338" indent="-2698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3pPr>
            <a:lvl4pPr marL="449263" indent="-2349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4pPr>
            <a:lvl5pPr marL="541338" indent="-2206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defRPr sz="1800"/>
            </a:lvl5pPr>
            <a:lvl6pPr>
              <a:defRPr sz="711"/>
            </a:lvl6pPr>
            <a:lvl7pPr>
              <a:defRPr sz="711"/>
            </a:lvl7pPr>
            <a:lvl8pPr>
              <a:defRPr sz="711"/>
            </a:lvl8pPr>
            <a:lvl9pPr>
              <a:defRPr sz="711"/>
            </a:lvl9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710706" y="5812118"/>
            <a:ext cx="373529" cy="3735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7FE7C25-DF67-4539-96E8-14EF615F1F4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12807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7FE7C25-DF67-4539-96E8-14EF615F1F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2303463" y="253066"/>
            <a:ext cx="6438900" cy="12328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8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16274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84314"/>
            <a:ext cx="8058149" cy="496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Sie</a:t>
            </a:r>
            <a:r>
              <a:rPr lang="en-US" noProof="0" dirty="0" smtClean="0"/>
              <a:t>, um die </a:t>
            </a:r>
            <a:r>
              <a:rPr lang="en-US" noProof="0" dirty="0" err="1" smtClean="0"/>
              <a:t>Formate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Vorlagentextes</a:t>
            </a:r>
            <a:r>
              <a:rPr lang="en-US" noProof="0" dirty="0" smtClean="0"/>
              <a:t> </a:t>
            </a:r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</p:txBody>
      </p:sp>
      <p:sp>
        <p:nvSpPr>
          <p:cNvPr id="24" name="Rechteck 23"/>
          <p:cNvSpPr/>
          <p:nvPr/>
        </p:nvSpPr>
        <p:spPr bwMode="auto">
          <a:xfrm>
            <a:off x="3860800" y="0"/>
            <a:ext cx="5283200" cy="252591"/>
          </a:xfrm>
          <a:prstGeom prst="rect">
            <a:avLst/>
          </a:prstGeom>
          <a:solidFill>
            <a:srgbClr val="4174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360862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43463" algn="r"/>
              </a:tabLst>
            </a:pPr>
            <a:r>
              <a:rPr kumimoji="0" lang="de-DE" sz="1000" b="0" i="0" u="none" strike="noStrike" cap="all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	Institut für Weltraumforschung</a:t>
            </a:r>
          </a:p>
        </p:txBody>
      </p:sp>
      <p:sp>
        <p:nvSpPr>
          <p:cNvPr id="25" name="Rechteck 24"/>
          <p:cNvSpPr/>
          <p:nvPr/>
        </p:nvSpPr>
        <p:spPr bwMode="auto">
          <a:xfrm>
            <a:off x="2303463" y="0"/>
            <a:ext cx="1557337" cy="252592"/>
          </a:xfrm>
          <a:prstGeom prst="rect">
            <a:avLst/>
          </a:prstGeom>
          <a:solidFill>
            <a:srgbClr val="84BD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360862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63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-833" y="6605409"/>
            <a:ext cx="2304296" cy="252591"/>
          </a:xfrm>
          <a:prstGeom prst="rect">
            <a:avLst/>
          </a:prstGeom>
          <a:solidFill>
            <a:srgbClr val="2954A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36089" tIns="18045" rIns="36089" bIns="1804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360862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7550" algn="l"/>
              </a:tabLst>
            </a:pPr>
            <a:r>
              <a:rPr kumimoji="0" lang="de-DE" sz="842" b="1" i="0" u="none" strike="noStrike" cap="all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                     </a:t>
            </a:r>
            <a:r>
              <a:rPr kumimoji="0" lang="de-DE" sz="1000" b="0" i="0" u="none" strike="noStrike" cap="all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iwf.oeaw.ac.at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303464" y="252591"/>
            <a:ext cx="6438900" cy="123172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2303462" y="6605409"/>
            <a:ext cx="6438899" cy="2525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67FE7C25-DF67-4539-96E8-14EF615F1F4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iagonal liegende Ecken des Rechtecks abrunden 10"/>
          <p:cNvSpPr/>
          <p:nvPr/>
        </p:nvSpPr>
        <p:spPr bwMode="auto">
          <a:xfrm>
            <a:off x="3598333" y="3005667"/>
            <a:ext cx="914400" cy="914400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sp>
        <p:nvSpPr>
          <p:cNvPr id="12" name="Auf der gleichen Seite des Rechtecks liegende Ecken abrunden 11"/>
          <p:cNvSpPr/>
          <p:nvPr/>
        </p:nvSpPr>
        <p:spPr bwMode="auto">
          <a:xfrm>
            <a:off x="1949116" y="190500"/>
            <a:ext cx="3356810" cy="1060450"/>
          </a:xfrm>
          <a:prstGeom prst="round2Same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t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 Unicode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2" y="257970"/>
            <a:ext cx="1816577" cy="79508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89" y="6453188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5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</p:sldLayoutIdLst>
  <p:transition>
    <p:zoom/>
  </p:transition>
  <p:timing>
    <p:tnLst>
      <p:par>
        <p:cTn id="1" dur="indefinite" restart="never" nodeType="tmRoot"/>
      </p:par>
    </p:tnLst>
  </p:timing>
  <p:hf hdr="0" dt="0"/>
  <p:txStyles>
    <p:titleStyle>
      <a:lvl1pPr marL="177299" indent="-177299" algn="r" rtl="0" eaLnBrk="1" fontAlgn="t" hangingPunct="1">
        <a:lnSpc>
          <a:spcPct val="100000"/>
        </a:lnSpc>
        <a:spcBef>
          <a:spcPct val="0"/>
        </a:spcBef>
        <a:spcAft>
          <a:spcPct val="0"/>
        </a:spcAft>
        <a:defRPr sz="2800" b="0" cap="all" baseline="0">
          <a:solidFill>
            <a:srgbClr val="41748D"/>
          </a:solidFill>
          <a:latin typeface="+mj-lt"/>
          <a:ea typeface="+mj-ea"/>
          <a:cs typeface="+mj-cs"/>
        </a:defRPr>
      </a:lvl1pPr>
      <a:lvl2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2pPr>
      <a:lvl3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3pPr>
      <a:lvl4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4pPr>
      <a:lvl5pPr marL="177299" indent="-177299" algn="r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>
          <a:solidFill>
            <a:schemeClr val="bg1"/>
          </a:solidFill>
          <a:latin typeface="Lucida Sans Unicode" pitchFamily="34" charset="0"/>
        </a:defRPr>
      </a:lvl5pPr>
      <a:lvl6pPr marL="357729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6pPr>
      <a:lvl7pPr marL="538160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7pPr>
      <a:lvl8pPr marL="718591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8pPr>
      <a:lvl9pPr marL="899023" indent="-177299" algn="l" rtl="0" eaLnBrk="1" fontAlgn="t" hangingPunct="1">
        <a:lnSpc>
          <a:spcPct val="80000"/>
        </a:lnSpc>
        <a:spcBef>
          <a:spcPct val="0"/>
        </a:spcBef>
        <a:spcAft>
          <a:spcPct val="0"/>
        </a:spcAft>
        <a:defRPr sz="1263" b="1">
          <a:solidFill>
            <a:schemeClr val="bg1"/>
          </a:solidFill>
          <a:latin typeface="Lucida Sans Unicode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None/>
        <a:defRPr sz="1800">
          <a:solidFill>
            <a:srgbClr val="41748D"/>
          </a:solidFill>
          <a:latin typeface="+mj-lt"/>
          <a:ea typeface="+mn-ea"/>
          <a:cs typeface="+mn-cs"/>
        </a:defRPr>
      </a:lvl1pPr>
      <a:lvl2pPr marL="271463" indent="-271463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2pPr>
      <a:lvl3pPr marL="355600" indent="-2492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3pPr>
      <a:lvl4pPr marL="449263" indent="-234950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4pPr>
      <a:lvl5pPr marL="541338" indent="-223838" algn="l" rtl="0" eaLnBrk="1" fontAlgn="base" hangingPunct="1">
        <a:lnSpc>
          <a:spcPct val="100000"/>
        </a:lnSpc>
        <a:spcBef>
          <a:spcPts val="0"/>
        </a:spcBef>
        <a:spcAft>
          <a:spcPts val="600"/>
        </a:spcAft>
        <a:buClr>
          <a:srgbClr val="41748D"/>
        </a:buClr>
        <a:buFont typeface="Wingdings" pitchFamily="2" charset="2"/>
        <a:buChar char="§"/>
        <a:defRPr sz="1800">
          <a:solidFill>
            <a:srgbClr val="000000"/>
          </a:solidFill>
          <a:latin typeface="+mj-lt"/>
        </a:defRPr>
      </a:lvl5pPr>
      <a:lvl6pPr marL="870204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6pPr>
      <a:lvl7pPr marL="1050635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7pPr>
      <a:lvl8pPr marL="1231066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8pPr>
      <a:lvl9pPr marL="1411496" indent="-78313" algn="l" rtl="0" eaLnBrk="1" fontAlgn="base" hangingPunct="1">
        <a:lnSpc>
          <a:spcPct val="110000"/>
        </a:lnSpc>
        <a:spcBef>
          <a:spcPct val="40000"/>
        </a:spcBef>
        <a:spcAft>
          <a:spcPct val="0"/>
        </a:spcAft>
        <a:buClr>
          <a:srgbClr val="00589C"/>
        </a:buClr>
        <a:buFont typeface="Wingdings" pitchFamily="2" charset="2"/>
        <a:buChar char="§"/>
        <a:defRPr>
          <a:solidFill>
            <a:srgbClr val="4D4D4D"/>
          </a:solidFill>
          <a:latin typeface="+mn-lt"/>
        </a:defRPr>
      </a:lvl9pPr>
    </p:bodyStyle>
    <p:otherStyle>
      <a:defPPr>
        <a:defRPr lang="de-DE"/>
      </a:defPPr>
      <a:lvl1pPr marL="0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1pPr>
      <a:lvl2pPr marL="180431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2pPr>
      <a:lvl3pPr marL="360862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3pPr>
      <a:lvl4pPr marL="541293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4pPr>
      <a:lvl5pPr marL="721723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5pPr>
      <a:lvl6pPr marL="902154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6pPr>
      <a:lvl7pPr marL="1082586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7pPr>
      <a:lvl8pPr marL="1263017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8pPr>
      <a:lvl9pPr marL="1443448" algn="l" defTabSz="360862" rtl="0" eaLnBrk="1" latinLnBrk="0" hangingPunct="1">
        <a:defRPr sz="7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60">
          <p15:clr>
            <a:srgbClr val="F26B43"/>
          </p15:clr>
        </p15:guide>
        <p15:guide id="2" orient="horz" pos="4320">
          <p15:clr>
            <a:srgbClr val="F26B43"/>
          </p15:clr>
        </p15:guide>
        <p15:guide id="3" orient="horz" pos="935">
          <p15:clr>
            <a:srgbClr val="F26B43"/>
          </p15:clr>
        </p15:guide>
        <p15:guide id="4" pos="5507">
          <p15:clr>
            <a:srgbClr val="F26B43"/>
          </p15:clr>
        </p15:guide>
        <p15:guide id="5" orient="horz" pos="4065">
          <p15:clr>
            <a:srgbClr val="F26B43"/>
          </p15:clr>
        </p15:guide>
        <p15:guide id="6" pos="431">
          <p15:clr>
            <a:srgbClr val="F26B43"/>
          </p15:clr>
        </p15:guide>
        <p15:guide id="7">
          <p15:clr>
            <a:srgbClr val="F26B43"/>
          </p15:clr>
        </p15:guide>
        <p15:guide id="8" orient="horz" pos="159">
          <p15:clr>
            <a:srgbClr val="F26B43"/>
          </p15:clr>
        </p15:guide>
        <p15:guide id="9" orient="horz">
          <p15:clr>
            <a:srgbClr val="F26B43"/>
          </p15:clr>
        </p15:guide>
        <p15:guide id="10" pos="129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 rot="21600000">
            <a:off x="697117" y="5749542"/>
            <a:ext cx="8045246" cy="688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44000" tIns="0" rIns="0" bIns="72000" anchor="ctr">
            <a:spAutoFit/>
          </a:bodyPr>
          <a:lstStyle/>
          <a:p>
            <a:pPr algn="l" fontAlgn="base">
              <a:lnSpc>
                <a:spcPct val="100000"/>
              </a:lnSpc>
              <a:spcAft>
                <a:spcPts val="0"/>
              </a:spcAft>
              <a:defRPr/>
            </a:pPr>
            <a:r>
              <a:rPr lang="de-DE" sz="2400" b="0" dirty="0" smtClean="0">
                <a:latin typeface="+mj-lt"/>
              </a:rPr>
              <a:t>Martin Volwerk</a:t>
            </a:r>
            <a:endParaRPr lang="de-DE" sz="1600" b="0" dirty="0">
              <a:solidFill>
                <a:srgbClr val="FFFFFF"/>
              </a:solidFill>
              <a:latin typeface="Trebuchet MS"/>
            </a:endParaRPr>
          </a:p>
          <a:p>
            <a:pPr algn="l" fontAlgn="base">
              <a:lnSpc>
                <a:spcPct val="100000"/>
              </a:lnSpc>
              <a:spcAft>
                <a:spcPts val="0"/>
              </a:spcAft>
              <a:defRPr/>
            </a:pPr>
            <a:r>
              <a:rPr lang="de-DE" sz="1600" b="0" dirty="0" smtClean="0">
                <a:solidFill>
                  <a:srgbClr val="FFFFFF"/>
                </a:solidFill>
                <a:latin typeface="Trebuchet MS"/>
              </a:rPr>
              <a:t>Space Research Institute (IWF), Austrian Academy of Sciences (</a:t>
            </a:r>
            <a:r>
              <a:rPr lang="de-DE" sz="1600" b="0" dirty="0" smtClean="0">
                <a:solidFill>
                  <a:srgbClr val="FFFFFF"/>
                </a:solidFill>
                <a:latin typeface="Trebuchet MS" panose="020B0603020202020204" pitchFamily="34" charset="0"/>
              </a:rPr>
              <a:t>ÖAW)</a:t>
            </a:r>
            <a:endParaRPr lang="de-DE" sz="2400" b="0" dirty="0" smtClean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17681" y="253066"/>
            <a:ext cx="6671825" cy="1922575"/>
          </a:xfrm>
        </p:spPr>
        <p:txBody>
          <a:bodyPr/>
          <a:lstStyle/>
          <a:p>
            <a:r>
              <a:rPr lang="en-US" sz="4000" dirty="0" smtClean="0"/>
              <a:t>characteristics </a:t>
            </a:r>
            <a:r>
              <a:rPr lang="en-US" sz="4000" dirty="0"/>
              <a:t>of magnetic holes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3" y="2020043"/>
            <a:ext cx="5687082" cy="424133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400800" y="2175641"/>
            <a:ext cx="248870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Martin </a:t>
            </a:r>
            <a:r>
              <a:rPr lang="en-US" sz="1800" b="0" dirty="0" err="1">
                <a:solidFill>
                  <a:srgbClr val="000000"/>
                </a:solidFill>
                <a:latin typeface="+mj-lt"/>
              </a:rPr>
              <a:t>Volwerk</a:t>
            </a:r>
            <a:endParaRPr lang="en-US" sz="1800" b="0" dirty="0">
              <a:solidFill>
                <a:srgbClr val="000000"/>
              </a:solidFill>
              <a:latin typeface="+mj-lt"/>
            </a:endParaRP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Charlotte Goetz</a:t>
            </a: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Ferdinand </a:t>
            </a:r>
            <a:r>
              <a:rPr lang="en-US" sz="1800" b="0" dirty="0" err="1">
                <a:solidFill>
                  <a:srgbClr val="000000"/>
                </a:solidFill>
                <a:latin typeface="+mj-lt"/>
              </a:rPr>
              <a:t>Plaschke</a:t>
            </a:r>
            <a:endParaRPr lang="en-US" sz="1800" b="0" dirty="0">
              <a:solidFill>
                <a:srgbClr val="000000"/>
              </a:solidFill>
              <a:latin typeface="+mj-lt"/>
            </a:endParaRP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Tomas </a:t>
            </a:r>
            <a:r>
              <a:rPr lang="en-US" sz="1800" b="0" dirty="0" err="1">
                <a:solidFill>
                  <a:srgbClr val="000000"/>
                </a:solidFill>
                <a:latin typeface="+mj-lt"/>
              </a:rPr>
              <a:t>Karlsson</a:t>
            </a:r>
            <a:endParaRPr lang="en-US" sz="1800" b="0" dirty="0">
              <a:solidFill>
                <a:srgbClr val="000000"/>
              </a:solidFill>
              <a:latin typeface="+mj-lt"/>
            </a:endParaRP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Daniel </a:t>
            </a:r>
            <a:r>
              <a:rPr lang="en-US" sz="1800" b="0" dirty="0" err="1">
                <a:solidFill>
                  <a:srgbClr val="000000"/>
                </a:solidFill>
                <a:latin typeface="+mj-lt"/>
              </a:rPr>
              <a:t>Heyner</a:t>
            </a:r>
            <a:endParaRPr lang="en-US" sz="1800" b="0" dirty="0">
              <a:solidFill>
                <a:srgbClr val="000000"/>
              </a:solidFill>
              <a:latin typeface="+mj-lt"/>
            </a:endParaRP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Brian Anderson</a:t>
            </a:r>
            <a:endParaRPr lang="de-DE" sz="1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72101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Preparation for </a:t>
            </a:r>
            <a:r>
              <a:rPr lang="en-US" dirty="0" err="1" smtClean="0"/>
              <a:t>BepiColombo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To do science during the cruise phase </a:t>
            </a:r>
          </a:p>
          <a:p>
            <a:pPr lvl="1"/>
            <a:r>
              <a:rPr lang="en-US" dirty="0" smtClean="0"/>
              <a:t>Possibility to use these compressional structures for magnetometer calibration</a:t>
            </a:r>
          </a:p>
          <a:p>
            <a:pPr lvl="1"/>
            <a:r>
              <a:rPr lang="en-US" dirty="0" smtClean="0"/>
              <a:t>To study the development of magnetic holes through the inner solar syste</a:t>
            </a:r>
            <a:r>
              <a:rPr lang="en-US" dirty="0"/>
              <a:t>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0"/>
          </p:nvPr>
        </p:nvSpPr>
        <p:spPr>
          <a:xfrm>
            <a:off x="4926361" y="1484313"/>
            <a:ext cx="3816000" cy="4968875"/>
          </a:xfrm>
        </p:spPr>
        <p:txBody>
          <a:bodyPr/>
          <a:lstStyle/>
          <a:p>
            <a:r>
              <a:rPr lang="en-US" dirty="0" smtClean="0"/>
              <a:t>Method: Use Messenger data</a:t>
            </a:r>
            <a:endParaRPr lang="de-DE" dirty="0" smtClean="0"/>
          </a:p>
          <a:p>
            <a:endParaRPr lang="en-US" dirty="0"/>
          </a:p>
          <a:p>
            <a:pPr lvl="1"/>
            <a:r>
              <a:rPr lang="en-US" dirty="0" smtClean="0"/>
              <a:t>Messenger </a:t>
            </a:r>
            <a:r>
              <a:rPr lang="en-US" dirty="0" err="1" smtClean="0"/>
              <a:t>Magnetomer</a:t>
            </a:r>
            <a:r>
              <a:rPr lang="en-US" dirty="0" smtClean="0"/>
              <a:t> Data during cruise phase</a:t>
            </a:r>
          </a:p>
          <a:p>
            <a:pPr lvl="1"/>
            <a:r>
              <a:rPr lang="en-US" dirty="0"/>
              <a:t>starting from Earth (2005) and arriving at Mercury (2011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Unfortunately the data before the first Venus flyby are </a:t>
            </a:r>
            <a:r>
              <a:rPr lang="en-US" dirty="0" err="1" smtClean="0"/>
              <a:t>unrecoverably</a:t>
            </a:r>
            <a:r>
              <a:rPr lang="en-US" dirty="0" smtClean="0"/>
              <a:t> perturbed</a:t>
            </a:r>
          </a:p>
          <a:p>
            <a:pPr lvl="1"/>
            <a:r>
              <a:rPr lang="en-US" dirty="0" smtClean="0"/>
              <a:t>Start of study in 2007</a:t>
            </a:r>
          </a:p>
          <a:p>
            <a:pPr lvl="1"/>
            <a:r>
              <a:rPr lang="en-US" dirty="0" smtClean="0"/>
              <a:t>1 second resolution data</a:t>
            </a:r>
          </a:p>
          <a:p>
            <a:pPr lvl="1"/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the study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5" y="1882771"/>
            <a:ext cx="4268198" cy="36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514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are MHs?</a:t>
            </a:r>
          </a:p>
          <a:p>
            <a:r>
              <a:rPr lang="en-US" dirty="0" smtClean="0"/>
              <a:t>Turner et al. [1977]</a:t>
            </a:r>
          </a:p>
          <a:p>
            <a:pPr lvl="1"/>
            <a:r>
              <a:rPr lang="en-US" dirty="0" smtClean="0"/>
              <a:t>Magnetic </a:t>
            </a:r>
            <a:r>
              <a:rPr lang="en-US" dirty="0"/>
              <a:t>depressions with |B| &lt; 1 </a:t>
            </a:r>
            <a:r>
              <a:rPr lang="en-US" dirty="0" err="1"/>
              <a:t>nT</a:t>
            </a:r>
            <a:r>
              <a:rPr lang="en-US" dirty="0"/>
              <a:t> in an average field of |B| ∼ 6 </a:t>
            </a:r>
            <a:r>
              <a:rPr lang="en-US" dirty="0" err="1"/>
              <a:t>nT</a:t>
            </a:r>
            <a:r>
              <a:rPr lang="en-US" dirty="0"/>
              <a:t>, in the form of discrete “holes” </a:t>
            </a:r>
            <a:r>
              <a:rPr lang="en-US" dirty="0" smtClean="0"/>
              <a:t>in </a:t>
            </a:r>
            <a:r>
              <a:rPr lang="en-US" dirty="0"/>
              <a:t>the IMF. </a:t>
            </a:r>
            <a:endParaRPr lang="en-US" dirty="0" smtClean="0"/>
          </a:p>
          <a:p>
            <a:pPr lvl="1"/>
            <a:r>
              <a:rPr lang="en-US" dirty="0" smtClean="0"/>
              <a:t>Rotation </a:t>
            </a:r>
            <a:r>
              <a:rPr lang="en-US" dirty="0"/>
              <a:t>of the background magnetic field is small from one side of the hole to the </a:t>
            </a:r>
            <a:r>
              <a:rPr lang="en-US" dirty="0" smtClean="0"/>
              <a:t>other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ssumed </a:t>
            </a:r>
            <a:r>
              <a:rPr lang="en-US" dirty="0"/>
              <a:t>to be diamagnetic structures created by </a:t>
            </a:r>
            <a:r>
              <a:rPr lang="en-US" dirty="0" err="1"/>
              <a:t>inhomogeneities</a:t>
            </a:r>
            <a:r>
              <a:rPr lang="en-US" dirty="0"/>
              <a:t> in the solar wind </a:t>
            </a:r>
            <a:r>
              <a:rPr lang="en-US" dirty="0" smtClean="0"/>
              <a:t>plasma</a:t>
            </a:r>
            <a:endParaRPr lang="en-US" dirty="0"/>
          </a:p>
          <a:p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10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Similarities to Mirror Mode structures</a:t>
                </a:r>
              </a:p>
              <a:p>
                <a:pPr lvl="1"/>
                <a:r>
                  <a:rPr lang="en-US" dirty="0" smtClean="0"/>
                  <a:t>MHs </a:t>
                </a:r>
                <a:r>
                  <a:rPr lang="en-US" dirty="0"/>
                  <a:t>mainly occur in high plasma-β solar </a:t>
                </a:r>
                <a:r>
                  <a:rPr lang="en-US" dirty="0" smtClean="0"/>
                  <a:t>wind</a:t>
                </a:r>
              </a:p>
              <a:p>
                <a:pPr lvl="1"/>
                <a:r>
                  <a:rPr lang="en-US" dirty="0"/>
                  <a:t>R</a:t>
                </a:r>
                <a:r>
                  <a:rPr lang="en-US" dirty="0" smtClean="0"/>
                  <a:t>elated to mirror modes (MM)</a:t>
                </a:r>
              </a:p>
              <a:p>
                <a:pPr marL="0" lvl="1" indent="0" algn="just">
                  <a:buNone/>
                </a:pPr>
                <a:endParaRPr lang="en-US" dirty="0" smtClean="0">
                  <a:solidFill>
                    <a:srgbClr val="41748D"/>
                  </a:solidFill>
                  <a:ea typeface="+mn-ea"/>
                  <a:cs typeface="+mn-cs"/>
                </a:endParaRPr>
              </a:p>
              <a:p>
                <a:pPr marL="0" lvl="1" indent="0" algn="just">
                  <a:buNone/>
                </a:pPr>
                <a:r>
                  <a:rPr lang="en-US" dirty="0" smtClean="0">
                    <a:solidFill>
                      <a:srgbClr val="41748D"/>
                    </a:solidFill>
                    <a:ea typeface="+mn-ea"/>
                    <a:cs typeface="+mn-cs"/>
                  </a:rPr>
                  <a:t>Gary </a:t>
                </a:r>
                <a:r>
                  <a:rPr lang="en-US" dirty="0">
                    <a:solidFill>
                      <a:srgbClr val="41748D"/>
                    </a:solidFill>
                    <a:ea typeface="+mn-ea"/>
                    <a:cs typeface="+mn-cs"/>
                  </a:rPr>
                  <a:t>et al. [1993</a:t>
                </a:r>
                <a:r>
                  <a:rPr lang="en-US" dirty="0" smtClean="0">
                    <a:solidFill>
                      <a:srgbClr val="41748D"/>
                    </a:solidFill>
                    <a:ea typeface="+mn-ea"/>
                    <a:cs typeface="+mn-cs"/>
                  </a:rPr>
                  <a:t>]</a:t>
                </a:r>
              </a:p>
              <a:p>
                <a:pPr lvl="1"/>
                <a:r>
                  <a:rPr lang="en-US" dirty="0" smtClean="0"/>
                  <a:t>high-β plasmas</a:t>
                </a:r>
              </a:p>
              <a:p>
                <a:pPr lvl="1"/>
                <a:r>
                  <a:rPr lang="en-US" dirty="0"/>
                  <a:t>T</a:t>
                </a:r>
                <a:r>
                  <a:rPr lang="en-US" dirty="0" smtClean="0"/>
                  <a:t>emperature </a:t>
                </a:r>
                <a:r>
                  <a:rPr lang="en-US" dirty="0"/>
                  <a:t>asymmetry T⊥ &gt; T</a:t>
                </a:r>
                <a:r>
                  <a:rPr lang="en-US" dirty="0" smtClean="0"/>
                  <a:t>∥</a:t>
                </a:r>
              </a:p>
              <a:p>
                <a:pPr lvl="1"/>
                <a:r>
                  <a:rPr lang="en-US" dirty="0" smtClean="0"/>
                  <a:t>Specifically</a:t>
                </a:r>
                <a:r>
                  <a:rPr lang="en-US" dirty="0"/>
                  <a:t>, when R</a:t>
                </a:r>
                <a:r>
                  <a:rPr lang="en-US" baseline="-25000" dirty="0"/>
                  <a:t>SK</a:t>
                </a:r>
                <a:r>
                  <a:rPr lang="en-US" dirty="0"/>
                  <a:t> &gt; </a:t>
                </a:r>
                <a:r>
                  <a:rPr lang="en-US" dirty="0" smtClean="0"/>
                  <a:t>1</a:t>
                </a:r>
                <a:endParaRPr lang="en-US" dirty="0"/>
              </a:p>
              <a:p>
                <a:pPr marL="0" lvl="1" indent="0">
                  <a:buNone/>
                </a:pPr>
                <a:endParaRPr lang="en-US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𝑆𝐾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,∥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1+1/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  </a:t>
                </a:r>
                <a:endParaRPr lang="en-US" dirty="0" smtClean="0"/>
              </a:p>
              <a:p>
                <a:pPr marL="0" lvl="1" indent="0" algn="ctr">
                  <a:buNone/>
                </a:pPr>
                <a:r>
                  <a:rPr lang="en-US" dirty="0" smtClean="0"/>
                  <a:t>and    </a:t>
                </a:r>
              </a:p>
              <a:p>
                <a:pPr marL="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,⊥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0"/>
              </p:nvPr>
            </p:nvSpPr>
            <p:spPr>
              <a:blipFill rotWithShape="0">
                <a:blip r:embed="rId2"/>
                <a:stretch>
                  <a:fillRect l="-3674" t="-1716" r="-54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holes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030735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88" y="938524"/>
            <a:ext cx="5334000" cy="400202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linear magnetic hole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333297" y="4940548"/>
            <a:ext cx="5633544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solidFill>
                  <a:srgbClr val="41748D"/>
                </a:solidFill>
                <a:latin typeface="+mj-lt"/>
              </a:rPr>
              <a:t>Two magnetic holes on 4 February 2008 </a:t>
            </a:r>
            <a:endParaRPr lang="en-US" sz="1800" b="0" dirty="0" smtClean="0">
              <a:solidFill>
                <a:srgbClr val="41748D"/>
              </a:solidFill>
              <a:latin typeface="+mj-lt"/>
            </a:endParaRP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Rotation; </a:t>
            </a:r>
            <a:r>
              <a:rPr lang="el-GR" sz="1800" b="0" dirty="0">
                <a:solidFill>
                  <a:srgbClr val="000000"/>
                </a:solidFill>
                <a:latin typeface="+mj-lt"/>
              </a:rPr>
              <a:t>θ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 &lt; 10</a:t>
            </a: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Depth: </a:t>
            </a:r>
            <a:r>
              <a:rPr lang="el-GR" sz="1800" b="0" dirty="0">
                <a:solidFill>
                  <a:srgbClr val="000000"/>
                </a:solidFill>
                <a:latin typeface="+mj-lt"/>
              </a:rPr>
              <a:t>Δ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B/B300 &gt; 0.8. </a:t>
            </a: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(a) B field </a:t>
            </a:r>
            <a:r>
              <a:rPr lang="en-US" sz="1800" b="0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blue), B</a:t>
            </a:r>
            <a:r>
              <a:rPr lang="en-US" sz="1800" b="0" baseline="-50000" dirty="0">
                <a:solidFill>
                  <a:srgbClr val="000000"/>
                </a:solidFill>
                <a:latin typeface="+mj-lt"/>
              </a:rPr>
              <a:t>300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 (red), and B</a:t>
            </a:r>
            <a:r>
              <a:rPr lang="en-US" sz="1800" b="0" baseline="-50000" dirty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 (green). </a:t>
            </a: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Panels (b)–(d) show the unfiltered </a:t>
            </a:r>
            <a:r>
              <a:rPr lang="en-US" sz="1800" b="0" dirty="0" err="1">
                <a:solidFill>
                  <a:srgbClr val="000000"/>
                </a:solidFill>
                <a:latin typeface="+mj-lt"/>
              </a:rPr>
              <a:t>Bx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, By, and </a:t>
            </a:r>
            <a:r>
              <a:rPr lang="en-US" sz="1800" b="0" dirty="0" err="1">
                <a:solidFill>
                  <a:srgbClr val="000000"/>
                </a:solidFill>
                <a:latin typeface="+mj-lt"/>
              </a:rPr>
              <a:t>Bz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. </a:t>
            </a:r>
          </a:p>
          <a:p>
            <a:pPr marL="271463" lvl="1" indent="-271463" algn="l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</a:pPr>
            <a:r>
              <a:rPr lang="en-US" sz="1800" b="0" dirty="0">
                <a:solidFill>
                  <a:srgbClr val="000000"/>
                </a:solidFill>
                <a:latin typeface="+mj-lt"/>
              </a:rPr>
              <a:t>Panel (e) shows the </a:t>
            </a:r>
            <a:r>
              <a:rPr lang="el-GR" sz="1800" b="0" dirty="0">
                <a:solidFill>
                  <a:srgbClr val="000000"/>
                </a:solidFill>
                <a:latin typeface="+mj-lt"/>
              </a:rPr>
              <a:t>Δ</a:t>
            </a:r>
            <a:r>
              <a:rPr lang="en-US" sz="1800" b="0" dirty="0">
                <a:solidFill>
                  <a:srgbClr val="000000"/>
                </a:solidFill>
                <a:latin typeface="+mj-lt"/>
              </a:rPr>
              <a:t>B/B300</a:t>
            </a:r>
            <a:endParaRPr lang="de-DE" sz="1800" b="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66678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9" y="2291255"/>
            <a:ext cx="4701114" cy="3163614"/>
          </a:xfrm>
        </p:spPr>
      </p:pic>
      <p:sp>
        <p:nvSpPr>
          <p:cNvPr id="3" name="Inhaltsplatzhalt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Searching for magnetic depressions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B</a:t>
            </a:r>
            <a:r>
              <a:rPr lang="en-US" baseline="-50000" dirty="0" smtClean="0"/>
              <a:t>300</a:t>
            </a:r>
            <a:r>
              <a:rPr lang="en-US" dirty="0" smtClean="0"/>
              <a:t>: Background </a:t>
            </a:r>
            <a:r>
              <a:rPr lang="en-US" dirty="0"/>
              <a:t>magnetic </a:t>
            </a:r>
            <a:r>
              <a:rPr lang="en-US" dirty="0" smtClean="0"/>
              <a:t>field -  sliding </a:t>
            </a:r>
            <a:r>
              <a:rPr lang="en-US" dirty="0"/>
              <a:t>window average over 300 </a:t>
            </a:r>
            <a:r>
              <a:rPr lang="en-US" dirty="0" smtClean="0"/>
              <a:t>s</a:t>
            </a:r>
            <a:endParaRPr lang="en-US" dirty="0"/>
          </a:p>
          <a:p>
            <a:pPr lvl="1"/>
            <a:r>
              <a:rPr lang="en-US" dirty="0" smtClean="0"/>
              <a:t>B2: Data smoothed </a:t>
            </a:r>
            <a:r>
              <a:rPr lang="en-US" dirty="0"/>
              <a:t>by a sliding window </a:t>
            </a:r>
            <a:r>
              <a:rPr lang="en-US" dirty="0" smtClean="0"/>
              <a:t>average over </a:t>
            </a:r>
            <a:r>
              <a:rPr lang="en-US" dirty="0"/>
              <a:t>2 </a:t>
            </a:r>
            <a:r>
              <a:rPr lang="en-US" dirty="0" smtClean="0"/>
              <a:t>s</a:t>
            </a:r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l-GR" dirty="0" smtClean="0">
                <a:latin typeface="Trebuchet MS" panose="020B0603020202020204" pitchFamily="34" charset="0"/>
              </a:rPr>
              <a:t>Δ</a:t>
            </a:r>
            <a:r>
              <a:rPr lang="en-US" dirty="0" smtClean="0"/>
              <a:t>B/B</a:t>
            </a:r>
            <a:r>
              <a:rPr lang="en-US" baseline="-50000" dirty="0" smtClean="0"/>
              <a:t>300</a:t>
            </a:r>
            <a:r>
              <a:rPr lang="en-US" dirty="0" smtClean="0"/>
              <a:t>= (B</a:t>
            </a:r>
            <a:r>
              <a:rPr lang="en-US" baseline="-50000" dirty="0" smtClean="0"/>
              <a:t>300</a:t>
            </a:r>
            <a:r>
              <a:rPr lang="en-US" dirty="0"/>
              <a:t>-</a:t>
            </a:r>
            <a:r>
              <a:rPr lang="en-US" dirty="0" smtClean="0"/>
              <a:t> B</a:t>
            </a:r>
            <a:r>
              <a:rPr lang="en-US" baseline="-50000" dirty="0" smtClean="0"/>
              <a:t>2</a:t>
            </a:r>
            <a:r>
              <a:rPr lang="en-US" dirty="0" smtClean="0"/>
              <a:t>)/B</a:t>
            </a:r>
            <a:r>
              <a:rPr lang="en-US" baseline="-50000" dirty="0" smtClean="0"/>
              <a:t>300</a:t>
            </a:r>
            <a:r>
              <a:rPr lang="en-US" dirty="0" smtClean="0"/>
              <a:t> </a:t>
            </a:r>
            <a:r>
              <a:rPr lang="en-US" dirty="0"/>
              <a:t>the lowest </a:t>
            </a:r>
            <a:r>
              <a:rPr lang="en-US" dirty="0" smtClean="0"/>
              <a:t>depressions are determined </a:t>
            </a:r>
            <a:r>
              <a:rPr lang="en-US" dirty="0"/>
              <a:t>separated by at least 300 </a:t>
            </a:r>
            <a:r>
              <a:rPr lang="en-US" dirty="0" smtClean="0"/>
              <a:t>s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total magnetic field strength is </a:t>
            </a:r>
            <a:r>
              <a:rPr lang="en-US" dirty="0" smtClean="0"/>
              <a:t>B</a:t>
            </a:r>
            <a:r>
              <a:rPr lang="en-US" baseline="-50000" dirty="0" smtClean="0"/>
              <a:t>300</a:t>
            </a:r>
            <a:r>
              <a:rPr lang="en-US" dirty="0" smtClean="0"/>
              <a:t>&gt; </a:t>
            </a:r>
            <a:r>
              <a:rPr lang="en-US" dirty="0"/>
              <a:t>2 </a:t>
            </a:r>
            <a:r>
              <a:rPr lang="en-US" dirty="0" err="1" smtClean="0"/>
              <a:t>nT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depth of the </a:t>
            </a:r>
            <a:r>
              <a:rPr lang="en-US" dirty="0" smtClean="0"/>
              <a:t>structure </a:t>
            </a:r>
            <a:r>
              <a:rPr lang="el-GR" dirty="0">
                <a:latin typeface="Trebuchet MS" panose="020B0603020202020204" pitchFamily="34" charset="0"/>
              </a:rPr>
              <a:t>Δ</a:t>
            </a:r>
            <a:r>
              <a:rPr lang="en-US" dirty="0" smtClean="0"/>
              <a:t>B/B</a:t>
            </a:r>
            <a:r>
              <a:rPr lang="en-US" baseline="-50000" dirty="0" smtClean="0"/>
              <a:t>300 </a:t>
            </a:r>
            <a:r>
              <a:rPr lang="en-US" dirty="0" smtClean="0"/>
              <a:t>&gt; </a:t>
            </a:r>
            <a:r>
              <a:rPr lang="en-US" dirty="0"/>
              <a:t>0:5.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Occurrence rate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2510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81868"/>
            <a:ext cx="8058150" cy="3189194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magnetic holes: </a:t>
            </a:r>
            <a:r>
              <a:rPr lang="el-GR" dirty="0" smtClean="0">
                <a:latin typeface="Trebuchet MS" panose="020B0603020202020204" pitchFamily="34" charset="0"/>
              </a:rPr>
              <a:t>θ</a:t>
            </a:r>
            <a:r>
              <a:rPr lang="en-US" dirty="0" smtClean="0">
                <a:latin typeface="Trebuchet MS" panose="020B0603020202020204" pitchFamily="34" charset="0"/>
              </a:rPr>
              <a:t> &lt; 10</a:t>
            </a:r>
            <a:r>
              <a:rPr lang="el-GR" dirty="0" smtClean="0">
                <a:latin typeface="Palatino Linotype" panose="02040502050505030304" pitchFamily="18" charset="0"/>
              </a:rPr>
              <a:t>°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84213" y="4471062"/>
            <a:ext cx="8058150" cy="19821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None/>
              <a:defRPr sz="1800">
                <a:solidFill>
                  <a:srgbClr val="41748D"/>
                </a:solidFill>
                <a:latin typeface="+mj-lt"/>
                <a:ea typeface="+mn-ea"/>
                <a:cs typeface="+mn-cs"/>
              </a:defRPr>
            </a:lvl1pPr>
            <a:lvl2pPr marL="271463" indent="-2714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2pPr>
            <a:lvl3pPr marL="355600" indent="-2492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3pPr>
            <a:lvl4pPr marL="449263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4pPr>
            <a:lvl5pPr marL="541338" indent="-2238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5pPr>
            <a:lvl6pPr marL="870204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6pPr>
            <a:lvl7pPr marL="1050635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7pPr>
            <a:lvl8pPr marL="1231066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8pPr>
            <a:lvl9pPr marL="1411496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2D histograms of the width and the depth of the LMHs</a:t>
            </a:r>
          </a:p>
          <a:p>
            <a:pPr lvl="1"/>
            <a:r>
              <a:rPr lang="en-US" b="0" kern="0" dirty="0" smtClean="0"/>
              <a:t>Overall the width does not change much, between 15 and 30 s</a:t>
            </a:r>
          </a:p>
          <a:p>
            <a:pPr lvl="2"/>
            <a:r>
              <a:rPr lang="en-US" b="0" kern="0" dirty="0" smtClean="0"/>
              <a:t>Magenta line shows max. occ. rate and cyan line observations by </a:t>
            </a:r>
            <a:r>
              <a:rPr lang="en-US" b="0" kern="0" dirty="0" err="1" smtClean="0"/>
              <a:t>Sperveslage</a:t>
            </a:r>
            <a:r>
              <a:rPr lang="en-US" b="0" kern="0" dirty="0" smtClean="0"/>
              <a:t> et al. [2000]</a:t>
            </a:r>
          </a:p>
          <a:p>
            <a:pPr lvl="1"/>
            <a:r>
              <a:rPr lang="en-US" b="0" kern="0" dirty="0" smtClean="0"/>
              <a:t>The depth range is slightly narrower further away from the Sun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36534347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360889"/>
            <a:ext cx="8058150" cy="3031152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magnetic holes: </a:t>
            </a:r>
            <a:r>
              <a:rPr lang="el-GR" dirty="0" smtClean="0">
                <a:latin typeface="Trebuchet MS" panose="020B0603020202020204" pitchFamily="34" charset="0"/>
              </a:rPr>
              <a:t>θ</a:t>
            </a:r>
            <a:r>
              <a:rPr lang="en-US" dirty="0" smtClean="0">
                <a:latin typeface="Trebuchet MS" panose="020B0603020202020204" pitchFamily="34" charset="0"/>
              </a:rPr>
              <a:t> &lt; 10</a:t>
            </a:r>
            <a:r>
              <a:rPr lang="el-GR" dirty="0" smtClean="0">
                <a:latin typeface="Palatino Linotype" panose="02040502050505030304" pitchFamily="18" charset="0"/>
              </a:rPr>
              <a:t>°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684213" y="4471062"/>
            <a:ext cx="8058150" cy="19821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None/>
              <a:defRPr sz="1800">
                <a:solidFill>
                  <a:srgbClr val="41748D"/>
                </a:solidFill>
                <a:latin typeface="+mj-lt"/>
                <a:ea typeface="+mn-ea"/>
                <a:cs typeface="+mn-cs"/>
              </a:defRPr>
            </a:lvl1pPr>
            <a:lvl2pPr marL="271463" indent="-271463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2pPr>
            <a:lvl3pPr marL="355600" indent="-2492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3pPr>
            <a:lvl4pPr marL="449263" indent="-23495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4pPr>
            <a:lvl5pPr marL="541338" indent="-22383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41748D"/>
              </a:buClr>
              <a:buFont typeface="Wingdings" pitchFamily="2" charset="2"/>
              <a:buChar char="§"/>
              <a:defRPr sz="1800">
                <a:solidFill>
                  <a:srgbClr val="000000"/>
                </a:solidFill>
                <a:latin typeface="+mj-lt"/>
              </a:defRPr>
            </a:lvl5pPr>
            <a:lvl6pPr marL="870204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6pPr>
            <a:lvl7pPr marL="1050635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7pPr>
            <a:lvl8pPr marL="1231066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8pPr>
            <a:lvl9pPr marL="1411496" indent="-78313" algn="l" rtl="0" eaLnBrk="1" fontAlgn="base" hangingPunct="1">
              <a:lnSpc>
                <a:spcPct val="110000"/>
              </a:lnSpc>
              <a:spcBef>
                <a:spcPct val="40000"/>
              </a:spcBef>
              <a:spcAft>
                <a:spcPct val="0"/>
              </a:spcAft>
              <a:buClr>
                <a:srgbClr val="00589C"/>
              </a:buClr>
              <a:buFont typeface="Wingdings" pitchFamily="2" charset="2"/>
              <a:buChar char="§"/>
              <a:defRPr>
                <a:solidFill>
                  <a:srgbClr val="4D4D4D"/>
                </a:solidFill>
                <a:latin typeface="+mn-lt"/>
              </a:defRPr>
            </a:lvl9pPr>
          </a:lstStyle>
          <a:p>
            <a:r>
              <a:rPr lang="en-US" b="0" kern="0" dirty="0" smtClean="0"/>
              <a:t>2D histogram of the width and depth of LMHs as a function of B</a:t>
            </a:r>
          </a:p>
          <a:p>
            <a:pPr lvl="1"/>
            <a:r>
              <a:rPr lang="en-US" b="0" kern="0" dirty="0" smtClean="0"/>
              <a:t>The width is rather narrow</a:t>
            </a:r>
          </a:p>
          <a:p>
            <a:pPr lvl="2"/>
            <a:r>
              <a:rPr lang="en-US" b="0" kern="0" dirty="0" smtClean="0"/>
              <a:t>Green is median, blue is upper and lower quartile</a:t>
            </a:r>
          </a:p>
          <a:p>
            <a:pPr lvl="1"/>
            <a:r>
              <a:rPr lang="en-US" b="0" kern="0" dirty="0" smtClean="0"/>
              <a:t>The depth is rather broad</a:t>
            </a:r>
          </a:p>
          <a:p>
            <a:pPr lvl="2"/>
            <a:r>
              <a:rPr lang="en-US" b="0" kern="0" dirty="0" smtClean="0"/>
              <a:t>Higher occurrence of greater depth for stronger B</a:t>
            </a:r>
          </a:p>
          <a:p>
            <a:pPr lvl="2"/>
            <a:r>
              <a:rPr lang="en-US" b="0" kern="0" dirty="0" smtClean="0"/>
              <a:t>Green line: exponential function D(B) = a </a:t>
            </a:r>
            <a:r>
              <a:rPr lang="en-US" b="0" kern="0" dirty="0" err="1" smtClean="0"/>
              <a:t>exp</a:t>
            </a:r>
            <a:r>
              <a:rPr lang="en-US" b="0" kern="0" dirty="0" smtClean="0"/>
              <a:t>{-b B} + c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378534815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04"/>
          <a:stretch/>
        </p:blipFill>
        <p:spPr>
          <a:xfrm>
            <a:off x="684212" y="1819453"/>
            <a:ext cx="4042185" cy="3204491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occurrence rate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 smtClean="0"/>
              <a:t>The occurrence rate of LMHs decreases with increasing distance from the Sun</a:t>
            </a:r>
          </a:p>
          <a:p>
            <a:r>
              <a:rPr lang="en-US" dirty="0" smtClean="0"/>
              <a:t>Three fits:</a:t>
            </a:r>
          </a:p>
          <a:p>
            <a:pPr lvl="1"/>
            <a:r>
              <a:rPr lang="en-US" dirty="0" smtClean="0"/>
              <a:t>Constant number of LMHs, becomes diluted by R-1</a:t>
            </a:r>
            <a:br>
              <a:rPr lang="en-US" dirty="0" smtClean="0"/>
            </a:br>
            <a:r>
              <a:rPr lang="en-US" dirty="0" smtClean="0"/>
              <a:t>Fit: N(R) = a </a:t>
            </a:r>
            <a:r>
              <a:rPr lang="en-US" dirty="0" err="1" smtClean="0"/>
              <a:t>Rb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= 8.6, b = 0.44, </a:t>
            </a:r>
            <a:r>
              <a:rPr lang="en-US" dirty="0" smtClean="0">
                <a:latin typeface="Harlow Solid Italic" panose="04030604020F02020D02" pitchFamily="82" charset="0"/>
              </a:rPr>
              <a:t>R2 </a:t>
            </a:r>
            <a:r>
              <a:rPr lang="en-US" dirty="0" smtClean="0"/>
              <a:t>= 0.74</a:t>
            </a:r>
          </a:p>
          <a:p>
            <a:pPr lvl="1"/>
            <a:r>
              <a:rPr lang="en-US" dirty="0" smtClean="0"/>
              <a:t>Exponential decay of LMHs</a:t>
            </a:r>
            <a:br>
              <a:rPr lang="en-US" dirty="0" smtClean="0"/>
            </a:br>
            <a:r>
              <a:rPr lang="en-US" dirty="0" smtClean="0"/>
              <a:t>Fit: a </a:t>
            </a:r>
            <a:r>
              <a:rPr lang="en-US" dirty="0" err="1" smtClean="0"/>
              <a:t>exp</a:t>
            </a:r>
            <a:r>
              <a:rPr lang="en-US" dirty="0" smtClean="0"/>
              <a:t>{b R}</a:t>
            </a:r>
            <a:br>
              <a:rPr lang="en-US" dirty="0" smtClean="0"/>
            </a:br>
            <a:r>
              <a:rPr lang="en-US" dirty="0"/>
              <a:t>a = </a:t>
            </a:r>
            <a:r>
              <a:rPr lang="en-US" dirty="0" smtClean="0"/>
              <a:t>19, </a:t>
            </a:r>
            <a:r>
              <a:rPr lang="en-US" dirty="0"/>
              <a:t>b = </a:t>
            </a:r>
            <a:r>
              <a:rPr lang="en-US" dirty="0" smtClean="0"/>
              <a:t>-1,0, </a:t>
            </a:r>
            <a:r>
              <a:rPr lang="en-US" dirty="0">
                <a:latin typeface="Harlow Solid Italic" panose="04030604020F02020D02" pitchFamily="82" charset="0"/>
              </a:rPr>
              <a:t>R2 </a:t>
            </a:r>
            <a:r>
              <a:rPr lang="en-US" dirty="0"/>
              <a:t>= </a:t>
            </a:r>
            <a:r>
              <a:rPr lang="en-US" dirty="0" smtClean="0"/>
              <a:t>0.77</a:t>
            </a:r>
            <a:endParaRPr lang="en-US" dirty="0"/>
          </a:p>
          <a:p>
            <a:pPr lvl="1"/>
            <a:r>
              <a:rPr lang="en-US" dirty="0" smtClean="0"/>
              <a:t>Linear drop off</a:t>
            </a:r>
            <a:br>
              <a:rPr lang="en-US" dirty="0" smtClean="0"/>
            </a:br>
            <a:r>
              <a:rPr lang="en-US" dirty="0" smtClean="0"/>
              <a:t>Fit: a + b R</a:t>
            </a:r>
            <a:br>
              <a:rPr lang="en-US" dirty="0" smtClean="0"/>
            </a:br>
            <a:r>
              <a:rPr lang="en-US" dirty="0"/>
              <a:t>a = </a:t>
            </a:r>
            <a:r>
              <a:rPr lang="en-US" dirty="0" smtClean="0"/>
              <a:t>18, </a:t>
            </a:r>
            <a:r>
              <a:rPr lang="en-US" dirty="0"/>
              <a:t>b = </a:t>
            </a:r>
            <a:r>
              <a:rPr lang="en-US" dirty="0" smtClean="0"/>
              <a:t>-12, </a:t>
            </a:r>
            <a:r>
              <a:rPr lang="en-US" dirty="0">
                <a:latin typeface="Harlow Solid Italic" panose="04030604020F02020D02" pitchFamily="82" charset="0"/>
              </a:rPr>
              <a:t>R2 </a:t>
            </a:r>
            <a:r>
              <a:rPr lang="en-US" dirty="0"/>
              <a:t>= </a:t>
            </a:r>
            <a:r>
              <a:rPr lang="en-US" dirty="0" smtClean="0"/>
              <a:t>0.77</a:t>
            </a:r>
          </a:p>
          <a:p>
            <a:r>
              <a:rPr lang="en-US" dirty="0" smtClean="0"/>
              <a:t>Non are good solutions, and assumption that all LMHs are created at the Sun not realistic</a:t>
            </a:r>
            <a:endParaRPr lang="en-US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2266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clear </a:t>
            </a:r>
            <a:r>
              <a:rPr lang="en-US" dirty="0" err="1" smtClean="0"/>
              <a:t>behaviour</a:t>
            </a:r>
            <a:r>
              <a:rPr lang="en-US" dirty="0" smtClean="0"/>
              <a:t> of the Linear Magnetic Holes measured between Mercury and Mars</a:t>
            </a:r>
          </a:p>
          <a:p>
            <a:pPr lvl="1"/>
            <a:r>
              <a:rPr lang="en-US" dirty="0" smtClean="0"/>
              <a:t>There is a slow decrease in occurrence rate from ~14% h</a:t>
            </a:r>
            <a:r>
              <a:rPr lang="en-US" baseline="30000" dirty="0" smtClean="0"/>
              <a:t>-1</a:t>
            </a:r>
            <a:r>
              <a:rPr lang="en-US" dirty="0" smtClean="0"/>
              <a:t> to ~4% h</a:t>
            </a:r>
            <a:r>
              <a:rPr lang="en-US" baseline="30000" dirty="0" smtClean="0"/>
              <a:t>-1</a:t>
            </a:r>
          </a:p>
          <a:p>
            <a:pPr lvl="1"/>
            <a:r>
              <a:rPr lang="en-US" dirty="0" smtClean="0"/>
              <a:t>There is a narrow range of widths ~4 - ~30 s over the whole distance. </a:t>
            </a:r>
          </a:p>
          <a:p>
            <a:pPr lvl="1"/>
            <a:r>
              <a:rPr lang="en-US" dirty="0" smtClean="0"/>
              <a:t>If the LMHs show a Bohm-like diffusion (like mirror modes) then a constant creation, diffusion and (stochastic) decay needs to occur (between Mercury and Venus)</a:t>
            </a:r>
          </a:p>
          <a:p>
            <a:endParaRPr lang="en-US" dirty="0"/>
          </a:p>
          <a:p>
            <a:r>
              <a:rPr lang="en-US" dirty="0" smtClean="0"/>
              <a:t>Therefore, more data need to be analyzed, e.g. </a:t>
            </a:r>
            <a:r>
              <a:rPr lang="en-US" dirty="0" err="1" smtClean="0"/>
              <a:t>BepiColombo</a:t>
            </a:r>
            <a:r>
              <a:rPr lang="en-US" dirty="0" smtClean="0"/>
              <a:t> cruise phase </a:t>
            </a:r>
          </a:p>
          <a:p>
            <a:r>
              <a:rPr lang="en-US" dirty="0" smtClean="0"/>
              <a:t>Messenger did not have appropriate plasma data to fully study the LMHs</a:t>
            </a:r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Study LMHs with missions including good plasma data (e.g. MMS near Earth)</a:t>
            </a:r>
          </a:p>
          <a:p>
            <a:pPr lvl="1"/>
            <a:r>
              <a:rPr lang="en-US" dirty="0" smtClean="0"/>
              <a:t>A dedicated ISSI team to study magnetic depressions in the solar system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conclusions &amp; Future work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FE7C25-DF67-4539-96E8-14EF615F1F4C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24664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 iwf">
  <a:themeElements>
    <a:clrScheme name="IWF 2015">
      <a:dk1>
        <a:srgbClr val="000000"/>
      </a:dk1>
      <a:lt1>
        <a:srgbClr val="FFFFFF"/>
      </a:lt1>
      <a:dk2>
        <a:srgbClr val="41748D"/>
      </a:dk2>
      <a:lt2>
        <a:srgbClr val="D8D8D8"/>
      </a:lt2>
      <a:accent1>
        <a:srgbClr val="41748D"/>
      </a:accent1>
      <a:accent2>
        <a:srgbClr val="84BD00"/>
      </a:accent2>
      <a:accent3>
        <a:srgbClr val="FFFFFF"/>
      </a:accent3>
      <a:accent4>
        <a:srgbClr val="0047BB"/>
      </a:accent4>
      <a:accent5>
        <a:srgbClr val="EBEBEB"/>
      </a:accent5>
      <a:accent6>
        <a:srgbClr val="84BD00"/>
      </a:accent6>
      <a:hlink>
        <a:srgbClr val="41748D"/>
      </a:hlink>
      <a:folHlink>
        <a:srgbClr val="41748D"/>
      </a:folHlink>
    </a:clrScheme>
    <a:fontScheme name="Benutzerdefiniert 1">
      <a:majorFont>
        <a:latin typeface="Trebuchet MS"/>
        <a:ea typeface=""/>
        <a:cs typeface=""/>
      </a:majorFont>
      <a:minorFont>
        <a:latin typeface="Palatino Lino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t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t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 Unicode" pitchFamily="34" charset="0"/>
          </a:defRPr>
        </a:defPPr>
      </a:lstStyle>
    </a:lnDef>
  </a:objectDefaults>
  <a:extraClrSchemeLst>
    <a:extraClrScheme>
      <a:clrScheme name="iwf_pub_20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wf_pub_20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wf_pub_20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 iwf master" id="{20E68838-FD8A-4C10-B9A6-8C3CE1B761C1}" vid="{ADB293DB-CD61-4AE9-8BA9-8718F672E98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iwf master</Template>
  <TotalTime>0</TotalTime>
  <Words>672</Words>
  <Application>Microsoft Office PowerPoint</Application>
  <PresentationFormat>Bildschirmpräsentation (4:3)</PresentationFormat>
  <Paragraphs>94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Cambria Math</vt:lpstr>
      <vt:lpstr>Harlow Solid Italic</vt:lpstr>
      <vt:lpstr>Lucida Sans Unicode</vt:lpstr>
      <vt:lpstr>Palatino Linotype</vt:lpstr>
      <vt:lpstr>Times New Roman</vt:lpstr>
      <vt:lpstr>Trebuchet MS</vt:lpstr>
      <vt:lpstr>Wingdings</vt:lpstr>
      <vt:lpstr>2015 iwf</vt:lpstr>
      <vt:lpstr>characteristics of magnetic holes</vt:lpstr>
      <vt:lpstr>Goal of the study</vt:lpstr>
      <vt:lpstr>Magnetic holes</vt:lpstr>
      <vt:lpstr>Example linear magnetic hole</vt:lpstr>
      <vt:lpstr>Occurrence rate</vt:lpstr>
      <vt:lpstr>Linear magnetic holes: θ &lt; 10°</vt:lpstr>
      <vt:lpstr>Linear magnetic holes: θ &lt; 10°</vt:lpstr>
      <vt:lpstr>Change in occurrence rate</vt:lpstr>
      <vt:lpstr> conclusions &amp; Future work</vt:lpstr>
    </vt:vector>
  </TitlesOfParts>
  <Company>Östrerreichische Akademie der Wissenschaften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</dc:title>
  <dc:creator>Scherr, Alexandra</dc:creator>
  <cp:lastModifiedBy>Volwerk, Martin</cp:lastModifiedBy>
  <cp:revision>57</cp:revision>
  <dcterms:created xsi:type="dcterms:W3CDTF">2016-04-07T06:27:58Z</dcterms:created>
  <dcterms:modified xsi:type="dcterms:W3CDTF">2020-04-16T13:02:13Z</dcterms:modified>
</cp:coreProperties>
</file>