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1" r:id="rId6"/>
    <p:sldId id="262" r:id="rId7"/>
    <p:sldId id="263" r:id="rId8"/>
    <p:sldId id="271" r:id="rId9"/>
    <p:sldId id="266" r:id="rId10"/>
    <p:sldId id="264" r:id="rId11"/>
    <p:sldId id="267" r:id="rId12"/>
    <p:sldId id="268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99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31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1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16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73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21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7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92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8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03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85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A1035-BADE-491C-98EE-EE6C76890F5A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DD372-6A9F-4F83-B998-69F7C4E20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65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xpertafrica.com/tanzania/info/serengeti-wildebeest-migratio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characteristics and drivers of precipitation over the Serengeti-Mara region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Josephine Mahony, Ellen Dyer and Richard Washington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8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Afternoon Precipitation - January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2025"/>
            <a:ext cx="10310090" cy="142732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Mean precipitation always heaviest to the west of the lake convergence line at 1500 UTC, then propagates in the direction of the prevailing mid-tropospheric winds as the day progresses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1" y="4732311"/>
            <a:ext cx="2037382" cy="165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1" y="4732311"/>
            <a:ext cx="6930008" cy="1722576"/>
          </a:xfrm>
          <a:prstGeom prst="rect">
            <a:avLst/>
          </a:prstGeom>
        </p:spPr>
      </p:pic>
      <p:pic>
        <p:nvPicPr>
          <p:cNvPr id="10" name="Picture 9" descr="C:\Users\wolf4650\Documents\Thesis\Figures\chirps_1980_2006_month_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27" y="4651031"/>
            <a:ext cx="2587158" cy="16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601" y="3659346"/>
            <a:ext cx="2037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mid-tropospheric wind and rain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93270" y="4085980"/>
            <a:ext cx="676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 afternoon surface wind and rain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396227" y="4085980"/>
            <a:ext cx="258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monthly rain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142020" y="6371945"/>
            <a:ext cx="2934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CHIRPS (1980-2006)</a:t>
            </a:r>
            <a:endParaRPr lang="en-GB" sz="11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05601" y="6402648"/>
            <a:ext cx="6930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Hourly precipitation (TRMM 3B42; 1998-2014</a:t>
            </a:r>
            <a:r>
              <a:rPr lang="en-GB" sz="1100" i="1" dirty="0"/>
              <a:t>) </a:t>
            </a:r>
            <a:r>
              <a:rPr lang="en-GB" sz="1100" i="1" dirty="0" smtClean="0"/>
              <a:t>and surface winds (ERA5; 1987-2016</a:t>
            </a:r>
            <a:r>
              <a:rPr lang="en-GB" sz="1100" i="1" dirty="0"/>
              <a:t>).</a:t>
            </a:r>
          </a:p>
        </p:txBody>
      </p:sp>
      <p:sp>
        <p:nvSpPr>
          <p:cNvPr id="5" name="Rectangle 4"/>
          <p:cNvSpPr/>
          <p:nvPr/>
        </p:nvSpPr>
        <p:spPr>
          <a:xfrm>
            <a:off x="-82289" y="6310074"/>
            <a:ext cx="22272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 smtClean="0"/>
              <a:t>Seasonal precipitation </a:t>
            </a:r>
            <a:r>
              <a:rPr lang="en-GB" sz="1100" i="1" dirty="0"/>
              <a:t>(CHIRPS, 1987-2016) and </a:t>
            </a:r>
            <a:r>
              <a:rPr lang="en-GB" sz="1100" i="1" dirty="0" smtClean="0"/>
              <a:t>700 hPa wind (ERA-Interim, </a:t>
            </a:r>
            <a:r>
              <a:rPr lang="en-GB" sz="1100" i="1" dirty="0"/>
              <a:t>1986-2017</a:t>
            </a:r>
            <a:r>
              <a:rPr lang="en-GB" sz="1100" i="1" dirty="0" smtClean="0"/>
              <a:t>)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27338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Afternoon Precipitation </a:t>
            </a:r>
            <a:r>
              <a:rPr lang="en-GB" dirty="0" smtClean="0"/>
              <a:t>- March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1" y="4642141"/>
            <a:ext cx="2022697" cy="16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17" y="4578619"/>
            <a:ext cx="6930008" cy="1719522"/>
          </a:xfrm>
          <a:prstGeom prst="rect">
            <a:avLst/>
          </a:prstGeom>
        </p:spPr>
      </p:pic>
      <p:pic>
        <p:nvPicPr>
          <p:cNvPr id="9" name="Picture 8" descr="C:\Users\wolf4650\Documents\Thesis\Figures\chirps_1980_2006_month_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914" y="4610380"/>
            <a:ext cx="2595743" cy="16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2232025"/>
            <a:ext cx="10310090" cy="142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mtClean="0"/>
              <a:t>Mean precipitation always heaviest to the west of the lake convergence line at 1500 UTC, then propagates in the direction of the prevailing mid-tropospheric winds as the day progresses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7601" y="3659346"/>
            <a:ext cx="2037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mid-tropospheric wind and rain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593270" y="4085980"/>
            <a:ext cx="676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 afternoon surface wind and rain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396227" y="4085980"/>
            <a:ext cx="258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monthly rain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142020" y="6371945"/>
            <a:ext cx="2934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CHIRPS (1980-2006)</a:t>
            </a:r>
            <a:endParaRPr lang="en-GB" sz="11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05601" y="6402648"/>
            <a:ext cx="6930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Hourly precipitation (TRMM 3B42; 1998-2014</a:t>
            </a:r>
            <a:r>
              <a:rPr lang="en-GB" sz="1100" i="1" dirty="0"/>
              <a:t>) </a:t>
            </a:r>
            <a:r>
              <a:rPr lang="en-GB" sz="1100" i="1" dirty="0" smtClean="0"/>
              <a:t>and surface winds (ERA5; 1987-2016</a:t>
            </a:r>
            <a:r>
              <a:rPr lang="en-GB" sz="1100" i="1" dirty="0"/>
              <a:t>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82289" y="6310074"/>
            <a:ext cx="22272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 smtClean="0"/>
              <a:t>March precipitation </a:t>
            </a:r>
            <a:r>
              <a:rPr lang="en-GB" sz="1100" i="1" dirty="0"/>
              <a:t>(CHIRPS, 1987-2016) and </a:t>
            </a:r>
            <a:r>
              <a:rPr lang="en-GB" sz="1100" i="1" dirty="0" smtClean="0"/>
              <a:t>700 hPa wind (ERA-Interim, </a:t>
            </a:r>
            <a:r>
              <a:rPr lang="en-GB" sz="1100" i="1" dirty="0"/>
              <a:t>1986-2017</a:t>
            </a:r>
            <a:r>
              <a:rPr lang="en-GB" sz="1100" i="1" dirty="0" smtClean="0"/>
              <a:t>)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4177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Afternoon Precipitation </a:t>
            </a:r>
            <a:r>
              <a:rPr lang="en-GB" dirty="0" smtClean="0"/>
              <a:t>- August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3" y="4601870"/>
            <a:ext cx="2037382" cy="16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44" y="4570109"/>
            <a:ext cx="6930008" cy="1719522"/>
          </a:xfrm>
          <a:prstGeom prst="rect">
            <a:avLst/>
          </a:prstGeom>
        </p:spPr>
      </p:pic>
      <p:pic>
        <p:nvPicPr>
          <p:cNvPr id="9" name="Picture 8" descr="C:\Users\wolf4650\Documents\Thesis\Figures\chirps_1980_2006_month_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151" y="4601870"/>
            <a:ext cx="2595743" cy="16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232025"/>
            <a:ext cx="10310090" cy="142732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Mean precipitation always heaviest to the west of the lake convergence line at 1500 UTC, then propagates in the direction of the prevailing mid-tropospheric winds as the day progresses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7601" y="3659346"/>
            <a:ext cx="2037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mid-tropospheric wind and rain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593270" y="4085980"/>
            <a:ext cx="676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 afternoon surface wind and rain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396227" y="4085980"/>
            <a:ext cx="258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monthly rain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142020" y="6371945"/>
            <a:ext cx="2934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CHIRPS (1980-2006)</a:t>
            </a:r>
            <a:endParaRPr lang="en-GB" sz="11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05601" y="6402648"/>
            <a:ext cx="6930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Hourly precipitation (TRMM 3B42; 1998-2014</a:t>
            </a:r>
            <a:r>
              <a:rPr lang="en-GB" sz="1100" i="1" dirty="0"/>
              <a:t>) </a:t>
            </a:r>
            <a:r>
              <a:rPr lang="en-GB" sz="1100" i="1" dirty="0" smtClean="0"/>
              <a:t>and surface winds (ERA5; 1987-2016</a:t>
            </a:r>
            <a:r>
              <a:rPr lang="en-GB" sz="1100" i="1" dirty="0"/>
              <a:t>).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82289" y="6310074"/>
            <a:ext cx="22272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 smtClean="0"/>
              <a:t>Seasonal precipitation </a:t>
            </a:r>
            <a:r>
              <a:rPr lang="en-GB" sz="1100" i="1" dirty="0"/>
              <a:t>(CHIRPS, 1987-2016) and </a:t>
            </a:r>
            <a:r>
              <a:rPr lang="en-GB" sz="1100" i="1" dirty="0" smtClean="0"/>
              <a:t>700 hPa wind (ERA-Interim, </a:t>
            </a:r>
            <a:r>
              <a:rPr lang="en-GB" sz="1100" i="1" dirty="0"/>
              <a:t>1986-2017</a:t>
            </a:r>
            <a:r>
              <a:rPr lang="en-GB" sz="1100" i="1" dirty="0" smtClean="0"/>
              <a:t>)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42011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Regional rainfall caused by a complex set of interactions between large-scale winds and atmospheric dynamics (tropical rainfall belt), topographic features (topographic rainfall and rain shadows) and a land-lake breeze. </a:t>
            </a:r>
          </a:p>
          <a:p>
            <a:r>
              <a:rPr lang="en-GB" dirty="0" smtClean="0"/>
              <a:t>Mean wind and rainfall patterns suggests storms form at the wind convergence line and are blown in the direction of the mid-tropospheric winds as the afternoon/evening progresses. </a:t>
            </a:r>
          </a:p>
          <a:p>
            <a:r>
              <a:rPr lang="en-GB" dirty="0" smtClean="0"/>
              <a:t>Moisture from Lake Victoria important to the majority of Serengeti National Park (previously it was considered to only affect the north)</a:t>
            </a:r>
          </a:p>
          <a:p>
            <a:r>
              <a:rPr lang="en-GB" dirty="0" smtClean="0"/>
              <a:t>Migration has adapted to unique regional precipitation conditions that may be affected by climate change</a:t>
            </a:r>
          </a:p>
          <a:p>
            <a:r>
              <a:rPr lang="en-GB" dirty="0" smtClean="0"/>
              <a:t>Work submitted to the International Journal of Climatology (April 2020)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99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Serengeti-Mara ecosystem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50" y="2763481"/>
            <a:ext cx="5298440" cy="1885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 Serengeti National Park is famous for </a:t>
            </a:r>
            <a:r>
              <a:rPr lang="en-GB" dirty="0" smtClean="0"/>
              <a:t>the </a:t>
            </a:r>
            <a:r>
              <a:rPr lang="en-GB" dirty="0"/>
              <a:t>annual </a:t>
            </a:r>
            <a:r>
              <a:rPr lang="en-GB" dirty="0" smtClean="0"/>
              <a:t>migration of approximately 1.2 million wildebeest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66" y="2068904"/>
            <a:ext cx="5747984" cy="35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0061"/>
            <a:ext cx="10515600" cy="1325563"/>
          </a:xfrm>
        </p:spPr>
        <p:txBody>
          <a:bodyPr/>
          <a:lstStyle/>
          <a:p>
            <a:r>
              <a:rPr lang="en-GB" dirty="0" smtClean="0"/>
              <a:t>Migration drivers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716688" y="3579793"/>
            <a:ext cx="53540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Mean monthly position of the wildebeest </a:t>
            </a:r>
            <a:r>
              <a:rPr lang="en-GB" sz="1100" i="1" dirty="0" smtClean="0"/>
              <a:t>migration </a:t>
            </a:r>
            <a:r>
              <a:rPr lang="en-GB" sz="1100" i="1" dirty="0"/>
              <a:t>available at</a:t>
            </a:r>
            <a:r>
              <a:rPr lang="en-GB" sz="1100" i="1" dirty="0" smtClean="0"/>
              <a:t>: </a:t>
            </a:r>
            <a:r>
              <a:rPr lang="en-GB" sz="1100" i="1" dirty="0" smtClean="0">
                <a:hlinkClick r:id="rId2"/>
              </a:rPr>
              <a:t>https</a:t>
            </a:r>
            <a:r>
              <a:rPr lang="en-GB" sz="1100" i="1" dirty="0">
                <a:hlinkClick r:id="rId2"/>
              </a:rPr>
              <a:t>://</a:t>
            </a:r>
            <a:r>
              <a:rPr lang="en-GB" sz="1100" i="1" dirty="0" smtClean="0">
                <a:hlinkClick r:id="rId2"/>
              </a:rPr>
              <a:t>www.expertafrica.com/tanzania/info/serengeti-wildebeest-migration</a:t>
            </a:r>
            <a:endParaRPr lang="en-GB" sz="1100" i="1" dirty="0" smtClean="0"/>
          </a:p>
          <a:p>
            <a:pPr algn="ctr"/>
            <a:endParaRPr lang="en-GB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09366" y="1348800"/>
            <a:ext cx="59073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Animals migrate around the ecosystem in a clockwise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Driven by a constant search for grass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Grass quality determined by soil chemistry and geology, with more nutrient rich soils present in the south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Grass availability determined by rainfall</a:t>
            </a:r>
          </a:p>
        </p:txBody>
      </p:sp>
    </p:spTree>
    <p:extLst>
      <p:ext uri="{BB962C8B-B14F-4D97-AF65-F5344CB8AC3E}">
        <p14:creationId xmlns:p14="http://schemas.microsoft.com/office/powerpoint/2010/main" val="11400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Regional Rainfall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66673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Region receives typical annual cycle for tropical east Africa – wet seasons in March – May and October - December</a:t>
            </a:r>
          </a:p>
          <a:p>
            <a:r>
              <a:rPr lang="en-GB" dirty="0" smtClean="0"/>
              <a:t>There are still strongly heterogeneous patterns across the park, suggesting the influence of mesoscale systems</a:t>
            </a:r>
          </a:p>
          <a:p>
            <a:r>
              <a:rPr lang="en-GB" dirty="0" smtClean="0"/>
              <a:t>Topographic interactions apparent – more rain over highlands, less rain to the east of mountains</a:t>
            </a:r>
          </a:p>
          <a:p>
            <a:r>
              <a:rPr lang="en-GB" dirty="0" smtClean="0"/>
              <a:t>Also, a seasonally changing precipitation gradient runs across the park</a:t>
            </a:r>
          </a:p>
          <a:p>
            <a:endParaRPr lang="en-GB" dirty="0"/>
          </a:p>
        </p:txBody>
      </p:sp>
      <p:pic>
        <p:nvPicPr>
          <p:cNvPr id="4" name="Picture 3" descr="C:\Users\wolf4650\Documents\Paper writing\Rainfall paper\plots\Fig 2 - Monthly rainfal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36" y="677660"/>
            <a:ext cx="5731510" cy="52012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03636" y="5878945"/>
            <a:ext cx="5731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Monthly climatological mean precipitation across the wider Serengeti domain. Monthly rainfall climatologies calculated from CHIRPS dataset (1987-2016)  for each month, starting with January (a) and finishing with December (l). Gtopo30 topography data overlaid.</a:t>
            </a:r>
          </a:p>
        </p:txBody>
      </p:sp>
    </p:spTree>
    <p:extLst>
      <p:ext uri="{BB962C8B-B14F-4D97-AF65-F5344CB8AC3E}">
        <p14:creationId xmlns:p14="http://schemas.microsoft.com/office/powerpoint/2010/main" val="17998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Rainfall gradient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7554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 seasonally changing orientation of the rainfall gradient becomes clearer when colour bar is altered to reflect the range of values recorded in each month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132" y="1027906"/>
            <a:ext cx="5733541" cy="4905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7132" y="5677786"/>
            <a:ext cx="5733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Mean monthly rainfall (CHIRPS, 1980-2006)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35177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Cluster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514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Spatially heterogeneous monthly rainfall patterns lead to distinctly different annual cycles across the region</a:t>
            </a:r>
          </a:p>
          <a:p>
            <a:r>
              <a:rPr lang="en-GB" dirty="0" smtClean="0"/>
              <a:t>Cluster analysis (Ward’s minimum variance method) identified distinct annual cycles </a:t>
            </a:r>
            <a:r>
              <a:rPr lang="en-GB" dirty="0"/>
              <a:t>in 5 parts of the region, with varying peak rainfall months and dry season rainfall totals. </a:t>
            </a:r>
          </a:p>
        </p:txBody>
      </p:sp>
      <p:pic>
        <p:nvPicPr>
          <p:cNvPr id="4" name="Picture 3" descr="C:\Users\wolf4650\Documents\Paper writing\Rainfall paper\plots\Fig 5 - Cluster analysi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445" y="2116931"/>
            <a:ext cx="5731510" cy="37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973445" y="5885656"/>
            <a:ext cx="5731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smtClean="0"/>
              <a:t>Cluster </a:t>
            </a:r>
            <a:r>
              <a:rPr lang="en-GB" sz="1100" i="1" dirty="0"/>
              <a:t>analysis of normalised climatological annual cycles. For each spatial </a:t>
            </a:r>
            <a:r>
              <a:rPr lang="en-GB" sz="1100" i="1" dirty="0" err="1"/>
              <a:t>datapoint</a:t>
            </a:r>
            <a:r>
              <a:rPr lang="en-GB" sz="1100" i="1" dirty="0"/>
              <a:t>/location, the annual cycle of precipitation was clustered using hierarchical cluster analysis (Ward’s criterion). The spatial distribution of the resulting clusters is shown for the (a) TRMM (1998-2014); and (c) CHIRPS (1987-2016) precipitation datasets. The normalised annual cycles for the identified clusters are shown for (b) TRMM; and (d) CHIRPS. </a:t>
            </a:r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251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</a:t>
            </a:r>
            <a:r>
              <a:rPr lang="en-GB" dirty="0"/>
              <a:t>C</a:t>
            </a:r>
            <a:r>
              <a:rPr lang="en-GB" dirty="0" smtClean="0"/>
              <a:t>auses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486"/>
            <a:ext cx="7394944" cy="4351338"/>
          </a:xfrm>
        </p:spPr>
        <p:txBody>
          <a:bodyPr/>
          <a:lstStyle/>
          <a:p>
            <a:r>
              <a:rPr lang="en-GB" dirty="0" smtClean="0"/>
              <a:t>Mid-tropospheric winds explains the basic structure of the region’s annual rainfall cycle (wet seasons are associated with biannual passage of tropical rainfall belt)</a:t>
            </a:r>
          </a:p>
          <a:p>
            <a:r>
              <a:rPr lang="en-GB" dirty="0" smtClean="0"/>
              <a:t>But does not spatial heterogeneity observed over the Serengeti </a:t>
            </a:r>
          </a:p>
          <a:p>
            <a:r>
              <a:rPr lang="en-GB" dirty="0" smtClean="0"/>
              <a:t>Clear Lake Victoria plays a role</a:t>
            </a:r>
            <a:endParaRPr lang="en-GB" dirty="0"/>
          </a:p>
        </p:txBody>
      </p:sp>
      <p:pic>
        <p:nvPicPr>
          <p:cNvPr id="4" name="Picture 3" descr="C:\Users\wolf4650\Documents\Paper writing\Rainfall paper\plots\Fig 6 - Wet Season Wind and Rai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90" y="901793"/>
            <a:ext cx="3913214" cy="477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wolf4650\Documents\Paper writing\Rainfall paper\plots\Fig 7 - Dry Season Rainfal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6" y="4696845"/>
            <a:ext cx="3829494" cy="17481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231075" y="573569"/>
            <a:ext cx="139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Wet seasons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21390" y="4327513"/>
            <a:ext cx="139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Dry seasons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094674" y="5675601"/>
            <a:ext cx="39132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i="1" dirty="0"/>
              <a:t>Climatological precipitation and mid-tropospheric wind patterns during the East Africa wet seasons. Precipitation (CHIRPS, 1987-2016) and wind (ERA-I, 1986-2017) climatologies shown for (a) March; (b) October; (c) April; (d) November; (e) May; and (f) December. Gtopo30 data overlaid.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907" y="6427113"/>
            <a:ext cx="7719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Climatological precipitation and mid-tropospheric wind patterns during the East Africa dry seasons. Precipitation (CHIRPS, 1987-2016) and wind (ERA-I, 1986-2017) climatologies shown for (a) January-February; and (b) June-September. Gtopo30 data overlaid. </a:t>
            </a:r>
          </a:p>
        </p:txBody>
      </p:sp>
    </p:spTree>
    <p:extLst>
      <p:ext uri="{BB962C8B-B14F-4D97-AF65-F5344CB8AC3E}">
        <p14:creationId xmlns:p14="http://schemas.microsoft.com/office/powerpoint/2010/main" val="265063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Lake Victoria land-lake breeze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46964" cy="4351338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annual land-lake breeze over Lake Victoria is strong and often leads to converging winds over the Serengeti National Park</a:t>
            </a:r>
            <a:endParaRPr lang="en-GB" dirty="0"/>
          </a:p>
        </p:txBody>
      </p:sp>
      <p:pic>
        <p:nvPicPr>
          <p:cNvPr id="4" name="Picture 3" descr="C:\Users\wolf4650\Documents\Paper writing\Rainfall paper\plots\Fig 8 - Annual Divergenc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90" y="1690688"/>
            <a:ext cx="5731510" cy="4625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45619" y="6316028"/>
            <a:ext cx="6046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Mean annual (1987-2016) diurnal cycle of annually averaged lower tropospheric (825 hPa) wind (vectors) and divergence (shading) over East Africa for (a) midnight (00:00); (b) early morning (06:00); (c) midday (12:00); and (d) early evening (18:00). Gtopo30 data overlaid. </a:t>
            </a:r>
          </a:p>
        </p:txBody>
      </p:sp>
    </p:spTree>
    <p:extLst>
      <p:ext uri="{BB962C8B-B14F-4D97-AF65-F5344CB8AC3E}">
        <p14:creationId xmlns:p14="http://schemas.microsoft.com/office/powerpoint/2010/main" val="345246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Hourly wind and 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06818" cy="4351338"/>
          </a:xfrm>
        </p:spPr>
        <p:txBody>
          <a:bodyPr/>
          <a:lstStyle/>
          <a:p>
            <a:r>
              <a:rPr lang="en-GB" dirty="0" smtClean="0"/>
              <a:t>Analysis of 1500 UTC wind and rainfall patterns in individual months, shows a match between hourly precipitation and lower tropospheric winds </a:t>
            </a:r>
          </a:p>
          <a:p>
            <a:r>
              <a:rPr lang="en-GB" dirty="0" smtClean="0"/>
              <a:t>But 1500 UTC atmospheric conditions don’t always match monthly precipitation gradients (e.g. January)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27" y="929195"/>
            <a:ext cx="2880122" cy="5158565"/>
          </a:xfrm>
          <a:prstGeom prst="rect">
            <a:avLst/>
          </a:prstGeom>
        </p:spPr>
      </p:pic>
      <p:pic>
        <p:nvPicPr>
          <p:cNvPr id="5" name="Picture 4" descr="C:\Users\wolf4650\Documents\Thesis\Figures\chirps_1980_2006_month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00" y="929195"/>
            <a:ext cx="2587158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wolf4650\Documents\Thesis\Figures\chirps_1980_2006_month_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507" y="2631375"/>
            <a:ext cx="2595743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olf4650\Documents\Thesis\Figures\chirps_1980_2006_month_0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507" y="4423013"/>
            <a:ext cx="2595743" cy="16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975498" y="315516"/>
            <a:ext cx="221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hourly wind and rain (1500 UTC)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99558" y="313846"/>
            <a:ext cx="221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Mean monthly rain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624623" y="6079013"/>
            <a:ext cx="2934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smtClean="0"/>
              <a:t>Hourly precipitation (TRMM 3B42; 1998-2014</a:t>
            </a:r>
            <a:r>
              <a:rPr lang="en-GB" sz="1100" i="1" dirty="0"/>
              <a:t>) </a:t>
            </a:r>
            <a:endParaRPr lang="en-GB" sz="1100" i="1" dirty="0" smtClean="0"/>
          </a:p>
          <a:p>
            <a:r>
              <a:rPr lang="en-GB" sz="1100" i="1" dirty="0" smtClean="0"/>
              <a:t>and surface winds (ERA5; 1987-2016</a:t>
            </a:r>
            <a:r>
              <a:rPr lang="en-GB" sz="1100" i="1" dirty="0"/>
              <a:t>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06085" y="6079012"/>
            <a:ext cx="2934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/>
              <a:t>CHIRPS (1980-2006)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16103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1038</Words>
  <Application>Microsoft Office PowerPoint</Application>
  <PresentationFormat>Widescreen</PresentationFormat>
  <Paragraphs>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characteristics and drivers of precipitation over the Serengeti-Mara region</vt:lpstr>
      <vt:lpstr>The Serengeti-Mara ecosystem</vt:lpstr>
      <vt:lpstr>Migration drivers</vt:lpstr>
      <vt:lpstr>Regional Rainfall</vt:lpstr>
      <vt:lpstr>Rainfall gradient</vt:lpstr>
      <vt:lpstr>Cluster analysis</vt:lpstr>
      <vt:lpstr>Dynamic Causes</vt:lpstr>
      <vt:lpstr>Lake Victoria land-lake breeze</vt:lpstr>
      <vt:lpstr>Hourly wind and rain</vt:lpstr>
      <vt:lpstr>Afternoon Precipitation - January</vt:lpstr>
      <vt:lpstr>Afternoon Precipitation - March</vt:lpstr>
      <vt:lpstr>Afternoon Precipitation - August</vt:lpstr>
      <vt:lpstr>Summary</vt:lpstr>
    </vt:vector>
  </TitlesOfParts>
  <Company>Department of Zoology, 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Josephine Mahony</dc:creator>
  <cp:lastModifiedBy>Josephine Mahony</cp:lastModifiedBy>
  <cp:revision>29</cp:revision>
  <dcterms:created xsi:type="dcterms:W3CDTF">2020-05-02T09:07:57Z</dcterms:created>
  <dcterms:modified xsi:type="dcterms:W3CDTF">2020-05-05T11:58:33Z</dcterms:modified>
</cp:coreProperties>
</file>