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4"/>
  </p:notesMasterIdLst>
  <p:sldIdLst>
    <p:sldId id="256" r:id="rId2"/>
    <p:sldId id="487" r:id="rId3"/>
    <p:sldId id="472" r:id="rId4"/>
    <p:sldId id="473" r:id="rId5"/>
    <p:sldId id="483" r:id="rId6"/>
    <p:sldId id="474" r:id="rId7"/>
    <p:sldId id="357" r:id="rId8"/>
    <p:sldId id="358" r:id="rId9"/>
    <p:sldId id="359" r:id="rId10"/>
    <p:sldId id="475" r:id="rId11"/>
    <p:sldId id="446" r:id="rId12"/>
    <p:sldId id="470" r:id="rId13"/>
    <p:sldId id="485" r:id="rId14"/>
    <p:sldId id="484" r:id="rId15"/>
    <p:sldId id="451" r:id="rId16"/>
    <p:sldId id="339" r:id="rId17"/>
    <p:sldId id="494" r:id="rId18"/>
    <p:sldId id="450" r:id="rId19"/>
    <p:sldId id="492" r:id="rId20"/>
    <p:sldId id="444" r:id="rId21"/>
    <p:sldId id="491" r:id="rId22"/>
    <p:sldId id="4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 YANG" initials="SY" lastIdx="2" clrIdx="0">
    <p:extLst>
      <p:ext uri="{19B8F6BF-5375-455C-9EA6-DF929625EA0E}">
        <p15:presenceInfo xmlns:p15="http://schemas.microsoft.com/office/powerpoint/2012/main" userId="555c57dffab9e1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71" autoAdjust="0"/>
  </p:normalViewPr>
  <p:slideViewPr>
    <p:cSldViewPr snapToGrid="0">
      <p:cViewPr varScale="1">
        <p:scale>
          <a:sx n="65" d="100"/>
          <a:sy n="65" d="100"/>
        </p:scale>
        <p:origin x="48"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9230E-2C0D-483C-A0E7-C155698B1C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D1DD68-B16C-426D-AC53-C7674602388A}">
      <dgm:prSet/>
      <dgm:spPr/>
      <dgm:t>
        <a:bodyPr/>
        <a:lstStyle/>
        <a:p>
          <a:r>
            <a:rPr lang="en-US"/>
            <a:t>Yang SU</a:t>
          </a:r>
        </a:p>
      </dgm:t>
    </dgm:pt>
    <dgm:pt modelId="{F9B732B5-D398-4413-9137-0ADF2ED19BA8}" type="parTrans" cxnId="{74C774F9-84B7-4064-A9BA-5D264482BFF6}">
      <dgm:prSet/>
      <dgm:spPr/>
      <dgm:t>
        <a:bodyPr/>
        <a:lstStyle/>
        <a:p>
          <a:endParaRPr lang="en-US"/>
        </a:p>
      </dgm:t>
    </dgm:pt>
    <dgm:pt modelId="{3F7CE06A-7C83-4C79-B268-447DCCFBFCE7}" type="sibTrans" cxnId="{74C774F9-84B7-4064-A9BA-5D264482BFF6}">
      <dgm:prSet/>
      <dgm:spPr/>
      <dgm:t>
        <a:bodyPr/>
        <a:lstStyle/>
        <a:p>
          <a:endParaRPr lang="en-US"/>
        </a:p>
      </dgm:t>
    </dgm:pt>
    <dgm:pt modelId="{E40AB147-BA33-489A-B1FF-DD991E7F0D89}">
      <dgm:prSet/>
      <dgm:spPr/>
      <dgm:t>
        <a:bodyPr/>
        <a:lstStyle/>
        <a:p>
          <a:r>
            <a:rPr lang="en-GB"/>
            <a:t>yang.su@inra.fr</a:t>
          </a:r>
          <a:endParaRPr lang="en-US"/>
        </a:p>
      </dgm:t>
    </dgm:pt>
    <dgm:pt modelId="{29D169BC-6602-469B-9F59-FC958BA773FD}" type="parTrans" cxnId="{DB6CA9A9-2A6B-46BE-B8B4-CD9915E25EA4}">
      <dgm:prSet/>
      <dgm:spPr/>
      <dgm:t>
        <a:bodyPr/>
        <a:lstStyle/>
        <a:p>
          <a:endParaRPr lang="en-US"/>
        </a:p>
      </dgm:t>
    </dgm:pt>
    <dgm:pt modelId="{3E3EA208-85F5-4853-85A6-A56574409574}" type="sibTrans" cxnId="{DB6CA9A9-2A6B-46BE-B8B4-CD9915E25EA4}">
      <dgm:prSet/>
      <dgm:spPr/>
      <dgm:t>
        <a:bodyPr/>
        <a:lstStyle/>
        <a:p>
          <a:endParaRPr lang="en-US"/>
        </a:p>
      </dgm:t>
    </dgm:pt>
    <dgm:pt modelId="{F2AB0653-1E73-49A0-8F3D-A4070E15195E}" type="pres">
      <dgm:prSet presAssocID="{4329230E-2C0D-483C-A0E7-C155698B1C73}" presName="root" presStyleCnt="0">
        <dgm:presLayoutVars>
          <dgm:dir/>
          <dgm:resizeHandles val="exact"/>
        </dgm:presLayoutVars>
      </dgm:prSet>
      <dgm:spPr/>
    </dgm:pt>
    <dgm:pt modelId="{3EB02D27-B0BC-4BE8-8D39-85F466D2132D}" type="pres">
      <dgm:prSet presAssocID="{12D1DD68-B16C-426D-AC53-C7674602388A}" presName="compNode" presStyleCnt="0"/>
      <dgm:spPr/>
    </dgm:pt>
    <dgm:pt modelId="{742B0D3A-4A9B-4C4A-BC77-6B38D935E4BF}" type="pres">
      <dgm:prSet presAssocID="{12D1DD68-B16C-426D-AC53-C7674602388A}" presName="bgRect" presStyleLbl="bgShp" presStyleIdx="0" presStyleCnt="2"/>
      <dgm:spPr/>
    </dgm:pt>
    <dgm:pt modelId="{B3C70316-CF1A-483C-98A1-692D6C6656D4}" type="pres">
      <dgm:prSet presAssocID="{12D1DD68-B16C-426D-AC53-C767460238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BD98D365-49FC-44AD-A697-B7C1F825699F}" type="pres">
      <dgm:prSet presAssocID="{12D1DD68-B16C-426D-AC53-C7674602388A}" presName="spaceRect" presStyleCnt="0"/>
      <dgm:spPr/>
    </dgm:pt>
    <dgm:pt modelId="{4ADC9BA8-CFCD-42B8-AEE8-AF6934D4C3E4}" type="pres">
      <dgm:prSet presAssocID="{12D1DD68-B16C-426D-AC53-C7674602388A}" presName="parTx" presStyleLbl="revTx" presStyleIdx="0" presStyleCnt="2">
        <dgm:presLayoutVars>
          <dgm:chMax val="0"/>
          <dgm:chPref val="0"/>
        </dgm:presLayoutVars>
      </dgm:prSet>
      <dgm:spPr/>
    </dgm:pt>
    <dgm:pt modelId="{15C47EDC-5683-4A29-B810-582EF77C7809}" type="pres">
      <dgm:prSet presAssocID="{3F7CE06A-7C83-4C79-B268-447DCCFBFCE7}" presName="sibTrans" presStyleCnt="0"/>
      <dgm:spPr/>
    </dgm:pt>
    <dgm:pt modelId="{D1745BA1-3C17-4BBE-8A37-84C59F82C00D}" type="pres">
      <dgm:prSet presAssocID="{E40AB147-BA33-489A-B1FF-DD991E7F0D89}" presName="compNode" presStyleCnt="0"/>
      <dgm:spPr/>
    </dgm:pt>
    <dgm:pt modelId="{26F371C2-6C81-47B7-9123-CE20458A86E1}" type="pres">
      <dgm:prSet presAssocID="{E40AB147-BA33-489A-B1FF-DD991E7F0D89}" presName="bgRect" presStyleLbl="bgShp" presStyleIdx="1" presStyleCnt="2"/>
      <dgm:spPr/>
    </dgm:pt>
    <dgm:pt modelId="{62640108-95D9-429D-9FC6-6F8EB4BA81C0}" type="pres">
      <dgm:prSet presAssocID="{E40AB147-BA33-489A-B1FF-DD991E7F0D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BC25FD18-8FA6-4BAD-B3AA-126D25C7E231}" type="pres">
      <dgm:prSet presAssocID="{E40AB147-BA33-489A-B1FF-DD991E7F0D89}" presName="spaceRect" presStyleCnt="0"/>
      <dgm:spPr/>
    </dgm:pt>
    <dgm:pt modelId="{EDAC4725-4DE9-4F14-81F5-608C9274578A}" type="pres">
      <dgm:prSet presAssocID="{E40AB147-BA33-489A-B1FF-DD991E7F0D89}" presName="parTx" presStyleLbl="revTx" presStyleIdx="1" presStyleCnt="2">
        <dgm:presLayoutVars>
          <dgm:chMax val="0"/>
          <dgm:chPref val="0"/>
        </dgm:presLayoutVars>
      </dgm:prSet>
      <dgm:spPr/>
    </dgm:pt>
  </dgm:ptLst>
  <dgm:cxnLst>
    <dgm:cxn modelId="{DB6CA9A9-2A6B-46BE-B8B4-CD9915E25EA4}" srcId="{4329230E-2C0D-483C-A0E7-C155698B1C73}" destId="{E40AB147-BA33-489A-B1FF-DD991E7F0D89}" srcOrd="1" destOrd="0" parTransId="{29D169BC-6602-469B-9F59-FC958BA773FD}" sibTransId="{3E3EA208-85F5-4853-85A6-A56574409574}"/>
    <dgm:cxn modelId="{E2BBAEC3-593F-48D4-80A3-0915E4C96870}" type="presOf" srcId="{4329230E-2C0D-483C-A0E7-C155698B1C73}" destId="{F2AB0653-1E73-49A0-8F3D-A4070E15195E}" srcOrd="0" destOrd="0" presId="urn:microsoft.com/office/officeart/2018/2/layout/IconVerticalSolidList"/>
    <dgm:cxn modelId="{3B92B9D0-82A2-44D0-A0BB-198BA047A66B}" type="presOf" srcId="{E40AB147-BA33-489A-B1FF-DD991E7F0D89}" destId="{EDAC4725-4DE9-4F14-81F5-608C9274578A}" srcOrd="0" destOrd="0" presId="urn:microsoft.com/office/officeart/2018/2/layout/IconVerticalSolidList"/>
    <dgm:cxn modelId="{81940EE7-55FE-4C1E-A81F-A2322CB067AD}" type="presOf" srcId="{12D1DD68-B16C-426D-AC53-C7674602388A}" destId="{4ADC9BA8-CFCD-42B8-AEE8-AF6934D4C3E4}" srcOrd="0" destOrd="0" presId="urn:microsoft.com/office/officeart/2018/2/layout/IconVerticalSolidList"/>
    <dgm:cxn modelId="{74C774F9-84B7-4064-A9BA-5D264482BFF6}" srcId="{4329230E-2C0D-483C-A0E7-C155698B1C73}" destId="{12D1DD68-B16C-426D-AC53-C7674602388A}" srcOrd="0" destOrd="0" parTransId="{F9B732B5-D398-4413-9137-0ADF2ED19BA8}" sibTransId="{3F7CE06A-7C83-4C79-B268-447DCCFBFCE7}"/>
    <dgm:cxn modelId="{CEA90B0F-EEC6-4048-A4FE-5751BBF93677}" type="presParOf" srcId="{F2AB0653-1E73-49A0-8F3D-A4070E15195E}" destId="{3EB02D27-B0BC-4BE8-8D39-85F466D2132D}" srcOrd="0" destOrd="0" presId="urn:microsoft.com/office/officeart/2018/2/layout/IconVerticalSolidList"/>
    <dgm:cxn modelId="{3CE67E00-5886-4C60-8A5D-B061F9C8E0E3}" type="presParOf" srcId="{3EB02D27-B0BC-4BE8-8D39-85F466D2132D}" destId="{742B0D3A-4A9B-4C4A-BC77-6B38D935E4BF}" srcOrd="0" destOrd="0" presId="urn:microsoft.com/office/officeart/2018/2/layout/IconVerticalSolidList"/>
    <dgm:cxn modelId="{650CD731-5493-4736-8BBD-13FCF07C7E3E}" type="presParOf" srcId="{3EB02D27-B0BC-4BE8-8D39-85F466D2132D}" destId="{B3C70316-CF1A-483C-98A1-692D6C6656D4}" srcOrd="1" destOrd="0" presId="urn:microsoft.com/office/officeart/2018/2/layout/IconVerticalSolidList"/>
    <dgm:cxn modelId="{C39A9018-8804-4B3E-8940-862538DA29BC}" type="presParOf" srcId="{3EB02D27-B0BC-4BE8-8D39-85F466D2132D}" destId="{BD98D365-49FC-44AD-A697-B7C1F825699F}" srcOrd="2" destOrd="0" presId="urn:microsoft.com/office/officeart/2018/2/layout/IconVerticalSolidList"/>
    <dgm:cxn modelId="{D42AB828-9CD3-419C-BE33-2124829C610A}" type="presParOf" srcId="{3EB02D27-B0BC-4BE8-8D39-85F466D2132D}" destId="{4ADC9BA8-CFCD-42B8-AEE8-AF6934D4C3E4}" srcOrd="3" destOrd="0" presId="urn:microsoft.com/office/officeart/2018/2/layout/IconVerticalSolidList"/>
    <dgm:cxn modelId="{AD3AF2CF-A646-420D-99F0-0845ADB7E5F1}" type="presParOf" srcId="{F2AB0653-1E73-49A0-8F3D-A4070E15195E}" destId="{15C47EDC-5683-4A29-B810-582EF77C7809}" srcOrd="1" destOrd="0" presId="urn:microsoft.com/office/officeart/2018/2/layout/IconVerticalSolidList"/>
    <dgm:cxn modelId="{F154953E-289F-4B87-A210-83FE51A43C6F}" type="presParOf" srcId="{F2AB0653-1E73-49A0-8F3D-A4070E15195E}" destId="{D1745BA1-3C17-4BBE-8A37-84C59F82C00D}" srcOrd="2" destOrd="0" presId="urn:microsoft.com/office/officeart/2018/2/layout/IconVerticalSolidList"/>
    <dgm:cxn modelId="{34B9C94A-6FF3-470B-B7AB-9C5745DFB906}" type="presParOf" srcId="{D1745BA1-3C17-4BBE-8A37-84C59F82C00D}" destId="{26F371C2-6C81-47B7-9123-CE20458A86E1}" srcOrd="0" destOrd="0" presId="urn:microsoft.com/office/officeart/2018/2/layout/IconVerticalSolidList"/>
    <dgm:cxn modelId="{CBD13356-BF3A-4039-BC3E-34DA134BC155}" type="presParOf" srcId="{D1745BA1-3C17-4BBE-8A37-84C59F82C00D}" destId="{62640108-95D9-429D-9FC6-6F8EB4BA81C0}" srcOrd="1" destOrd="0" presId="urn:microsoft.com/office/officeart/2018/2/layout/IconVerticalSolidList"/>
    <dgm:cxn modelId="{83ECA8EF-7948-4DD7-AA1B-8CB779E0BADC}" type="presParOf" srcId="{D1745BA1-3C17-4BBE-8A37-84C59F82C00D}" destId="{BC25FD18-8FA6-4BAD-B3AA-126D25C7E231}" srcOrd="2" destOrd="0" presId="urn:microsoft.com/office/officeart/2018/2/layout/IconVerticalSolidList"/>
    <dgm:cxn modelId="{5B699FC9-262E-47DB-9DED-0C746EB96AF7}" type="presParOf" srcId="{D1745BA1-3C17-4BBE-8A37-84C59F82C00D}" destId="{EDAC4725-4DE9-4F14-81F5-608C927457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B0D3A-4A9B-4C4A-BC77-6B38D935E4BF}">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70316-CF1A-483C-98A1-692D6C6656D4}">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DC9BA8-CFCD-42B8-AEE8-AF6934D4C3E4}">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Yang SU</a:t>
          </a:r>
        </a:p>
      </dsp:txBody>
      <dsp:txXfrm>
        <a:off x="2039300" y="956381"/>
        <a:ext cx="4474303" cy="1765627"/>
      </dsp:txXfrm>
    </dsp:sp>
    <dsp:sp modelId="{26F371C2-6C81-47B7-9123-CE20458A86E1}">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40108-95D9-429D-9FC6-6F8EB4BA81C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C4725-4DE9-4F14-81F5-608C9274578A}">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GB" sz="2500" kern="1200"/>
            <a:t>yang.su@inra.fr</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86B92-487B-44D7-B941-52778F6ECFD8}"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AC745-928B-4F62-A015-44248F5026C6}" type="slidenum">
              <a:rPr lang="en-GB" smtClean="0"/>
              <a:t>‹#›</a:t>
            </a:fld>
            <a:endParaRPr lang="en-GB"/>
          </a:p>
        </p:txBody>
      </p:sp>
    </p:spTree>
    <p:extLst>
      <p:ext uri="{BB962C8B-B14F-4D97-AF65-F5344CB8AC3E}">
        <p14:creationId xmlns:p14="http://schemas.microsoft.com/office/powerpoint/2010/main" val="95784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a:t>
            </a:fld>
            <a:endParaRPr lang="en-GB"/>
          </a:p>
        </p:txBody>
      </p:sp>
    </p:spTree>
    <p:extLst>
      <p:ext uri="{BB962C8B-B14F-4D97-AF65-F5344CB8AC3E}">
        <p14:creationId xmlns:p14="http://schemas.microsoft.com/office/powerpoint/2010/main" val="54296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AC745-928B-4F62-A015-44248F5026C6}" type="slidenum">
              <a:rPr lang="en-GB" smtClean="0"/>
              <a:t>10</a:t>
            </a:fld>
            <a:endParaRPr lang="en-GB"/>
          </a:p>
        </p:txBody>
      </p:sp>
    </p:spTree>
    <p:extLst>
      <p:ext uri="{BB962C8B-B14F-4D97-AF65-F5344CB8AC3E}">
        <p14:creationId xmlns:p14="http://schemas.microsoft.com/office/powerpoint/2010/main" val="128740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11</a:t>
            </a:fld>
            <a:endParaRPr lang="en-GB"/>
          </a:p>
        </p:txBody>
      </p:sp>
    </p:spTree>
    <p:extLst>
      <p:ext uri="{BB962C8B-B14F-4D97-AF65-F5344CB8AC3E}">
        <p14:creationId xmlns:p14="http://schemas.microsoft.com/office/powerpoint/2010/main" val="304424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12</a:t>
            </a:fld>
            <a:endParaRPr lang="en-GB"/>
          </a:p>
        </p:txBody>
      </p:sp>
    </p:spTree>
    <p:extLst>
      <p:ext uri="{BB962C8B-B14F-4D97-AF65-F5344CB8AC3E}">
        <p14:creationId xmlns:p14="http://schemas.microsoft.com/office/powerpoint/2010/main" val="31545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13</a:t>
            </a:fld>
            <a:endParaRPr lang="en-GB"/>
          </a:p>
        </p:txBody>
      </p:sp>
    </p:spTree>
    <p:extLst>
      <p:ext uri="{BB962C8B-B14F-4D97-AF65-F5344CB8AC3E}">
        <p14:creationId xmlns:p14="http://schemas.microsoft.com/office/powerpoint/2010/main" val="299144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14</a:t>
            </a:fld>
            <a:endParaRPr lang="en-GB"/>
          </a:p>
        </p:txBody>
      </p:sp>
    </p:spTree>
    <p:extLst>
      <p:ext uri="{BB962C8B-B14F-4D97-AF65-F5344CB8AC3E}">
        <p14:creationId xmlns:p14="http://schemas.microsoft.com/office/powerpoint/2010/main" val="37710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15</a:t>
            </a:fld>
            <a:endParaRPr lang="en-GB"/>
          </a:p>
        </p:txBody>
      </p:sp>
    </p:spTree>
    <p:extLst>
      <p:ext uri="{BB962C8B-B14F-4D97-AF65-F5344CB8AC3E}">
        <p14:creationId xmlns:p14="http://schemas.microsoft.com/office/powerpoint/2010/main" val="221534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73C026-83A1-44A8-B414-5F124172A2CE}" type="slidenum">
              <a:rPr lang="en-GB" smtClean="0"/>
              <a:t>16</a:t>
            </a:fld>
            <a:endParaRPr lang="en-GB"/>
          </a:p>
        </p:txBody>
      </p:sp>
    </p:spTree>
    <p:extLst>
      <p:ext uri="{BB962C8B-B14F-4D97-AF65-F5344CB8AC3E}">
        <p14:creationId xmlns:p14="http://schemas.microsoft.com/office/powerpoint/2010/main" val="519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AC745-928B-4F62-A015-44248F5026C6}" type="slidenum">
              <a:rPr lang="en-GB" smtClean="0"/>
              <a:t>2</a:t>
            </a:fld>
            <a:endParaRPr lang="en-GB"/>
          </a:p>
        </p:txBody>
      </p:sp>
    </p:spTree>
    <p:extLst>
      <p:ext uri="{BB962C8B-B14F-4D97-AF65-F5344CB8AC3E}">
        <p14:creationId xmlns:p14="http://schemas.microsoft.com/office/powerpoint/2010/main" val="64590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3</a:t>
            </a:fld>
            <a:endParaRPr lang="en-GB"/>
          </a:p>
        </p:txBody>
      </p:sp>
    </p:spTree>
    <p:extLst>
      <p:ext uri="{BB962C8B-B14F-4D97-AF65-F5344CB8AC3E}">
        <p14:creationId xmlns:p14="http://schemas.microsoft.com/office/powerpoint/2010/main" val="172313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address on the second topic, and try to evaluate the impact of climate change on CA vs CT system</a:t>
            </a:r>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4</a:t>
            </a:fld>
            <a:endParaRPr lang="en-GB"/>
          </a:p>
        </p:txBody>
      </p:sp>
    </p:spTree>
    <p:extLst>
      <p:ext uri="{BB962C8B-B14F-4D97-AF65-F5344CB8AC3E}">
        <p14:creationId xmlns:p14="http://schemas.microsoft.com/office/powerpoint/2010/main" val="50879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We did a meta-analysis this year in February to update the database we built in 2018. the new database included the data from 422 papers, publication year range of these papers is from 1983 to 2020, while the experiment year range from 1980 to 2017 (the data in 2018 exists, but not included in this analysis due to the data availability of climatic data)</a:t>
            </a:r>
            <a:endParaRPr lang="en-GB" dirty="0">
              <a:solidFill>
                <a:srgbClr val="FF0000"/>
              </a:solidFill>
            </a:endParaRPr>
          </a:p>
        </p:txBody>
      </p:sp>
      <p:sp>
        <p:nvSpPr>
          <p:cNvPr id="4" name="Slide Number Placeholder 3"/>
          <p:cNvSpPr>
            <a:spLocks noGrp="1"/>
          </p:cNvSpPr>
          <p:nvPr>
            <p:ph type="sldNum" sz="quarter" idx="5"/>
          </p:nvPr>
        </p:nvSpPr>
        <p:spPr/>
        <p:txBody>
          <a:bodyPr/>
          <a:lstStyle/>
          <a:p>
            <a:fld id="{C36AC745-928B-4F62-A015-44248F5026C6}" type="slidenum">
              <a:rPr lang="en-GB" smtClean="0"/>
              <a:t>5</a:t>
            </a:fld>
            <a:endParaRPr lang="en-GB"/>
          </a:p>
        </p:txBody>
      </p:sp>
    </p:spTree>
    <p:extLst>
      <p:ext uri="{BB962C8B-B14F-4D97-AF65-F5344CB8AC3E}">
        <p14:creationId xmlns:p14="http://schemas.microsoft.com/office/powerpoint/2010/main" val="90451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6</a:t>
            </a:fld>
            <a:endParaRPr lang="en-GB"/>
          </a:p>
        </p:txBody>
      </p:sp>
    </p:spTree>
    <p:extLst>
      <p:ext uri="{BB962C8B-B14F-4D97-AF65-F5344CB8AC3E}">
        <p14:creationId xmlns:p14="http://schemas.microsoft.com/office/powerpoint/2010/main" val="49421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7</a:t>
            </a:fld>
            <a:endParaRPr lang="en-GB"/>
          </a:p>
        </p:txBody>
      </p:sp>
    </p:spTree>
    <p:extLst>
      <p:ext uri="{BB962C8B-B14F-4D97-AF65-F5344CB8AC3E}">
        <p14:creationId xmlns:p14="http://schemas.microsoft.com/office/powerpoint/2010/main" val="276065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8</a:t>
            </a:fld>
            <a:endParaRPr lang="en-GB"/>
          </a:p>
        </p:txBody>
      </p:sp>
    </p:spTree>
    <p:extLst>
      <p:ext uri="{BB962C8B-B14F-4D97-AF65-F5344CB8AC3E}">
        <p14:creationId xmlns:p14="http://schemas.microsoft.com/office/powerpoint/2010/main" val="76687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AC745-928B-4F62-A015-44248F5026C6}" type="slidenum">
              <a:rPr lang="en-GB" smtClean="0"/>
              <a:t>9</a:t>
            </a:fld>
            <a:endParaRPr lang="en-GB"/>
          </a:p>
        </p:txBody>
      </p:sp>
    </p:spTree>
    <p:extLst>
      <p:ext uri="{BB962C8B-B14F-4D97-AF65-F5344CB8AC3E}">
        <p14:creationId xmlns:p14="http://schemas.microsoft.com/office/powerpoint/2010/main" val="211340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9B1-A2DA-4B2B-B4C0-08FF68D06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1C7CE2-1389-4492-BDAC-6DA2AC761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8B93E9-F754-40FB-ABF0-30E46A6087F5}"/>
              </a:ext>
            </a:extLst>
          </p:cNvPr>
          <p:cNvSpPr>
            <a:spLocks noGrp="1"/>
          </p:cNvSpPr>
          <p:nvPr>
            <p:ph type="dt" sz="half" idx="10"/>
          </p:nvPr>
        </p:nvSpPr>
        <p:spPr/>
        <p:txBody>
          <a:bodyPr/>
          <a:lstStyle/>
          <a:p>
            <a:fld id="{2E20D07E-A15A-4DFD-BE15-2A018414D90A}" type="datetime1">
              <a:rPr lang="en-US" smtClean="0"/>
              <a:t>07-May-20</a:t>
            </a:fld>
            <a:endParaRPr lang="en-US"/>
          </a:p>
        </p:txBody>
      </p:sp>
      <p:sp>
        <p:nvSpPr>
          <p:cNvPr id="5" name="Footer Placeholder 4">
            <a:extLst>
              <a:ext uri="{FF2B5EF4-FFF2-40B4-BE49-F238E27FC236}">
                <a16:creationId xmlns:a16="http://schemas.microsoft.com/office/drawing/2014/main" id="{5DD7F9AC-57F8-4A0A-A7CC-A94FF8EA5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FD0B0-0587-480C-A2EE-5D46DE1AFDB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94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9985-6FD8-4486-9BF0-46D2B37E34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7979A3-50D0-4E8D-B1A4-2C16FCE83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EB87B-6C75-4E09-9BBA-CB533C56358A}"/>
              </a:ext>
            </a:extLst>
          </p:cNvPr>
          <p:cNvSpPr>
            <a:spLocks noGrp="1"/>
          </p:cNvSpPr>
          <p:nvPr>
            <p:ph type="dt" sz="half" idx="10"/>
          </p:nvPr>
        </p:nvSpPr>
        <p:spPr/>
        <p:txBody>
          <a:bodyPr/>
          <a:lstStyle/>
          <a:p>
            <a:fld id="{8072BD98-1B28-4DF7-827B-38BA71459CAC}" type="datetime1">
              <a:rPr lang="en-US" smtClean="0"/>
              <a:t>07-May-20</a:t>
            </a:fld>
            <a:endParaRPr lang="en-US"/>
          </a:p>
        </p:txBody>
      </p:sp>
      <p:sp>
        <p:nvSpPr>
          <p:cNvPr id="5" name="Footer Placeholder 4">
            <a:extLst>
              <a:ext uri="{FF2B5EF4-FFF2-40B4-BE49-F238E27FC236}">
                <a16:creationId xmlns:a16="http://schemas.microsoft.com/office/drawing/2014/main" id="{80A5DC01-A7E4-461C-BFE4-459D81A43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F0E76-B3D7-4EB0-B86C-E9EAD7DC82B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085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B354C-0165-4372-BE75-BD8B59D74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63C9A6-F6A0-4B32-8434-04DDA7F44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45AB0-F85D-4D2A-B95C-836012246883}"/>
              </a:ext>
            </a:extLst>
          </p:cNvPr>
          <p:cNvSpPr>
            <a:spLocks noGrp="1"/>
          </p:cNvSpPr>
          <p:nvPr>
            <p:ph type="dt" sz="half" idx="10"/>
          </p:nvPr>
        </p:nvSpPr>
        <p:spPr/>
        <p:txBody>
          <a:bodyPr/>
          <a:lstStyle/>
          <a:p>
            <a:fld id="{B53D8080-AE17-4EF6-9E8B-21344D0A99EB}" type="datetime1">
              <a:rPr lang="en-US" smtClean="0"/>
              <a:t>07-May-20</a:t>
            </a:fld>
            <a:endParaRPr lang="en-US"/>
          </a:p>
        </p:txBody>
      </p:sp>
      <p:sp>
        <p:nvSpPr>
          <p:cNvPr id="5" name="Footer Placeholder 4">
            <a:extLst>
              <a:ext uri="{FF2B5EF4-FFF2-40B4-BE49-F238E27FC236}">
                <a16:creationId xmlns:a16="http://schemas.microsoft.com/office/drawing/2014/main" id="{3E98F350-DF05-4EB2-9F28-C9C5FB0BD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7E499-72BB-494D-BA5F-7AC874AE3BC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120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7306-4C18-4541-9AAC-3BAD7D9BCA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16349-162F-4B8A-B049-F283514322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B5AE3-AD9A-4D27-956B-262A6A2F86F9}"/>
              </a:ext>
            </a:extLst>
          </p:cNvPr>
          <p:cNvSpPr>
            <a:spLocks noGrp="1"/>
          </p:cNvSpPr>
          <p:nvPr>
            <p:ph type="dt" sz="half" idx="10"/>
          </p:nvPr>
        </p:nvSpPr>
        <p:spPr/>
        <p:txBody>
          <a:bodyPr/>
          <a:lstStyle/>
          <a:p>
            <a:fld id="{D2727BE9-86CF-4193-9EBA-95066979E9EC}" type="datetime1">
              <a:rPr lang="en-US" smtClean="0"/>
              <a:t>07-May-20</a:t>
            </a:fld>
            <a:endParaRPr lang="en-US"/>
          </a:p>
        </p:txBody>
      </p:sp>
      <p:sp>
        <p:nvSpPr>
          <p:cNvPr id="5" name="Footer Placeholder 4">
            <a:extLst>
              <a:ext uri="{FF2B5EF4-FFF2-40B4-BE49-F238E27FC236}">
                <a16:creationId xmlns:a16="http://schemas.microsoft.com/office/drawing/2014/main" id="{58740679-A1F5-4C28-A940-7127180E1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FD674-9A86-4F0D-A043-D4B5A87033B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503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2685-34B0-489F-9C90-97F061BF3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8AC28D-AAEF-4CD9-B5E1-638FFA168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2B501-FFD0-4C4B-A114-E7B713811664}"/>
              </a:ext>
            </a:extLst>
          </p:cNvPr>
          <p:cNvSpPr>
            <a:spLocks noGrp="1"/>
          </p:cNvSpPr>
          <p:nvPr>
            <p:ph type="dt" sz="half" idx="10"/>
          </p:nvPr>
        </p:nvSpPr>
        <p:spPr/>
        <p:txBody>
          <a:bodyPr/>
          <a:lstStyle/>
          <a:p>
            <a:fld id="{CADA004C-3F92-4AF5-A74E-B9A66F6F5396}" type="datetime1">
              <a:rPr lang="en-US" smtClean="0"/>
              <a:t>07-May-20</a:t>
            </a:fld>
            <a:endParaRPr lang="en-US"/>
          </a:p>
        </p:txBody>
      </p:sp>
      <p:sp>
        <p:nvSpPr>
          <p:cNvPr id="5" name="Footer Placeholder 4">
            <a:extLst>
              <a:ext uri="{FF2B5EF4-FFF2-40B4-BE49-F238E27FC236}">
                <a16:creationId xmlns:a16="http://schemas.microsoft.com/office/drawing/2014/main" id="{A6BA0D63-1B6F-4C01-865A-ACF5267AB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AA4ED-316A-4D2C-ADCF-42D084CF96F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038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54B3-6B40-4FCF-8CE4-8107904FD2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78BF46-12ED-415D-908C-352C17CCEB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499718-FE97-40AF-BECC-04E0055BD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30A266-5430-44DA-BEB6-4EEE6026AEC1}"/>
              </a:ext>
            </a:extLst>
          </p:cNvPr>
          <p:cNvSpPr>
            <a:spLocks noGrp="1"/>
          </p:cNvSpPr>
          <p:nvPr>
            <p:ph type="dt" sz="half" idx="10"/>
          </p:nvPr>
        </p:nvSpPr>
        <p:spPr/>
        <p:txBody>
          <a:bodyPr/>
          <a:lstStyle/>
          <a:p>
            <a:fld id="{DF8C7BB3-B158-43FE-B937-A59662156285}" type="datetime1">
              <a:rPr lang="en-US" smtClean="0"/>
              <a:t>07-May-20</a:t>
            </a:fld>
            <a:endParaRPr lang="en-US"/>
          </a:p>
        </p:txBody>
      </p:sp>
      <p:sp>
        <p:nvSpPr>
          <p:cNvPr id="6" name="Footer Placeholder 5">
            <a:extLst>
              <a:ext uri="{FF2B5EF4-FFF2-40B4-BE49-F238E27FC236}">
                <a16:creationId xmlns:a16="http://schemas.microsoft.com/office/drawing/2014/main" id="{103C676F-6896-4659-A419-6DE144C28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F6FF6-9DB8-44D8-8235-884A3BAA308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62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EB2D-5507-4A41-9C3C-F0E51B4586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B6E5E7-31C2-4EE6-B74B-38A215213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EF1F3-21FC-4261-B548-E550B7A556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0201D8-9471-4D17-9BD9-C24DCE4AE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2E6FDF-2FEA-4B1F-9CE7-FD99C07CB9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EB7189-B24D-44EB-8F68-11B292E3252F}"/>
              </a:ext>
            </a:extLst>
          </p:cNvPr>
          <p:cNvSpPr>
            <a:spLocks noGrp="1"/>
          </p:cNvSpPr>
          <p:nvPr>
            <p:ph type="dt" sz="half" idx="10"/>
          </p:nvPr>
        </p:nvSpPr>
        <p:spPr/>
        <p:txBody>
          <a:bodyPr/>
          <a:lstStyle/>
          <a:p>
            <a:fld id="{862263F6-0F2B-47BE-91BE-393594DA5177}" type="datetime1">
              <a:rPr lang="en-US" smtClean="0"/>
              <a:t>07-May-20</a:t>
            </a:fld>
            <a:endParaRPr lang="en-US"/>
          </a:p>
        </p:txBody>
      </p:sp>
      <p:sp>
        <p:nvSpPr>
          <p:cNvPr id="8" name="Footer Placeholder 7">
            <a:extLst>
              <a:ext uri="{FF2B5EF4-FFF2-40B4-BE49-F238E27FC236}">
                <a16:creationId xmlns:a16="http://schemas.microsoft.com/office/drawing/2014/main" id="{008C63FA-AC96-4C86-848B-B7F466F5EF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E0132-944A-4082-A5CA-1108E35F950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9518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5593-1716-416D-A6E8-305BC1E473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264348-87CB-494C-A765-9B3312CFDE4F}"/>
              </a:ext>
            </a:extLst>
          </p:cNvPr>
          <p:cNvSpPr>
            <a:spLocks noGrp="1"/>
          </p:cNvSpPr>
          <p:nvPr>
            <p:ph type="dt" sz="half" idx="10"/>
          </p:nvPr>
        </p:nvSpPr>
        <p:spPr/>
        <p:txBody>
          <a:bodyPr/>
          <a:lstStyle/>
          <a:p>
            <a:fld id="{1F934A0D-7D2F-42D8-B484-C1C97828CF88}" type="datetime1">
              <a:rPr lang="en-US" smtClean="0"/>
              <a:t>07-May-20</a:t>
            </a:fld>
            <a:endParaRPr lang="en-US"/>
          </a:p>
        </p:txBody>
      </p:sp>
      <p:sp>
        <p:nvSpPr>
          <p:cNvPr id="4" name="Footer Placeholder 3">
            <a:extLst>
              <a:ext uri="{FF2B5EF4-FFF2-40B4-BE49-F238E27FC236}">
                <a16:creationId xmlns:a16="http://schemas.microsoft.com/office/drawing/2014/main" id="{AFE0F68B-1FE6-47CA-883A-0CEF36234C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C95E4E-C6A2-49E2-959D-CD6674CEF15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688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4B213C-3947-4D0E-81DC-499380D98441}"/>
              </a:ext>
            </a:extLst>
          </p:cNvPr>
          <p:cNvSpPr>
            <a:spLocks noGrp="1"/>
          </p:cNvSpPr>
          <p:nvPr>
            <p:ph type="dt" sz="half" idx="10"/>
          </p:nvPr>
        </p:nvSpPr>
        <p:spPr/>
        <p:txBody>
          <a:bodyPr/>
          <a:lstStyle/>
          <a:p>
            <a:fld id="{7803687F-DA39-4A15-BA51-E609C5BB4F92}" type="datetime1">
              <a:rPr lang="en-US" smtClean="0"/>
              <a:t>07-May-20</a:t>
            </a:fld>
            <a:endParaRPr lang="en-US"/>
          </a:p>
        </p:txBody>
      </p:sp>
      <p:sp>
        <p:nvSpPr>
          <p:cNvPr id="3" name="Footer Placeholder 2">
            <a:extLst>
              <a:ext uri="{FF2B5EF4-FFF2-40B4-BE49-F238E27FC236}">
                <a16:creationId xmlns:a16="http://schemas.microsoft.com/office/drawing/2014/main" id="{A615CA71-9C44-43B2-8F11-EF19A5B412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04C334-2CE1-4EC1-9D22-9CB4CE6AE5C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797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EDD-F3E0-4063-8A3D-D6D3CF563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692DF9-D0AF-4C64-A574-761ADF707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71B6F-DAB7-4C6E-AB60-C5A5B82B5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6C00-D82F-402B-A7FF-565D209B6CB0}"/>
              </a:ext>
            </a:extLst>
          </p:cNvPr>
          <p:cNvSpPr>
            <a:spLocks noGrp="1"/>
          </p:cNvSpPr>
          <p:nvPr>
            <p:ph type="dt" sz="half" idx="10"/>
          </p:nvPr>
        </p:nvSpPr>
        <p:spPr/>
        <p:txBody>
          <a:bodyPr/>
          <a:lstStyle/>
          <a:p>
            <a:fld id="{3C598E8B-A689-4D58-AFB7-B4E323F7AD50}" type="datetime1">
              <a:rPr lang="en-US" smtClean="0"/>
              <a:t>07-May-20</a:t>
            </a:fld>
            <a:endParaRPr lang="en-US"/>
          </a:p>
        </p:txBody>
      </p:sp>
      <p:sp>
        <p:nvSpPr>
          <p:cNvPr id="6" name="Footer Placeholder 5">
            <a:extLst>
              <a:ext uri="{FF2B5EF4-FFF2-40B4-BE49-F238E27FC236}">
                <a16:creationId xmlns:a16="http://schemas.microsoft.com/office/drawing/2014/main" id="{C61E6259-FBBA-4EB7-821B-CB298E765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1B66E-F0D6-4BAA-9374-F496914C56E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395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D708-0AAB-4786-9FAF-4C70E8416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238D39-4AA8-44B6-B630-23E33981E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976AF2-6FFD-4C62-8CAD-D58368701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B865C-9BD4-4A9B-B0D0-EB75874C38D7}"/>
              </a:ext>
            </a:extLst>
          </p:cNvPr>
          <p:cNvSpPr>
            <a:spLocks noGrp="1"/>
          </p:cNvSpPr>
          <p:nvPr>
            <p:ph type="dt" sz="half" idx="10"/>
          </p:nvPr>
        </p:nvSpPr>
        <p:spPr/>
        <p:txBody>
          <a:bodyPr/>
          <a:lstStyle/>
          <a:p>
            <a:fld id="{877E095A-F88C-4CDB-93E6-7E4ED3910522}" type="datetime1">
              <a:rPr lang="en-US" smtClean="0"/>
              <a:t>07-May-20</a:t>
            </a:fld>
            <a:endParaRPr lang="en-US"/>
          </a:p>
        </p:txBody>
      </p:sp>
      <p:sp>
        <p:nvSpPr>
          <p:cNvPr id="6" name="Footer Placeholder 5">
            <a:extLst>
              <a:ext uri="{FF2B5EF4-FFF2-40B4-BE49-F238E27FC236}">
                <a16:creationId xmlns:a16="http://schemas.microsoft.com/office/drawing/2014/main" id="{C1D17E63-BB64-451B-9F68-A13611A6D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86269-D09D-47E2-9168-894A480B0E5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0614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9C876-19FE-4F85-9853-3E90D0230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59A65E-842C-49FA-9370-399647B4F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F257-A5F4-4F2F-9202-E75EA7BDF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50352-69A4-49DC-A86C-3AE77AF2AE85}" type="datetime1">
              <a:rPr lang="en-US" smtClean="0"/>
              <a:t>07-May-20</a:t>
            </a:fld>
            <a:endParaRPr lang="en-US"/>
          </a:p>
        </p:txBody>
      </p:sp>
      <p:sp>
        <p:nvSpPr>
          <p:cNvPr id="5" name="Footer Placeholder 4">
            <a:extLst>
              <a:ext uri="{FF2B5EF4-FFF2-40B4-BE49-F238E27FC236}">
                <a16:creationId xmlns:a16="http://schemas.microsoft.com/office/drawing/2014/main" id="{719E2C66-F748-4936-BC27-C4020769C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54E52-8AC2-4C7E-9BEF-BB6DA8F72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0123902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huffingtonpost.com/eric-holt-gimenez/agroecology-and-industria_b_11307030.html"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5367-727D-41A3-A019-258A3DFC08CD}"/>
              </a:ext>
            </a:extLst>
          </p:cNvPr>
          <p:cNvSpPr>
            <a:spLocks noGrp="1"/>
          </p:cNvSpPr>
          <p:nvPr>
            <p:ph type="ctrTitle"/>
          </p:nvPr>
        </p:nvSpPr>
        <p:spPr>
          <a:xfrm>
            <a:off x="526690" y="3592629"/>
            <a:ext cx="11290030" cy="672414"/>
          </a:xfrm>
        </p:spPr>
        <p:txBody>
          <a:bodyPr vert="horz" lIns="91440" tIns="45720" rIns="91440" bIns="45720" rtlCol="0" anchor="ctr">
            <a:normAutofit fontScale="90000"/>
          </a:bodyPr>
          <a:lstStyle/>
          <a:p>
            <a:pPr algn="ctr">
              <a:lnSpc>
                <a:spcPct val="90000"/>
              </a:lnSpc>
            </a:pPr>
            <a:r>
              <a:rPr lang="en-US" sz="2800" b="1" spc="0" dirty="0">
                <a:latin typeface="Times New Roman" panose="02020603050405020304" pitchFamily="18" charset="0"/>
                <a:cs typeface="Times New Roman" panose="02020603050405020304" pitchFamily="18" charset="0"/>
              </a:rPr>
              <a:t>The impacts of climate change on the productivity of conservation agriculture</a:t>
            </a:r>
          </a:p>
        </p:txBody>
      </p:sp>
      <p:pic>
        <p:nvPicPr>
          <p:cNvPr id="14" name="Picture 3">
            <a:extLst>
              <a:ext uri="{FF2B5EF4-FFF2-40B4-BE49-F238E27FC236}">
                <a16:creationId xmlns:a16="http://schemas.microsoft.com/office/drawing/2014/main" id="{ED925888-EA7A-4C5D-AF3E-3C29FDC007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711" b="29008"/>
          <a:stretch/>
        </p:blipFill>
        <p:spPr>
          <a:xfrm>
            <a:off x="20" y="10"/>
            <a:ext cx="12191980" cy="355281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6" name="TextBox 5">
            <a:extLst>
              <a:ext uri="{FF2B5EF4-FFF2-40B4-BE49-F238E27FC236}">
                <a16:creationId xmlns:a16="http://schemas.microsoft.com/office/drawing/2014/main" id="{0074F416-B4DA-48B9-9489-EBA8F39658A0}"/>
              </a:ext>
            </a:extLst>
          </p:cNvPr>
          <p:cNvSpPr txBox="1"/>
          <p:nvPr/>
        </p:nvSpPr>
        <p:spPr>
          <a:xfrm>
            <a:off x="3888372" y="3889032"/>
            <a:ext cx="4415255" cy="1940900"/>
          </a:xfrm>
          <a:prstGeom prst="rect">
            <a:avLst/>
          </a:prstGeom>
        </p:spPr>
        <p:txBody>
          <a:bodyPr vert="horz" lIns="91440" tIns="45720" rIns="91440" bIns="45720" rtlCol="0" anchor="ctr">
            <a:normAutofit/>
          </a:bodyPr>
          <a:lstStyle/>
          <a:p>
            <a:pPr marL="57150" algn="ctr">
              <a:spcBef>
                <a:spcPct val="20000"/>
              </a:spcBef>
              <a:spcAft>
                <a:spcPts val="600"/>
              </a:spcAft>
              <a:buClr>
                <a:schemeClr val="accent1"/>
              </a:buClr>
              <a:buSzPct val="92000"/>
            </a:pPr>
            <a:r>
              <a:rPr lang="en-US" sz="2000" dirty="0">
                <a:latin typeface="Times New Roman" panose="02020603050405020304" pitchFamily="18" charset="0"/>
                <a:cs typeface="Times New Roman" panose="02020603050405020304" pitchFamily="18" charset="0"/>
              </a:rPr>
              <a:t>Yang Su</a:t>
            </a:r>
          </a:p>
          <a:p>
            <a:pPr marL="57150" algn="ctr">
              <a:spcBef>
                <a:spcPct val="20000"/>
              </a:spcBef>
              <a:spcAft>
                <a:spcPts val="600"/>
              </a:spcAft>
              <a:buClr>
                <a:schemeClr val="accent1"/>
              </a:buClr>
              <a:buSzPct val="92000"/>
            </a:pPr>
            <a:r>
              <a:rPr lang="en-US" sz="2000" dirty="0">
                <a:latin typeface="Times New Roman" panose="02020603050405020304" pitchFamily="18" charset="0"/>
                <a:cs typeface="Times New Roman" panose="02020603050405020304" pitchFamily="18" charset="0"/>
              </a:rPr>
              <a:t>UMR-</a:t>
            </a:r>
            <a:r>
              <a:rPr lang="en-US" sz="2000" dirty="0" err="1">
                <a:latin typeface="Times New Roman" panose="02020603050405020304" pitchFamily="18" charset="0"/>
                <a:cs typeface="Times New Roman" panose="02020603050405020304" pitchFamily="18" charset="0"/>
              </a:rPr>
              <a:t>EcoSys</a:t>
            </a:r>
            <a:r>
              <a:rPr lang="en-US" sz="2000" dirty="0">
                <a:latin typeface="Times New Roman" panose="02020603050405020304" pitchFamily="18" charset="0"/>
                <a:cs typeface="Times New Roman" panose="02020603050405020304" pitchFamily="18" charset="0"/>
              </a:rPr>
              <a:t> INRAE/</a:t>
            </a:r>
            <a:r>
              <a:rPr lang="en-US" sz="2000" dirty="0" err="1">
                <a:latin typeface="Times New Roman" panose="02020603050405020304" pitchFamily="18" charset="0"/>
                <a:cs typeface="Times New Roman" panose="02020603050405020304" pitchFamily="18" charset="0"/>
              </a:rPr>
              <a:t>AgroParisTech</a:t>
            </a:r>
            <a:endParaRPr lang="en-US" sz="2000" dirty="0">
              <a:latin typeface="Times New Roman" panose="02020603050405020304" pitchFamily="18" charset="0"/>
              <a:cs typeface="Times New Roman" panose="02020603050405020304" pitchFamily="18" charset="0"/>
            </a:endParaRPr>
          </a:p>
          <a:p>
            <a:pPr marL="57150" algn="ctr">
              <a:spcBef>
                <a:spcPct val="20000"/>
              </a:spcBef>
              <a:spcAft>
                <a:spcPts val="600"/>
              </a:spcAft>
              <a:buClr>
                <a:schemeClr val="accent1"/>
              </a:buClr>
              <a:buSzPct val="92000"/>
            </a:pPr>
            <a:r>
              <a:rPr lang="en-US" sz="2000" dirty="0">
                <a:latin typeface="Times New Roman" panose="02020603050405020304" pitchFamily="18" charset="0"/>
                <a:cs typeface="Times New Roman" panose="02020603050405020304" pitchFamily="18" charset="0"/>
              </a:rPr>
              <a:t>08/05/2020</a:t>
            </a:r>
          </a:p>
        </p:txBody>
      </p:sp>
      <p:pic>
        <p:nvPicPr>
          <p:cNvPr id="72" name="Picture 71" descr="A picture containing clipart&#10;&#10;Description generated with very high confidence">
            <a:extLst>
              <a:ext uri="{FF2B5EF4-FFF2-40B4-BE49-F238E27FC236}">
                <a16:creationId xmlns:a16="http://schemas.microsoft.com/office/drawing/2014/main" id="{3AEB80D0-E3C5-476B-BEC6-5E3B5B328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829269"/>
            <a:ext cx="1993196" cy="682721"/>
          </a:xfrm>
          <a:prstGeom prst="rect">
            <a:avLst/>
          </a:prstGeom>
        </p:spPr>
      </p:pic>
      <p:pic>
        <p:nvPicPr>
          <p:cNvPr id="74" name="Picture 73">
            <a:extLst>
              <a:ext uri="{FF2B5EF4-FFF2-40B4-BE49-F238E27FC236}">
                <a16:creationId xmlns:a16="http://schemas.microsoft.com/office/drawing/2014/main" id="{BA250259-5577-4DCB-AF6C-D50F27A5F523}"/>
              </a:ext>
            </a:extLst>
          </p:cNvPr>
          <p:cNvPicPr>
            <a:picLocks noChangeAspect="1"/>
          </p:cNvPicPr>
          <p:nvPr/>
        </p:nvPicPr>
        <p:blipFill>
          <a:blip r:embed="rId6"/>
          <a:stretch>
            <a:fillRect/>
          </a:stretch>
        </p:blipFill>
        <p:spPr>
          <a:xfrm>
            <a:off x="6736999" y="5812950"/>
            <a:ext cx="2422598" cy="646855"/>
          </a:xfrm>
          <a:prstGeom prst="rect">
            <a:avLst/>
          </a:prstGeom>
        </p:spPr>
      </p:pic>
      <p:pic>
        <p:nvPicPr>
          <p:cNvPr id="76" name="Picture 2" descr="Image result for inra">
            <a:extLst>
              <a:ext uri="{FF2B5EF4-FFF2-40B4-BE49-F238E27FC236}">
                <a16:creationId xmlns:a16="http://schemas.microsoft.com/office/drawing/2014/main" id="{FEF42E03-6ED1-47C9-B006-CEBC4A3F4A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906" y="5757467"/>
            <a:ext cx="1840300" cy="75452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Image result for ANR">
            <a:extLst>
              <a:ext uri="{FF2B5EF4-FFF2-40B4-BE49-F238E27FC236}">
                <a16:creationId xmlns:a16="http://schemas.microsoft.com/office/drawing/2014/main" id="{90E4D7E9-2BBA-4B80-95DF-B05151B7DC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5289" y="5809654"/>
            <a:ext cx="1595824" cy="6501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A picture containing object&#10;&#10;Description automatically generated">
            <a:extLst>
              <a:ext uri="{FF2B5EF4-FFF2-40B4-BE49-F238E27FC236}">
                <a16:creationId xmlns:a16="http://schemas.microsoft.com/office/drawing/2014/main" id="{09C59833-7605-45CE-A310-F8213AA495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7390" y="5649675"/>
            <a:ext cx="2259330" cy="762524"/>
          </a:xfrm>
          <a:prstGeom prst="rect">
            <a:avLst/>
          </a:prstGeom>
        </p:spPr>
      </p:pic>
    </p:spTree>
    <p:extLst>
      <p:ext uri="{BB962C8B-B14F-4D97-AF65-F5344CB8AC3E}">
        <p14:creationId xmlns:p14="http://schemas.microsoft.com/office/powerpoint/2010/main" val="208397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9D85-1308-4474-98FE-88302DF1C48C}"/>
              </a:ext>
            </a:extLst>
          </p:cNvPr>
          <p:cNvSpPr>
            <a:spLocks noGrp="1"/>
          </p:cNvSpPr>
          <p:nvPr>
            <p:ph type="title"/>
          </p:nvPr>
        </p:nvSpPr>
        <p:spPr>
          <a:xfrm>
            <a:off x="133349" y="0"/>
            <a:ext cx="11953875" cy="655807"/>
          </a:xfrm>
        </p:spPr>
        <p:txBody>
          <a:bodyPr>
            <a:normAutofit fontScale="90000"/>
          </a:bodyPr>
          <a:lstStyle/>
          <a:p>
            <a:r>
              <a:rPr lang="en-US" dirty="0"/>
              <a:t>Probability of yield gain from CA in current condition</a:t>
            </a:r>
            <a:endParaRPr lang="en-GB" dirty="0"/>
          </a:p>
        </p:txBody>
      </p:sp>
      <p:pic>
        <p:nvPicPr>
          <p:cNvPr id="10" name="Picture 9" descr="A close up of a map&#10;&#10;Description automatically generated">
            <a:extLst>
              <a:ext uri="{FF2B5EF4-FFF2-40B4-BE49-F238E27FC236}">
                <a16:creationId xmlns:a16="http://schemas.microsoft.com/office/drawing/2014/main" id="{95C1FA40-4925-4ED0-ADDE-F6CE97AA513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943" r="1029"/>
          <a:stretch/>
        </p:blipFill>
        <p:spPr>
          <a:xfrm>
            <a:off x="0" y="885243"/>
            <a:ext cx="7375034" cy="3765975"/>
          </a:xfrm>
          <a:prstGeom prst="rect">
            <a:avLst/>
          </a:prstGeom>
        </p:spPr>
      </p:pic>
      <p:graphicFrame>
        <p:nvGraphicFramePr>
          <p:cNvPr id="11" name="Table 11">
            <a:extLst>
              <a:ext uri="{FF2B5EF4-FFF2-40B4-BE49-F238E27FC236}">
                <a16:creationId xmlns:a16="http://schemas.microsoft.com/office/drawing/2014/main" id="{EB471D59-6FA7-4B9D-ADF2-9F4651C787F8}"/>
              </a:ext>
            </a:extLst>
          </p:cNvPr>
          <p:cNvGraphicFramePr>
            <a:graphicFrameLocks noGrp="1"/>
          </p:cNvGraphicFramePr>
          <p:nvPr>
            <p:extLst>
              <p:ext uri="{D42A27DB-BD31-4B8C-83A1-F6EECF244321}">
                <p14:modId xmlns:p14="http://schemas.microsoft.com/office/powerpoint/2010/main" val="1008451150"/>
              </p:ext>
            </p:extLst>
          </p:nvPr>
        </p:nvGraphicFramePr>
        <p:xfrm>
          <a:off x="7375034" y="975254"/>
          <a:ext cx="4816967" cy="3484880"/>
        </p:xfrm>
        <a:graphic>
          <a:graphicData uri="http://schemas.openxmlformats.org/drawingml/2006/table">
            <a:tbl>
              <a:tblPr firstRow="1" bandRow="1">
                <a:tableStyleId>{1FECB4D8-DB02-4DC6-A0A2-4F2EBAE1DC90}</a:tableStyleId>
              </a:tblPr>
              <a:tblGrid>
                <a:gridCol w="1683682">
                  <a:extLst>
                    <a:ext uri="{9D8B030D-6E8A-4147-A177-3AD203B41FA5}">
                      <a16:colId xmlns:a16="http://schemas.microsoft.com/office/drawing/2014/main" val="2880110494"/>
                    </a:ext>
                  </a:extLst>
                </a:gridCol>
                <a:gridCol w="1150657">
                  <a:extLst>
                    <a:ext uri="{9D8B030D-6E8A-4147-A177-3AD203B41FA5}">
                      <a16:colId xmlns:a16="http://schemas.microsoft.com/office/drawing/2014/main" val="471393023"/>
                    </a:ext>
                  </a:extLst>
                </a:gridCol>
                <a:gridCol w="913757">
                  <a:extLst>
                    <a:ext uri="{9D8B030D-6E8A-4147-A177-3AD203B41FA5}">
                      <a16:colId xmlns:a16="http://schemas.microsoft.com/office/drawing/2014/main" val="2662256814"/>
                    </a:ext>
                  </a:extLst>
                </a:gridCol>
                <a:gridCol w="1068871">
                  <a:extLst>
                    <a:ext uri="{9D8B030D-6E8A-4147-A177-3AD203B41FA5}">
                      <a16:colId xmlns:a16="http://schemas.microsoft.com/office/drawing/2014/main" val="1253607039"/>
                    </a:ext>
                  </a:extLst>
                </a:gridCol>
              </a:tblGrid>
              <a:tr h="363961">
                <a:tc>
                  <a:txBody>
                    <a:bodyPr/>
                    <a:lstStyle/>
                    <a:p>
                      <a:pPr algn="ctr"/>
                      <a:r>
                        <a:rPr lang="en-US" dirty="0"/>
                        <a:t>Probability of yield increase</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Area ratio</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Mean PB [mm]</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Mean </a:t>
                      </a:r>
                      <a:r>
                        <a:rPr lang="en-US" dirty="0" err="1"/>
                        <a:t>Tave</a:t>
                      </a:r>
                      <a:r>
                        <a:rPr lang="en-US" dirty="0"/>
                        <a:t> [</a:t>
                      </a:r>
                      <a:r>
                        <a:rPr lang="en-US" dirty="0" err="1"/>
                        <a:t>Deg.C</a:t>
                      </a:r>
                      <a:r>
                        <a:rPr lang="en-US" dirty="0"/>
                        <a:t>]</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3647"/>
                  </a:ext>
                </a:extLst>
              </a:tr>
              <a:tr h="370840">
                <a:tc>
                  <a:txBody>
                    <a:bodyPr/>
                    <a:lstStyle/>
                    <a:p>
                      <a:pPr algn="ctr"/>
                      <a:r>
                        <a:rPr lang="en-US" dirty="0"/>
                        <a:t>Prob. &gt; 0.6</a:t>
                      </a:r>
                    </a:p>
                    <a:p>
                      <a:pPr algn="ctr"/>
                      <a:r>
                        <a:rPr lang="en-US" dirty="0"/>
                        <a:t>High chance of yield gain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0.0963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0000"/>
                          </a:solidFill>
                        </a:rPr>
                        <a:t>-10.29</a:t>
                      </a:r>
                      <a:endParaRPr lang="en-GB"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0000"/>
                          </a:solidFill>
                        </a:rPr>
                        <a:t>3.63</a:t>
                      </a:r>
                      <a:endParaRPr lang="en-GB"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714030"/>
                  </a:ext>
                </a:extLst>
              </a:tr>
              <a:tr h="370840">
                <a:tc>
                  <a:txBody>
                    <a:bodyPr/>
                    <a:lstStyle/>
                    <a:p>
                      <a:pPr algn="ctr"/>
                      <a:r>
                        <a:rPr lang="en-US" dirty="0"/>
                        <a:t>Prob.  &gt; 0.5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0.485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73.67</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8.78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054665"/>
                  </a:ext>
                </a:extLst>
              </a:tr>
              <a:tr h="370840">
                <a:tc>
                  <a:txBody>
                    <a:bodyPr/>
                    <a:lstStyle/>
                    <a:p>
                      <a:pPr algn="ctr"/>
                      <a:r>
                        <a:rPr lang="en-US" dirty="0"/>
                        <a:t>Prob.  &lt;= 0.5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0.515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91.66</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16.89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29264"/>
                  </a:ext>
                </a:extLst>
              </a:tr>
              <a:tr h="370840">
                <a:tc>
                  <a:txBody>
                    <a:bodyPr/>
                    <a:lstStyle/>
                    <a:p>
                      <a:pPr algn="ctr"/>
                      <a:r>
                        <a:rPr lang="en-US" dirty="0"/>
                        <a:t>Prob.  &lt;= 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High chance of yield loss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0.139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0000"/>
                          </a:solidFill>
                        </a:rPr>
                        <a:t>105.19</a:t>
                      </a:r>
                      <a:endParaRPr lang="en-GB"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0000"/>
                          </a:solidFill>
                        </a:rPr>
                        <a:t>18.88</a:t>
                      </a:r>
                      <a:endParaRPr lang="en-GB"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899754"/>
                  </a:ext>
                </a:extLst>
              </a:tr>
            </a:tbl>
          </a:graphicData>
        </a:graphic>
      </p:graphicFrame>
      <p:sp>
        <p:nvSpPr>
          <p:cNvPr id="13" name="TextBox 12">
            <a:extLst>
              <a:ext uri="{FF2B5EF4-FFF2-40B4-BE49-F238E27FC236}">
                <a16:creationId xmlns:a16="http://schemas.microsoft.com/office/drawing/2014/main" id="{C6D1B42E-C951-4758-A1E8-1A666E950ED8}"/>
              </a:ext>
            </a:extLst>
          </p:cNvPr>
          <p:cNvSpPr txBox="1"/>
          <p:nvPr/>
        </p:nvSpPr>
        <p:spPr>
          <a:xfrm>
            <a:off x="665825" y="4538387"/>
            <a:ext cx="10022889"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Promising regions for CA implementation: Mainly in Northern part of North America, Europe and Northern Asia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Non-favorable regions for CA implementation: Mainly in Southern part of North America, South America, Southern China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solidFill>
                  <a:srgbClr val="FF0000"/>
                </a:solidFill>
              </a:rPr>
              <a:t>mean PB and </a:t>
            </a:r>
            <a:r>
              <a:rPr lang="en-US" dirty="0" err="1">
                <a:solidFill>
                  <a:srgbClr val="FF0000"/>
                </a:solidFill>
              </a:rPr>
              <a:t>Tave</a:t>
            </a:r>
            <a:r>
              <a:rPr lang="en-US" dirty="0">
                <a:solidFill>
                  <a:srgbClr val="FF0000"/>
                </a:solidFill>
              </a:rPr>
              <a:t> </a:t>
            </a:r>
            <a:r>
              <a:rPr lang="en-US" dirty="0"/>
              <a:t>in the regions with “high chance of </a:t>
            </a:r>
            <a:r>
              <a:rPr lang="en-US" dirty="0">
                <a:solidFill>
                  <a:srgbClr val="FF0000"/>
                </a:solidFill>
              </a:rPr>
              <a:t>yield gain</a:t>
            </a:r>
            <a:r>
              <a:rPr lang="en-US" dirty="0"/>
              <a:t>” are </a:t>
            </a:r>
            <a:r>
              <a:rPr lang="en-US" dirty="0">
                <a:solidFill>
                  <a:srgbClr val="FF0000"/>
                </a:solidFill>
              </a:rPr>
              <a:t>lower</a:t>
            </a:r>
            <a:r>
              <a:rPr lang="en-US" dirty="0"/>
              <a:t> than the regions with “high chance of </a:t>
            </a:r>
            <a:r>
              <a:rPr lang="en-US" dirty="0">
                <a:solidFill>
                  <a:srgbClr val="FF0000"/>
                </a:solidFill>
              </a:rPr>
              <a:t>yield loss</a:t>
            </a:r>
            <a:r>
              <a:rPr lang="en-US" dirty="0"/>
              <a:t>”, </a:t>
            </a:r>
            <a:r>
              <a:rPr lang="en-US" b="1" dirty="0"/>
              <a:t>indicates that CA has a </a:t>
            </a:r>
            <a:r>
              <a:rPr lang="en-US" b="1" dirty="0">
                <a:solidFill>
                  <a:srgbClr val="FF0000"/>
                </a:solidFill>
              </a:rPr>
              <a:t>better performance </a:t>
            </a:r>
            <a:r>
              <a:rPr lang="en-US" b="1" dirty="0"/>
              <a:t>in </a:t>
            </a:r>
            <a:r>
              <a:rPr lang="en-US" b="1" dirty="0">
                <a:solidFill>
                  <a:srgbClr val="FF0000"/>
                </a:solidFill>
              </a:rPr>
              <a:t>dryer and cooler </a:t>
            </a:r>
            <a:r>
              <a:rPr lang="en-US" b="1" dirty="0"/>
              <a:t>conditions</a:t>
            </a:r>
            <a:endParaRPr lang="en-GB" b="1" dirty="0"/>
          </a:p>
        </p:txBody>
      </p:sp>
      <p:sp>
        <p:nvSpPr>
          <p:cNvPr id="14" name="Slide Number Placeholder 13">
            <a:extLst>
              <a:ext uri="{FF2B5EF4-FFF2-40B4-BE49-F238E27FC236}">
                <a16:creationId xmlns:a16="http://schemas.microsoft.com/office/drawing/2014/main" id="{CF46D652-B560-4FBC-89E7-F711A19632C1}"/>
              </a:ext>
            </a:extLst>
          </p:cNvPr>
          <p:cNvSpPr>
            <a:spLocks noGrp="1"/>
          </p:cNvSpPr>
          <p:nvPr>
            <p:ph type="sldNum" sz="quarter" idx="12"/>
          </p:nvPr>
        </p:nvSpPr>
        <p:spPr/>
        <p:txBody>
          <a:bodyPr/>
          <a:lstStyle/>
          <a:p>
            <a:fld id="{A7CD31F4-64FA-4BA0-9498-67783267A8C8}" type="slidenum">
              <a:rPr lang="en-US" smtClean="0"/>
              <a:t>10</a:t>
            </a:fld>
            <a:endParaRPr lang="en-US"/>
          </a:p>
        </p:txBody>
      </p:sp>
    </p:spTree>
    <p:extLst>
      <p:ext uri="{BB962C8B-B14F-4D97-AF65-F5344CB8AC3E}">
        <p14:creationId xmlns:p14="http://schemas.microsoft.com/office/powerpoint/2010/main" val="196767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9D85-1308-4474-98FE-88302DF1C48C}"/>
              </a:ext>
            </a:extLst>
          </p:cNvPr>
          <p:cNvSpPr>
            <a:spLocks noGrp="1"/>
          </p:cNvSpPr>
          <p:nvPr>
            <p:ph type="title"/>
          </p:nvPr>
        </p:nvSpPr>
        <p:spPr>
          <a:xfrm>
            <a:off x="133349" y="0"/>
            <a:ext cx="11953875" cy="655807"/>
          </a:xfrm>
        </p:spPr>
        <p:txBody>
          <a:bodyPr>
            <a:normAutofit fontScale="90000"/>
          </a:bodyPr>
          <a:lstStyle/>
          <a:p>
            <a:r>
              <a:rPr lang="en-US" dirty="0"/>
              <a:t>Comparison between productivity in current and future</a:t>
            </a:r>
            <a:endParaRPr lang="en-GB" dirty="0"/>
          </a:p>
        </p:txBody>
      </p:sp>
      <p:graphicFrame>
        <p:nvGraphicFramePr>
          <p:cNvPr id="14" name="Table 11">
            <a:extLst>
              <a:ext uri="{FF2B5EF4-FFF2-40B4-BE49-F238E27FC236}">
                <a16:creationId xmlns:a16="http://schemas.microsoft.com/office/drawing/2014/main" id="{66D1BC5D-0EF1-4745-86F8-75CF4ADC3371}"/>
              </a:ext>
            </a:extLst>
          </p:cNvPr>
          <p:cNvGraphicFramePr>
            <a:graphicFrameLocks noGrp="1"/>
          </p:cNvGraphicFramePr>
          <p:nvPr>
            <p:extLst>
              <p:ext uri="{D42A27DB-BD31-4B8C-83A1-F6EECF244321}">
                <p14:modId xmlns:p14="http://schemas.microsoft.com/office/powerpoint/2010/main" val="3924738531"/>
              </p:ext>
            </p:extLst>
          </p:nvPr>
        </p:nvGraphicFramePr>
        <p:xfrm>
          <a:off x="6691932" y="1170618"/>
          <a:ext cx="4866284" cy="2123440"/>
        </p:xfrm>
        <a:graphic>
          <a:graphicData uri="http://schemas.openxmlformats.org/drawingml/2006/table">
            <a:tbl>
              <a:tblPr firstRow="1" bandRow="1">
                <a:tableStyleId>{1FECB4D8-DB02-4DC6-A0A2-4F2EBAE1DC90}</a:tableStyleId>
              </a:tblPr>
              <a:tblGrid>
                <a:gridCol w="1535182">
                  <a:extLst>
                    <a:ext uri="{9D8B030D-6E8A-4147-A177-3AD203B41FA5}">
                      <a16:colId xmlns:a16="http://schemas.microsoft.com/office/drawing/2014/main" val="2880110494"/>
                    </a:ext>
                  </a:extLst>
                </a:gridCol>
                <a:gridCol w="1377601">
                  <a:extLst>
                    <a:ext uri="{9D8B030D-6E8A-4147-A177-3AD203B41FA5}">
                      <a16:colId xmlns:a16="http://schemas.microsoft.com/office/drawing/2014/main" val="471393023"/>
                    </a:ext>
                  </a:extLst>
                </a:gridCol>
                <a:gridCol w="1953501">
                  <a:extLst>
                    <a:ext uri="{9D8B030D-6E8A-4147-A177-3AD203B41FA5}">
                      <a16:colId xmlns:a16="http://schemas.microsoft.com/office/drawing/2014/main" val="1287308947"/>
                    </a:ext>
                  </a:extLst>
                </a:gridCol>
              </a:tblGrid>
              <a:tr h="370840">
                <a:tc>
                  <a:txBody>
                    <a:bodyPr/>
                    <a:lstStyle/>
                    <a:p>
                      <a:pPr algn="ctr"/>
                      <a:r>
                        <a:rPr lang="en-US" dirty="0"/>
                        <a:t>Probability of yield gain</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Area ratio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RCP 4.5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Area ratio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RCP 4.5 future</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3647"/>
                  </a:ext>
                </a:extLst>
              </a:tr>
              <a:tr h="370840">
                <a:tc>
                  <a:txBody>
                    <a:bodyPr/>
                    <a:lstStyle/>
                    <a:p>
                      <a:pPr algn="ctr"/>
                      <a:r>
                        <a:rPr lang="en-US" dirty="0"/>
                        <a:t>Prob. &gt; 0.6</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0.0963</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0.0828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714030"/>
                  </a:ext>
                </a:extLst>
              </a:tr>
              <a:tr h="370840">
                <a:tc>
                  <a:txBody>
                    <a:bodyPr/>
                    <a:lstStyle/>
                    <a:p>
                      <a:pPr algn="ctr"/>
                      <a:r>
                        <a:rPr lang="en-US" dirty="0"/>
                        <a:t>Prob.  &gt; 0.5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0.485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highlight>
                            <a:srgbClr val="FF0000"/>
                          </a:highlight>
                        </a:rPr>
                        <a:t>0.446</a:t>
                      </a:r>
                      <a:endParaRPr lang="en-GB" dirty="0">
                        <a:highlight>
                          <a:srgbClr val="FF00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054665"/>
                  </a:ext>
                </a:extLst>
              </a:tr>
              <a:tr h="370840">
                <a:tc>
                  <a:txBody>
                    <a:bodyPr/>
                    <a:lstStyle/>
                    <a:p>
                      <a:pPr algn="ctr"/>
                      <a:r>
                        <a:rPr lang="en-US" dirty="0"/>
                        <a:t>Prob.  &lt;= 0.5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0.515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highlight>
                            <a:srgbClr val="00FF00"/>
                          </a:highlight>
                        </a:rPr>
                        <a:t>0.554</a:t>
                      </a:r>
                      <a:endParaRPr lang="en-GB" dirty="0">
                        <a:highlight>
                          <a:srgbClr val="00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29264"/>
                  </a:ext>
                </a:extLst>
              </a:tr>
              <a:tr h="370840">
                <a:tc>
                  <a:txBody>
                    <a:bodyPr/>
                    <a:lstStyle/>
                    <a:p>
                      <a:pPr algn="ctr"/>
                      <a:r>
                        <a:rPr lang="en-US" dirty="0"/>
                        <a:t>Prob.  &lt;= 0.4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0.139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0.147</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899754"/>
                  </a:ext>
                </a:extLst>
              </a:tr>
            </a:tbl>
          </a:graphicData>
        </a:graphic>
      </p:graphicFrame>
      <p:sp>
        <p:nvSpPr>
          <p:cNvPr id="3" name="TextBox 2">
            <a:extLst>
              <a:ext uri="{FF2B5EF4-FFF2-40B4-BE49-F238E27FC236}">
                <a16:creationId xmlns:a16="http://schemas.microsoft.com/office/drawing/2014/main" id="{FF47C53C-8D88-49B9-940C-951DFF7E960E}"/>
              </a:ext>
            </a:extLst>
          </p:cNvPr>
          <p:cNvSpPr txBox="1"/>
          <p:nvPr/>
        </p:nvSpPr>
        <p:spPr>
          <a:xfrm>
            <a:off x="6764785" y="3941686"/>
            <a:ext cx="4536490" cy="2308324"/>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dirty="0"/>
              <a:t>In future,</a:t>
            </a:r>
            <a:r>
              <a:rPr lang="en-US" dirty="0">
                <a:solidFill>
                  <a:srgbClr val="FF0000"/>
                </a:solidFill>
              </a:rPr>
              <a:t> </a:t>
            </a:r>
            <a:r>
              <a:rPr lang="en-US" dirty="0"/>
              <a:t>globally, the </a:t>
            </a:r>
            <a:r>
              <a:rPr lang="en-US" dirty="0">
                <a:solidFill>
                  <a:srgbClr val="FF0000"/>
                </a:solidFill>
              </a:rPr>
              <a:t>area</a:t>
            </a:r>
            <a:r>
              <a:rPr lang="en-US" dirty="0"/>
              <a:t> with </a:t>
            </a:r>
            <a:r>
              <a:rPr lang="en-US" dirty="0">
                <a:solidFill>
                  <a:srgbClr val="FF0000"/>
                </a:solidFill>
              </a:rPr>
              <a:t>probability of yield gain &gt; 0.5</a:t>
            </a:r>
            <a:r>
              <a:rPr lang="en-US" dirty="0"/>
              <a:t> will </a:t>
            </a:r>
            <a:r>
              <a:rPr lang="en-US" dirty="0">
                <a:solidFill>
                  <a:srgbClr val="FF0000"/>
                </a:solidFill>
              </a:rPr>
              <a:t>decrease ~ 4% </a:t>
            </a:r>
            <a:r>
              <a:rPr lang="en-US" dirty="0"/>
              <a:t>in the future.</a:t>
            </a:r>
            <a:endParaRPr lang="en-GB"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indicates that, </a:t>
            </a:r>
            <a:r>
              <a:rPr lang="en-US" b="1" dirty="0"/>
              <a:t>globally, the </a:t>
            </a:r>
            <a:r>
              <a:rPr lang="en-US" b="1" dirty="0">
                <a:solidFill>
                  <a:srgbClr val="FF0000"/>
                </a:solidFill>
              </a:rPr>
              <a:t>productive performance of CA for wheat </a:t>
            </a:r>
            <a:r>
              <a:rPr lang="en-US" b="1" dirty="0"/>
              <a:t>will be </a:t>
            </a:r>
            <a:r>
              <a:rPr lang="en-US" b="1" dirty="0">
                <a:solidFill>
                  <a:srgbClr val="FF0000"/>
                </a:solidFill>
              </a:rPr>
              <a:t>lower</a:t>
            </a:r>
            <a:r>
              <a:rPr lang="en-US" b="1" dirty="0"/>
              <a:t> </a:t>
            </a:r>
            <a:r>
              <a:rPr lang="en-US" b="1" dirty="0">
                <a:solidFill>
                  <a:srgbClr val="FF0000"/>
                </a:solidFill>
              </a:rPr>
              <a:t>in future </a:t>
            </a:r>
            <a:r>
              <a:rPr lang="en-US" b="1" dirty="0"/>
              <a:t>than current condition</a:t>
            </a:r>
            <a:endParaRPr lang="en-GB" b="1" dirty="0"/>
          </a:p>
          <a:p>
            <a:pPr marL="285750" indent="-285750" algn="just">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F45A9272-CAF8-4E05-AD5E-E6A177F8BC27}"/>
              </a:ext>
            </a:extLst>
          </p:cNvPr>
          <p:cNvSpPr>
            <a:spLocks noGrp="1"/>
          </p:cNvSpPr>
          <p:nvPr>
            <p:ph type="sldNum" sz="quarter" idx="12"/>
          </p:nvPr>
        </p:nvSpPr>
        <p:spPr/>
        <p:txBody>
          <a:bodyPr/>
          <a:lstStyle/>
          <a:p>
            <a:fld id="{A7CD31F4-64FA-4BA0-9498-67783267A8C8}" type="slidenum">
              <a:rPr lang="en-US" smtClean="0"/>
              <a:t>11</a:t>
            </a:fld>
            <a:endParaRPr lang="en-US"/>
          </a:p>
        </p:txBody>
      </p:sp>
      <p:grpSp>
        <p:nvGrpSpPr>
          <p:cNvPr id="17" name="Group 16">
            <a:extLst>
              <a:ext uri="{FF2B5EF4-FFF2-40B4-BE49-F238E27FC236}">
                <a16:creationId xmlns:a16="http://schemas.microsoft.com/office/drawing/2014/main" id="{F2158B7F-1003-4D2A-8175-ECABFDB62FD9}"/>
              </a:ext>
            </a:extLst>
          </p:cNvPr>
          <p:cNvGrpSpPr/>
          <p:nvPr/>
        </p:nvGrpSpPr>
        <p:grpSpPr>
          <a:xfrm>
            <a:off x="133349" y="836511"/>
            <a:ext cx="6912611" cy="5733415"/>
            <a:chOff x="133349" y="836511"/>
            <a:chExt cx="6912611" cy="5733415"/>
          </a:xfrm>
        </p:grpSpPr>
        <p:grpSp>
          <p:nvGrpSpPr>
            <p:cNvPr id="5" name="Group 4">
              <a:extLst>
                <a:ext uri="{FF2B5EF4-FFF2-40B4-BE49-F238E27FC236}">
                  <a16:creationId xmlns:a16="http://schemas.microsoft.com/office/drawing/2014/main" id="{31A4A02C-6589-4BE6-80B6-A4224776E668}"/>
                </a:ext>
              </a:extLst>
            </p:cNvPr>
            <p:cNvGrpSpPr/>
            <p:nvPr/>
          </p:nvGrpSpPr>
          <p:grpSpPr>
            <a:xfrm>
              <a:off x="133349" y="836511"/>
              <a:ext cx="6447785" cy="5733415"/>
              <a:chOff x="0" y="655806"/>
              <a:chExt cx="6784474" cy="6056142"/>
            </a:xfrm>
          </p:grpSpPr>
          <p:pic>
            <p:nvPicPr>
              <p:cNvPr id="4" name="Picture 3" descr="A close up of a map&#10;&#10;Description automatically generated">
                <a:extLst>
                  <a:ext uri="{FF2B5EF4-FFF2-40B4-BE49-F238E27FC236}">
                    <a16:creationId xmlns:a16="http://schemas.microsoft.com/office/drawing/2014/main" id="{B8BA5C0C-E53F-487C-83B4-C4D7D859FA4B}"/>
                  </a:ext>
                </a:extLst>
              </p:cNvPr>
              <p:cNvPicPr>
                <a:picLocks noChangeAspect="1"/>
              </p:cNvPicPr>
              <p:nvPr/>
            </p:nvPicPr>
            <p:blipFill rotWithShape="1">
              <a:blip r:embed="rId3">
                <a:extLst>
                  <a:ext uri="{28A0092B-C50C-407E-A947-70E740481C1C}">
                    <a14:useLocalDpi xmlns:a14="http://schemas.microsoft.com/office/drawing/2010/main" val="0"/>
                  </a:ext>
                </a:extLst>
              </a:blip>
              <a:srcRect l="29922" t="8120" r="49921" b="25214"/>
              <a:stretch/>
            </p:blipFill>
            <p:spPr>
              <a:xfrm>
                <a:off x="0" y="655806"/>
                <a:ext cx="5007965" cy="6056142"/>
              </a:xfrm>
              <a:prstGeom prst="rect">
                <a:avLst/>
              </a:prstGeom>
            </p:spPr>
          </p:pic>
          <p:pic>
            <p:nvPicPr>
              <p:cNvPr id="7" name="Picture 6" descr="A close up of a map&#10;&#10;Description automatically generated">
                <a:extLst>
                  <a:ext uri="{FF2B5EF4-FFF2-40B4-BE49-F238E27FC236}">
                    <a16:creationId xmlns:a16="http://schemas.microsoft.com/office/drawing/2014/main" id="{511C6D55-C975-407C-AFE0-48DCD9DF9B65}"/>
                  </a:ext>
                </a:extLst>
              </p:cNvPr>
              <p:cNvPicPr>
                <a:picLocks noChangeAspect="1"/>
              </p:cNvPicPr>
              <p:nvPr/>
            </p:nvPicPr>
            <p:blipFill rotWithShape="1">
              <a:blip r:embed="rId3">
                <a:extLst>
                  <a:ext uri="{28A0092B-C50C-407E-A947-70E740481C1C}">
                    <a14:useLocalDpi xmlns:a14="http://schemas.microsoft.com/office/drawing/2010/main" val="0"/>
                  </a:ext>
                </a:extLst>
              </a:blip>
              <a:srcRect l="90725" t="11569" r="1203" b="27636"/>
              <a:stretch/>
            </p:blipFill>
            <p:spPr>
              <a:xfrm>
                <a:off x="5124549" y="1398221"/>
                <a:ext cx="1659925" cy="4571314"/>
              </a:xfrm>
              <a:prstGeom prst="rect">
                <a:avLst/>
              </a:prstGeom>
            </p:spPr>
          </p:pic>
        </p:grpSp>
        <p:pic>
          <p:nvPicPr>
            <p:cNvPr id="16" name="Picture 15" descr="A close up of a map&#10;&#10;Description automatically generated">
              <a:extLst>
                <a:ext uri="{FF2B5EF4-FFF2-40B4-BE49-F238E27FC236}">
                  <a16:creationId xmlns:a16="http://schemas.microsoft.com/office/drawing/2014/main" id="{97B232BE-44E1-481B-A44C-E4D3E4517E0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6071" t="2807" r="1029" b="93425"/>
            <a:stretch/>
          </p:blipFill>
          <p:spPr>
            <a:xfrm>
              <a:off x="4393065" y="1259469"/>
              <a:ext cx="2652895" cy="189542"/>
            </a:xfrm>
            <a:prstGeom prst="rect">
              <a:avLst/>
            </a:prstGeom>
          </p:spPr>
        </p:pic>
      </p:grpSp>
    </p:spTree>
    <p:extLst>
      <p:ext uri="{BB962C8B-B14F-4D97-AF65-F5344CB8AC3E}">
        <p14:creationId xmlns:p14="http://schemas.microsoft.com/office/powerpoint/2010/main" val="259371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9D85-1308-4474-98FE-88302DF1C48C}"/>
              </a:ext>
            </a:extLst>
          </p:cNvPr>
          <p:cNvSpPr>
            <a:spLocks noGrp="1"/>
          </p:cNvSpPr>
          <p:nvPr>
            <p:ph type="title"/>
          </p:nvPr>
        </p:nvSpPr>
        <p:spPr>
          <a:xfrm>
            <a:off x="119062" y="0"/>
            <a:ext cx="11953875" cy="655807"/>
          </a:xfrm>
        </p:spPr>
        <p:txBody>
          <a:bodyPr>
            <a:noAutofit/>
          </a:bodyPr>
          <a:lstStyle/>
          <a:p>
            <a:r>
              <a:rPr lang="en-US" sz="3200" dirty="0"/>
              <a:t>Where is the increase &amp; decrease of probability of yield gain?</a:t>
            </a:r>
            <a:endParaRPr lang="en-GB" sz="3200" dirty="0"/>
          </a:p>
        </p:txBody>
      </p:sp>
      <p:pic>
        <p:nvPicPr>
          <p:cNvPr id="4" name="Picture 3" descr="A close up of a map&#10;&#10;Description automatically generated">
            <a:extLst>
              <a:ext uri="{FF2B5EF4-FFF2-40B4-BE49-F238E27FC236}">
                <a16:creationId xmlns:a16="http://schemas.microsoft.com/office/drawing/2014/main" id="{BB0F0E0F-DC38-4CD8-A56C-ED486CE8A3D9}"/>
              </a:ext>
            </a:extLst>
          </p:cNvPr>
          <p:cNvPicPr>
            <a:picLocks noChangeAspect="1"/>
          </p:cNvPicPr>
          <p:nvPr/>
        </p:nvPicPr>
        <p:blipFill rotWithShape="1">
          <a:blip r:embed="rId3">
            <a:extLst>
              <a:ext uri="{28A0092B-C50C-407E-A947-70E740481C1C}">
                <a14:useLocalDpi xmlns:a14="http://schemas.microsoft.com/office/drawing/2010/main" val="0"/>
              </a:ext>
            </a:extLst>
          </a:blip>
          <a:srcRect l="12155" t="5648" b="11697"/>
          <a:stretch/>
        </p:blipFill>
        <p:spPr>
          <a:xfrm>
            <a:off x="5517042" y="840833"/>
            <a:ext cx="6674958" cy="3099760"/>
          </a:xfrm>
          <a:prstGeom prst="rect">
            <a:avLst/>
          </a:prstGeom>
        </p:spPr>
      </p:pic>
      <p:sp>
        <p:nvSpPr>
          <p:cNvPr id="6" name="TextBox 5">
            <a:extLst>
              <a:ext uri="{FF2B5EF4-FFF2-40B4-BE49-F238E27FC236}">
                <a16:creationId xmlns:a16="http://schemas.microsoft.com/office/drawing/2014/main" id="{96B6860E-2309-4004-B3E0-A1CBEB40AC8B}"/>
              </a:ext>
            </a:extLst>
          </p:cNvPr>
          <p:cNvSpPr txBox="1"/>
          <p:nvPr/>
        </p:nvSpPr>
        <p:spPr>
          <a:xfrm>
            <a:off x="273747" y="2924930"/>
            <a:ext cx="5099764" cy="1754326"/>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dirty="0"/>
              <a:t>In the main cropping regions of wheat in the </a:t>
            </a:r>
            <a:r>
              <a:rPr lang="en-US" dirty="0">
                <a:solidFill>
                  <a:srgbClr val="FF0000"/>
                </a:solidFill>
              </a:rPr>
              <a:t>US, Europe, and China</a:t>
            </a:r>
            <a:r>
              <a:rPr lang="en-US" dirty="0"/>
              <a:t>, the probability of yield gain from CA will </a:t>
            </a:r>
            <a:r>
              <a:rPr lang="en-US" dirty="0">
                <a:solidFill>
                  <a:srgbClr val="FF0000"/>
                </a:solidFill>
              </a:rPr>
              <a:t>decrease</a:t>
            </a:r>
            <a:r>
              <a:rPr lang="en-US" dirty="0"/>
              <a:t> in the future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a:t>
            </a:r>
            <a:r>
              <a:rPr lang="en-US" dirty="0">
                <a:solidFill>
                  <a:srgbClr val="FF0000"/>
                </a:solidFill>
              </a:rPr>
              <a:t>southern US, and Argentina</a:t>
            </a:r>
            <a:r>
              <a:rPr lang="en-US" dirty="0"/>
              <a:t>, the probability of yield gain from CA will </a:t>
            </a:r>
            <a:r>
              <a:rPr lang="en-US" dirty="0">
                <a:solidFill>
                  <a:srgbClr val="FF0000"/>
                </a:solidFill>
              </a:rPr>
              <a:t>increase</a:t>
            </a:r>
            <a:r>
              <a:rPr lang="en-US" dirty="0"/>
              <a:t> in the future </a:t>
            </a:r>
          </a:p>
        </p:txBody>
      </p:sp>
      <p:pic>
        <p:nvPicPr>
          <p:cNvPr id="10" name="Picture 9" descr="A close up of a map&#10;&#10;Description automatically generated">
            <a:extLst>
              <a:ext uri="{FF2B5EF4-FFF2-40B4-BE49-F238E27FC236}">
                <a16:creationId xmlns:a16="http://schemas.microsoft.com/office/drawing/2014/main" id="{999096DD-C3DB-4363-926F-86C61E1077D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476" t="2152" r="8996" b="8794"/>
          <a:stretch/>
        </p:blipFill>
        <p:spPr>
          <a:xfrm>
            <a:off x="5458635" y="3814224"/>
            <a:ext cx="6231684" cy="3099759"/>
          </a:xfrm>
          <a:prstGeom prst="rect">
            <a:avLst/>
          </a:prstGeom>
        </p:spPr>
      </p:pic>
      <p:sp>
        <p:nvSpPr>
          <p:cNvPr id="15" name="Slide Number Placeholder 14">
            <a:extLst>
              <a:ext uri="{FF2B5EF4-FFF2-40B4-BE49-F238E27FC236}">
                <a16:creationId xmlns:a16="http://schemas.microsoft.com/office/drawing/2014/main" id="{2AC332EF-20A8-49A7-9C1A-97322B1482FE}"/>
              </a:ext>
            </a:extLst>
          </p:cNvPr>
          <p:cNvSpPr>
            <a:spLocks noGrp="1"/>
          </p:cNvSpPr>
          <p:nvPr>
            <p:ph type="sldNum" sz="quarter" idx="12"/>
          </p:nvPr>
        </p:nvSpPr>
        <p:spPr/>
        <p:txBody>
          <a:bodyPr/>
          <a:lstStyle/>
          <a:p>
            <a:fld id="{A7CD31F4-64FA-4BA0-9498-67783267A8C8}" type="slidenum">
              <a:rPr lang="en-US" smtClean="0"/>
              <a:t>12</a:t>
            </a:fld>
            <a:endParaRPr lang="en-US"/>
          </a:p>
        </p:txBody>
      </p:sp>
      <p:sp>
        <p:nvSpPr>
          <p:cNvPr id="16" name="TextBox 15">
            <a:extLst>
              <a:ext uri="{FF2B5EF4-FFF2-40B4-BE49-F238E27FC236}">
                <a16:creationId xmlns:a16="http://schemas.microsoft.com/office/drawing/2014/main" id="{76CAD581-29C3-4EBE-9EDD-82128E4D616A}"/>
              </a:ext>
            </a:extLst>
          </p:cNvPr>
          <p:cNvSpPr txBox="1"/>
          <p:nvPr/>
        </p:nvSpPr>
        <p:spPr>
          <a:xfrm>
            <a:off x="273747" y="1144037"/>
            <a:ext cx="5336831" cy="646331"/>
          </a:xfrm>
          <a:prstGeom prst="rect">
            <a:avLst/>
          </a:prstGeom>
          <a:noFill/>
          <a:ln>
            <a:solidFill>
              <a:schemeClr val="bg1"/>
            </a:solidFill>
          </a:ln>
        </p:spPr>
        <p:txBody>
          <a:bodyPr wrap="square" rtlCol="0">
            <a:spAutoFit/>
          </a:bodyPr>
          <a:lstStyle/>
          <a:p>
            <a:r>
              <a:rPr lang="en-US" b="1" dirty="0"/>
              <a:t>We mapped the difference of the probability of yield gain between current vs. future climates</a:t>
            </a:r>
            <a:endParaRPr lang="en-GB" b="1" dirty="0"/>
          </a:p>
        </p:txBody>
      </p:sp>
      <p:sp>
        <p:nvSpPr>
          <p:cNvPr id="3" name="Oval 2">
            <a:extLst>
              <a:ext uri="{FF2B5EF4-FFF2-40B4-BE49-F238E27FC236}">
                <a16:creationId xmlns:a16="http://schemas.microsoft.com/office/drawing/2014/main" id="{92554D7A-49A7-4A5F-9E2C-C8CB3A810E8B}"/>
              </a:ext>
            </a:extLst>
          </p:cNvPr>
          <p:cNvSpPr/>
          <p:nvPr/>
        </p:nvSpPr>
        <p:spPr>
          <a:xfrm>
            <a:off x="6548963" y="4355757"/>
            <a:ext cx="630771" cy="5284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A957940-3016-488D-BD07-BCED3E67151E}"/>
              </a:ext>
            </a:extLst>
          </p:cNvPr>
          <p:cNvSpPr/>
          <p:nvPr/>
        </p:nvSpPr>
        <p:spPr>
          <a:xfrm>
            <a:off x="7979829" y="4311034"/>
            <a:ext cx="630771" cy="5284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ED9629A-1EA4-4C26-BA71-F8A5E4122EFC}"/>
              </a:ext>
            </a:extLst>
          </p:cNvPr>
          <p:cNvSpPr/>
          <p:nvPr/>
        </p:nvSpPr>
        <p:spPr>
          <a:xfrm>
            <a:off x="9740440" y="4462078"/>
            <a:ext cx="630771" cy="5284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749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7E19D85-1308-4474-98FE-88302DF1C48C}"/>
              </a:ext>
            </a:extLst>
          </p:cNvPr>
          <p:cNvSpPr>
            <a:spLocks noGrp="1"/>
          </p:cNvSpPr>
          <p:nvPr>
            <p:ph type="title"/>
          </p:nvPr>
        </p:nvSpPr>
        <p:spPr>
          <a:xfrm>
            <a:off x="1888968" y="2617098"/>
            <a:ext cx="8502055" cy="2687692"/>
          </a:xfrm>
          <a:noFill/>
        </p:spPr>
        <p:txBody>
          <a:bodyPr vert="horz" lIns="91440" tIns="45720" rIns="91440" bIns="45720" rtlCol="0" anchor="ctr">
            <a:normAutofit/>
          </a:bodyPr>
          <a:lstStyle/>
          <a:p>
            <a:pPr algn="ctr"/>
            <a:r>
              <a:rPr lang="en-US" sz="3600" b="1" kern="1200" dirty="0">
                <a:solidFill>
                  <a:srgbClr val="080808"/>
                </a:solidFill>
                <a:latin typeface="+mj-lt"/>
                <a:ea typeface="+mj-ea"/>
                <a:cs typeface="+mj-cs"/>
              </a:rPr>
              <a:t>Differences between </a:t>
            </a:r>
            <a:br>
              <a:rPr lang="en-US" sz="3600" b="1" kern="1200" dirty="0">
                <a:solidFill>
                  <a:srgbClr val="080808"/>
                </a:solidFill>
                <a:latin typeface="+mj-lt"/>
                <a:ea typeface="+mj-ea"/>
                <a:cs typeface="+mj-cs"/>
              </a:rPr>
            </a:br>
            <a:r>
              <a:rPr lang="en-US" sz="3600" b="1" kern="1200" dirty="0">
                <a:solidFill>
                  <a:srgbClr val="080808"/>
                </a:solidFill>
                <a:latin typeface="+mj-lt"/>
                <a:ea typeface="+mj-ea"/>
                <a:cs typeface="+mj-cs"/>
              </a:rPr>
              <a:t>climate models &amp; RCP scenarios</a:t>
            </a:r>
            <a:br>
              <a:rPr lang="en-US" sz="3600" kern="1200" dirty="0">
                <a:solidFill>
                  <a:srgbClr val="080808"/>
                </a:solidFill>
                <a:latin typeface="+mj-lt"/>
                <a:ea typeface="+mj-ea"/>
                <a:cs typeface="+mj-cs"/>
              </a:rPr>
            </a:b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F943BF9D-54D5-4C25-A8B4-FC9E90C3E5DD}"/>
              </a:ext>
            </a:extLst>
          </p:cNvPr>
          <p:cNvSpPr>
            <a:spLocks noGrp="1"/>
          </p:cNvSpPr>
          <p:nvPr>
            <p:ph type="sldNum" sz="quarter" idx="12"/>
          </p:nvPr>
        </p:nvSpPr>
        <p:spPr/>
        <p:txBody>
          <a:bodyPr/>
          <a:lstStyle/>
          <a:p>
            <a:fld id="{A7CD31F4-64FA-4BA0-9498-67783267A8C8}" type="slidenum">
              <a:rPr lang="en-US" smtClean="0"/>
              <a:t>13</a:t>
            </a:fld>
            <a:endParaRPr lang="en-US"/>
          </a:p>
        </p:txBody>
      </p:sp>
    </p:spTree>
    <p:extLst>
      <p:ext uri="{BB962C8B-B14F-4D97-AF65-F5344CB8AC3E}">
        <p14:creationId xmlns:p14="http://schemas.microsoft.com/office/powerpoint/2010/main" val="305977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2E04-D706-4C78-A347-B1643304AE8E}"/>
              </a:ext>
            </a:extLst>
          </p:cNvPr>
          <p:cNvSpPr>
            <a:spLocks noGrp="1"/>
          </p:cNvSpPr>
          <p:nvPr>
            <p:ph type="title"/>
          </p:nvPr>
        </p:nvSpPr>
        <p:spPr>
          <a:xfrm>
            <a:off x="94047" y="67912"/>
            <a:ext cx="11402535" cy="593663"/>
          </a:xfrm>
        </p:spPr>
        <p:txBody>
          <a:bodyPr>
            <a:noAutofit/>
          </a:bodyPr>
          <a:lstStyle/>
          <a:p>
            <a:r>
              <a:rPr lang="en-US" sz="3200" dirty="0"/>
              <a:t>Differences between climate models and RCPs - wheat</a:t>
            </a:r>
            <a:endParaRPr lang="en-GB" sz="3200" dirty="0"/>
          </a:p>
        </p:txBody>
      </p:sp>
      <p:pic>
        <p:nvPicPr>
          <p:cNvPr id="4" name="Picture 3" descr="A close up of a map&#10;&#10;Description automatically generated">
            <a:extLst>
              <a:ext uri="{FF2B5EF4-FFF2-40B4-BE49-F238E27FC236}">
                <a16:creationId xmlns:a16="http://schemas.microsoft.com/office/drawing/2014/main" id="{AA5DAE5E-BD57-428E-88F9-84A1635C0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44" y="1426551"/>
            <a:ext cx="9657912" cy="4196711"/>
          </a:xfrm>
          <a:prstGeom prst="rect">
            <a:avLst/>
          </a:prstGeom>
        </p:spPr>
      </p:pic>
      <p:sp>
        <p:nvSpPr>
          <p:cNvPr id="7" name="TextBox 6">
            <a:extLst>
              <a:ext uri="{FF2B5EF4-FFF2-40B4-BE49-F238E27FC236}">
                <a16:creationId xmlns:a16="http://schemas.microsoft.com/office/drawing/2014/main" id="{B9AA19CA-BA77-427A-B1D0-DC0216631AA3}"/>
              </a:ext>
            </a:extLst>
          </p:cNvPr>
          <p:cNvSpPr txBox="1"/>
          <p:nvPr/>
        </p:nvSpPr>
        <p:spPr>
          <a:xfrm>
            <a:off x="663414" y="5393642"/>
            <a:ext cx="11423250"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Around </a:t>
            </a:r>
            <a:r>
              <a:rPr lang="en-US" dirty="0">
                <a:solidFill>
                  <a:srgbClr val="FF0000"/>
                </a:solidFill>
              </a:rPr>
              <a:t>54 ~ 60% areas </a:t>
            </a:r>
            <a:r>
              <a:rPr lang="en-US" dirty="0"/>
              <a:t>are expected to show a decrease on CA performance in the future.</a:t>
            </a:r>
          </a:p>
          <a:p>
            <a:pPr marL="285750" indent="-285750">
              <a:buFont typeface="Arial" panose="020B0604020202020204" pitchFamily="34" charset="0"/>
              <a:buChar char="•"/>
            </a:pPr>
            <a:r>
              <a:rPr lang="en-US" dirty="0"/>
              <a:t>The results are </a:t>
            </a:r>
            <a:r>
              <a:rPr lang="en-US" dirty="0">
                <a:solidFill>
                  <a:srgbClr val="FF0000"/>
                </a:solidFill>
              </a:rPr>
              <a:t>more sensitive to RCPs </a:t>
            </a:r>
            <a:r>
              <a:rPr lang="en-US" dirty="0"/>
              <a:t>than to climate models,</a:t>
            </a:r>
            <a:r>
              <a:rPr lang="en-US" dirty="0">
                <a:solidFill>
                  <a:srgbClr val="FF0000"/>
                </a:solidFill>
              </a:rPr>
              <a:t> </a:t>
            </a:r>
            <a:r>
              <a:rPr lang="en-US" dirty="0"/>
              <a:t>but they are in </a:t>
            </a:r>
            <a:r>
              <a:rPr lang="en-US" dirty="0">
                <a:solidFill>
                  <a:srgbClr val="FF0000"/>
                </a:solidFill>
              </a:rPr>
              <a:t>same magnitude</a:t>
            </a:r>
            <a:r>
              <a:rPr lang="en-US" dirty="0"/>
              <a:t>.</a:t>
            </a:r>
          </a:p>
          <a:p>
            <a:pPr marL="285750" indent="-285750" algn="just">
              <a:buFont typeface="Arial" panose="020B0604020202020204" pitchFamily="34" charset="0"/>
              <a:buChar char="•"/>
            </a:pPr>
            <a:r>
              <a:rPr lang="en-US" dirty="0">
                <a:solidFill>
                  <a:srgbClr val="FF0000"/>
                </a:solidFill>
              </a:rPr>
              <a:t>RCP4.5</a:t>
            </a:r>
            <a:r>
              <a:rPr lang="en-US" dirty="0"/>
              <a:t> and </a:t>
            </a:r>
            <a:r>
              <a:rPr lang="en-US" dirty="0">
                <a:solidFill>
                  <a:srgbClr val="FF0000"/>
                </a:solidFill>
              </a:rPr>
              <a:t>RCP8.5</a:t>
            </a:r>
            <a:r>
              <a:rPr lang="en-US" dirty="0"/>
              <a:t> lead to a </a:t>
            </a:r>
            <a:r>
              <a:rPr lang="en-US" dirty="0">
                <a:solidFill>
                  <a:srgbClr val="FF0000"/>
                </a:solidFill>
              </a:rPr>
              <a:t>higher</a:t>
            </a:r>
            <a:r>
              <a:rPr lang="en-US" dirty="0"/>
              <a:t> relative area than RCP2.6 and RCP6.0.</a:t>
            </a:r>
          </a:p>
        </p:txBody>
      </p:sp>
      <p:sp>
        <p:nvSpPr>
          <p:cNvPr id="5" name="Slide Number Placeholder 4">
            <a:extLst>
              <a:ext uri="{FF2B5EF4-FFF2-40B4-BE49-F238E27FC236}">
                <a16:creationId xmlns:a16="http://schemas.microsoft.com/office/drawing/2014/main" id="{566752BE-DC56-48AD-8F01-19B1C22B61D9}"/>
              </a:ext>
            </a:extLst>
          </p:cNvPr>
          <p:cNvSpPr>
            <a:spLocks noGrp="1"/>
          </p:cNvSpPr>
          <p:nvPr>
            <p:ph type="sldNum" sz="quarter" idx="12"/>
          </p:nvPr>
        </p:nvSpPr>
        <p:spPr>
          <a:xfrm>
            <a:off x="8610600" y="6457951"/>
            <a:ext cx="2743200" cy="365125"/>
          </a:xfrm>
        </p:spPr>
        <p:txBody>
          <a:bodyPr/>
          <a:lstStyle/>
          <a:p>
            <a:fld id="{A7CD31F4-64FA-4BA0-9498-67783267A8C8}" type="slidenum">
              <a:rPr lang="en-US" smtClean="0"/>
              <a:t>14</a:t>
            </a:fld>
            <a:endParaRPr lang="en-US" dirty="0"/>
          </a:p>
        </p:txBody>
      </p:sp>
      <p:sp>
        <p:nvSpPr>
          <p:cNvPr id="6" name="TextBox 5">
            <a:extLst>
              <a:ext uri="{FF2B5EF4-FFF2-40B4-BE49-F238E27FC236}">
                <a16:creationId xmlns:a16="http://schemas.microsoft.com/office/drawing/2014/main" id="{091FCD27-2D51-44D4-85C8-CB3B75B6B29D}"/>
              </a:ext>
            </a:extLst>
          </p:cNvPr>
          <p:cNvSpPr txBox="1"/>
          <p:nvPr/>
        </p:nvSpPr>
        <p:spPr>
          <a:xfrm>
            <a:off x="94047" y="859397"/>
            <a:ext cx="11070664" cy="369332"/>
          </a:xfrm>
          <a:prstGeom prst="rect">
            <a:avLst/>
          </a:prstGeom>
          <a:noFill/>
          <a:ln>
            <a:solidFill>
              <a:schemeClr val="bg1"/>
            </a:solidFill>
          </a:ln>
        </p:spPr>
        <p:txBody>
          <a:bodyPr wrap="square" rtlCol="0">
            <a:spAutoFit/>
          </a:bodyPr>
          <a:lstStyle/>
          <a:p>
            <a:r>
              <a:rPr lang="en-US" dirty="0"/>
              <a:t>We calculated the area ratio where the probability of yield gain is decreasing</a:t>
            </a:r>
            <a:endParaRPr lang="en-GB" dirty="0"/>
          </a:p>
        </p:txBody>
      </p:sp>
    </p:spTree>
    <p:extLst>
      <p:ext uri="{BB962C8B-B14F-4D97-AF65-F5344CB8AC3E}">
        <p14:creationId xmlns:p14="http://schemas.microsoft.com/office/powerpoint/2010/main" val="124554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2E04-D706-4C78-A347-B1643304AE8E}"/>
              </a:ext>
            </a:extLst>
          </p:cNvPr>
          <p:cNvSpPr>
            <a:spLocks noGrp="1"/>
          </p:cNvSpPr>
          <p:nvPr>
            <p:ph type="title"/>
          </p:nvPr>
        </p:nvSpPr>
        <p:spPr>
          <a:xfrm>
            <a:off x="94047" y="67912"/>
            <a:ext cx="11402535" cy="593663"/>
          </a:xfrm>
        </p:spPr>
        <p:txBody>
          <a:bodyPr>
            <a:normAutofit fontScale="90000"/>
          </a:bodyPr>
          <a:lstStyle/>
          <a:p>
            <a:r>
              <a:rPr lang="en-US" dirty="0"/>
              <a:t>Conclusion</a:t>
            </a:r>
            <a:endParaRPr lang="en-GB" dirty="0"/>
          </a:p>
        </p:txBody>
      </p:sp>
      <p:sp>
        <p:nvSpPr>
          <p:cNvPr id="3" name="TextBox 2">
            <a:extLst>
              <a:ext uri="{FF2B5EF4-FFF2-40B4-BE49-F238E27FC236}">
                <a16:creationId xmlns:a16="http://schemas.microsoft.com/office/drawing/2014/main" id="{4D9A87F4-EB92-4A56-8CE9-0A4F6966A78D}"/>
              </a:ext>
            </a:extLst>
          </p:cNvPr>
          <p:cNvSpPr txBox="1"/>
          <p:nvPr/>
        </p:nvSpPr>
        <p:spPr>
          <a:xfrm>
            <a:off x="958788" y="1269507"/>
            <a:ext cx="898420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CA has a </a:t>
            </a:r>
            <a:r>
              <a:rPr lang="en-US" dirty="0">
                <a:solidFill>
                  <a:srgbClr val="FF0000"/>
                </a:solidFill>
              </a:rPr>
              <a:t>better performance </a:t>
            </a:r>
            <a:r>
              <a:rPr lang="en-US" dirty="0"/>
              <a:t>in </a:t>
            </a:r>
            <a:r>
              <a:rPr lang="en-US" dirty="0">
                <a:solidFill>
                  <a:srgbClr val="FF0000"/>
                </a:solidFill>
              </a:rPr>
              <a:t>dryer and cooler </a:t>
            </a:r>
            <a:r>
              <a:rPr lang="en-US" dirty="0"/>
              <a:t>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Globally, the </a:t>
            </a:r>
            <a:r>
              <a:rPr lang="en-US" dirty="0">
                <a:solidFill>
                  <a:srgbClr val="FF0000"/>
                </a:solidFill>
              </a:rPr>
              <a:t>area</a:t>
            </a:r>
            <a:r>
              <a:rPr lang="en-US" dirty="0"/>
              <a:t> with </a:t>
            </a:r>
            <a:r>
              <a:rPr lang="en-US" dirty="0">
                <a:solidFill>
                  <a:srgbClr val="FF0000"/>
                </a:solidFill>
              </a:rPr>
              <a:t>probability of yield gain &gt; 0.5</a:t>
            </a:r>
            <a:r>
              <a:rPr lang="en-US" dirty="0"/>
              <a:t> for wheat will </a:t>
            </a:r>
            <a:r>
              <a:rPr lang="en-US" dirty="0">
                <a:solidFill>
                  <a:srgbClr val="FF0000"/>
                </a:solidFill>
              </a:rPr>
              <a:t>decrease ~ 4% </a:t>
            </a:r>
            <a:r>
              <a:rPr lang="en-US" dirty="0"/>
              <a:t>in the future.</a:t>
            </a:r>
            <a:endParaRPr lang="en-GB" dirty="0"/>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the main cropping regions of wheat in the </a:t>
            </a:r>
            <a:r>
              <a:rPr lang="en-US" dirty="0">
                <a:solidFill>
                  <a:srgbClr val="FF0000"/>
                </a:solidFill>
              </a:rPr>
              <a:t>US, Europe, and China</a:t>
            </a:r>
            <a:r>
              <a:rPr lang="en-US" dirty="0"/>
              <a:t>, the probability of yield gain from CA will </a:t>
            </a:r>
            <a:r>
              <a:rPr lang="en-US" dirty="0">
                <a:solidFill>
                  <a:srgbClr val="FF0000"/>
                </a:solidFill>
              </a:rPr>
              <a:t>decrease</a:t>
            </a:r>
            <a:r>
              <a:rPr lang="en-US" dirty="0"/>
              <a:t> in the future. While in </a:t>
            </a:r>
            <a:r>
              <a:rPr lang="en-US" dirty="0">
                <a:solidFill>
                  <a:srgbClr val="FF0000"/>
                </a:solidFill>
              </a:rPr>
              <a:t>southern US, and Argentina</a:t>
            </a:r>
            <a:r>
              <a:rPr lang="en-US" dirty="0"/>
              <a:t>, the probability of yield gain from CA will </a:t>
            </a:r>
            <a:r>
              <a:rPr lang="en-US" dirty="0">
                <a:solidFill>
                  <a:srgbClr val="FF0000"/>
                </a:solidFill>
              </a:rPr>
              <a:t>increase</a:t>
            </a:r>
            <a:r>
              <a:rPr lang="en-US" dirty="0"/>
              <a:t> in the future.</a:t>
            </a:r>
            <a:endParaRPr lang="en-GB"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results are </a:t>
            </a:r>
            <a:r>
              <a:rPr lang="en-US" dirty="0">
                <a:solidFill>
                  <a:srgbClr val="FF0000"/>
                </a:solidFill>
              </a:rPr>
              <a:t>more sensitive to RCPs </a:t>
            </a:r>
            <a:r>
              <a:rPr lang="en-US" dirty="0"/>
              <a:t>than to climate models,</a:t>
            </a:r>
            <a:r>
              <a:rPr lang="en-US" dirty="0">
                <a:solidFill>
                  <a:srgbClr val="FF0000"/>
                </a:solidFill>
              </a:rPr>
              <a:t> </a:t>
            </a:r>
            <a:r>
              <a:rPr lang="en-US" dirty="0"/>
              <a:t>but they are in </a:t>
            </a:r>
            <a:r>
              <a:rPr lang="en-US" dirty="0">
                <a:solidFill>
                  <a:srgbClr val="FF0000"/>
                </a:solidFill>
              </a:rPr>
              <a:t>same magnitude</a:t>
            </a:r>
            <a:r>
              <a:rPr lang="en-US" dirty="0"/>
              <a:t>.</a:t>
            </a:r>
          </a:p>
        </p:txBody>
      </p:sp>
      <p:sp>
        <p:nvSpPr>
          <p:cNvPr id="4" name="Slide Number Placeholder 3">
            <a:extLst>
              <a:ext uri="{FF2B5EF4-FFF2-40B4-BE49-F238E27FC236}">
                <a16:creationId xmlns:a16="http://schemas.microsoft.com/office/drawing/2014/main" id="{8A7605A7-5FF7-4AB6-8715-FFE70CC209D8}"/>
              </a:ext>
            </a:extLst>
          </p:cNvPr>
          <p:cNvSpPr>
            <a:spLocks noGrp="1"/>
          </p:cNvSpPr>
          <p:nvPr>
            <p:ph type="sldNum" sz="quarter" idx="12"/>
          </p:nvPr>
        </p:nvSpPr>
        <p:spPr/>
        <p:txBody>
          <a:bodyPr/>
          <a:lstStyle/>
          <a:p>
            <a:fld id="{A7CD31F4-64FA-4BA0-9498-67783267A8C8}" type="slidenum">
              <a:rPr lang="en-US" smtClean="0"/>
              <a:t>15</a:t>
            </a:fld>
            <a:endParaRPr lang="en-US"/>
          </a:p>
        </p:txBody>
      </p:sp>
    </p:spTree>
    <p:extLst>
      <p:ext uri="{BB962C8B-B14F-4D97-AF65-F5344CB8AC3E}">
        <p14:creationId xmlns:p14="http://schemas.microsoft.com/office/powerpoint/2010/main" val="403028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24F79E-95C1-4A3E-8042-D543168F0558}"/>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kern="1200">
                <a:solidFill>
                  <a:srgbClr val="FFFFFF"/>
                </a:solidFill>
                <a:latin typeface="+mj-lt"/>
                <a:ea typeface="+mj-ea"/>
                <a:cs typeface="+mj-cs"/>
              </a:rPr>
              <a:t>Thank you for your attention</a:t>
            </a:r>
          </a:p>
        </p:txBody>
      </p:sp>
      <p:sp>
        <p:nvSpPr>
          <p:cNvPr id="4" name="Slide Number Placeholder 3">
            <a:extLst>
              <a:ext uri="{FF2B5EF4-FFF2-40B4-BE49-F238E27FC236}">
                <a16:creationId xmlns:a16="http://schemas.microsoft.com/office/drawing/2014/main" id="{6A42582B-96A0-43EC-8D7B-0B232CD92E70}"/>
              </a:ext>
            </a:extLst>
          </p:cNvPr>
          <p:cNvSpPr>
            <a:spLocks noGrp="1"/>
          </p:cNvSpPr>
          <p:nvPr>
            <p:ph type="sldNum" sz="quarter" idx="12"/>
          </p:nvPr>
        </p:nvSpPr>
        <p:spPr>
          <a:xfrm>
            <a:off x="10726220" y="6356350"/>
            <a:ext cx="627580" cy="365125"/>
          </a:xfrm>
        </p:spPr>
        <p:txBody>
          <a:bodyPr vert="horz" lIns="91440" tIns="45720" rIns="91440" bIns="45720" rtlCol="0" anchor="ctr">
            <a:normAutofit/>
          </a:bodyPr>
          <a:lstStyle/>
          <a:p>
            <a:pPr>
              <a:spcAft>
                <a:spcPts val="600"/>
              </a:spcAft>
            </a:pPr>
            <a:fld id="{C2C8374B-37E5-4452-90F9-14E7B58FAF55}" type="slidenum">
              <a:rPr lang="en-US">
                <a:solidFill>
                  <a:prstClr val="black">
                    <a:tint val="75000"/>
                  </a:prstClr>
                </a:solidFill>
              </a:rPr>
              <a:pPr>
                <a:spcAft>
                  <a:spcPts val="600"/>
                </a:spcAft>
              </a:pPr>
              <a:t>16</a:t>
            </a:fld>
            <a:endParaRPr lang="en-US">
              <a:solidFill>
                <a:prstClr val="black">
                  <a:tint val="75000"/>
                </a:prstClr>
              </a:solidFill>
            </a:endParaRPr>
          </a:p>
        </p:txBody>
      </p:sp>
      <p:graphicFrame>
        <p:nvGraphicFramePr>
          <p:cNvPr id="6" name="TextBox 2">
            <a:extLst>
              <a:ext uri="{FF2B5EF4-FFF2-40B4-BE49-F238E27FC236}">
                <a16:creationId xmlns:a16="http://schemas.microsoft.com/office/drawing/2014/main" id="{B6255559-B3C3-4346-83C4-961303DBF6B4}"/>
              </a:ext>
            </a:extLst>
          </p:cNvPr>
          <p:cNvGraphicFramePr/>
          <p:nvPr>
            <p:extLst>
              <p:ext uri="{D42A27DB-BD31-4B8C-83A1-F6EECF244321}">
                <p14:modId xmlns:p14="http://schemas.microsoft.com/office/powerpoint/2010/main" val="5228684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22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77E4F4-0692-4D40-B4D0-212F52777A14}"/>
              </a:ext>
            </a:extLst>
          </p:cNvPr>
          <p:cNvPicPr>
            <a:picLocks noChangeAspect="1"/>
          </p:cNvPicPr>
          <p:nvPr/>
        </p:nvPicPr>
        <p:blipFill rotWithShape="1">
          <a:blip r:embed="rId2"/>
          <a:srcRect r="16259"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C66BC9-109E-4D6B-ABB1-664E3A650DB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Additional materials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4E3A056-74E9-41D3-BCC3-E6B3E277AEA4}"/>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A7CD31F4-64FA-4BA0-9498-67783267A8C8}" type="slidenum">
              <a:rPr lang="en-US">
                <a:solidFill>
                  <a:schemeClr val="tx1"/>
                </a:solidFill>
                <a:latin typeface="Calibri" panose="020F0502020204030204"/>
              </a:rPr>
              <a:pPr>
                <a:spcAft>
                  <a:spcPts val="600"/>
                </a:spcAft>
                <a:defRPr/>
              </a:pPr>
              <a:t>17</a:t>
            </a:fld>
            <a:endParaRPr lang="en-US">
              <a:solidFill>
                <a:schemeClr val="tx1"/>
              </a:solidFill>
              <a:latin typeface="Calibri" panose="020F0502020204030204"/>
            </a:endParaRPr>
          </a:p>
        </p:txBody>
      </p:sp>
    </p:spTree>
    <p:extLst>
      <p:ext uri="{BB962C8B-B14F-4D97-AF65-F5344CB8AC3E}">
        <p14:creationId xmlns:p14="http://schemas.microsoft.com/office/powerpoint/2010/main" val="38657948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CB67C922-4872-403A-93BA-70D522EA1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744"/>
            <a:ext cx="12192000" cy="6128512"/>
          </a:xfrm>
          <a:prstGeom prst="rect">
            <a:avLst/>
          </a:prstGeom>
        </p:spPr>
      </p:pic>
      <p:sp>
        <p:nvSpPr>
          <p:cNvPr id="2" name="Title 1">
            <a:extLst>
              <a:ext uri="{FF2B5EF4-FFF2-40B4-BE49-F238E27FC236}">
                <a16:creationId xmlns:a16="http://schemas.microsoft.com/office/drawing/2014/main" id="{95B42E04-D706-4C78-A347-B1643304AE8E}"/>
              </a:ext>
            </a:extLst>
          </p:cNvPr>
          <p:cNvSpPr>
            <a:spLocks noGrp="1"/>
          </p:cNvSpPr>
          <p:nvPr>
            <p:ph type="title"/>
          </p:nvPr>
        </p:nvSpPr>
        <p:spPr>
          <a:xfrm>
            <a:off x="94047" y="67912"/>
            <a:ext cx="11402535" cy="593663"/>
          </a:xfrm>
        </p:spPr>
        <p:txBody>
          <a:bodyPr>
            <a:normAutofit fontScale="90000"/>
          </a:bodyPr>
          <a:lstStyle/>
          <a:p>
            <a:r>
              <a:rPr lang="en-US" dirty="0"/>
              <a:t>Differences between climate models and RCPs - wheat</a:t>
            </a:r>
            <a:endParaRPr lang="en-GB" dirty="0"/>
          </a:p>
        </p:txBody>
      </p:sp>
      <p:sp>
        <p:nvSpPr>
          <p:cNvPr id="11" name="Slide Number Placeholder 10">
            <a:extLst>
              <a:ext uri="{FF2B5EF4-FFF2-40B4-BE49-F238E27FC236}">
                <a16:creationId xmlns:a16="http://schemas.microsoft.com/office/drawing/2014/main" id="{275A13A0-25BD-486D-8FA7-3D9BC6E2D472}"/>
              </a:ext>
            </a:extLst>
          </p:cNvPr>
          <p:cNvSpPr>
            <a:spLocks noGrp="1"/>
          </p:cNvSpPr>
          <p:nvPr>
            <p:ph type="sldNum" sz="quarter" idx="12"/>
          </p:nvPr>
        </p:nvSpPr>
        <p:spPr/>
        <p:txBody>
          <a:bodyPr/>
          <a:lstStyle/>
          <a:p>
            <a:fld id="{A7CD31F4-64FA-4BA0-9498-67783267A8C8}" type="slidenum">
              <a:rPr lang="en-US" smtClean="0"/>
              <a:t>18</a:t>
            </a:fld>
            <a:endParaRPr lang="en-US"/>
          </a:p>
        </p:txBody>
      </p:sp>
    </p:spTree>
    <p:extLst>
      <p:ext uri="{BB962C8B-B14F-4D97-AF65-F5344CB8AC3E}">
        <p14:creationId xmlns:p14="http://schemas.microsoft.com/office/powerpoint/2010/main" val="62553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9A6E-05D5-4B0D-93C2-CE35C28D9AC1}"/>
              </a:ext>
            </a:extLst>
          </p:cNvPr>
          <p:cNvSpPr>
            <a:spLocks noGrp="1"/>
          </p:cNvSpPr>
          <p:nvPr>
            <p:ph type="title"/>
          </p:nvPr>
        </p:nvSpPr>
        <p:spPr>
          <a:xfrm>
            <a:off x="404038" y="280064"/>
            <a:ext cx="10515600" cy="400419"/>
          </a:xfrm>
        </p:spPr>
        <p:txBody>
          <a:bodyPr>
            <a:normAutofit fontScale="90000"/>
          </a:bodyPr>
          <a:lstStyle/>
          <a:p>
            <a:r>
              <a:rPr lang="en-US" dirty="0"/>
              <a:t>Partial dependent plot</a:t>
            </a:r>
            <a:endParaRPr lang="en-GB" dirty="0"/>
          </a:p>
        </p:txBody>
      </p:sp>
      <p:sp>
        <p:nvSpPr>
          <p:cNvPr id="4" name="Slide Number Placeholder 3">
            <a:extLst>
              <a:ext uri="{FF2B5EF4-FFF2-40B4-BE49-F238E27FC236}">
                <a16:creationId xmlns:a16="http://schemas.microsoft.com/office/drawing/2014/main" id="{A3E0A721-1E76-4A7E-AD1F-CC27714542F0}"/>
              </a:ext>
            </a:extLst>
          </p:cNvPr>
          <p:cNvSpPr>
            <a:spLocks noGrp="1"/>
          </p:cNvSpPr>
          <p:nvPr>
            <p:ph type="sldNum" sz="quarter" idx="12"/>
          </p:nvPr>
        </p:nvSpPr>
        <p:spPr/>
        <p:txBody>
          <a:bodyPr/>
          <a:lstStyle/>
          <a:p>
            <a:fld id="{A7CD31F4-64FA-4BA0-9498-67783267A8C8}" type="slidenum">
              <a:rPr lang="en-US" smtClean="0"/>
              <a:t>19</a:t>
            </a:fld>
            <a:endParaRPr lang="en-US"/>
          </a:p>
        </p:txBody>
      </p:sp>
      <p:sp>
        <p:nvSpPr>
          <p:cNvPr id="5" name="Title 1">
            <a:extLst>
              <a:ext uri="{FF2B5EF4-FFF2-40B4-BE49-F238E27FC236}">
                <a16:creationId xmlns:a16="http://schemas.microsoft.com/office/drawing/2014/main" id="{533FCCDC-2377-41AC-8A89-8C23A26E1B7B}"/>
              </a:ext>
            </a:extLst>
          </p:cNvPr>
          <p:cNvSpPr txBox="1">
            <a:spLocks/>
          </p:cNvSpPr>
          <p:nvPr/>
        </p:nvSpPr>
        <p:spPr>
          <a:xfrm>
            <a:off x="489372" y="1201788"/>
            <a:ext cx="10515600" cy="123984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t>Partial dependent plot is a method that </a:t>
            </a:r>
            <a:r>
              <a:rPr lang="en-GB" dirty="0"/>
              <a:t>shows</a:t>
            </a:r>
            <a:r>
              <a:rPr lang="en-GB" dirty="0">
                <a:solidFill>
                  <a:srgbClr val="FF0000"/>
                </a:solidFill>
              </a:rPr>
              <a:t> the marginal effect one or two features </a:t>
            </a:r>
            <a:r>
              <a:rPr lang="en-GB" dirty="0"/>
              <a:t>have on the predicted outcome of a </a:t>
            </a:r>
            <a:r>
              <a:rPr lang="en-GB" dirty="0">
                <a:solidFill>
                  <a:srgbClr val="FF0000"/>
                </a:solidFill>
              </a:rPr>
              <a:t>machine learning model </a:t>
            </a:r>
            <a:r>
              <a:rPr lang="en-US" dirty="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369514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lant">
            <a:extLst>
              <a:ext uri="{FF2B5EF4-FFF2-40B4-BE49-F238E27FC236}">
                <a16:creationId xmlns:a16="http://schemas.microsoft.com/office/drawing/2014/main" id="{AF38AB41-C917-42C4-9D32-299964940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9" name="Title 1">
            <a:extLst>
              <a:ext uri="{FF2B5EF4-FFF2-40B4-BE49-F238E27FC236}">
                <a16:creationId xmlns:a16="http://schemas.microsoft.com/office/drawing/2014/main" id="{4E209CCF-F5A5-4BD6-BCE1-69F3BBE6597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is conservation agriculture (CA)</a:t>
            </a:r>
          </a:p>
        </p:txBody>
      </p:sp>
      <p:sp>
        <p:nvSpPr>
          <p:cNvPr id="10" name="Slide Number Placeholder 3">
            <a:extLst>
              <a:ext uri="{FF2B5EF4-FFF2-40B4-BE49-F238E27FC236}">
                <a16:creationId xmlns:a16="http://schemas.microsoft.com/office/drawing/2014/main" id="{2E3E2FB0-422C-4A2F-A287-554172CF080E}"/>
              </a:ext>
            </a:extLst>
          </p:cNvPr>
          <p:cNvSpPr>
            <a:spLocks noGrp="1"/>
          </p:cNvSpPr>
          <p:nvPr>
            <p:ph type="sldNum" sz="quarter" idx="12"/>
          </p:nvPr>
        </p:nvSpPr>
        <p:spPr>
          <a:xfrm>
            <a:off x="8610600" y="6356350"/>
            <a:ext cx="2743200" cy="365125"/>
          </a:xfrm>
        </p:spPr>
        <p:txBody>
          <a:bodyPr/>
          <a:lstStyle/>
          <a:p>
            <a:fld id="{A7CD31F4-64FA-4BA0-9498-67783267A8C8}" type="slidenum">
              <a:rPr lang="en-US" smtClean="0"/>
              <a:t>2</a:t>
            </a:fld>
            <a:endParaRPr lang="en-US"/>
          </a:p>
        </p:txBody>
      </p:sp>
      <p:sp>
        <p:nvSpPr>
          <p:cNvPr id="11" name="Rectangle 10">
            <a:extLst>
              <a:ext uri="{FF2B5EF4-FFF2-40B4-BE49-F238E27FC236}">
                <a16:creationId xmlns:a16="http://schemas.microsoft.com/office/drawing/2014/main" id="{0655213E-F16F-407A-A2CA-CFCF3F217943}"/>
              </a:ext>
            </a:extLst>
          </p:cNvPr>
          <p:cNvSpPr/>
          <p:nvPr/>
        </p:nvSpPr>
        <p:spPr>
          <a:xfrm>
            <a:off x="918099" y="1815029"/>
            <a:ext cx="8328755" cy="1200329"/>
          </a:xfrm>
          <a:prstGeom prst="rect">
            <a:avLst/>
          </a:prstGeom>
        </p:spPr>
        <p:txBody>
          <a:bodyPr wrap="none">
            <a:spAutoFit/>
          </a:bodyPr>
          <a:lstStyle/>
          <a:p>
            <a:r>
              <a:rPr lang="en-GB" sz="2400" dirty="0">
                <a:solidFill>
                  <a:srgbClr val="222222"/>
                </a:solidFill>
                <a:latin typeface="Arial" panose="020B0604020202020204" pitchFamily="34" charset="0"/>
              </a:rPr>
              <a:t>CA is a </a:t>
            </a:r>
            <a:r>
              <a:rPr lang="en-GB" sz="2400" dirty="0">
                <a:solidFill>
                  <a:srgbClr val="FF0000"/>
                </a:solidFill>
                <a:latin typeface="Arial" panose="020B0604020202020204" pitchFamily="34" charset="0"/>
              </a:rPr>
              <a:t>resource-saving</a:t>
            </a:r>
            <a:r>
              <a:rPr lang="en-GB" sz="2400" dirty="0">
                <a:solidFill>
                  <a:srgbClr val="222222"/>
                </a:solidFill>
                <a:latin typeface="Arial" panose="020B0604020202020204" pitchFamily="34" charset="0"/>
              </a:rPr>
              <a:t> agriculture concept that aims to:</a:t>
            </a:r>
          </a:p>
          <a:p>
            <a:pPr marL="742950" lvl="1" indent="-285750">
              <a:buFont typeface="Arial" panose="020B0604020202020204" pitchFamily="34" charset="0"/>
              <a:buChar char="•"/>
            </a:pPr>
            <a:r>
              <a:rPr lang="en-GB" sz="2400" dirty="0"/>
              <a:t>Achieve </a:t>
            </a:r>
            <a:r>
              <a:rPr lang="en-GB" sz="2400" dirty="0">
                <a:solidFill>
                  <a:srgbClr val="FF0000"/>
                </a:solidFill>
              </a:rPr>
              <a:t>acceptable profits </a:t>
            </a:r>
            <a:r>
              <a:rPr lang="en-GB" sz="2400" dirty="0"/>
              <a:t>with </a:t>
            </a:r>
            <a:r>
              <a:rPr lang="en-GB" sz="2400" dirty="0">
                <a:solidFill>
                  <a:srgbClr val="FF0000"/>
                </a:solidFill>
              </a:rPr>
              <a:t>sustained production levels</a:t>
            </a:r>
          </a:p>
          <a:p>
            <a:pPr marL="742950" lvl="1" indent="-285750">
              <a:buFont typeface="Arial" panose="020B0604020202020204" pitchFamily="34" charset="0"/>
              <a:buChar char="•"/>
            </a:pPr>
            <a:r>
              <a:rPr lang="en-GB" sz="2400" dirty="0">
                <a:solidFill>
                  <a:srgbClr val="FF0000"/>
                </a:solidFill>
              </a:rPr>
              <a:t>Conserving </a:t>
            </a:r>
            <a:r>
              <a:rPr lang="en-GB" sz="2400" dirty="0"/>
              <a:t>the</a:t>
            </a:r>
            <a:r>
              <a:rPr lang="en-GB" sz="2400" dirty="0">
                <a:solidFill>
                  <a:srgbClr val="FF0000"/>
                </a:solidFill>
              </a:rPr>
              <a:t> environment</a:t>
            </a:r>
          </a:p>
        </p:txBody>
      </p:sp>
      <p:sp>
        <p:nvSpPr>
          <p:cNvPr id="12" name="TextBox 11">
            <a:extLst>
              <a:ext uri="{FF2B5EF4-FFF2-40B4-BE49-F238E27FC236}">
                <a16:creationId xmlns:a16="http://schemas.microsoft.com/office/drawing/2014/main" id="{4A5E56D2-9064-452F-8B77-45F2CB585116}"/>
              </a:ext>
            </a:extLst>
          </p:cNvPr>
          <p:cNvSpPr txBox="1"/>
          <p:nvPr/>
        </p:nvSpPr>
        <p:spPr>
          <a:xfrm>
            <a:off x="918099" y="3810272"/>
            <a:ext cx="8513686" cy="1569660"/>
          </a:xfrm>
          <a:prstGeom prst="rect">
            <a:avLst/>
          </a:prstGeom>
          <a:noFill/>
        </p:spPr>
        <p:txBody>
          <a:bodyPr wrap="square" rtlCol="0">
            <a:spAutoFit/>
          </a:bodyPr>
          <a:lstStyle/>
          <a:p>
            <a:r>
              <a:rPr lang="en-US" sz="2400" dirty="0"/>
              <a:t>It has three principles:</a:t>
            </a:r>
          </a:p>
          <a:p>
            <a:pPr marL="800100" lvl="1" indent="-342900">
              <a:buFont typeface="Arial" panose="020B0604020202020204" pitchFamily="34" charset="0"/>
              <a:buChar char="•"/>
            </a:pPr>
            <a:r>
              <a:rPr lang="en-GB" sz="2400" dirty="0">
                <a:solidFill>
                  <a:srgbClr val="FF0000"/>
                </a:solidFill>
              </a:rPr>
              <a:t>Minimum soil disturbance </a:t>
            </a:r>
            <a:r>
              <a:rPr lang="en-GB" sz="2400" dirty="0"/>
              <a:t>(no tillage)</a:t>
            </a:r>
          </a:p>
          <a:p>
            <a:pPr marL="800100" lvl="1" indent="-342900">
              <a:buFont typeface="Arial" panose="020B0604020202020204" pitchFamily="34" charset="0"/>
              <a:buChar char="•"/>
            </a:pPr>
            <a:r>
              <a:rPr lang="en-GB" sz="2400" dirty="0">
                <a:solidFill>
                  <a:srgbClr val="FF0000"/>
                </a:solidFill>
              </a:rPr>
              <a:t>Permanent soil cover </a:t>
            </a:r>
            <a:r>
              <a:rPr lang="en-GB" sz="2400" dirty="0"/>
              <a:t>(crop residue retention or live mulch)</a:t>
            </a:r>
          </a:p>
          <a:p>
            <a:pPr marL="800100" lvl="1" indent="-342900">
              <a:buFont typeface="Arial" panose="020B0604020202020204" pitchFamily="34" charset="0"/>
              <a:buChar char="•"/>
            </a:pPr>
            <a:r>
              <a:rPr lang="en-GB" sz="2400" dirty="0">
                <a:solidFill>
                  <a:srgbClr val="FF0000"/>
                </a:solidFill>
              </a:rPr>
              <a:t>Species diversification </a:t>
            </a:r>
            <a:r>
              <a:rPr lang="en-GB" sz="2400" dirty="0"/>
              <a:t>(crop rotation and/or intercropping)</a:t>
            </a:r>
          </a:p>
        </p:txBody>
      </p:sp>
    </p:spTree>
    <p:extLst>
      <p:ext uri="{BB962C8B-B14F-4D97-AF65-F5344CB8AC3E}">
        <p14:creationId xmlns:p14="http://schemas.microsoft.com/office/powerpoint/2010/main" val="14839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3E8D-1C7A-4DA2-A9E8-140307AF4C53}"/>
              </a:ext>
            </a:extLst>
          </p:cNvPr>
          <p:cNvSpPr>
            <a:spLocks noGrp="1"/>
          </p:cNvSpPr>
          <p:nvPr>
            <p:ph type="title"/>
          </p:nvPr>
        </p:nvSpPr>
        <p:spPr>
          <a:xfrm>
            <a:off x="624671" y="78104"/>
            <a:ext cx="10515600" cy="800483"/>
          </a:xfrm>
        </p:spPr>
        <p:txBody>
          <a:bodyPr/>
          <a:lstStyle/>
          <a:p>
            <a:r>
              <a:rPr lang="en-US"/>
              <a:t>Partial dependence plot</a:t>
            </a:r>
            <a:endParaRPr lang="en-GB"/>
          </a:p>
        </p:txBody>
      </p:sp>
      <p:sp>
        <p:nvSpPr>
          <p:cNvPr id="3" name="Slide Number Placeholder 2">
            <a:extLst>
              <a:ext uri="{FF2B5EF4-FFF2-40B4-BE49-F238E27FC236}">
                <a16:creationId xmlns:a16="http://schemas.microsoft.com/office/drawing/2014/main" id="{C4488C69-E813-43DB-A6CE-1655C61E255E}"/>
              </a:ext>
            </a:extLst>
          </p:cNvPr>
          <p:cNvSpPr>
            <a:spLocks noGrp="1"/>
          </p:cNvSpPr>
          <p:nvPr>
            <p:ph type="sldNum" sz="quarter" idx="12"/>
          </p:nvPr>
        </p:nvSpPr>
        <p:spPr/>
        <p:txBody>
          <a:bodyPr/>
          <a:lstStyle/>
          <a:p>
            <a:fld id="{C2C8374B-37E5-4452-90F9-14E7B58FAF55}" type="slidenum">
              <a:rPr lang="en-GB" smtClean="0"/>
              <a:t>20</a:t>
            </a:fld>
            <a:endParaRPr lang="en-GB"/>
          </a:p>
        </p:txBody>
      </p:sp>
      <p:sp>
        <p:nvSpPr>
          <p:cNvPr id="10" name="Rectangle: Rounded Corners 9">
            <a:extLst>
              <a:ext uri="{FF2B5EF4-FFF2-40B4-BE49-F238E27FC236}">
                <a16:creationId xmlns:a16="http://schemas.microsoft.com/office/drawing/2014/main" id="{0866F484-CBCB-4DF7-921E-69EF289E89CC}"/>
              </a:ext>
            </a:extLst>
          </p:cNvPr>
          <p:cNvSpPr/>
          <p:nvPr/>
        </p:nvSpPr>
        <p:spPr>
          <a:xfrm>
            <a:off x="411980" y="1456963"/>
            <a:ext cx="4129876" cy="1189143"/>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Manually define 100 levels between maximum and minimum of x1</a:t>
            </a:r>
          </a:p>
          <a:p>
            <a:pPr algn="ctr"/>
            <a:endParaRPr lang="en-US"/>
          </a:p>
          <a:p>
            <a:pPr algn="ctr"/>
            <a:r>
              <a:rPr lang="en-US"/>
              <a:t>X1(level 1, level 2, …, level 100)</a:t>
            </a:r>
            <a:endParaRPr lang="en-GB"/>
          </a:p>
        </p:txBody>
      </p:sp>
      <p:sp>
        <p:nvSpPr>
          <p:cNvPr id="14" name="TextBox 13">
            <a:extLst>
              <a:ext uri="{FF2B5EF4-FFF2-40B4-BE49-F238E27FC236}">
                <a16:creationId xmlns:a16="http://schemas.microsoft.com/office/drawing/2014/main" id="{FC707164-70E6-4594-8382-08C3E41AE441}"/>
              </a:ext>
            </a:extLst>
          </p:cNvPr>
          <p:cNvSpPr txBox="1"/>
          <p:nvPr/>
        </p:nvSpPr>
        <p:spPr>
          <a:xfrm>
            <a:off x="624671" y="934298"/>
            <a:ext cx="7692851" cy="369332"/>
          </a:xfrm>
          <a:prstGeom prst="rect">
            <a:avLst/>
          </a:prstGeom>
          <a:noFill/>
        </p:spPr>
        <p:txBody>
          <a:bodyPr wrap="square" rtlCol="0">
            <a:spAutoFit/>
          </a:bodyPr>
          <a:lstStyle/>
          <a:p>
            <a:r>
              <a:rPr lang="en-US"/>
              <a:t>Example: Y ~ (x1, x2, …. , x10), we want to study how x1 will affect the Y</a:t>
            </a:r>
            <a:endParaRPr lang="en-GB"/>
          </a:p>
        </p:txBody>
      </p:sp>
      <p:sp>
        <p:nvSpPr>
          <p:cNvPr id="15" name="Rectangle: Rounded Corners 14">
            <a:extLst>
              <a:ext uri="{FF2B5EF4-FFF2-40B4-BE49-F238E27FC236}">
                <a16:creationId xmlns:a16="http://schemas.microsoft.com/office/drawing/2014/main" id="{2CFADBA0-EAFA-4913-8970-FE09843CB5F8}"/>
              </a:ext>
            </a:extLst>
          </p:cNvPr>
          <p:cNvSpPr/>
          <p:nvPr/>
        </p:nvSpPr>
        <p:spPr>
          <a:xfrm>
            <a:off x="411980" y="2940044"/>
            <a:ext cx="4129876" cy="383985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For each level of x1, combine with other predictors (all possible combinations under the constrain: Tmin &lt; Tave &lt; Tmax)</a:t>
            </a:r>
          </a:p>
          <a:p>
            <a:pPr algn="ctr"/>
            <a:endParaRPr lang="en-US" dirty="0"/>
          </a:p>
          <a:p>
            <a:pPr algn="ctr"/>
            <a:r>
              <a:rPr lang="en-US" dirty="0"/>
              <a:t>x1(level 1) + (x2(1),…,x10(1))</a:t>
            </a:r>
          </a:p>
          <a:p>
            <a:pPr algn="ctr"/>
            <a:r>
              <a:rPr lang="en-US" dirty="0"/>
              <a:t>x1(level 1) + (x2(2),…,x10(1))</a:t>
            </a:r>
          </a:p>
          <a:p>
            <a:pPr algn="ctr"/>
            <a:r>
              <a:rPr lang="en-US" dirty="0"/>
              <a:t>…</a:t>
            </a:r>
          </a:p>
          <a:p>
            <a:pPr algn="ctr"/>
            <a:r>
              <a:rPr lang="en-US" dirty="0"/>
              <a:t>x1(level 1) + (x2(n),…,x10(1))</a:t>
            </a:r>
          </a:p>
          <a:p>
            <a:pPr algn="ctr"/>
            <a:r>
              <a:rPr lang="en-US" dirty="0"/>
              <a:t>…</a:t>
            </a:r>
          </a:p>
          <a:p>
            <a:pPr algn="ctr"/>
            <a:r>
              <a:rPr lang="en-US" dirty="0"/>
              <a:t>x1(level 1) + (x2(1),…,x10(n))</a:t>
            </a:r>
          </a:p>
          <a:p>
            <a:pPr algn="ctr"/>
            <a:r>
              <a:rPr lang="en-US" dirty="0"/>
              <a:t>…</a:t>
            </a:r>
          </a:p>
          <a:p>
            <a:pPr algn="ctr"/>
            <a:r>
              <a:rPr lang="en-US" dirty="0"/>
              <a:t>x1(level 1) + (x2(n),…,x10(n))</a:t>
            </a:r>
          </a:p>
          <a:p>
            <a:pPr algn="ctr"/>
            <a:r>
              <a:rPr lang="en-US" dirty="0"/>
              <a:t>…</a:t>
            </a:r>
          </a:p>
          <a:p>
            <a:pPr algn="ctr"/>
            <a:r>
              <a:rPr lang="en-US" dirty="0"/>
              <a:t>x1(level 100) + (x2(n),…,x10(n))</a:t>
            </a:r>
          </a:p>
        </p:txBody>
      </p:sp>
      <p:cxnSp>
        <p:nvCxnSpPr>
          <p:cNvPr id="18" name="Connector: Elbow 17">
            <a:extLst>
              <a:ext uri="{FF2B5EF4-FFF2-40B4-BE49-F238E27FC236}">
                <a16:creationId xmlns:a16="http://schemas.microsoft.com/office/drawing/2014/main" id="{E0B2B0D4-E7BB-4154-AA1E-3523C3A135E3}"/>
              </a:ext>
            </a:extLst>
          </p:cNvPr>
          <p:cNvCxnSpPr>
            <a:cxnSpLocks/>
            <a:stCxn id="15" idx="3"/>
            <a:endCxn id="19" idx="2"/>
          </p:cNvCxnSpPr>
          <p:nvPr/>
        </p:nvCxnSpPr>
        <p:spPr>
          <a:xfrm flipV="1">
            <a:off x="4541856" y="3790742"/>
            <a:ext cx="1129600" cy="10692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8D08C1C-3F95-476E-AD17-F3DD39E71FB4}"/>
              </a:ext>
            </a:extLst>
          </p:cNvPr>
          <p:cNvSpPr/>
          <p:nvPr/>
        </p:nvSpPr>
        <p:spPr>
          <a:xfrm>
            <a:off x="5671456" y="3429000"/>
            <a:ext cx="1186125" cy="7234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Model</a:t>
            </a:r>
            <a:endParaRPr lang="en-GB"/>
          </a:p>
        </p:txBody>
      </p:sp>
      <p:cxnSp>
        <p:nvCxnSpPr>
          <p:cNvPr id="25" name="Connector: Elbow 24">
            <a:extLst>
              <a:ext uri="{FF2B5EF4-FFF2-40B4-BE49-F238E27FC236}">
                <a16:creationId xmlns:a16="http://schemas.microsoft.com/office/drawing/2014/main" id="{371E007A-F2BF-45CB-AC88-97DC04848140}"/>
              </a:ext>
            </a:extLst>
          </p:cNvPr>
          <p:cNvCxnSpPr>
            <a:cxnSpLocks/>
            <a:stCxn id="19" idx="6"/>
            <a:endCxn id="28" idx="1"/>
          </p:cNvCxnSpPr>
          <p:nvPr/>
        </p:nvCxnSpPr>
        <p:spPr>
          <a:xfrm flipV="1">
            <a:off x="6857581" y="2747866"/>
            <a:ext cx="946012" cy="10428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B45825D-A5DF-4308-9BFD-4705558B1EB7}"/>
              </a:ext>
            </a:extLst>
          </p:cNvPr>
          <p:cNvSpPr/>
          <p:nvPr/>
        </p:nvSpPr>
        <p:spPr>
          <a:xfrm>
            <a:off x="7803593" y="1878263"/>
            <a:ext cx="2894763" cy="1739205"/>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Average the results of prediction for each level</a:t>
            </a:r>
          </a:p>
          <a:p>
            <a:pPr algn="ctr"/>
            <a:endParaRPr lang="en-US"/>
          </a:p>
          <a:p>
            <a:pPr algn="ctr"/>
            <a:r>
              <a:rPr lang="en-US"/>
              <a:t>Y ( x1(level1) )</a:t>
            </a:r>
          </a:p>
          <a:p>
            <a:pPr algn="ctr"/>
            <a:r>
              <a:rPr lang="en-US"/>
              <a:t>…</a:t>
            </a:r>
          </a:p>
          <a:p>
            <a:pPr algn="ctr"/>
            <a:r>
              <a:rPr lang="en-US"/>
              <a:t>Y( x1(level100) )</a:t>
            </a:r>
            <a:endParaRPr lang="en-GB"/>
          </a:p>
        </p:txBody>
      </p:sp>
      <p:cxnSp>
        <p:nvCxnSpPr>
          <p:cNvPr id="47" name="Straight Arrow Connector 46">
            <a:extLst>
              <a:ext uri="{FF2B5EF4-FFF2-40B4-BE49-F238E27FC236}">
                <a16:creationId xmlns:a16="http://schemas.microsoft.com/office/drawing/2014/main" id="{00B425D2-94AE-4586-A14B-4C48D59FEBA1}"/>
              </a:ext>
            </a:extLst>
          </p:cNvPr>
          <p:cNvCxnSpPr>
            <a:stCxn id="28" idx="2"/>
          </p:cNvCxnSpPr>
          <p:nvPr/>
        </p:nvCxnSpPr>
        <p:spPr>
          <a:xfrm flipH="1">
            <a:off x="9250974" y="3617468"/>
            <a:ext cx="1" cy="964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233A5DC-6837-4CDF-BFB1-5D88A635F02F}"/>
              </a:ext>
            </a:extLst>
          </p:cNvPr>
          <p:cNvSpPr/>
          <p:nvPr/>
        </p:nvSpPr>
        <p:spPr>
          <a:xfrm>
            <a:off x="8148222" y="4592998"/>
            <a:ext cx="2205504" cy="7746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Plot Y and x1</a:t>
            </a:r>
            <a:endParaRPr lang="en-GB"/>
          </a:p>
        </p:txBody>
      </p:sp>
      <p:pic>
        <p:nvPicPr>
          <p:cNvPr id="13" name="Picture 12">
            <a:extLst>
              <a:ext uri="{FF2B5EF4-FFF2-40B4-BE49-F238E27FC236}">
                <a16:creationId xmlns:a16="http://schemas.microsoft.com/office/drawing/2014/main" id="{5EE73DA5-4A69-40E1-9403-1FDE88D12546}"/>
              </a:ext>
            </a:extLst>
          </p:cNvPr>
          <p:cNvPicPr/>
          <p:nvPr/>
        </p:nvPicPr>
        <p:blipFill rotWithShape="1">
          <a:blip r:embed="rId2">
            <a:clrChange>
              <a:clrFrom>
                <a:srgbClr val="FFFFFF"/>
              </a:clrFrom>
              <a:clrTo>
                <a:srgbClr val="FFFFFF">
                  <a:alpha val="0"/>
                </a:srgbClr>
              </a:clrTo>
            </a:clrChange>
          </a:blip>
          <a:srcRect l="349" t="1644"/>
          <a:stretch/>
        </p:blipFill>
        <p:spPr>
          <a:xfrm>
            <a:off x="8036580" y="5378573"/>
            <a:ext cx="2205504" cy="1486497"/>
          </a:xfrm>
          <a:prstGeom prst="rect">
            <a:avLst/>
          </a:prstGeom>
        </p:spPr>
      </p:pic>
    </p:spTree>
    <p:extLst>
      <p:ext uri="{BB962C8B-B14F-4D97-AF65-F5344CB8AC3E}">
        <p14:creationId xmlns:p14="http://schemas.microsoft.com/office/powerpoint/2010/main" val="74811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54DF8512-42E9-40D9-A5B7-CCB7327C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742"/>
            <a:ext cx="12192000" cy="5850733"/>
          </a:xfrm>
          <a:prstGeom prst="rect">
            <a:avLst/>
          </a:prstGeom>
        </p:spPr>
      </p:pic>
      <p:sp>
        <p:nvSpPr>
          <p:cNvPr id="2" name="Title 1">
            <a:extLst>
              <a:ext uri="{FF2B5EF4-FFF2-40B4-BE49-F238E27FC236}">
                <a16:creationId xmlns:a16="http://schemas.microsoft.com/office/drawing/2014/main" id="{CC969A6E-05D5-4B0D-93C2-CE35C28D9AC1}"/>
              </a:ext>
            </a:extLst>
          </p:cNvPr>
          <p:cNvSpPr>
            <a:spLocks noGrp="1"/>
          </p:cNvSpPr>
          <p:nvPr>
            <p:ph type="title"/>
          </p:nvPr>
        </p:nvSpPr>
        <p:spPr>
          <a:xfrm>
            <a:off x="404038" y="280064"/>
            <a:ext cx="10515600" cy="400419"/>
          </a:xfrm>
        </p:spPr>
        <p:txBody>
          <a:bodyPr>
            <a:normAutofit fontScale="90000"/>
          </a:bodyPr>
          <a:lstStyle/>
          <a:p>
            <a:r>
              <a:rPr lang="en-US" dirty="0"/>
              <a:t>Partial dependent plot</a:t>
            </a:r>
            <a:endParaRPr lang="en-GB" dirty="0"/>
          </a:p>
        </p:txBody>
      </p:sp>
      <p:sp>
        <p:nvSpPr>
          <p:cNvPr id="4" name="Slide Number Placeholder 3">
            <a:extLst>
              <a:ext uri="{FF2B5EF4-FFF2-40B4-BE49-F238E27FC236}">
                <a16:creationId xmlns:a16="http://schemas.microsoft.com/office/drawing/2014/main" id="{A3E0A721-1E76-4A7E-AD1F-CC27714542F0}"/>
              </a:ext>
            </a:extLst>
          </p:cNvPr>
          <p:cNvSpPr>
            <a:spLocks noGrp="1"/>
          </p:cNvSpPr>
          <p:nvPr>
            <p:ph type="sldNum" sz="quarter" idx="12"/>
          </p:nvPr>
        </p:nvSpPr>
        <p:spPr/>
        <p:txBody>
          <a:bodyPr/>
          <a:lstStyle/>
          <a:p>
            <a:fld id="{A7CD31F4-64FA-4BA0-9498-67783267A8C8}" type="slidenum">
              <a:rPr lang="en-US" smtClean="0"/>
              <a:t>21</a:t>
            </a:fld>
            <a:endParaRPr lang="en-US"/>
          </a:p>
        </p:txBody>
      </p:sp>
    </p:spTree>
    <p:extLst>
      <p:ext uri="{BB962C8B-B14F-4D97-AF65-F5344CB8AC3E}">
        <p14:creationId xmlns:p14="http://schemas.microsoft.com/office/powerpoint/2010/main" val="56038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9A6E-05D5-4B0D-93C2-CE35C28D9AC1}"/>
              </a:ext>
            </a:extLst>
          </p:cNvPr>
          <p:cNvSpPr>
            <a:spLocks noGrp="1"/>
          </p:cNvSpPr>
          <p:nvPr>
            <p:ph type="title"/>
          </p:nvPr>
        </p:nvSpPr>
        <p:spPr>
          <a:xfrm>
            <a:off x="404038" y="280064"/>
            <a:ext cx="10515600" cy="400419"/>
          </a:xfrm>
        </p:spPr>
        <p:txBody>
          <a:bodyPr>
            <a:normAutofit fontScale="90000"/>
          </a:bodyPr>
          <a:lstStyle/>
          <a:p>
            <a:r>
              <a:rPr lang="en-US" dirty="0"/>
              <a:t>Partial dependent plot – 2d</a:t>
            </a:r>
            <a:endParaRPr lang="en-GB" dirty="0"/>
          </a:p>
        </p:txBody>
      </p:sp>
      <p:sp>
        <p:nvSpPr>
          <p:cNvPr id="4" name="Slide Number Placeholder 3">
            <a:extLst>
              <a:ext uri="{FF2B5EF4-FFF2-40B4-BE49-F238E27FC236}">
                <a16:creationId xmlns:a16="http://schemas.microsoft.com/office/drawing/2014/main" id="{A3E0A721-1E76-4A7E-AD1F-CC27714542F0}"/>
              </a:ext>
            </a:extLst>
          </p:cNvPr>
          <p:cNvSpPr>
            <a:spLocks noGrp="1"/>
          </p:cNvSpPr>
          <p:nvPr>
            <p:ph type="sldNum" sz="quarter" idx="12"/>
          </p:nvPr>
        </p:nvSpPr>
        <p:spPr/>
        <p:txBody>
          <a:bodyPr/>
          <a:lstStyle/>
          <a:p>
            <a:fld id="{A7CD31F4-64FA-4BA0-9498-67783267A8C8}" type="slidenum">
              <a:rPr lang="en-US" smtClean="0"/>
              <a:t>22</a:t>
            </a:fld>
            <a:endParaRPr lang="en-US"/>
          </a:p>
        </p:txBody>
      </p:sp>
      <p:pic>
        <p:nvPicPr>
          <p:cNvPr id="5" name="Picture 4" descr="A screenshot of a cell phone&#10;&#10;Description automatically generated">
            <a:extLst>
              <a:ext uri="{FF2B5EF4-FFF2-40B4-BE49-F238E27FC236}">
                <a16:creationId xmlns:a16="http://schemas.microsoft.com/office/drawing/2014/main" id="{B3EA5845-1E79-4EF6-A38D-6BEB63F73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65" y="680483"/>
            <a:ext cx="11169393" cy="6035520"/>
          </a:xfrm>
          <a:prstGeom prst="rect">
            <a:avLst/>
          </a:prstGeom>
        </p:spPr>
      </p:pic>
    </p:spTree>
    <p:extLst>
      <p:ext uri="{BB962C8B-B14F-4D97-AF65-F5344CB8AC3E}">
        <p14:creationId xmlns:p14="http://schemas.microsoft.com/office/powerpoint/2010/main" val="190900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1012EF-9D07-4B4D-9001-4F9DA16A778D}"/>
              </a:ext>
            </a:extLst>
          </p:cNvPr>
          <p:cNvSpPr/>
          <p:nvPr/>
        </p:nvSpPr>
        <p:spPr>
          <a:xfrm>
            <a:off x="-58586" y="315639"/>
            <a:ext cx="1040001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200" dirty="0">
                <a:latin typeface="+mj-lt"/>
                <a:ea typeface="+mj-ea"/>
                <a:cs typeface="+mj-cs"/>
              </a:rPr>
              <a:t>Evidences of environmental benefits from CA </a:t>
            </a:r>
          </a:p>
          <a:p>
            <a:pPr>
              <a:lnSpc>
                <a:spcPct val="90000"/>
              </a:lnSpc>
              <a:spcBef>
                <a:spcPct val="0"/>
              </a:spcBef>
              <a:spcAft>
                <a:spcPts val="600"/>
              </a:spcAft>
            </a:pPr>
            <a:endParaRPr lang="en-US" sz="4200"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ABA4FB26-2FC3-463D-B2F1-F0865CD9CF13}"/>
              </a:ext>
            </a:extLst>
          </p:cNvPr>
          <p:cNvSpPr txBox="1"/>
          <p:nvPr/>
        </p:nvSpPr>
        <p:spPr>
          <a:xfrm>
            <a:off x="683540" y="1340529"/>
            <a:ext cx="7894413" cy="4412202"/>
          </a:xfrm>
          <a:prstGeom prst="rect">
            <a:avLst/>
          </a:prstGeom>
        </p:spPr>
        <p:txBody>
          <a:bodyPr vert="horz" lIns="91440" tIns="45720" rIns="91440" bIns="45720" rtlCol="0" anchor="ctr">
            <a:normAutofit fontScale="92500" lnSpcReduction="10000"/>
          </a:bodyPr>
          <a:lstStyle/>
          <a:p>
            <a:pPr indent="-228600" algn="just">
              <a:lnSpc>
                <a:spcPct val="90000"/>
              </a:lnSpc>
              <a:spcAft>
                <a:spcPts val="600"/>
              </a:spcAft>
              <a:buFont typeface="Arial" panose="020B0604020202020204" pitchFamily="34" charset="0"/>
              <a:buChar char="•"/>
            </a:pPr>
            <a:endParaRPr lang="en-US" sz="2800" dirty="0"/>
          </a:p>
          <a:p>
            <a:pPr algn="just">
              <a:lnSpc>
                <a:spcPct val="90000"/>
              </a:lnSpc>
              <a:spcAft>
                <a:spcPts val="600"/>
              </a:spcAft>
            </a:pPr>
            <a:r>
              <a:rPr lang="en-US" sz="2800" dirty="0"/>
              <a:t>It is believed that CA can bring a lot of </a:t>
            </a:r>
            <a:r>
              <a:rPr lang="en-US" sz="2800" dirty="0">
                <a:solidFill>
                  <a:srgbClr val="FF0000"/>
                </a:solidFill>
              </a:rPr>
              <a:t>environmental benefits </a:t>
            </a:r>
            <a:r>
              <a:rPr lang="en-US" sz="2800" dirty="0"/>
              <a:t>comparing with conventional tillage (CT):</a:t>
            </a:r>
          </a:p>
          <a:p>
            <a:pPr algn="just">
              <a:lnSpc>
                <a:spcPct val="90000"/>
              </a:lnSpc>
              <a:spcAft>
                <a:spcPts val="600"/>
              </a:spcAft>
            </a:pPr>
            <a:endParaRPr lang="en-US" sz="2800" dirty="0"/>
          </a:p>
          <a:p>
            <a:pPr marL="742950" lvl="1" indent="-228600" algn="just">
              <a:lnSpc>
                <a:spcPct val="90000"/>
              </a:lnSpc>
              <a:spcAft>
                <a:spcPts val="600"/>
              </a:spcAft>
              <a:buFont typeface="Arial" panose="020B0604020202020204" pitchFamily="34" charset="0"/>
              <a:buChar char="•"/>
            </a:pPr>
            <a:r>
              <a:rPr lang="en-US" sz="2800" dirty="0"/>
              <a:t>Reduce soil degradation and erosion</a:t>
            </a:r>
          </a:p>
          <a:p>
            <a:pPr marL="742950" lvl="1" indent="-228600" algn="just">
              <a:lnSpc>
                <a:spcPct val="90000"/>
              </a:lnSpc>
              <a:spcAft>
                <a:spcPts val="600"/>
              </a:spcAft>
              <a:buFont typeface="Arial" panose="020B0604020202020204" pitchFamily="34" charset="0"/>
              <a:buChar char="•"/>
            </a:pPr>
            <a:r>
              <a:rPr lang="en-US" sz="2800" dirty="0"/>
              <a:t>Improve soil quality </a:t>
            </a:r>
          </a:p>
          <a:p>
            <a:pPr marL="742950" lvl="1" indent="-228600" algn="just">
              <a:lnSpc>
                <a:spcPct val="90000"/>
              </a:lnSpc>
              <a:spcAft>
                <a:spcPts val="600"/>
              </a:spcAft>
              <a:buFont typeface="Arial" panose="020B0604020202020204" pitchFamily="34" charset="0"/>
              <a:buChar char="•"/>
            </a:pPr>
            <a:r>
              <a:rPr lang="en-US" sz="2800" dirty="0"/>
              <a:t>Reduce surface runoff</a:t>
            </a:r>
          </a:p>
          <a:p>
            <a:pPr marL="742950" lvl="1" indent="-228600" algn="just">
              <a:lnSpc>
                <a:spcPct val="90000"/>
              </a:lnSpc>
              <a:spcAft>
                <a:spcPts val="600"/>
              </a:spcAft>
              <a:buFont typeface="Arial" panose="020B0604020202020204" pitchFamily="34" charset="0"/>
              <a:buChar char="•"/>
            </a:pPr>
            <a:r>
              <a:rPr lang="en-US" sz="2800" dirty="0"/>
              <a:t>Increase carbon sequestration</a:t>
            </a:r>
          </a:p>
          <a:p>
            <a:pPr marL="742950" lvl="1" indent="-228600" algn="just">
              <a:lnSpc>
                <a:spcPct val="90000"/>
              </a:lnSpc>
              <a:spcAft>
                <a:spcPts val="600"/>
              </a:spcAft>
              <a:buFont typeface="Arial" panose="020B0604020202020204" pitchFamily="34" charset="0"/>
              <a:buChar char="•"/>
            </a:pPr>
            <a:r>
              <a:rPr lang="en-US" sz="2800" dirty="0"/>
              <a:t>Enhance biodiversity</a:t>
            </a:r>
          </a:p>
          <a:p>
            <a:pPr marL="742950" lvl="1" indent="-228600" algn="just">
              <a:lnSpc>
                <a:spcPct val="90000"/>
              </a:lnSpc>
              <a:spcAft>
                <a:spcPts val="600"/>
              </a:spcAft>
              <a:buFont typeface="Arial" panose="020B0604020202020204" pitchFamily="34" charset="0"/>
              <a:buChar char="•"/>
            </a:pPr>
            <a:r>
              <a:rPr lang="en-US" sz="2800" dirty="0"/>
              <a:t>Reduce fossil fuel usage</a:t>
            </a:r>
          </a:p>
          <a:p>
            <a:pPr marL="742950" lvl="1" indent="-228600" algn="just">
              <a:lnSpc>
                <a:spcPct val="90000"/>
              </a:lnSpc>
              <a:spcAft>
                <a:spcPts val="600"/>
              </a:spcAft>
              <a:buFont typeface="Arial" panose="020B0604020202020204" pitchFamily="34" charset="0"/>
              <a:buChar char="•"/>
            </a:pPr>
            <a:r>
              <a:rPr lang="en-US" sz="2800" dirty="0"/>
              <a:t>Etc.</a:t>
            </a:r>
          </a:p>
          <a:p>
            <a:pPr indent="-228600" algn="just">
              <a:lnSpc>
                <a:spcPct val="90000"/>
              </a:lnSpc>
              <a:spcAft>
                <a:spcPts val="600"/>
              </a:spcAft>
              <a:buFont typeface="Arial" panose="020B0604020202020204" pitchFamily="34" charset="0"/>
              <a:buChar char="•"/>
            </a:pPr>
            <a:endParaRPr lang="en-US" sz="2800" dirty="0"/>
          </a:p>
          <a:p>
            <a:pPr indent="-228600" algn="just">
              <a:lnSpc>
                <a:spcPct val="90000"/>
              </a:lnSpc>
              <a:spcAft>
                <a:spcPts val="600"/>
              </a:spcAft>
              <a:buFont typeface="Arial" panose="020B0604020202020204" pitchFamily="34" charset="0"/>
              <a:buChar char="•"/>
            </a:pPr>
            <a:endParaRPr lang="en-US" sz="2800" dirty="0"/>
          </a:p>
        </p:txBody>
      </p:sp>
      <p:sp>
        <p:nvSpPr>
          <p:cNvPr id="14"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ustainability">
            <a:extLst>
              <a:ext uri="{FF2B5EF4-FFF2-40B4-BE49-F238E27FC236}">
                <a16:creationId xmlns:a16="http://schemas.microsoft.com/office/drawing/2014/main" id="{AF38AB41-C917-42C4-9D32-299964940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3" name="Slide Number Placeholder 2">
            <a:extLst>
              <a:ext uri="{FF2B5EF4-FFF2-40B4-BE49-F238E27FC236}">
                <a16:creationId xmlns:a16="http://schemas.microsoft.com/office/drawing/2014/main" id="{9C52D053-9270-4229-A2C7-CA3EC3402496}"/>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A7CD31F4-64FA-4BA0-9498-67783267A8C8}"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260577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9892B-033F-4048-AA35-33E931004285}"/>
              </a:ext>
            </a:extLst>
          </p:cNvPr>
          <p:cNvSpPr/>
          <p:nvPr/>
        </p:nvSpPr>
        <p:spPr>
          <a:xfrm>
            <a:off x="97740" y="371861"/>
            <a:ext cx="9102703" cy="75735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dirty="0">
                <a:latin typeface="+mj-lt"/>
              </a:rPr>
              <a:t>Uncertain effect of CA on crop yields</a:t>
            </a:r>
          </a:p>
          <a:p>
            <a:pPr>
              <a:lnSpc>
                <a:spcPct val="90000"/>
              </a:lnSpc>
              <a:spcBef>
                <a:spcPct val="0"/>
              </a:spcBef>
              <a:spcAft>
                <a:spcPts val="600"/>
              </a:spcAft>
            </a:pPr>
            <a:endParaRPr lang="en-US" sz="41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FD30E8AC-4F05-4731-9D93-98BF741E95C8}"/>
              </a:ext>
            </a:extLst>
          </p:cNvPr>
          <p:cNvSpPr txBox="1"/>
          <p:nvPr/>
        </p:nvSpPr>
        <p:spPr>
          <a:xfrm>
            <a:off x="887136" y="1993356"/>
            <a:ext cx="7703708" cy="28712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400" dirty="0"/>
          </a:p>
          <a:p>
            <a:pPr marL="285750" indent="-228600" algn="just">
              <a:lnSpc>
                <a:spcPct val="90000"/>
              </a:lnSpc>
              <a:spcAft>
                <a:spcPts val="600"/>
              </a:spcAft>
              <a:buFont typeface="Arial" panose="020B0604020202020204" pitchFamily="34" charset="0"/>
              <a:buChar char="•"/>
            </a:pPr>
            <a:r>
              <a:rPr lang="en-US" sz="2400" dirty="0"/>
              <a:t>Field experiments show that impact of CA on yield depends on local climate conditions, it varies a lot globally</a:t>
            </a:r>
          </a:p>
          <a:p>
            <a:pPr marL="285750" indent="-228600" algn="just">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solidFill>
                  <a:srgbClr val="FF0000"/>
                </a:solidFill>
              </a:rPr>
              <a:t>Impact of climate change on the productive performance of CA vs CT system is unknown</a:t>
            </a:r>
          </a:p>
          <a:p>
            <a:pPr marL="285750" indent="-228600">
              <a:lnSpc>
                <a:spcPct val="90000"/>
              </a:lnSpc>
              <a:spcAft>
                <a:spcPts val="600"/>
              </a:spcAft>
              <a:buFont typeface="Arial" panose="020B0604020202020204" pitchFamily="34" charset="0"/>
              <a:buChar char="•"/>
            </a:pPr>
            <a:endParaRPr lang="en-US"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eacher">
            <a:extLst>
              <a:ext uri="{FF2B5EF4-FFF2-40B4-BE49-F238E27FC236}">
                <a16:creationId xmlns:a16="http://schemas.microsoft.com/office/drawing/2014/main" id="{D7A73B1D-B0B4-4518-92AB-2E8DC5C4C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3" name="Slide Number Placeholder 2">
            <a:extLst>
              <a:ext uri="{FF2B5EF4-FFF2-40B4-BE49-F238E27FC236}">
                <a16:creationId xmlns:a16="http://schemas.microsoft.com/office/drawing/2014/main" id="{FD5D5B9C-72D3-4FB6-94A9-01014708EFB4}"/>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A7CD31F4-64FA-4BA0-9498-67783267A8C8}"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29821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87CB8-990C-42D7-990A-B299C75B0E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932" y="1826397"/>
            <a:ext cx="6462944" cy="3714423"/>
          </a:xfrm>
          <a:prstGeom prst="rect">
            <a:avLst/>
          </a:prstGeom>
          <a:noFill/>
          <a:ln>
            <a:noFill/>
          </a:ln>
        </p:spPr>
      </p:pic>
      <p:sp>
        <p:nvSpPr>
          <p:cNvPr id="5" name="Slide Number Placeholder 4">
            <a:extLst>
              <a:ext uri="{FF2B5EF4-FFF2-40B4-BE49-F238E27FC236}">
                <a16:creationId xmlns:a16="http://schemas.microsoft.com/office/drawing/2014/main" id="{1F185FD0-2EB0-4331-814C-51AA96BB004C}"/>
              </a:ext>
            </a:extLst>
          </p:cNvPr>
          <p:cNvSpPr>
            <a:spLocks noGrp="1"/>
          </p:cNvSpPr>
          <p:nvPr>
            <p:ph type="sldNum" sz="quarter" idx="12"/>
          </p:nvPr>
        </p:nvSpPr>
        <p:spPr/>
        <p:txBody>
          <a:bodyPr/>
          <a:lstStyle/>
          <a:p>
            <a:fld id="{A7CD31F4-64FA-4BA0-9498-67783267A8C8}" type="slidenum">
              <a:rPr lang="en-US" smtClean="0"/>
              <a:t>5</a:t>
            </a:fld>
            <a:endParaRPr lang="en-US"/>
          </a:p>
        </p:txBody>
      </p:sp>
      <p:sp>
        <p:nvSpPr>
          <p:cNvPr id="6" name="Title 1">
            <a:extLst>
              <a:ext uri="{FF2B5EF4-FFF2-40B4-BE49-F238E27FC236}">
                <a16:creationId xmlns:a16="http://schemas.microsoft.com/office/drawing/2014/main" id="{03156BE7-A2B8-4236-85EB-6FE5240B44E3}"/>
              </a:ext>
            </a:extLst>
          </p:cNvPr>
          <p:cNvSpPr>
            <a:spLocks noGrp="1"/>
          </p:cNvSpPr>
          <p:nvPr>
            <p:ph type="title"/>
          </p:nvPr>
        </p:nvSpPr>
        <p:spPr>
          <a:xfrm>
            <a:off x="333134" y="78339"/>
            <a:ext cx="10515600" cy="835025"/>
          </a:xfrm>
        </p:spPr>
        <p:txBody>
          <a:bodyPr/>
          <a:lstStyle/>
          <a:p>
            <a:r>
              <a:rPr lang="en-US" dirty="0"/>
              <a:t>Dataset and model training</a:t>
            </a:r>
            <a:endParaRPr lang="en-GB" dirty="0"/>
          </a:p>
        </p:txBody>
      </p:sp>
      <p:sp>
        <p:nvSpPr>
          <p:cNvPr id="7" name="TextBox 6">
            <a:extLst>
              <a:ext uri="{FF2B5EF4-FFF2-40B4-BE49-F238E27FC236}">
                <a16:creationId xmlns:a16="http://schemas.microsoft.com/office/drawing/2014/main" id="{E1A8EB59-38A3-4441-827C-8E0F3557D858}"/>
              </a:ext>
            </a:extLst>
          </p:cNvPr>
          <p:cNvSpPr txBox="1"/>
          <p:nvPr/>
        </p:nvSpPr>
        <p:spPr>
          <a:xfrm>
            <a:off x="348797" y="811887"/>
            <a:ext cx="6220679" cy="646331"/>
          </a:xfrm>
          <a:prstGeom prst="rect">
            <a:avLst/>
          </a:prstGeom>
          <a:noFill/>
          <a:ln>
            <a:solidFill>
              <a:schemeClr val="tx1"/>
            </a:solidFill>
          </a:ln>
        </p:spPr>
        <p:txBody>
          <a:bodyPr wrap="square" rtlCol="0">
            <a:spAutoFit/>
          </a:bodyPr>
          <a:lstStyle/>
          <a:p>
            <a:pPr algn="just"/>
            <a:r>
              <a:rPr lang="en-US" dirty="0"/>
              <a:t>4071 paired </a:t>
            </a:r>
            <a:r>
              <a:rPr lang="en-US" b="1" dirty="0">
                <a:solidFill>
                  <a:srgbClr val="FF0000"/>
                </a:solidFill>
              </a:rPr>
              <a:t>experimental yield observations for CA and CT</a:t>
            </a:r>
          </a:p>
          <a:p>
            <a:pPr algn="just"/>
            <a:r>
              <a:rPr lang="en-US" dirty="0"/>
              <a:t>8 crops and 52 countries.</a:t>
            </a:r>
            <a:endParaRPr lang="en-GB" dirty="0"/>
          </a:p>
        </p:txBody>
      </p:sp>
      <p:sp>
        <p:nvSpPr>
          <p:cNvPr id="8" name="TextBox 7">
            <a:extLst>
              <a:ext uri="{FF2B5EF4-FFF2-40B4-BE49-F238E27FC236}">
                <a16:creationId xmlns:a16="http://schemas.microsoft.com/office/drawing/2014/main" id="{88B02CED-1344-4E31-A313-FBE8B526841D}"/>
              </a:ext>
            </a:extLst>
          </p:cNvPr>
          <p:cNvSpPr txBox="1"/>
          <p:nvPr/>
        </p:nvSpPr>
        <p:spPr>
          <a:xfrm>
            <a:off x="7123947" y="751344"/>
            <a:ext cx="4903432" cy="5355312"/>
          </a:xfrm>
          <a:prstGeom prst="rect">
            <a:avLst/>
          </a:prstGeom>
          <a:noFill/>
          <a:ln>
            <a:solidFill>
              <a:schemeClr val="tx1"/>
            </a:solidFill>
          </a:ln>
        </p:spPr>
        <p:txBody>
          <a:bodyPr wrap="square" rtlCol="0">
            <a:spAutoFit/>
          </a:bodyPr>
          <a:lstStyle/>
          <a:p>
            <a:r>
              <a:rPr lang="en-US" b="1" dirty="0"/>
              <a:t>Model: </a:t>
            </a:r>
            <a:r>
              <a:rPr lang="en-US" dirty="0"/>
              <a:t>Machine learning model – random forest </a:t>
            </a:r>
          </a:p>
          <a:p>
            <a:endParaRPr lang="en-US" dirty="0"/>
          </a:p>
          <a:p>
            <a:r>
              <a:rPr lang="en-US" b="1" dirty="0"/>
              <a:t>Model inputs (11): </a:t>
            </a:r>
          </a:p>
          <a:p>
            <a:pPr marL="285750" indent="-285750">
              <a:buFont typeface="Arial" panose="020B0604020202020204" pitchFamily="34" charset="0"/>
              <a:buChar char="•"/>
            </a:pPr>
            <a:r>
              <a:rPr lang="en-US" dirty="0"/>
              <a:t>Crop type </a:t>
            </a:r>
          </a:p>
          <a:p>
            <a:pPr marL="285750" indent="-285750">
              <a:buFont typeface="Arial" panose="020B0604020202020204" pitchFamily="34" charset="0"/>
              <a:buChar char="•"/>
            </a:pPr>
            <a:r>
              <a:rPr lang="en-US" dirty="0"/>
              <a:t>Soil texture</a:t>
            </a:r>
          </a:p>
          <a:p>
            <a:pPr marL="285750" indent="-285750">
              <a:buFont typeface="Arial" panose="020B0604020202020204" pitchFamily="34" charset="0"/>
              <a:buChar char="•"/>
            </a:pPr>
            <a:r>
              <a:rPr lang="en-US" dirty="0">
                <a:solidFill>
                  <a:srgbClr val="FF0000"/>
                </a:solidFill>
              </a:rPr>
              <a:t>Climatic variables </a:t>
            </a:r>
            <a:r>
              <a:rPr lang="en-US" dirty="0"/>
              <a:t>in the growing season :</a:t>
            </a:r>
          </a:p>
          <a:p>
            <a:pPr marL="742950" lvl="1" indent="-285750">
              <a:buFont typeface="Wingdings" panose="05000000000000000000" pitchFamily="2" charset="2"/>
              <a:buChar char="§"/>
            </a:pPr>
            <a:r>
              <a:rPr lang="en-US" dirty="0"/>
              <a:t> Precipitation balance (PB)</a:t>
            </a:r>
          </a:p>
          <a:p>
            <a:pPr marL="742950" lvl="1" indent="-285750">
              <a:buFont typeface="Wingdings" panose="05000000000000000000" pitchFamily="2" charset="2"/>
              <a:buChar char="§"/>
            </a:pPr>
            <a:r>
              <a:rPr lang="en-US" dirty="0"/>
              <a:t>Average temperature (</a:t>
            </a:r>
            <a:r>
              <a:rPr lang="en-US" dirty="0" err="1"/>
              <a:t>Tave</a:t>
            </a:r>
            <a:r>
              <a:rPr lang="en-US" dirty="0"/>
              <a:t>)</a:t>
            </a:r>
          </a:p>
          <a:p>
            <a:pPr marL="742950" lvl="1" indent="-285750">
              <a:buFont typeface="Wingdings" panose="05000000000000000000" pitchFamily="2" charset="2"/>
              <a:buChar char="§"/>
            </a:pPr>
            <a:r>
              <a:rPr lang="en-US" dirty="0"/>
              <a:t>Maximum/Minimum temperature (</a:t>
            </a:r>
            <a:r>
              <a:rPr lang="en-US" dirty="0" err="1"/>
              <a:t>Tmax</a:t>
            </a:r>
            <a:r>
              <a:rPr lang="en-US" dirty="0"/>
              <a:t> /</a:t>
            </a:r>
            <a:r>
              <a:rPr lang="en-US" dirty="0" err="1"/>
              <a:t>Tmin</a:t>
            </a:r>
            <a:r>
              <a:rPr lang="en-US" dirty="0"/>
              <a:t>)</a:t>
            </a:r>
          </a:p>
          <a:p>
            <a:pPr marL="285750" indent="-285750">
              <a:buFont typeface="Arial" panose="020B0604020202020204" pitchFamily="34" charset="0"/>
              <a:buChar char="•"/>
            </a:pPr>
            <a:r>
              <a:rPr lang="en-US" dirty="0">
                <a:solidFill>
                  <a:srgbClr val="FF0000"/>
                </a:solidFill>
              </a:rPr>
              <a:t>Agricultural management</a:t>
            </a:r>
            <a:r>
              <a:rPr lang="en-US" dirty="0"/>
              <a:t>:</a:t>
            </a:r>
          </a:p>
          <a:p>
            <a:pPr marL="742950" lvl="1" indent="-285750">
              <a:buFont typeface="Wingdings" panose="05000000000000000000" pitchFamily="2" charset="2"/>
              <a:buChar char="§"/>
            </a:pPr>
            <a:r>
              <a:rPr lang="en-US" dirty="0"/>
              <a:t>Rotation</a:t>
            </a:r>
          </a:p>
          <a:p>
            <a:pPr marL="742950" lvl="1" indent="-285750">
              <a:buFont typeface="Wingdings" panose="05000000000000000000" pitchFamily="2" charset="2"/>
              <a:buChar char="§"/>
            </a:pPr>
            <a:r>
              <a:rPr lang="en-US" dirty="0"/>
              <a:t>Residue management</a:t>
            </a:r>
          </a:p>
          <a:p>
            <a:pPr marL="742950" lvl="1" indent="-285750">
              <a:buFont typeface="Wingdings" panose="05000000000000000000" pitchFamily="2" charset="2"/>
              <a:buChar char="§"/>
            </a:pPr>
            <a:r>
              <a:rPr lang="en-US" dirty="0"/>
              <a:t>Fertilization management</a:t>
            </a:r>
          </a:p>
          <a:p>
            <a:pPr marL="742950" lvl="1" indent="-285750">
              <a:buFont typeface="Wingdings" panose="05000000000000000000" pitchFamily="2" charset="2"/>
              <a:buChar char="§"/>
            </a:pPr>
            <a:r>
              <a:rPr lang="en-US" dirty="0"/>
              <a:t>Weed and pest control</a:t>
            </a:r>
          </a:p>
          <a:p>
            <a:pPr marL="742950" lvl="1" indent="-285750">
              <a:buFont typeface="Wingdings" panose="05000000000000000000" pitchFamily="2" charset="2"/>
              <a:buChar char="§"/>
            </a:pPr>
            <a:r>
              <a:rPr lang="en-US" dirty="0"/>
              <a:t>Irrigation</a:t>
            </a:r>
          </a:p>
          <a:p>
            <a:endParaRPr lang="en-US" dirty="0"/>
          </a:p>
          <a:p>
            <a:r>
              <a:rPr lang="en-US" b="1" dirty="0"/>
              <a:t>Model output: </a:t>
            </a:r>
            <a:r>
              <a:rPr lang="en-US" dirty="0"/>
              <a:t>Probability of yield increase / gain from converting CT to CA</a:t>
            </a:r>
            <a:endParaRPr lang="en-GB" dirty="0"/>
          </a:p>
        </p:txBody>
      </p:sp>
      <p:sp>
        <p:nvSpPr>
          <p:cNvPr id="10" name="Rectangle 9">
            <a:extLst>
              <a:ext uri="{FF2B5EF4-FFF2-40B4-BE49-F238E27FC236}">
                <a16:creationId xmlns:a16="http://schemas.microsoft.com/office/drawing/2014/main" id="{457DF28E-00F2-41F4-B4C4-39C45EE77080}"/>
              </a:ext>
            </a:extLst>
          </p:cNvPr>
          <p:cNvSpPr/>
          <p:nvPr/>
        </p:nvSpPr>
        <p:spPr>
          <a:xfrm>
            <a:off x="275737" y="5632000"/>
            <a:ext cx="6582263" cy="923330"/>
          </a:xfrm>
          <a:prstGeom prst="rect">
            <a:avLst/>
          </a:prstGeom>
          <a:ln>
            <a:solidFill>
              <a:schemeClr val="tx1"/>
            </a:solidFill>
          </a:ln>
        </p:spPr>
        <p:txBody>
          <a:bodyPr wrap="square">
            <a:spAutoFit/>
          </a:bodyPr>
          <a:lstStyle/>
          <a:p>
            <a:pPr algn="just"/>
            <a:r>
              <a:rPr lang="en-GB" dirty="0"/>
              <a:t>Local values of </a:t>
            </a:r>
            <a:r>
              <a:rPr lang="en-GB" b="1" dirty="0">
                <a:solidFill>
                  <a:srgbClr val="FF0000"/>
                </a:solidFill>
              </a:rPr>
              <a:t>key climatic variables </a:t>
            </a:r>
            <a:r>
              <a:rPr lang="en-GB" dirty="0"/>
              <a:t>were collected for all experimental sites and used in the model training, which enables us the ability to do future projection</a:t>
            </a:r>
            <a:endParaRPr lang="en-GB" dirty="0">
              <a:solidFill>
                <a:srgbClr val="FF0000"/>
              </a:solidFill>
            </a:endParaRPr>
          </a:p>
        </p:txBody>
      </p:sp>
    </p:spTree>
    <p:extLst>
      <p:ext uri="{BB962C8B-B14F-4D97-AF65-F5344CB8AC3E}">
        <p14:creationId xmlns:p14="http://schemas.microsoft.com/office/powerpoint/2010/main" val="23669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6416-F165-49EF-8E60-EDEC1FAA2B86}"/>
              </a:ext>
            </a:extLst>
          </p:cNvPr>
          <p:cNvSpPr>
            <a:spLocks noGrp="1"/>
          </p:cNvSpPr>
          <p:nvPr>
            <p:ph type="title"/>
          </p:nvPr>
        </p:nvSpPr>
        <p:spPr>
          <a:xfrm>
            <a:off x="278907" y="136525"/>
            <a:ext cx="10515600" cy="835025"/>
          </a:xfrm>
        </p:spPr>
        <p:txBody>
          <a:bodyPr/>
          <a:lstStyle/>
          <a:p>
            <a:r>
              <a:rPr lang="en-US" dirty="0"/>
              <a:t>Model cross-validation</a:t>
            </a:r>
            <a:endParaRPr lang="en-GB" dirty="0"/>
          </a:p>
        </p:txBody>
      </p:sp>
      <p:pic>
        <p:nvPicPr>
          <p:cNvPr id="4" name="Picture 3" descr="A close up of a map&#10;&#10;Description automatically generated">
            <a:extLst>
              <a:ext uri="{FF2B5EF4-FFF2-40B4-BE49-F238E27FC236}">
                <a16:creationId xmlns:a16="http://schemas.microsoft.com/office/drawing/2014/main" id="{12ED53BB-C560-4FD4-B6B7-98525364BCBD}"/>
              </a:ext>
            </a:extLst>
          </p:cNvPr>
          <p:cNvPicPr>
            <a:picLocks noChangeAspect="1"/>
          </p:cNvPicPr>
          <p:nvPr/>
        </p:nvPicPr>
        <p:blipFill rotWithShape="1">
          <a:blip r:embed="rId3">
            <a:extLst>
              <a:ext uri="{28A0092B-C50C-407E-A947-70E740481C1C}">
                <a14:useLocalDpi xmlns:a14="http://schemas.microsoft.com/office/drawing/2010/main" val="0"/>
              </a:ext>
            </a:extLst>
          </a:blip>
          <a:srcRect l="1471" t="3679" r="6372"/>
          <a:stretch/>
        </p:blipFill>
        <p:spPr>
          <a:xfrm>
            <a:off x="6686636" y="1020932"/>
            <a:ext cx="5425070" cy="5433134"/>
          </a:xfrm>
          <a:prstGeom prst="rect">
            <a:avLst/>
          </a:prstGeom>
        </p:spPr>
      </p:pic>
      <p:sp>
        <p:nvSpPr>
          <p:cNvPr id="7" name="TextBox 6">
            <a:extLst>
              <a:ext uri="{FF2B5EF4-FFF2-40B4-BE49-F238E27FC236}">
                <a16:creationId xmlns:a16="http://schemas.microsoft.com/office/drawing/2014/main" id="{1AB17E8A-7B82-4666-A093-CA3DADE28B4E}"/>
              </a:ext>
            </a:extLst>
          </p:cNvPr>
          <p:cNvSpPr txBox="1"/>
          <p:nvPr/>
        </p:nvSpPr>
        <p:spPr>
          <a:xfrm>
            <a:off x="80294" y="1544715"/>
            <a:ext cx="6506936" cy="3416320"/>
          </a:xfrm>
          <a:prstGeom prst="rect">
            <a:avLst/>
          </a:prstGeom>
          <a:noFill/>
          <a:ln>
            <a:solidFill>
              <a:schemeClr val="tx1"/>
            </a:solidFill>
          </a:ln>
        </p:spPr>
        <p:txBody>
          <a:bodyPr wrap="square" rtlCol="0">
            <a:spAutoFit/>
          </a:bodyPr>
          <a:lstStyle/>
          <a:p>
            <a:pPr algn="just"/>
            <a:r>
              <a:rPr lang="en-US" dirty="0"/>
              <a:t>Method: Leave One Out Cross-Validation (LOOCV) </a:t>
            </a:r>
          </a:p>
          <a:p>
            <a:pPr algn="just"/>
            <a:endParaRPr lang="en-US" dirty="0"/>
          </a:p>
          <a:p>
            <a:pPr algn="just"/>
            <a:r>
              <a:rPr lang="en-US" dirty="0"/>
              <a:t>Criterion: </a:t>
            </a:r>
            <a:r>
              <a:rPr lang="en-GB" dirty="0"/>
              <a:t>Area Under the Receiver Operating Characteristics Curve (AUC - ROC Curve)</a:t>
            </a:r>
          </a:p>
          <a:p>
            <a:pPr algn="just"/>
            <a:endParaRPr lang="en-GB" dirty="0"/>
          </a:p>
          <a:p>
            <a:pPr marL="742950" lvl="1" indent="-285750" algn="just">
              <a:buFont typeface="Arial" panose="020B0604020202020204" pitchFamily="34" charset="0"/>
              <a:buChar char="•"/>
            </a:pPr>
            <a:r>
              <a:rPr lang="en-GB" dirty="0"/>
              <a:t>AUC – ROC Curve is </a:t>
            </a:r>
            <a:r>
              <a:rPr lang="en-GB" dirty="0">
                <a:solidFill>
                  <a:srgbClr val="FF0000"/>
                </a:solidFill>
              </a:rPr>
              <a:t>a standard </a:t>
            </a:r>
            <a:r>
              <a:rPr lang="en-GB" dirty="0"/>
              <a:t>evaluation metrics for assessing model </a:t>
            </a:r>
            <a:r>
              <a:rPr lang="en-GB" dirty="0">
                <a:solidFill>
                  <a:srgbClr val="FF0000"/>
                </a:solidFill>
              </a:rPr>
              <a:t>classification</a:t>
            </a:r>
            <a:r>
              <a:rPr lang="en-GB" dirty="0"/>
              <a:t> performance</a:t>
            </a:r>
          </a:p>
          <a:p>
            <a:pPr marL="742950" lvl="1" indent="-285750" algn="just">
              <a:buFont typeface="Arial" panose="020B0604020202020204" pitchFamily="34" charset="0"/>
              <a:buChar char="•"/>
            </a:pPr>
            <a:endParaRPr lang="en-GB" dirty="0"/>
          </a:p>
          <a:p>
            <a:pPr marL="742950" lvl="1" indent="-285750" algn="just">
              <a:buFont typeface="Arial" panose="020B0604020202020204" pitchFamily="34" charset="0"/>
              <a:buChar char="•"/>
            </a:pPr>
            <a:r>
              <a:rPr lang="en-GB" dirty="0"/>
              <a:t>When AUC is 78.2%, it means there is 78.2% chance that model will be able to </a:t>
            </a:r>
            <a:r>
              <a:rPr lang="en-GB" dirty="0">
                <a:solidFill>
                  <a:srgbClr val="FF0000"/>
                </a:solidFill>
              </a:rPr>
              <a:t>distinguish</a:t>
            </a:r>
            <a:r>
              <a:rPr lang="en-GB" dirty="0"/>
              <a:t> between </a:t>
            </a:r>
            <a:r>
              <a:rPr lang="en-GB" dirty="0">
                <a:solidFill>
                  <a:srgbClr val="FF0000"/>
                </a:solidFill>
              </a:rPr>
              <a:t>positive class </a:t>
            </a:r>
            <a:r>
              <a:rPr lang="en-GB" dirty="0"/>
              <a:t>(yield gain) and </a:t>
            </a:r>
            <a:r>
              <a:rPr lang="en-GB" dirty="0">
                <a:solidFill>
                  <a:srgbClr val="FF0000"/>
                </a:solidFill>
              </a:rPr>
              <a:t>negative class </a:t>
            </a:r>
            <a:r>
              <a:rPr lang="en-GB" dirty="0"/>
              <a:t>(yield loss)</a:t>
            </a:r>
          </a:p>
          <a:p>
            <a:pPr marL="742950" lvl="1" indent="-285750" algn="just">
              <a:buFont typeface="Arial" panose="020B0604020202020204" pitchFamily="34" charset="0"/>
              <a:buChar char="•"/>
            </a:pPr>
            <a:endParaRPr lang="en-GB" dirty="0"/>
          </a:p>
        </p:txBody>
      </p:sp>
      <p:sp>
        <p:nvSpPr>
          <p:cNvPr id="8" name="Slide Number Placeholder 7">
            <a:extLst>
              <a:ext uri="{FF2B5EF4-FFF2-40B4-BE49-F238E27FC236}">
                <a16:creationId xmlns:a16="http://schemas.microsoft.com/office/drawing/2014/main" id="{50D27B0F-A20F-4D1C-8E68-88CD5835C945}"/>
              </a:ext>
            </a:extLst>
          </p:cNvPr>
          <p:cNvSpPr>
            <a:spLocks noGrp="1"/>
          </p:cNvSpPr>
          <p:nvPr>
            <p:ph type="sldNum" sz="quarter" idx="12"/>
          </p:nvPr>
        </p:nvSpPr>
        <p:spPr/>
        <p:txBody>
          <a:bodyPr/>
          <a:lstStyle/>
          <a:p>
            <a:fld id="{A7CD31F4-64FA-4BA0-9498-67783267A8C8}" type="slidenum">
              <a:rPr lang="en-US" smtClean="0"/>
              <a:t>6</a:t>
            </a:fld>
            <a:endParaRPr lang="en-US"/>
          </a:p>
        </p:txBody>
      </p:sp>
      <p:sp>
        <p:nvSpPr>
          <p:cNvPr id="3" name="Rectangle 2">
            <a:extLst>
              <a:ext uri="{FF2B5EF4-FFF2-40B4-BE49-F238E27FC236}">
                <a16:creationId xmlns:a16="http://schemas.microsoft.com/office/drawing/2014/main" id="{BA35277C-D0F0-4724-8E73-3B89C41E789E}"/>
              </a:ext>
            </a:extLst>
          </p:cNvPr>
          <p:cNvSpPr/>
          <p:nvPr/>
        </p:nvSpPr>
        <p:spPr>
          <a:xfrm>
            <a:off x="9471378" y="3838222"/>
            <a:ext cx="101600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989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6416-F165-49EF-8E60-EDEC1FAA2B86}"/>
              </a:ext>
            </a:extLst>
          </p:cNvPr>
          <p:cNvSpPr>
            <a:spLocks noGrp="1"/>
          </p:cNvSpPr>
          <p:nvPr>
            <p:ph type="title"/>
          </p:nvPr>
        </p:nvSpPr>
        <p:spPr>
          <a:xfrm>
            <a:off x="758301" y="372061"/>
            <a:ext cx="10515600" cy="835025"/>
          </a:xfrm>
        </p:spPr>
        <p:txBody>
          <a:bodyPr/>
          <a:lstStyle/>
          <a:p>
            <a:r>
              <a:rPr lang="en-US" dirty="0"/>
              <a:t>Model settings for global projection</a:t>
            </a:r>
            <a:endParaRPr lang="en-GB" dirty="0"/>
          </a:p>
        </p:txBody>
      </p:sp>
      <p:graphicFrame>
        <p:nvGraphicFramePr>
          <p:cNvPr id="7" name="Table 6">
            <a:extLst>
              <a:ext uri="{FF2B5EF4-FFF2-40B4-BE49-F238E27FC236}">
                <a16:creationId xmlns:a16="http://schemas.microsoft.com/office/drawing/2014/main" id="{AD174095-B18C-4935-99E6-D71E37317D3F}"/>
              </a:ext>
            </a:extLst>
          </p:cNvPr>
          <p:cNvGraphicFramePr>
            <a:graphicFrameLocks noGrp="1"/>
          </p:cNvGraphicFramePr>
          <p:nvPr>
            <p:extLst>
              <p:ext uri="{D42A27DB-BD31-4B8C-83A1-F6EECF244321}">
                <p14:modId xmlns:p14="http://schemas.microsoft.com/office/powerpoint/2010/main" val="4261100298"/>
              </p:ext>
            </p:extLst>
          </p:nvPr>
        </p:nvGraphicFramePr>
        <p:xfrm>
          <a:off x="497151" y="1366607"/>
          <a:ext cx="11372961" cy="3510280"/>
        </p:xfrm>
        <a:graphic>
          <a:graphicData uri="http://schemas.openxmlformats.org/drawingml/2006/table">
            <a:tbl>
              <a:tblPr firstRow="1" bandRow="1">
                <a:tableStyleId>{00A15C55-8517-42AA-B614-E9B94910E393}</a:tableStyleId>
              </a:tblPr>
              <a:tblGrid>
                <a:gridCol w="3436529">
                  <a:extLst>
                    <a:ext uri="{9D8B030D-6E8A-4147-A177-3AD203B41FA5}">
                      <a16:colId xmlns:a16="http://schemas.microsoft.com/office/drawing/2014/main" val="824692739"/>
                    </a:ext>
                  </a:extLst>
                </a:gridCol>
                <a:gridCol w="5302728">
                  <a:extLst>
                    <a:ext uri="{9D8B030D-6E8A-4147-A177-3AD203B41FA5}">
                      <a16:colId xmlns:a16="http://schemas.microsoft.com/office/drawing/2014/main" val="1994493718"/>
                    </a:ext>
                  </a:extLst>
                </a:gridCol>
                <a:gridCol w="2633704">
                  <a:extLst>
                    <a:ext uri="{9D8B030D-6E8A-4147-A177-3AD203B41FA5}">
                      <a16:colId xmlns:a16="http://schemas.microsoft.com/office/drawing/2014/main" val="310250066"/>
                    </a:ext>
                  </a:extLst>
                </a:gridCol>
              </a:tblGrid>
              <a:tr h="370840">
                <a:tc>
                  <a:txBody>
                    <a:bodyPr/>
                    <a:lstStyle/>
                    <a:p>
                      <a:pPr algn="ctr"/>
                      <a:r>
                        <a:rPr lang="en-US" dirty="0"/>
                        <a:t>Climatic model inputs</a:t>
                      </a:r>
                    </a:p>
                  </a:txBody>
                  <a:tcPr/>
                </a:tc>
                <a:tc>
                  <a:txBody>
                    <a:bodyPr/>
                    <a:lstStyle/>
                    <a:p>
                      <a:pPr algn="ctr"/>
                      <a:r>
                        <a:rPr lang="en-US" dirty="0"/>
                        <a:t>Setting</a:t>
                      </a:r>
                      <a:endParaRPr lang="en-GB" dirty="0"/>
                    </a:p>
                  </a:txBody>
                  <a:tcPr/>
                </a:tc>
                <a:tc>
                  <a:txBody>
                    <a:bodyPr/>
                    <a:lstStyle/>
                    <a:p>
                      <a:pPr algn="ctr"/>
                      <a:r>
                        <a:rPr lang="en-US" dirty="0"/>
                        <a:t>Resources</a:t>
                      </a:r>
                      <a:endParaRPr lang="en-GB" dirty="0"/>
                    </a:p>
                  </a:txBody>
                  <a:tcPr/>
                </a:tc>
                <a:extLst>
                  <a:ext uri="{0D108BD9-81ED-4DB2-BD59-A6C34878D82A}">
                    <a16:rowId xmlns:a16="http://schemas.microsoft.com/office/drawing/2014/main" val="1788768987"/>
                  </a:ext>
                </a:extLst>
              </a:tr>
              <a:tr h="370840">
                <a:tc>
                  <a:txBody>
                    <a:bodyPr/>
                    <a:lstStyle/>
                    <a:p>
                      <a:pPr algn="ctr"/>
                      <a:r>
                        <a:rPr lang="en-US" sz="2000" dirty="0">
                          <a:solidFill>
                            <a:schemeClr val="tx1"/>
                          </a:solidFill>
                        </a:rPr>
                        <a:t>Total Evapotranspiration,</a:t>
                      </a:r>
                    </a:p>
                    <a:p>
                      <a:pPr algn="ctr"/>
                      <a:r>
                        <a:rPr lang="en-US" sz="2000" dirty="0"/>
                        <a:t> Precipitation,</a:t>
                      </a:r>
                    </a:p>
                    <a:p>
                      <a:pPr algn="ctr"/>
                      <a:r>
                        <a:rPr lang="en-US" sz="2000" dirty="0"/>
                        <a:t> average/maximum/minimum temperature </a:t>
                      </a:r>
                    </a:p>
                    <a:p>
                      <a:pPr algn="ctr"/>
                      <a:r>
                        <a:rPr lang="en-US" sz="2000" dirty="0">
                          <a:solidFill>
                            <a:srgbClr val="FF0000"/>
                          </a:solidFill>
                        </a:rPr>
                        <a:t>in the growing season</a:t>
                      </a:r>
                    </a:p>
                  </a:txBody>
                  <a:tcPr anchor="ctr"/>
                </a:tc>
                <a:tc>
                  <a:txBody>
                    <a:bodyPr/>
                    <a:lstStyle/>
                    <a:p>
                      <a:pPr algn="l"/>
                      <a:r>
                        <a:rPr lang="en-US" sz="2000" dirty="0">
                          <a:solidFill>
                            <a:srgbClr val="FF0000"/>
                          </a:solidFill>
                        </a:rPr>
                        <a:t>2 periods:</a:t>
                      </a:r>
                    </a:p>
                    <a:p>
                      <a:pPr algn="l"/>
                      <a:r>
                        <a:rPr lang="en-US" sz="2000" dirty="0"/>
                        <a:t>Current: 2011-2020 mean climate condition </a:t>
                      </a:r>
                    </a:p>
                    <a:p>
                      <a:pPr algn="l"/>
                      <a:r>
                        <a:rPr lang="en-US" sz="2000" dirty="0"/>
                        <a:t>Future  : 2051-2060 mean climate condition </a:t>
                      </a:r>
                    </a:p>
                    <a:p>
                      <a:pPr algn="ctr"/>
                      <a:endParaRPr lang="en-US" sz="2000" dirty="0"/>
                    </a:p>
                    <a:p>
                      <a:pPr algn="l"/>
                      <a:r>
                        <a:rPr lang="en-US" sz="2000" dirty="0">
                          <a:solidFill>
                            <a:srgbClr val="FF0000"/>
                          </a:solidFill>
                        </a:rPr>
                        <a:t>4 climate models: </a:t>
                      </a:r>
                    </a:p>
                    <a:p>
                      <a:pPr algn="l"/>
                      <a:r>
                        <a:rPr lang="en-US" sz="2000" dirty="0"/>
                        <a:t>Gfdl-esm2m, Hadgem2-es, Ipsl-cm5a-lr, Miroc5</a:t>
                      </a:r>
                    </a:p>
                    <a:p>
                      <a:pPr algn="ctr"/>
                      <a:endParaRPr lang="en-US" sz="2000" dirty="0"/>
                    </a:p>
                    <a:p>
                      <a:pPr algn="l"/>
                      <a:r>
                        <a:rPr lang="en-US" sz="2000" dirty="0">
                          <a:solidFill>
                            <a:srgbClr val="FF0000"/>
                          </a:solidFill>
                        </a:rPr>
                        <a:t>4 scenarios: </a:t>
                      </a:r>
                    </a:p>
                    <a:p>
                      <a:pPr algn="l"/>
                      <a:r>
                        <a:rPr lang="en-US" sz="2000" dirty="0"/>
                        <a:t>rcp2.6, rcp4.5, rcp6.0, rcp8.5</a:t>
                      </a:r>
                    </a:p>
                    <a:p>
                      <a:pPr algn="ctr"/>
                      <a:endParaRPr lang="en-US" sz="2000" dirty="0"/>
                    </a:p>
                  </a:txBody>
                  <a:tcPr anchor="ctr"/>
                </a:tc>
                <a:tc>
                  <a:txBody>
                    <a:bodyPr/>
                    <a:lstStyle/>
                    <a:p>
                      <a:pPr algn="ctr"/>
                      <a:r>
                        <a:rPr lang="en-US" sz="2000" dirty="0"/>
                        <a:t>Data from ISIMIP2b project</a:t>
                      </a:r>
                    </a:p>
                    <a:p>
                      <a:pPr algn="ctr"/>
                      <a:endParaRPr lang="en-US" sz="2000" dirty="0"/>
                    </a:p>
                    <a:p>
                      <a:pPr algn="ctr"/>
                      <a:r>
                        <a:rPr lang="en-US" sz="2000" dirty="0"/>
                        <a:t>Download from: Lawrence Livermore National Laboratory</a:t>
                      </a:r>
                      <a:endParaRPr lang="en-GB" sz="2000" dirty="0"/>
                    </a:p>
                  </a:txBody>
                  <a:tcPr anchor="ctr"/>
                </a:tc>
                <a:extLst>
                  <a:ext uri="{0D108BD9-81ED-4DB2-BD59-A6C34878D82A}">
                    <a16:rowId xmlns:a16="http://schemas.microsoft.com/office/drawing/2014/main" val="1531129283"/>
                  </a:ext>
                </a:extLst>
              </a:tr>
            </a:tbl>
          </a:graphicData>
        </a:graphic>
      </p:graphicFrame>
      <p:sp>
        <p:nvSpPr>
          <p:cNvPr id="3" name="Slide Number Placeholder 2">
            <a:extLst>
              <a:ext uri="{FF2B5EF4-FFF2-40B4-BE49-F238E27FC236}">
                <a16:creationId xmlns:a16="http://schemas.microsoft.com/office/drawing/2014/main" id="{E85346A8-38F4-4B6E-B5E9-9BD9604165DD}"/>
              </a:ext>
            </a:extLst>
          </p:cNvPr>
          <p:cNvSpPr>
            <a:spLocks noGrp="1"/>
          </p:cNvSpPr>
          <p:nvPr>
            <p:ph type="sldNum" sz="quarter" idx="12"/>
          </p:nvPr>
        </p:nvSpPr>
        <p:spPr/>
        <p:txBody>
          <a:bodyPr/>
          <a:lstStyle/>
          <a:p>
            <a:fld id="{A7CD31F4-64FA-4BA0-9498-67783267A8C8}" type="slidenum">
              <a:rPr lang="en-US" smtClean="0"/>
              <a:t>7</a:t>
            </a:fld>
            <a:endParaRPr lang="en-US"/>
          </a:p>
        </p:txBody>
      </p:sp>
    </p:spTree>
    <p:extLst>
      <p:ext uri="{BB962C8B-B14F-4D97-AF65-F5344CB8AC3E}">
        <p14:creationId xmlns:p14="http://schemas.microsoft.com/office/powerpoint/2010/main" val="98291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C7EA8D-4AD3-4861-9EF2-B8417EE07857}"/>
              </a:ext>
            </a:extLst>
          </p:cNvPr>
          <p:cNvGraphicFramePr>
            <a:graphicFrameLocks noGrp="1"/>
          </p:cNvGraphicFramePr>
          <p:nvPr>
            <p:extLst>
              <p:ext uri="{D42A27DB-BD31-4B8C-83A1-F6EECF244321}">
                <p14:modId xmlns:p14="http://schemas.microsoft.com/office/powerpoint/2010/main" val="2489147579"/>
              </p:ext>
            </p:extLst>
          </p:nvPr>
        </p:nvGraphicFramePr>
        <p:xfrm>
          <a:off x="374342" y="1455661"/>
          <a:ext cx="11283518" cy="4759960"/>
        </p:xfrm>
        <a:graphic>
          <a:graphicData uri="http://schemas.openxmlformats.org/drawingml/2006/table">
            <a:tbl>
              <a:tblPr firstRow="1" bandRow="1">
                <a:tableStyleId>{00A15C55-8517-42AA-B614-E9B94910E393}</a:tableStyleId>
              </a:tblPr>
              <a:tblGrid>
                <a:gridCol w="3054528">
                  <a:extLst>
                    <a:ext uri="{9D8B030D-6E8A-4147-A177-3AD203B41FA5}">
                      <a16:colId xmlns:a16="http://schemas.microsoft.com/office/drawing/2014/main" val="824692739"/>
                    </a:ext>
                  </a:extLst>
                </a:gridCol>
                <a:gridCol w="3905566">
                  <a:extLst>
                    <a:ext uri="{9D8B030D-6E8A-4147-A177-3AD203B41FA5}">
                      <a16:colId xmlns:a16="http://schemas.microsoft.com/office/drawing/2014/main" val="1994493718"/>
                    </a:ext>
                  </a:extLst>
                </a:gridCol>
                <a:gridCol w="4323424">
                  <a:extLst>
                    <a:ext uri="{9D8B030D-6E8A-4147-A177-3AD203B41FA5}">
                      <a16:colId xmlns:a16="http://schemas.microsoft.com/office/drawing/2014/main" val="310250066"/>
                    </a:ext>
                  </a:extLst>
                </a:gridCol>
              </a:tblGrid>
              <a:tr h="370840">
                <a:tc>
                  <a:txBody>
                    <a:bodyPr/>
                    <a:lstStyle/>
                    <a:p>
                      <a:pPr algn="ctr"/>
                      <a:r>
                        <a:rPr lang="en-US" dirty="0"/>
                        <a:t>Other model inputs</a:t>
                      </a:r>
                    </a:p>
                  </a:txBody>
                  <a:tcPr/>
                </a:tc>
                <a:tc>
                  <a:txBody>
                    <a:bodyPr/>
                    <a:lstStyle/>
                    <a:p>
                      <a:pPr algn="ctr"/>
                      <a:r>
                        <a:rPr lang="en-US" dirty="0"/>
                        <a:t>Setting</a:t>
                      </a:r>
                      <a:endParaRPr lang="en-GB" dirty="0"/>
                    </a:p>
                  </a:txBody>
                  <a:tcPr/>
                </a:tc>
                <a:tc>
                  <a:txBody>
                    <a:bodyPr/>
                    <a:lstStyle/>
                    <a:p>
                      <a:pPr algn="ctr"/>
                      <a:r>
                        <a:rPr lang="en-US" dirty="0"/>
                        <a:t>Resources</a:t>
                      </a:r>
                      <a:endParaRPr lang="en-GB" dirty="0"/>
                    </a:p>
                  </a:txBody>
                  <a:tcPr/>
                </a:tc>
                <a:extLst>
                  <a:ext uri="{0D108BD9-81ED-4DB2-BD59-A6C34878D82A}">
                    <a16:rowId xmlns:a16="http://schemas.microsoft.com/office/drawing/2014/main" val="1788768987"/>
                  </a:ext>
                </a:extLst>
              </a:tr>
              <a:tr h="370840">
                <a:tc>
                  <a:txBody>
                    <a:bodyPr/>
                    <a:lstStyle/>
                    <a:p>
                      <a:pPr algn="ctr"/>
                      <a:r>
                        <a:rPr lang="en-US" sz="2000" dirty="0"/>
                        <a:t>Crop types</a:t>
                      </a:r>
                      <a:endParaRPr lang="en-GB" sz="2000" dirty="0"/>
                    </a:p>
                  </a:txBody>
                  <a:tcPr anchor="ctr"/>
                </a:tc>
                <a:tc>
                  <a:txBody>
                    <a:bodyPr/>
                    <a:lstStyle/>
                    <a:p>
                      <a:pPr algn="ctr"/>
                      <a:r>
                        <a:rPr lang="en-US" sz="2000" dirty="0"/>
                        <a:t>Barley, maize, soybean, wheat, </a:t>
                      </a:r>
                    </a:p>
                    <a:p>
                      <a:pPr algn="ctr"/>
                      <a:r>
                        <a:rPr lang="en-US" sz="2000" dirty="0"/>
                        <a:t>rice, sorghum, cotton, sunflower</a:t>
                      </a: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1531129283"/>
                  </a:ext>
                </a:extLst>
              </a:tr>
              <a:tr h="370840">
                <a:tc>
                  <a:txBody>
                    <a:bodyPr/>
                    <a:lstStyle/>
                    <a:p>
                      <a:pPr algn="ctr"/>
                      <a:r>
                        <a:rPr lang="en-US" sz="2000" dirty="0"/>
                        <a:t>Crop growing season</a:t>
                      </a:r>
                      <a:endParaRPr lang="en-GB" sz="2000" dirty="0"/>
                    </a:p>
                  </a:txBody>
                  <a:tcPr anchor="ctr"/>
                </a:tc>
                <a:tc>
                  <a:txBody>
                    <a:bodyPr/>
                    <a:lstStyle/>
                    <a:p>
                      <a:pPr algn="ctr"/>
                      <a:r>
                        <a:rPr lang="en-US" sz="2000" dirty="0"/>
                        <a:t>No changes for current and future</a:t>
                      </a:r>
                      <a:endParaRPr lang="en-GB" sz="2000" dirty="0"/>
                    </a:p>
                  </a:txBody>
                  <a:tcPr anchor="ctr"/>
                </a:tc>
                <a:tc>
                  <a:txBody>
                    <a:bodyPr/>
                    <a:lstStyle/>
                    <a:p>
                      <a:pPr algn="ctr"/>
                      <a:r>
                        <a:rPr lang="en-US" sz="2000" dirty="0"/>
                        <a:t>Crop calendar data University of Wisconsin-Madison</a:t>
                      </a:r>
                      <a:endParaRPr lang="en-GB" sz="2000" dirty="0"/>
                    </a:p>
                  </a:txBody>
                  <a:tcPr anchor="ctr"/>
                </a:tc>
                <a:extLst>
                  <a:ext uri="{0D108BD9-81ED-4DB2-BD59-A6C34878D82A}">
                    <a16:rowId xmlns:a16="http://schemas.microsoft.com/office/drawing/2014/main" val="2938027505"/>
                  </a:ext>
                </a:extLst>
              </a:tr>
              <a:tr h="370840">
                <a:tc>
                  <a:txBody>
                    <a:bodyPr/>
                    <a:lstStyle/>
                    <a:p>
                      <a:pPr algn="ctr"/>
                      <a:r>
                        <a:rPr lang="en-US" sz="2000" dirty="0"/>
                        <a:t>Soil texture</a:t>
                      </a:r>
                      <a:endParaRPr lang="en-GB" sz="2000" dirty="0"/>
                    </a:p>
                  </a:txBody>
                  <a:tcPr anchor="ctr"/>
                </a:tc>
                <a:tc>
                  <a:txBody>
                    <a:bodyPr/>
                    <a:lstStyle/>
                    <a:p>
                      <a:pPr algn="ctr"/>
                      <a:r>
                        <a:rPr lang="en-US" sz="2000" dirty="0"/>
                        <a:t>No changes for current and future</a:t>
                      </a:r>
                      <a:endParaRPr lang="en-GB" sz="2000" dirty="0"/>
                    </a:p>
                  </a:txBody>
                  <a:tcPr anchor="ctr"/>
                </a:tc>
                <a:tc>
                  <a:txBody>
                    <a:bodyPr/>
                    <a:lstStyle/>
                    <a:p>
                      <a:pPr algn="ctr"/>
                      <a:r>
                        <a:rPr lang="en-US" sz="2000" dirty="0"/>
                        <a:t>HWSD data provided by Tokyo University</a:t>
                      </a:r>
                      <a:endParaRPr lang="en-GB" sz="2000" dirty="0"/>
                    </a:p>
                  </a:txBody>
                  <a:tcPr anchor="ctr"/>
                </a:tc>
                <a:extLst>
                  <a:ext uri="{0D108BD9-81ED-4DB2-BD59-A6C34878D82A}">
                    <a16:rowId xmlns:a16="http://schemas.microsoft.com/office/drawing/2014/main" val="1369084960"/>
                  </a:ext>
                </a:extLst>
              </a:tr>
              <a:tr h="370840">
                <a:tc>
                  <a:txBody>
                    <a:bodyPr/>
                    <a:lstStyle/>
                    <a:p>
                      <a:pPr algn="ctr"/>
                      <a:r>
                        <a:rPr lang="en-US" sz="2000" dirty="0"/>
                        <a:t>Crop Irrigation</a:t>
                      </a:r>
                      <a:endParaRPr lang="en-GB" sz="2000" dirty="0"/>
                    </a:p>
                  </a:txBody>
                  <a:tcPr anchor="ctr"/>
                </a:tc>
                <a:tc>
                  <a:txBody>
                    <a:bodyPr/>
                    <a:lstStyle/>
                    <a:p>
                      <a:pPr algn="ctr"/>
                      <a:r>
                        <a:rPr lang="en-US" sz="2000" dirty="0"/>
                        <a:t>No changes for current and future</a:t>
                      </a:r>
                      <a:endParaRPr lang="en-GB" sz="2000" dirty="0"/>
                    </a:p>
                  </a:txBody>
                  <a:tcPr anchor="ctr"/>
                </a:tc>
                <a:tc>
                  <a:txBody>
                    <a:bodyPr/>
                    <a:lstStyle/>
                    <a:p>
                      <a:pPr algn="ctr"/>
                      <a:r>
                        <a:rPr lang="en-GB" sz="2000" dirty="0"/>
                        <a:t>MIRCA2000 data from Goethe University</a:t>
                      </a:r>
                    </a:p>
                  </a:txBody>
                  <a:tcPr anchor="ctr"/>
                </a:tc>
                <a:extLst>
                  <a:ext uri="{0D108BD9-81ED-4DB2-BD59-A6C34878D82A}">
                    <a16:rowId xmlns:a16="http://schemas.microsoft.com/office/drawing/2014/main" val="2976961523"/>
                  </a:ext>
                </a:extLst>
              </a:tr>
              <a:tr h="370840">
                <a:tc>
                  <a:txBody>
                    <a:bodyPr/>
                    <a:lstStyle/>
                    <a:p>
                      <a:pPr algn="ctr"/>
                      <a:r>
                        <a:rPr lang="en-US" sz="2000" dirty="0"/>
                        <a:t>Field fertilization</a:t>
                      </a:r>
                      <a:endParaRPr lang="en-GB" sz="2000" dirty="0"/>
                    </a:p>
                  </a:txBody>
                  <a:tcPr anchor="ctr"/>
                </a:tc>
                <a:tc>
                  <a:txBody>
                    <a:bodyPr/>
                    <a:lstStyle/>
                    <a:p>
                      <a:pPr algn="ctr"/>
                      <a:r>
                        <a:rPr lang="en-US" sz="2000" dirty="0"/>
                        <a:t>Yes</a:t>
                      </a: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20451841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Weed and pest control</a:t>
                      </a:r>
                      <a:endParaRPr lang="en-GB" sz="2000" dirty="0"/>
                    </a:p>
                  </a:txBody>
                  <a:tcPr anchor="ctr"/>
                </a:tc>
                <a:tc>
                  <a:txBody>
                    <a:bodyPr/>
                    <a:lstStyle/>
                    <a:p>
                      <a:pPr algn="ctr"/>
                      <a:r>
                        <a:rPr lang="en-US" sz="2000" dirty="0"/>
                        <a:t>Yes</a:t>
                      </a: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281702421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Crop residue management</a:t>
                      </a:r>
                      <a:endParaRPr lang="en-GB" sz="2000" dirty="0"/>
                    </a:p>
                  </a:txBody>
                  <a:tcPr anchor="ctr"/>
                </a:tc>
                <a:tc>
                  <a:txBody>
                    <a:bodyPr/>
                    <a:lstStyle/>
                    <a:p>
                      <a:pPr algn="ctr"/>
                      <a:r>
                        <a:rPr lang="en-US" sz="2000" dirty="0"/>
                        <a:t>Residue retained</a:t>
                      </a: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19067776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Crop rotation management</a:t>
                      </a:r>
                      <a:endParaRPr lang="en-GB" sz="2000" dirty="0"/>
                    </a:p>
                  </a:txBody>
                  <a:tcPr anchor="ctr"/>
                </a:tc>
                <a:tc>
                  <a:txBody>
                    <a:bodyPr/>
                    <a:lstStyle/>
                    <a:p>
                      <a:pPr algn="ctr"/>
                      <a:r>
                        <a:rPr lang="en-US" sz="2000" dirty="0"/>
                        <a:t>Crop rotated</a:t>
                      </a: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877444544"/>
                  </a:ext>
                </a:extLst>
              </a:tr>
            </a:tbl>
          </a:graphicData>
        </a:graphic>
      </p:graphicFrame>
      <p:sp>
        <p:nvSpPr>
          <p:cNvPr id="6" name="Title 1">
            <a:extLst>
              <a:ext uri="{FF2B5EF4-FFF2-40B4-BE49-F238E27FC236}">
                <a16:creationId xmlns:a16="http://schemas.microsoft.com/office/drawing/2014/main" id="{1CD72628-CF02-4019-BB97-B651F69B8B3F}"/>
              </a:ext>
            </a:extLst>
          </p:cNvPr>
          <p:cNvSpPr txBox="1">
            <a:spLocks/>
          </p:cNvSpPr>
          <p:nvPr/>
        </p:nvSpPr>
        <p:spPr>
          <a:xfrm>
            <a:off x="758301" y="372061"/>
            <a:ext cx="10515600"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Model settings for global projection</a:t>
            </a:r>
            <a:endParaRPr lang="en-GB" dirty="0"/>
          </a:p>
        </p:txBody>
      </p:sp>
      <p:sp>
        <p:nvSpPr>
          <p:cNvPr id="7" name="Slide Number Placeholder 6">
            <a:extLst>
              <a:ext uri="{FF2B5EF4-FFF2-40B4-BE49-F238E27FC236}">
                <a16:creationId xmlns:a16="http://schemas.microsoft.com/office/drawing/2014/main" id="{92B38B0C-2341-4AB9-99F1-5CAEBC8795E4}"/>
              </a:ext>
            </a:extLst>
          </p:cNvPr>
          <p:cNvSpPr>
            <a:spLocks noGrp="1"/>
          </p:cNvSpPr>
          <p:nvPr>
            <p:ph type="sldNum" sz="quarter" idx="12"/>
          </p:nvPr>
        </p:nvSpPr>
        <p:spPr/>
        <p:txBody>
          <a:bodyPr/>
          <a:lstStyle/>
          <a:p>
            <a:fld id="{A7CD31F4-64FA-4BA0-9498-67783267A8C8}" type="slidenum">
              <a:rPr lang="en-US" smtClean="0"/>
              <a:t>8</a:t>
            </a:fld>
            <a:endParaRPr lang="en-US"/>
          </a:p>
        </p:txBody>
      </p:sp>
    </p:spTree>
    <p:extLst>
      <p:ext uri="{BB962C8B-B14F-4D97-AF65-F5344CB8AC3E}">
        <p14:creationId xmlns:p14="http://schemas.microsoft.com/office/powerpoint/2010/main" val="333536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7E19D85-1308-4474-98FE-88302DF1C48C}"/>
              </a:ext>
            </a:extLst>
          </p:cNvPr>
          <p:cNvSpPr>
            <a:spLocks noGrp="1"/>
          </p:cNvSpPr>
          <p:nvPr>
            <p:ph type="title"/>
          </p:nvPr>
        </p:nvSpPr>
        <p:spPr>
          <a:xfrm>
            <a:off x="1844972" y="2555030"/>
            <a:ext cx="8502055" cy="2150719"/>
          </a:xfrm>
          <a:noFill/>
        </p:spPr>
        <p:txBody>
          <a:bodyPr vert="horz" lIns="91440" tIns="45720" rIns="91440" bIns="45720" rtlCol="0" anchor="ctr">
            <a:normAutofit/>
          </a:bodyPr>
          <a:lstStyle/>
          <a:p>
            <a:pPr algn="ctr"/>
            <a:r>
              <a:rPr lang="en-US" sz="3600" b="1" kern="1200" dirty="0">
                <a:solidFill>
                  <a:srgbClr val="080808"/>
                </a:solidFill>
                <a:latin typeface="+mj-lt"/>
                <a:ea typeface="+mj-ea"/>
                <a:cs typeface="+mj-cs"/>
              </a:rPr>
              <a:t>CA productivity in current and future</a:t>
            </a:r>
            <a:br>
              <a:rPr lang="en-US" sz="3600" kern="1200" dirty="0">
                <a:solidFill>
                  <a:srgbClr val="080808"/>
                </a:solidFill>
                <a:latin typeface="+mj-lt"/>
                <a:ea typeface="+mj-ea"/>
                <a:cs typeface="+mj-cs"/>
              </a:rPr>
            </a:b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000B1932-43E4-4D28-BCEB-DB40AAA0BE83}"/>
              </a:ext>
            </a:extLst>
          </p:cNvPr>
          <p:cNvSpPr/>
          <p:nvPr/>
        </p:nvSpPr>
        <p:spPr>
          <a:xfrm>
            <a:off x="4958666" y="4011747"/>
            <a:ext cx="6096000" cy="1292662"/>
          </a:xfrm>
          <a:prstGeom prst="rect">
            <a:avLst/>
          </a:prstGeom>
        </p:spPr>
        <p:txBody>
          <a:bodyPr>
            <a:spAutoFit/>
          </a:bodyPr>
          <a:lstStyle/>
          <a:p>
            <a:r>
              <a:rPr lang="en-US" dirty="0">
                <a:solidFill>
                  <a:srgbClr val="080808"/>
                </a:solidFill>
              </a:rPr>
              <a:t>Result example:</a:t>
            </a:r>
          </a:p>
          <a:p>
            <a:pPr marL="285750" indent="-285750">
              <a:buFont typeface="Arial" panose="020B0604020202020204" pitchFamily="34" charset="0"/>
              <a:buChar char="•"/>
            </a:pPr>
            <a:r>
              <a:rPr lang="en-US" dirty="0">
                <a:solidFill>
                  <a:srgbClr val="080808"/>
                </a:solidFill>
              </a:rPr>
              <a:t>Climate</a:t>
            </a:r>
            <a:r>
              <a:rPr lang="en-US" sz="2400" dirty="0">
                <a:solidFill>
                  <a:srgbClr val="080808"/>
                </a:solidFill>
              </a:rPr>
              <a:t> </a:t>
            </a:r>
            <a:r>
              <a:rPr lang="en-US" dirty="0">
                <a:solidFill>
                  <a:srgbClr val="080808"/>
                </a:solidFill>
              </a:rPr>
              <a:t>model: </a:t>
            </a:r>
            <a:r>
              <a:rPr lang="en-US" dirty="0">
                <a:solidFill>
                  <a:srgbClr val="FF0000"/>
                </a:solidFill>
              </a:rPr>
              <a:t>Gfdl-esm2m</a:t>
            </a:r>
          </a:p>
          <a:p>
            <a:pPr marL="285750" indent="-285750">
              <a:buFont typeface="Arial" panose="020B0604020202020204" pitchFamily="34" charset="0"/>
              <a:buChar char="•"/>
            </a:pPr>
            <a:r>
              <a:rPr lang="en-US" dirty="0">
                <a:solidFill>
                  <a:srgbClr val="080808"/>
                </a:solidFill>
              </a:rPr>
              <a:t>RCP Scenario: </a:t>
            </a:r>
            <a:r>
              <a:rPr lang="en-US" dirty="0">
                <a:solidFill>
                  <a:srgbClr val="FF0000"/>
                </a:solidFill>
              </a:rPr>
              <a:t>rcp4.5</a:t>
            </a:r>
          </a:p>
          <a:p>
            <a:pPr marL="285750" indent="-285750">
              <a:buFont typeface="Arial" panose="020B0604020202020204" pitchFamily="34" charset="0"/>
              <a:buChar char="•"/>
            </a:pPr>
            <a:r>
              <a:rPr lang="en-US" dirty="0">
                <a:solidFill>
                  <a:srgbClr val="080808"/>
                </a:solidFill>
              </a:rPr>
              <a:t>Crop: </a:t>
            </a:r>
            <a:r>
              <a:rPr lang="en-US" dirty="0">
                <a:solidFill>
                  <a:srgbClr val="FF0000"/>
                </a:solidFill>
              </a:rPr>
              <a:t>wheat</a:t>
            </a:r>
          </a:p>
        </p:txBody>
      </p:sp>
      <p:sp>
        <p:nvSpPr>
          <p:cNvPr id="3" name="Slide Number Placeholder 2">
            <a:extLst>
              <a:ext uri="{FF2B5EF4-FFF2-40B4-BE49-F238E27FC236}">
                <a16:creationId xmlns:a16="http://schemas.microsoft.com/office/drawing/2014/main" id="{CE3643C0-5543-469F-98ED-DDFD99E2572C}"/>
              </a:ext>
            </a:extLst>
          </p:cNvPr>
          <p:cNvSpPr>
            <a:spLocks noGrp="1"/>
          </p:cNvSpPr>
          <p:nvPr>
            <p:ph type="sldNum" sz="quarter" idx="12"/>
          </p:nvPr>
        </p:nvSpPr>
        <p:spPr/>
        <p:txBody>
          <a:bodyPr/>
          <a:lstStyle/>
          <a:p>
            <a:fld id="{A7CD31F4-64FA-4BA0-9498-67783267A8C8}" type="slidenum">
              <a:rPr lang="en-US" smtClean="0"/>
              <a:t>9</a:t>
            </a:fld>
            <a:endParaRPr lang="en-US"/>
          </a:p>
        </p:txBody>
      </p:sp>
    </p:spTree>
    <p:extLst>
      <p:ext uri="{BB962C8B-B14F-4D97-AF65-F5344CB8AC3E}">
        <p14:creationId xmlns:p14="http://schemas.microsoft.com/office/powerpoint/2010/main" val="3505675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1405</Words>
  <Application>Microsoft Office PowerPoint</Application>
  <PresentationFormat>Widescreen</PresentationFormat>
  <Paragraphs>246</Paragraphs>
  <Slides>22</Slides>
  <Notes>16</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The impacts of climate change on the productivity of conservation agriculture</vt:lpstr>
      <vt:lpstr>PowerPoint Presentation</vt:lpstr>
      <vt:lpstr>PowerPoint Presentation</vt:lpstr>
      <vt:lpstr>PowerPoint Presentation</vt:lpstr>
      <vt:lpstr>Dataset and model training</vt:lpstr>
      <vt:lpstr>Model cross-validation</vt:lpstr>
      <vt:lpstr>Model settings for global projection</vt:lpstr>
      <vt:lpstr>PowerPoint Presentation</vt:lpstr>
      <vt:lpstr>CA productivity in current and future  </vt:lpstr>
      <vt:lpstr>Probability of yield gain from CA in current condition</vt:lpstr>
      <vt:lpstr>Comparison between productivity in current and future</vt:lpstr>
      <vt:lpstr>Where is the increase &amp; decrease of probability of yield gain?</vt:lpstr>
      <vt:lpstr>Differences between  climate models &amp; RCP scenarios  </vt:lpstr>
      <vt:lpstr>Differences between climate models and RCPs - wheat</vt:lpstr>
      <vt:lpstr>Conclusion</vt:lpstr>
      <vt:lpstr>Thank you for your attention</vt:lpstr>
      <vt:lpstr>Additional materials</vt:lpstr>
      <vt:lpstr>Differences between climate models and RCPs - wheat</vt:lpstr>
      <vt:lpstr>Partial dependent plot</vt:lpstr>
      <vt:lpstr>Partial dependence plot</vt:lpstr>
      <vt:lpstr>Partial dependent plot</vt:lpstr>
      <vt:lpstr>Partial dependent plot – 2d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climate change on the productivity of conservation agriculture</dc:title>
  <dc:creator>SU YANG</dc:creator>
  <cp:lastModifiedBy>SU YANG</cp:lastModifiedBy>
  <cp:revision>4</cp:revision>
  <dcterms:created xsi:type="dcterms:W3CDTF">2020-05-07T08:58:37Z</dcterms:created>
  <dcterms:modified xsi:type="dcterms:W3CDTF">2020-05-07T09:06:30Z</dcterms:modified>
</cp:coreProperties>
</file>