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58" r:id="rId3"/>
    <p:sldId id="265" r:id="rId4"/>
    <p:sldId id="264" r:id="rId5"/>
    <p:sldId id="260" r:id="rId6"/>
    <p:sldId id="257" r:id="rId7"/>
    <p:sldId id="261" r:id="rId8"/>
    <p:sldId id="271" r:id="rId9"/>
    <p:sldId id="266" r:id="rId10"/>
    <p:sldId id="273" r:id="rId11"/>
    <p:sldId id="259" r:id="rId12"/>
    <p:sldId id="268" r:id="rId1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3FF"/>
    <a:srgbClr val="4F8AFF"/>
    <a:srgbClr val="6666FF"/>
    <a:srgbClr val="3366FF"/>
    <a:srgbClr val="6699FF"/>
    <a:srgbClr val="4675A0"/>
    <a:srgbClr val="6A96BE"/>
    <a:srgbClr val="A6AEC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7" autoAdjust="0"/>
    <p:restoredTop sz="86207" autoAdjust="0"/>
  </p:normalViewPr>
  <p:slideViewPr>
    <p:cSldViewPr>
      <p:cViewPr>
        <p:scale>
          <a:sx n="66" d="100"/>
          <a:sy n="66" d="100"/>
        </p:scale>
        <p:origin x="-384" y="60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1056;&#1091;&#1089;&#1082;&#1077;&#1072;&#1083;&#1072;\&#1056;&#1091;&#1089;&#1082;&#1077;&#1072;&#1083;&#107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1056;&#1091;&#1089;&#1082;&#1077;&#1072;&#1083;&#1072;\&#1056;&#1091;&#1089;&#1082;&#1077;&#1072;&#1083;&#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'граф през'!$B$9</c:f>
              <c:strCache>
                <c:ptCount val="1"/>
                <c:pt idx="0">
                  <c:v>March</c:v>
                </c:pt>
              </c:strCache>
            </c:strRef>
          </c:tx>
          <c:spPr>
            <a:ln>
              <a:noFill/>
            </a:ln>
          </c:spPr>
          <c:marker>
            <c:symbol val="circle"/>
            <c:size val="11"/>
            <c:spPr>
              <a:noFill/>
              <a:ln w="22225"/>
            </c:spPr>
          </c:marker>
          <c:cat>
            <c:strRef>
              <c:f>'граф през'!$A$10:$A$14</c:f>
              <c:strCache>
                <c:ptCount val="5"/>
                <c:pt idx="0">
                  <c:v>river</c:v>
                </c:pt>
                <c:pt idx="1">
                  <c:v>quarry</c:v>
                </c:pt>
                <c:pt idx="2">
                  <c:v>cave</c:v>
                </c:pt>
                <c:pt idx="3">
                  <c:v>Monferane lake</c:v>
                </c:pt>
                <c:pt idx="4">
                  <c:v>well</c:v>
                </c:pt>
              </c:strCache>
            </c:strRef>
          </c:cat>
          <c:val>
            <c:numRef>
              <c:f>'граф през'!$B$10:$B$14</c:f>
              <c:numCache>
                <c:formatCode>0.00</c:formatCode>
                <c:ptCount val="5"/>
                <c:pt idx="0">
                  <c:v>68</c:v>
                </c:pt>
                <c:pt idx="1">
                  <c:v>390</c:v>
                </c:pt>
                <c:pt idx="2">
                  <c:v>358</c:v>
                </c:pt>
              </c:numCache>
            </c:numRef>
          </c:val>
        </c:ser>
        <c:ser>
          <c:idx val="1"/>
          <c:order val="1"/>
          <c:tx>
            <c:strRef>
              <c:f>'граф през'!$C$9</c:f>
              <c:strCache>
                <c:ptCount val="1"/>
                <c:pt idx="0">
                  <c:v>May</c:v>
                </c:pt>
              </c:strCache>
            </c:strRef>
          </c:tx>
          <c:spPr>
            <a:ln>
              <a:noFill/>
            </a:ln>
          </c:spPr>
          <c:cat>
            <c:strRef>
              <c:f>'граф през'!$A$10:$A$14</c:f>
              <c:strCache>
                <c:ptCount val="5"/>
                <c:pt idx="0">
                  <c:v>river</c:v>
                </c:pt>
                <c:pt idx="1">
                  <c:v>quarry</c:v>
                </c:pt>
                <c:pt idx="2">
                  <c:v>cave</c:v>
                </c:pt>
                <c:pt idx="3">
                  <c:v>Monferane lake</c:v>
                </c:pt>
                <c:pt idx="4">
                  <c:v>well</c:v>
                </c:pt>
              </c:strCache>
            </c:strRef>
          </c:cat>
          <c:val>
            <c:numRef>
              <c:f>'граф през'!$C$10:$C$14</c:f>
              <c:numCache>
                <c:formatCode>General</c:formatCode>
                <c:ptCount val="5"/>
                <c:pt idx="0" formatCode="0.00">
                  <c:v>60</c:v>
                </c:pt>
                <c:pt idx="2" formatCode="0.00">
                  <c:v>360</c:v>
                </c:pt>
                <c:pt idx="3" formatCode="0.00">
                  <c:v>377</c:v>
                </c:pt>
              </c:numCache>
            </c:numRef>
          </c:val>
        </c:ser>
        <c:ser>
          <c:idx val="2"/>
          <c:order val="2"/>
          <c:tx>
            <c:strRef>
              <c:f>'граф през'!$D$9</c:f>
              <c:strCache>
                <c:ptCount val="1"/>
                <c:pt idx="0">
                  <c:v>August</c:v>
                </c:pt>
              </c:strCache>
            </c:strRef>
          </c:tx>
          <c:spPr>
            <a:ln>
              <a:noFill/>
            </a:ln>
          </c:spPr>
          <c:marker>
            <c:symbol val="triangle"/>
            <c:size val="10"/>
            <c:spPr>
              <a:ln>
                <a:solidFill>
                  <a:schemeClr val="accent3">
                    <a:lumMod val="50000"/>
                  </a:schemeClr>
                </a:solidFill>
              </a:ln>
            </c:spPr>
          </c:marker>
          <c:cat>
            <c:strRef>
              <c:f>'граф през'!$A$10:$A$14</c:f>
              <c:strCache>
                <c:ptCount val="5"/>
                <c:pt idx="0">
                  <c:v>river</c:v>
                </c:pt>
                <c:pt idx="1">
                  <c:v>quarry</c:v>
                </c:pt>
                <c:pt idx="2">
                  <c:v>cave</c:v>
                </c:pt>
                <c:pt idx="3">
                  <c:v>Monferane lake</c:v>
                </c:pt>
                <c:pt idx="4">
                  <c:v>well</c:v>
                </c:pt>
              </c:strCache>
            </c:strRef>
          </c:cat>
          <c:val>
            <c:numRef>
              <c:f>'граф през'!$D$10:$D$14</c:f>
              <c:numCache>
                <c:formatCode>0.00</c:formatCode>
                <c:ptCount val="5"/>
                <c:pt idx="0">
                  <c:v>63</c:v>
                </c:pt>
                <c:pt idx="1">
                  <c:v>296</c:v>
                </c:pt>
                <c:pt idx="2">
                  <c:v>372</c:v>
                </c:pt>
                <c:pt idx="3">
                  <c:v>359</c:v>
                </c:pt>
                <c:pt idx="4">
                  <c:v>385</c:v>
                </c:pt>
              </c:numCache>
            </c:numRef>
          </c:val>
        </c:ser>
        <c:marker val="1"/>
        <c:axId val="50014464"/>
        <c:axId val="50128000"/>
      </c:lineChart>
      <c:catAx>
        <c:axId val="50014464"/>
        <c:scaling>
          <c:orientation val="minMax"/>
        </c:scaling>
        <c:axPos val="b"/>
        <c:tickLblPos val="nextTo"/>
        <c:txPr>
          <a:bodyPr/>
          <a:lstStyle/>
          <a:p>
            <a:pPr>
              <a:defRPr sz="1400" b="0"/>
            </a:pPr>
            <a:endParaRPr lang="ru-RU"/>
          </a:p>
        </c:txPr>
        <c:crossAx val="50128000"/>
        <c:crosses val="autoZero"/>
        <c:auto val="1"/>
        <c:lblAlgn val="ctr"/>
        <c:lblOffset val="100"/>
      </c:catAx>
      <c:valAx>
        <c:axId val="50128000"/>
        <c:scaling>
          <c:orientation val="minMax"/>
        </c:scaling>
        <c:axPos val="l"/>
        <c:majorGridlines>
          <c:spPr>
            <a:ln>
              <a:solidFill>
                <a:srgbClr val="9BBB59">
                  <a:lumMod val="50000"/>
                </a:srgbClr>
              </a:solidFill>
              <a:prstDash val="dash"/>
            </a:ln>
          </c:spPr>
        </c:majorGridlines>
        <c:title>
          <c:tx>
            <c:rich>
              <a:bodyPr rot="-5400000" vert="horz"/>
              <a:lstStyle/>
              <a:p>
                <a:pPr>
                  <a:defRPr sz="1400" b="0">
                    <a:latin typeface="+mn-lt"/>
                  </a:defRPr>
                </a:pPr>
                <a:r>
                  <a:rPr lang="en-US" sz="1400" b="0" i="0" u="none" strike="noStrike" baseline="0" dirty="0">
                    <a:latin typeface="+mn-lt"/>
                  </a:rPr>
                  <a:t>electrical</a:t>
                </a:r>
                <a:r>
                  <a:rPr lang="ru-RU" sz="1400" b="0" i="0" u="none" strike="noStrike" baseline="0" dirty="0">
                    <a:latin typeface="+mn-lt"/>
                  </a:rPr>
                  <a:t> </a:t>
                </a:r>
                <a:r>
                  <a:rPr lang="en-US" sz="1400" b="0" dirty="0">
                    <a:latin typeface="+mn-lt"/>
                  </a:rPr>
                  <a:t>conductivity</a:t>
                </a:r>
                <a:r>
                  <a:rPr lang="ru-RU" sz="1400" b="0" dirty="0">
                    <a:latin typeface="+mn-lt"/>
                  </a:rPr>
                  <a:t>, </a:t>
                </a:r>
                <a:r>
                  <a:rPr lang="el-GR" sz="1400" b="0" dirty="0">
                    <a:latin typeface="+mn-lt"/>
                    <a:cs typeface="Times New Roman"/>
                  </a:rPr>
                  <a:t>μ</a:t>
                </a:r>
                <a:r>
                  <a:rPr lang="en-US" sz="1400" b="0" dirty="0">
                    <a:latin typeface="+mn-lt"/>
                    <a:cs typeface="Times New Roman"/>
                  </a:rPr>
                  <a:t>S</a:t>
                </a:r>
                <a:r>
                  <a:rPr lang="ru-RU" sz="1400" b="0" dirty="0">
                    <a:latin typeface="+mn-lt"/>
                    <a:cs typeface="Times New Roman"/>
                  </a:rPr>
                  <a:t>/</a:t>
                </a:r>
                <a:r>
                  <a:rPr lang="en-US" sz="1400" b="0" dirty="0">
                    <a:latin typeface="+mn-lt"/>
                    <a:cs typeface="Times New Roman"/>
                  </a:rPr>
                  <a:t>cm</a:t>
                </a:r>
                <a:r>
                  <a:rPr lang="ru-RU" sz="1400" b="0" dirty="0">
                    <a:latin typeface="+mn-lt"/>
                  </a:rPr>
                  <a:t> </a:t>
                </a:r>
              </a:p>
            </c:rich>
          </c:tx>
          <c:layout>
            <c:manualLayout>
              <c:xMode val="edge"/>
              <c:yMode val="edge"/>
              <c:x val="2.7044632041823117E-2"/>
              <c:y val="5.1875438156449113E-2"/>
            </c:manualLayout>
          </c:layout>
        </c:title>
        <c:numFmt formatCode="0" sourceLinked="0"/>
        <c:tickLblPos val="nextTo"/>
        <c:crossAx val="50014464"/>
        <c:crosses val="autoZero"/>
        <c:crossBetween val="between"/>
        <c:majorUnit val="100"/>
      </c:valAx>
    </c:plotArea>
    <c:legend>
      <c:legendPos val="b"/>
      <c:txPr>
        <a:bodyPr/>
        <a:lstStyle/>
        <a:p>
          <a:pPr>
            <a:defRPr sz="1400"/>
          </a:pPr>
          <a:endParaRPr lang="ru-RU"/>
        </a:p>
      </c:txPr>
    </c:legend>
    <c:plotVisOnly val="1"/>
  </c:chart>
  <c:spPr>
    <a:ln>
      <a:solidFill>
        <a:prstClr val="black"/>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'граф през'!$B$1</c:f>
              <c:strCache>
                <c:ptCount val="1"/>
                <c:pt idx="0">
                  <c:v>March</c:v>
                </c:pt>
              </c:strCache>
            </c:strRef>
          </c:tx>
          <c:spPr>
            <a:ln>
              <a:noFill/>
            </a:ln>
          </c:spPr>
          <c:marker>
            <c:symbol val="circle"/>
            <c:size val="11"/>
            <c:spPr>
              <a:noFill/>
              <a:ln w="19050">
                <a:solidFill>
                  <a:schemeClr val="tx2"/>
                </a:solidFill>
              </a:ln>
            </c:spPr>
          </c:marker>
          <c:cat>
            <c:strRef>
              <c:f>'граф през'!$A$2:$A$6</c:f>
              <c:strCache>
                <c:ptCount val="5"/>
                <c:pt idx="0">
                  <c:v>river</c:v>
                </c:pt>
                <c:pt idx="1">
                  <c:v>quarry</c:v>
                </c:pt>
                <c:pt idx="2">
                  <c:v>cave</c:v>
                </c:pt>
                <c:pt idx="3">
                  <c:v>Monferane lake</c:v>
                </c:pt>
                <c:pt idx="4">
                  <c:v>well</c:v>
                </c:pt>
              </c:strCache>
            </c:strRef>
          </c:cat>
          <c:val>
            <c:numRef>
              <c:f>'граф през'!$B$2:$B$6</c:f>
              <c:numCache>
                <c:formatCode>General</c:formatCode>
                <c:ptCount val="5"/>
                <c:pt idx="0">
                  <c:v>6.42</c:v>
                </c:pt>
                <c:pt idx="1">
                  <c:v>7.76</c:v>
                </c:pt>
                <c:pt idx="2">
                  <c:v>7.68</c:v>
                </c:pt>
              </c:numCache>
            </c:numRef>
          </c:val>
        </c:ser>
        <c:ser>
          <c:idx val="1"/>
          <c:order val="1"/>
          <c:tx>
            <c:strRef>
              <c:f>'граф през'!$C$1</c:f>
              <c:strCache>
                <c:ptCount val="1"/>
                <c:pt idx="0">
                  <c:v>May</c:v>
                </c:pt>
              </c:strCache>
            </c:strRef>
          </c:tx>
          <c:spPr>
            <a:ln>
              <a:noFill/>
            </a:ln>
          </c:spPr>
          <c:marker>
            <c:symbol val="square"/>
            <c:size val="9"/>
          </c:marker>
          <c:cat>
            <c:strRef>
              <c:f>'граф през'!$A$2:$A$6</c:f>
              <c:strCache>
                <c:ptCount val="5"/>
                <c:pt idx="0">
                  <c:v>river</c:v>
                </c:pt>
                <c:pt idx="1">
                  <c:v>quarry</c:v>
                </c:pt>
                <c:pt idx="2">
                  <c:v>cave</c:v>
                </c:pt>
                <c:pt idx="3">
                  <c:v>Monferane lake</c:v>
                </c:pt>
                <c:pt idx="4">
                  <c:v>well</c:v>
                </c:pt>
              </c:strCache>
            </c:strRef>
          </c:cat>
          <c:val>
            <c:numRef>
              <c:f>'граф през'!$C$2:$C$6</c:f>
              <c:numCache>
                <c:formatCode>General</c:formatCode>
                <c:ptCount val="5"/>
                <c:pt idx="0">
                  <c:v>5.91</c:v>
                </c:pt>
                <c:pt idx="2">
                  <c:v>7.71</c:v>
                </c:pt>
                <c:pt idx="3">
                  <c:v>7.78</c:v>
                </c:pt>
              </c:numCache>
            </c:numRef>
          </c:val>
        </c:ser>
        <c:ser>
          <c:idx val="2"/>
          <c:order val="2"/>
          <c:tx>
            <c:strRef>
              <c:f>'граф през'!$D$1</c:f>
              <c:strCache>
                <c:ptCount val="1"/>
                <c:pt idx="0">
                  <c:v>August</c:v>
                </c:pt>
              </c:strCache>
            </c:strRef>
          </c:tx>
          <c:spPr>
            <a:ln>
              <a:noFill/>
            </a:ln>
          </c:spPr>
          <c:marker>
            <c:symbol val="triangle"/>
            <c:size val="10"/>
          </c:marker>
          <c:cat>
            <c:strRef>
              <c:f>'граф през'!$A$2:$A$6</c:f>
              <c:strCache>
                <c:ptCount val="5"/>
                <c:pt idx="0">
                  <c:v>river</c:v>
                </c:pt>
                <c:pt idx="1">
                  <c:v>quarry</c:v>
                </c:pt>
                <c:pt idx="2">
                  <c:v>cave</c:v>
                </c:pt>
                <c:pt idx="3">
                  <c:v>Monferane lake</c:v>
                </c:pt>
                <c:pt idx="4">
                  <c:v>well</c:v>
                </c:pt>
              </c:strCache>
            </c:strRef>
          </c:cat>
          <c:val>
            <c:numRef>
              <c:f>'граф през'!$D$2:$D$6</c:f>
              <c:numCache>
                <c:formatCode>General</c:formatCode>
                <c:ptCount val="5"/>
                <c:pt idx="0">
                  <c:v>6.6499999999999995</c:v>
                </c:pt>
                <c:pt idx="1">
                  <c:v>8.620000000000001</c:v>
                </c:pt>
                <c:pt idx="2">
                  <c:v>7.89</c:v>
                </c:pt>
                <c:pt idx="3">
                  <c:v>8.17</c:v>
                </c:pt>
                <c:pt idx="4">
                  <c:v>7.6899999999999995</c:v>
                </c:pt>
              </c:numCache>
            </c:numRef>
          </c:val>
        </c:ser>
        <c:marker val="1"/>
        <c:axId val="50762112"/>
        <c:axId val="50763648"/>
      </c:lineChart>
      <c:catAx>
        <c:axId val="50762112"/>
        <c:scaling>
          <c:orientation val="minMax"/>
        </c:scaling>
        <c:axPos val="b"/>
        <c:numFmt formatCode="@" sourceLinked="1"/>
        <c:tickLblPos val="nextTo"/>
        <c:txPr>
          <a:bodyPr/>
          <a:lstStyle/>
          <a:p>
            <a:pPr>
              <a:defRPr sz="1400" b="0"/>
            </a:pPr>
            <a:endParaRPr lang="ru-RU"/>
          </a:p>
        </c:txPr>
        <c:crossAx val="50763648"/>
        <c:crosses val="autoZero"/>
        <c:auto val="1"/>
        <c:lblAlgn val="ctr"/>
        <c:lblOffset val="100"/>
      </c:catAx>
      <c:valAx>
        <c:axId val="50763648"/>
        <c:scaling>
          <c:orientation val="minMax"/>
          <c:min val="5"/>
        </c:scaling>
        <c:axPos val="l"/>
        <c:majorGridlines>
          <c:spPr>
            <a:ln>
              <a:solidFill>
                <a:schemeClr val="accent1"/>
              </a:solidFill>
              <a:prstDash val="dash"/>
            </a:ln>
          </c:spPr>
        </c:majorGridlines>
        <c:title>
          <c:tx>
            <c:rich>
              <a:bodyPr rot="-5400000" vert="horz"/>
              <a:lstStyle/>
              <a:p>
                <a:pPr>
                  <a:defRPr sz="1400" b="0"/>
                </a:pPr>
                <a:r>
                  <a:rPr lang="en-US" sz="1400" b="0"/>
                  <a:t>pH</a:t>
                </a:r>
                <a:endParaRPr lang="ru-RU" sz="1400" b="0"/>
              </a:p>
            </c:rich>
          </c:tx>
        </c:title>
        <c:numFmt formatCode="General" sourceLinked="1"/>
        <c:tickLblPos val="nextTo"/>
        <c:txPr>
          <a:bodyPr/>
          <a:lstStyle/>
          <a:p>
            <a:pPr>
              <a:defRPr sz="1200" b="0"/>
            </a:pPr>
            <a:endParaRPr lang="ru-RU"/>
          </a:p>
        </c:txPr>
        <c:crossAx val="50762112"/>
        <c:crosses val="autoZero"/>
        <c:crossBetween val="between"/>
        <c:majorUnit val="1"/>
      </c:valAx>
    </c:plotArea>
    <c:legend>
      <c:legendPos val="b"/>
      <c:txPr>
        <a:bodyPr/>
        <a:lstStyle/>
        <a:p>
          <a:pPr>
            <a:defRPr sz="1400"/>
          </a:pPr>
          <a:endParaRPr lang="ru-RU"/>
        </a:p>
      </c:txPr>
    </c:legend>
    <c:plotVisOnly val="1"/>
  </c:chart>
  <c:spPr>
    <a:ln>
      <a:solidFill>
        <a:schemeClr val="tx1"/>
      </a:solid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61B7CF-9EA4-4F5E-8CBD-88B3271A9C10}" type="datetimeFigureOut">
              <a:rPr lang="ru-RU"/>
              <a:pPr>
                <a:defRPr/>
              </a:pPr>
              <a:t>28.04.2020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3895972-E412-4F0F-A3FB-C1D8B0B9FDC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p:spPr>
      </p:sp>
      <p:sp>
        <p:nvSpPr>
          <p:cNvPr id="153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536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A61EC7F-CC81-4106-95D5-0BBE4D2F5824}" type="slidenum">
              <a:rPr lang="ru-RU" sz="1200"/>
              <a:pPr algn="r" eaLnBrk="1" hangingPunct="1"/>
              <a:t>1</a:t>
            </a:fld>
            <a:endParaRPr 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6388" name="Номер слайда 3"/>
          <p:cNvSpPr>
            <a:spLocks noGrp="1"/>
          </p:cNvSpPr>
          <p:nvPr>
            <p:ph type="sldNum" sz="quarter" idx="5"/>
          </p:nvPr>
        </p:nvSpPr>
        <p:spPr bwMode="auto">
          <a:noFill/>
          <a:ln>
            <a:miter lim="800000"/>
            <a:headEnd/>
            <a:tailEnd/>
          </a:ln>
        </p:spPr>
        <p:txBody>
          <a:bodyPr/>
          <a:lstStyle/>
          <a:p>
            <a:fld id="{C15C5511-2F10-4FA7-9B1C-37C7226A4753}" type="slidenum">
              <a:rPr lang="ru-RU"/>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A36273B3-6E94-4E23-846E-0D26454AE2EC}" type="slidenum">
              <a:rPr lang="ru-RU"/>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EB76EA5-FCB4-4991-8E54-72D14CE4EFFE}" type="datetimeFigureOut">
              <a:rPr lang="ru-RU"/>
              <a:pPr>
                <a:defRPr/>
              </a:pPr>
              <a:t>28.04.2020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384C3A-BF56-41E6-A7C7-8A333657686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1A92DD-6100-4EF0-AADC-5A349AEAA7AF}" type="datetimeFigureOut">
              <a:rPr lang="ru-RU"/>
              <a:pPr>
                <a:defRPr/>
              </a:pPr>
              <a:t>28.04.2020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3FF535-3BF5-4961-BF8D-B712F0DADF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59C7F1-DDB7-49A7-AB13-83D244DA977E}" type="datetimeFigureOut">
              <a:rPr lang="ru-RU"/>
              <a:pPr>
                <a:defRPr/>
              </a:pPr>
              <a:t>28.04.2020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124F20-81DB-4548-A193-52A33DD0B51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FE6E20-4C47-4A60-B06D-64A1759EDD9F}" type="datetimeFigureOut">
              <a:rPr lang="ru-RU"/>
              <a:pPr>
                <a:defRPr/>
              </a:pPr>
              <a:t>28.04.2020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46D3BA-6393-4E48-AD59-5B795F16088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287F80B-141B-40E1-B26B-56CDE0F8E4AC}" type="datetimeFigureOut">
              <a:rPr lang="ru-RU"/>
              <a:pPr>
                <a:defRPr/>
              </a:pPr>
              <a:t>28.04.2020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0D6483-D0C8-431C-A88E-5855EF17EE0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5A6B773-A894-429E-B416-4CE379D53170}" type="datetimeFigureOut">
              <a:rPr lang="ru-RU"/>
              <a:pPr>
                <a:defRPr/>
              </a:pPr>
              <a:t>28.04.2020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54033C-1411-4F07-A322-B747CA7F757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1E956F-FB88-43C0-A706-9A31B61AC04A}" type="datetimeFigureOut">
              <a:rPr lang="ru-RU"/>
              <a:pPr>
                <a:defRPr/>
              </a:pPr>
              <a:t>28.04.2020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CCB44AB-72D6-47A4-BA5B-6DCE9609A01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095D55-5FDC-40F3-97DB-50BA23CEBAA7}" type="datetimeFigureOut">
              <a:rPr lang="ru-RU"/>
              <a:pPr>
                <a:defRPr/>
              </a:pPr>
              <a:t>28.04.2020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B707416-EECC-4F47-A37C-1634D5814AE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2B8832-6CD5-45AE-84CB-9BD4A5557687}" type="datetimeFigureOut">
              <a:rPr lang="ru-RU"/>
              <a:pPr>
                <a:defRPr/>
              </a:pPr>
              <a:t>28.04.2020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653390F-CEB3-4D67-B8A5-E436B9BDCD7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BBFB3AE-0047-4F43-ADFE-3D2484FF198B}" type="datetimeFigureOut">
              <a:rPr lang="ru-RU"/>
              <a:pPr>
                <a:defRPr/>
              </a:pPr>
              <a:t>28.04.2020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48D0BD-0CC9-40FE-BB69-C062763BFCE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B1808A4-A2FC-4519-B9A4-45989181353A}" type="datetimeFigureOut">
              <a:rPr lang="ru-RU"/>
              <a:pPr>
                <a:defRPr/>
              </a:pPr>
              <a:t>28.04.2020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4DD326-D362-43EE-9CD9-66555A3349D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4950D12-00F0-4D49-B0F2-DE140C0855FB}" type="datetimeFigureOut">
              <a:rPr lang="ru-RU"/>
              <a:pPr>
                <a:defRPr/>
              </a:pPr>
              <a:t>28.04.2020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AC64A8D-EE94-41EB-A717-F0C55BD391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ruskeala3"/>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2051" name="Заголовок 1"/>
          <p:cNvSpPr>
            <a:spLocks noGrp="1"/>
          </p:cNvSpPr>
          <p:nvPr>
            <p:ph type="ctrTitle" idx="4294967295"/>
          </p:nvPr>
        </p:nvSpPr>
        <p:spPr>
          <a:xfrm>
            <a:off x="1116013" y="2205038"/>
            <a:ext cx="6880225" cy="2089150"/>
          </a:xfrm>
        </p:spPr>
        <p:txBody>
          <a:bodyPr/>
          <a:lstStyle/>
          <a:p>
            <a:pPr eaLnBrk="1" hangingPunct="1"/>
            <a:r>
              <a:rPr lang="en-US" sz="4000" dirty="0" smtClean="0">
                <a:solidFill>
                  <a:schemeClr val="bg1"/>
                </a:solidFill>
              </a:rPr>
              <a:t>RUSKEALA</a:t>
            </a:r>
            <a:r>
              <a:rPr lang="ru-RU" sz="4000" dirty="0" smtClean="0">
                <a:solidFill>
                  <a:schemeClr val="bg1"/>
                </a:solidFill>
              </a:rPr>
              <a:t/>
            </a:r>
            <a:br>
              <a:rPr lang="ru-RU" sz="4000" dirty="0" smtClean="0">
                <a:solidFill>
                  <a:schemeClr val="bg1"/>
                </a:solidFill>
              </a:rPr>
            </a:br>
            <a:r>
              <a:rPr lang="en-US" sz="3600" dirty="0" smtClean="0">
                <a:solidFill>
                  <a:schemeClr val="bg1"/>
                </a:solidFill>
              </a:rPr>
              <a:t>UNDERGROUND LABORATORY FOR THE STUDY OF NATURAL WATERS </a:t>
            </a:r>
            <a:r>
              <a:rPr lang="en-US" sz="3200" dirty="0" smtClean="0">
                <a:solidFill>
                  <a:schemeClr val="bg1"/>
                </a:solidFill>
              </a:rPr>
              <a:t>(KARELIA, RUSSIA)</a:t>
            </a:r>
            <a:endParaRPr lang="ru-RU" sz="3200" dirty="0" smtClean="0">
              <a:solidFill>
                <a:schemeClr val="bg1"/>
              </a:solidFill>
            </a:endParaRPr>
          </a:p>
        </p:txBody>
      </p:sp>
      <p:sp>
        <p:nvSpPr>
          <p:cNvPr id="3" name="Подзаголовок 2"/>
          <p:cNvSpPr>
            <a:spLocks noGrp="1"/>
          </p:cNvSpPr>
          <p:nvPr>
            <p:ph type="subTitle" idx="4294967295"/>
          </p:nvPr>
        </p:nvSpPr>
        <p:spPr>
          <a:xfrm>
            <a:off x="1116013" y="5229225"/>
            <a:ext cx="6959600" cy="1223963"/>
          </a:xfrm>
        </p:spPr>
        <p:txBody>
          <a:bodyPr>
            <a:normAutofit fontScale="92500" lnSpcReduction="10000"/>
          </a:bodyPr>
          <a:lstStyle/>
          <a:p>
            <a:pPr marL="0" indent="0" algn="ctr" eaLnBrk="1" hangingPunct="1">
              <a:lnSpc>
                <a:spcPct val="80000"/>
              </a:lnSpc>
              <a:spcBef>
                <a:spcPct val="0"/>
              </a:spcBef>
              <a:buFont typeface="Arial" charset="0"/>
              <a:buNone/>
              <a:defRPr/>
            </a:pPr>
            <a:r>
              <a:rPr lang="en-US" sz="2400" dirty="0" smtClean="0">
                <a:solidFill>
                  <a:schemeClr val="bg1"/>
                </a:solidFill>
              </a:rPr>
              <a:t>Galina S. </a:t>
            </a:r>
            <a:r>
              <a:rPr lang="en-US" sz="2400" dirty="0" err="1" smtClean="0">
                <a:solidFill>
                  <a:schemeClr val="bg1"/>
                </a:solidFill>
              </a:rPr>
              <a:t>Borodulina</a:t>
            </a:r>
            <a:r>
              <a:rPr lang="ru-RU" sz="2400" dirty="0" smtClean="0">
                <a:solidFill>
                  <a:schemeClr val="bg1"/>
                </a:solidFill>
              </a:rPr>
              <a:t>, </a:t>
            </a:r>
            <a:r>
              <a:rPr lang="en-US" sz="2400" dirty="0" smtClean="0">
                <a:solidFill>
                  <a:schemeClr val="bg1"/>
                </a:solidFill>
              </a:rPr>
              <a:t>Mikhail A. </a:t>
            </a:r>
            <a:r>
              <a:rPr lang="en-US" sz="2400" dirty="0" err="1" smtClean="0">
                <a:solidFill>
                  <a:schemeClr val="bg1"/>
                </a:solidFill>
              </a:rPr>
              <a:t>Levichev</a:t>
            </a:r>
            <a:r>
              <a:rPr lang="ru-RU" sz="2200" dirty="0" smtClean="0">
                <a:solidFill>
                  <a:schemeClr val="bg1"/>
                </a:solidFill>
              </a:rPr>
              <a:t/>
            </a:r>
            <a:br>
              <a:rPr lang="ru-RU" sz="2200" dirty="0" smtClean="0">
                <a:solidFill>
                  <a:schemeClr val="bg1"/>
                </a:solidFill>
              </a:rPr>
            </a:br>
            <a:endParaRPr lang="en-US" sz="2200" dirty="0" smtClean="0">
              <a:solidFill>
                <a:schemeClr val="bg1"/>
              </a:solidFill>
            </a:endParaRPr>
          </a:p>
          <a:p>
            <a:pPr marL="0" indent="0" algn="ctr" eaLnBrk="1" hangingPunct="1">
              <a:lnSpc>
                <a:spcPct val="80000"/>
              </a:lnSpc>
              <a:spcBef>
                <a:spcPct val="0"/>
              </a:spcBef>
              <a:buFont typeface="Arial" charset="0"/>
              <a:buNone/>
              <a:defRPr/>
            </a:pPr>
            <a:r>
              <a:rPr lang="en-US" sz="2200" dirty="0" smtClean="0">
                <a:solidFill>
                  <a:schemeClr val="bg1"/>
                </a:solidFill>
              </a:rPr>
              <a:t>Northern Water Problems Institute,</a:t>
            </a:r>
            <a:endParaRPr lang="ru-RU" sz="2200" dirty="0" smtClean="0">
              <a:solidFill>
                <a:schemeClr val="bg1"/>
              </a:solidFill>
            </a:endParaRPr>
          </a:p>
          <a:p>
            <a:pPr marL="0" indent="0" algn="ctr" eaLnBrk="1" hangingPunct="1">
              <a:lnSpc>
                <a:spcPct val="80000"/>
              </a:lnSpc>
              <a:spcBef>
                <a:spcPct val="0"/>
              </a:spcBef>
              <a:buFont typeface="Arial" charset="0"/>
              <a:buNone/>
              <a:defRPr/>
            </a:pPr>
            <a:r>
              <a:rPr lang="en-US" sz="2200" dirty="0" smtClean="0">
                <a:solidFill>
                  <a:schemeClr val="bg1"/>
                </a:solidFill>
              </a:rPr>
              <a:t>Karelian Research Centre of Russian Academy of Sciences,</a:t>
            </a:r>
            <a:endParaRPr lang="ru-RU" sz="2200" dirty="0" smtClean="0">
              <a:solidFill>
                <a:schemeClr val="bg1"/>
              </a:solidFill>
            </a:endParaRPr>
          </a:p>
          <a:p>
            <a:pPr marL="0" indent="0" algn="ctr" eaLnBrk="1" hangingPunct="1">
              <a:lnSpc>
                <a:spcPct val="80000"/>
              </a:lnSpc>
              <a:spcBef>
                <a:spcPct val="0"/>
              </a:spcBef>
              <a:buFont typeface="Arial" charset="0"/>
              <a:buNone/>
              <a:defRPr/>
            </a:pPr>
            <a:r>
              <a:rPr lang="en-US" sz="2200" dirty="0" smtClean="0">
                <a:solidFill>
                  <a:schemeClr val="bg1"/>
                </a:solidFill>
              </a:rPr>
              <a:t>Petrozavodsk, Russia</a:t>
            </a:r>
            <a:endParaRPr lang="ru-RU" sz="2200" dirty="0" smtClean="0">
              <a:solidFill>
                <a:schemeClr val="bg1"/>
              </a:solidFill>
            </a:endParaRPr>
          </a:p>
        </p:txBody>
      </p:sp>
      <p:sp>
        <p:nvSpPr>
          <p:cNvPr id="2053" name="Rectangle 8"/>
          <p:cNvSpPr>
            <a:spLocks noChangeArrowheads="1"/>
          </p:cNvSpPr>
          <p:nvPr/>
        </p:nvSpPr>
        <p:spPr bwMode="auto">
          <a:xfrm>
            <a:off x="7596188" y="261938"/>
            <a:ext cx="1547812" cy="1150937"/>
          </a:xfrm>
          <a:prstGeom prst="rect">
            <a:avLst/>
          </a:prstGeom>
          <a:solidFill>
            <a:schemeClr val="bg1"/>
          </a:solidFill>
          <a:ln w="9525">
            <a:noFill/>
            <a:miter lim="800000"/>
            <a:headEnd/>
            <a:tailEnd/>
          </a:ln>
        </p:spPr>
        <p:txBody>
          <a:bodyPr wrap="none" anchor="ctr"/>
          <a:lstStyle/>
          <a:p>
            <a:endParaRPr lang="ru-RU"/>
          </a:p>
        </p:txBody>
      </p:sp>
      <p:pic>
        <p:nvPicPr>
          <p:cNvPr id="2054" name="Picture 4" descr="C:\Users\levichev\Desktop\ИВПС.png"/>
          <p:cNvPicPr>
            <a:picLocks noChangeAspect="1" noChangeArrowheads="1"/>
          </p:cNvPicPr>
          <p:nvPr/>
        </p:nvPicPr>
        <p:blipFill>
          <a:blip r:embed="rId4"/>
          <a:srcRect/>
          <a:stretch>
            <a:fillRect/>
          </a:stretch>
        </p:blipFill>
        <p:spPr bwMode="auto">
          <a:xfrm>
            <a:off x="7812088" y="333375"/>
            <a:ext cx="1000125" cy="1009650"/>
          </a:xfrm>
          <a:prstGeom prst="rect">
            <a:avLst/>
          </a:prstGeom>
          <a:noFill/>
          <a:ln w="9525">
            <a:noFill/>
            <a:miter lim="800000"/>
            <a:headEnd/>
            <a:tailEnd/>
          </a:ln>
        </p:spPr>
      </p:pic>
      <p:pic>
        <p:nvPicPr>
          <p:cNvPr id="2055" name="Picture 6" descr="EGU"/>
          <p:cNvPicPr>
            <a:picLocks noChangeAspect="1" noChangeArrowheads="1"/>
          </p:cNvPicPr>
          <p:nvPr/>
        </p:nvPicPr>
        <p:blipFill>
          <a:blip r:embed="rId5"/>
          <a:srcRect t="5312" b="10970"/>
          <a:stretch>
            <a:fillRect/>
          </a:stretch>
        </p:blipFill>
        <p:spPr bwMode="auto">
          <a:xfrm>
            <a:off x="0" y="261938"/>
            <a:ext cx="3889375" cy="1150937"/>
          </a:xfrm>
          <a:prstGeom prst="rect">
            <a:avLst/>
          </a:prstGeom>
          <a:noFill/>
          <a:ln w="9525">
            <a:noFill/>
            <a:miter lim="800000"/>
            <a:headEnd/>
            <a:tailEnd/>
          </a:ln>
        </p:spPr>
      </p:pic>
      <p:pic>
        <p:nvPicPr>
          <p:cNvPr id="8" name="Рисунок 7" descr="cc_by_logo_png.png"/>
          <p:cNvPicPr>
            <a:picLocks noChangeAspect="1"/>
          </p:cNvPicPr>
          <p:nvPr/>
        </p:nvPicPr>
        <p:blipFill>
          <a:blip r:embed="rId6"/>
          <a:stretch>
            <a:fillRect/>
          </a:stretch>
        </p:blipFill>
        <p:spPr>
          <a:xfrm>
            <a:off x="0" y="6428231"/>
            <a:ext cx="1228346" cy="429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2786058"/>
          </a:xfrm>
        </p:spPr>
        <p:txBody>
          <a:bodyPr/>
          <a:lstStyle/>
          <a:p>
            <a:pPr algn="l"/>
            <a:r>
              <a:rPr lang="en-US" sz="2000" dirty="0" smtClean="0">
                <a:latin typeface="Times New Roman" pitchFamily="18" charset="0"/>
                <a:cs typeface="Times New Roman" pitchFamily="18" charset="0"/>
              </a:rPr>
              <a:t>Groundwater unloading in quarries loses dissolved gases and some elements under oxygen conditions.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Water becomes more alkaline, somewhat diluted by the atmospheric precipitation, but the chemical type does not change.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Due to the weak development of biota in open reservoirs, nitrates, as the final product of the transformation of nitrogen compounds arriving with a surface influx, can accumulate in water.</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214282" y="3500438"/>
          <a:ext cx="8715434" cy="1961197"/>
        </p:xfrm>
        <a:graphic>
          <a:graphicData uri="http://schemas.openxmlformats.org/drawingml/2006/table">
            <a:tbl>
              <a:tblPr firstRow="1" bandRow="1">
                <a:tableStyleId>{5C22544A-7EE6-4342-B048-85BDC9FD1C3A}</a:tableStyleId>
              </a:tblPr>
              <a:tblGrid>
                <a:gridCol w="1420450"/>
                <a:gridCol w="1441929"/>
                <a:gridCol w="1037347"/>
                <a:gridCol w="1239638"/>
                <a:gridCol w="1239638"/>
                <a:gridCol w="1239638"/>
                <a:gridCol w="1096794"/>
              </a:tblGrid>
              <a:tr h="621843">
                <a:tc>
                  <a:txBody>
                    <a:bodyPr/>
                    <a:lstStyle/>
                    <a:p>
                      <a:endParaRPr lang="ru-RU" dirty="0"/>
                    </a:p>
                  </a:txBody>
                  <a:tcPr/>
                </a:tc>
                <a:tc>
                  <a:txBody>
                    <a:bodyPr/>
                    <a:lstStyle/>
                    <a:p>
                      <a:pPr algn="ctr">
                        <a:spcAft>
                          <a:spcPts val="0"/>
                        </a:spcAft>
                      </a:pPr>
                      <a:r>
                        <a:rPr lang="en-US" sz="1400" dirty="0">
                          <a:latin typeface="Times New Roman"/>
                          <a:cs typeface="Times New Roman"/>
                        </a:rPr>
                        <a:t>Water type</a:t>
                      </a:r>
                      <a:endParaRPr lang="ru-RU" sz="1100" dirty="0">
                        <a:latin typeface="Calibri"/>
                        <a:cs typeface="Times New Roman"/>
                      </a:endParaRPr>
                    </a:p>
                    <a:p>
                      <a:pPr algn="ctr">
                        <a:spcAft>
                          <a:spcPts val="0"/>
                        </a:spcAft>
                      </a:pPr>
                      <a:r>
                        <a:rPr lang="en-US" sz="1200" dirty="0" err="1">
                          <a:latin typeface="Times New Roman"/>
                          <a:cs typeface="Times New Roman"/>
                        </a:rPr>
                        <a:t>eqv</a:t>
                      </a:r>
                      <a:r>
                        <a:rPr lang="en-US" sz="1200" dirty="0">
                          <a:latin typeface="Times New Roman"/>
                          <a:cs typeface="Times New Roman"/>
                        </a:rPr>
                        <a:t>%</a:t>
                      </a:r>
                      <a:endParaRPr lang="ru-RU" sz="1100" dirty="0">
                        <a:latin typeface="Calibri"/>
                        <a:cs typeface="Times New Roman"/>
                      </a:endParaRPr>
                    </a:p>
                  </a:txBody>
                  <a:tcPr marL="68580" marR="68580" marT="0" marB="0"/>
                </a:tc>
                <a:tc>
                  <a:txBody>
                    <a:bodyPr/>
                    <a:lstStyle/>
                    <a:p>
                      <a:pPr algn="ctr">
                        <a:spcAft>
                          <a:spcPts val="0"/>
                        </a:spcAft>
                      </a:pPr>
                      <a:r>
                        <a:rPr lang="en-US" sz="1400">
                          <a:latin typeface="Times New Roman"/>
                          <a:cs typeface="Times New Roman"/>
                        </a:rPr>
                        <a:t>CO</a:t>
                      </a:r>
                      <a:r>
                        <a:rPr lang="en-US" sz="1400" baseline="-25000">
                          <a:latin typeface="Times New Roman"/>
                          <a:cs typeface="Times New Roman"/>
                        </a:rPr>
                        <a:t>2</a:t>
                      </a:r>
                      <a:endParaRPr lang="ru-RU" sz="1100">
                        <a:latin typeface="Calibri"/>
                        <a:cs typeface="Times New Roman"/>
                      </a:endParaRPr>
                    </a:p>
                    <a:p>
                      <a:pPr algn="ctr">
                        <a:spcAft>
                          <a:spcPts val="0"/>
                        </a:spcAft>
                      </a:pPr>
                      <a:r>
                        <a:rPr lang="en-US" sz="1200">
                          <a:latin typeface="Times New Roman"/>
                          <a:cs typeface="Times New Roman"/>
                        </a:rPr>
                        <a:t>m</a:t>
                      </a:r>
                      <a:r>
                        <a:rPr lang="ru-RU" sz="1200">
                          <a:latin typeface="Times New Roman"/>
                          <a:cs typeface="Times New Roman"/>
                        </a:rPr>
                        <a:t>g</a:t>
                      </a:r>
                      <a:r>
                        <a:rPr lang="en-US" sz="1200">
                          <a:latin typeface="Times New Roman"/>
                          <a:cs typeface="Times New Roman"/>
                        </a:rPr>
                        <a:t>/</a:t>
                      </a:r>
                      <a:r>
                        <a:rPr lang="ru-RU" sz="1200">
                          <a:latin typeface="Times New Roman"/>
                          <a:cs typeface="Times New Roman"/>
                        </a:rPr>
                        <a:t>L</a:t>
                      </a:r>
                      <a:endParaRPr lang="ru-RU" sz="1100">
                        <a:latin typeface="Calibri"/>
                        <a:cs typeface="Times New Roman"/>
                      </a:endParaRPr>
                    </a:p>
                  </a:txBody>
                  <a:tcPr marL="68580" marR="68580" marT="0" marB="0"/>
                </a:tc>
                <a:tc>
                  <a:txBody>
                    <a:bodyPr/>
                    <a:lstStyle/>
                    <a:p>
                      <a:pPr algn="ctr">
                        <a:spcAft>
                          <a:spcPts val="0"/>
                        </a:spcAft>
                      </a:pPr>
                      <a:r>
                        <a:rPr lang="en-US" sz="1400" dirty="0">
                          <a:latin typeface="Times New Roman"/>
                          <a:cs typeface="Times New Roman"/>
                        </a:rPr>
                        <a:t>N-NO</a:t>
                      </a:r>
                      <a:r>
                        <a:rPr lang="en-US" sz="1400" baseline="-25000" dirty="0">
                          <a:latin typeface="Times New Roman"/>
                          <a:cs typeface="Times New Roman"/>
                        </a:rPr>
                        <a:t>3</a:t>
                      </a:r>
                      <a:endParaRPr lang="ru-RU" sz="1100" dirty="0">
                        <a:latin typeface="Calibri"/>
                        <a:cs typeface="Times New Roman"/>
                      </a:endParaRPr>
                    </a:p>
                    <a:p>
                      <a:pPr algn="ctr">
                        <a:spcAft>
                          <a:spcPts val="0"/>
                        </a:spcAft>
                      </a:pPr>
                      <a:r>
                        <a:rPr lang="ru-RU" sz="1200" dirty="0" err="1">
                          <a:latin typeface="Times New Roman"/>
                          <a:cs typeface="Times New Roman"/>
                        </a:rPr>
                        <a:t>mg</a:t>
                      </a:r>
                      <a:r>
                        <a:rPr lang="en-US" sz="1200" dirty="0">
                          <a:latin typeface="Times New Roman"/>
                          <a:cs typeface="Times New Roman"/>
                        </a:rPr>
                        <a:t>N/</a:t>
                      </a:r>
                      <a:r>
                        <a:rPr lang="ru-RU" sz="1200" dirty="0">
                          <a:latin typeface="Times New Roman"/>
                          <a:cs typeface="Times New Roman"/>
                        </a:rPr>
                        <a:t>L</a:t>
                      </a:r>
                      <a:endParaRPr lang="ru-RU" sz="1100" dirty="0">
                        <a:latin typeface="Calibri"/>
                        <a:cs typeface="Times New Roman"/>
                      </a:endParaRPr>
                    </a:p>
                  </a:txBody>
                  <a:tcPr marL="68580" marR="68580" marT="0" marB="0"/>
                </a:tc>
                <a:tc>
                  <a:txBody>
                    <a:bodyPr/>
                    <a:lstStyle/>
                    <a:p>
                      <a:pPr algn="ctr">
                        <a:spcAft>
                          <a:spcPts val="0"/>
                        </a:spcAft>
                      </a:pPr>
                      <a:r>
                        <a:rPr lang="en-US" sz="1400">
                          <a:latin typeface="Times New Roman"/>
                          <a:cs typeface="Times New Roman"/>
                        </a:rPr>
                        <a:t>N-NH</a:t>
                      </a:r>
                      <a:r>
                        <a:rPr lang="en-US" sz="1400" baseline="-25000">
                          <a:latin typeface="Times New Roman"/>
                          <a:cs typeface="Times New Roman"/>
                        </a:rPr>
                        <a:t>4</a:t>
                      </a:r>
                      <a:r>
                        <a:rPr lang="en-US" sz="1400" baseline="30000">
                          <a:latin typeface="Times New Roman"/>
                          <a:cs typeface="Times New Roman"/>
                        </a:rPr>
                        <a:t>+</a:t>
                      </a:r>
                      <a:endParaRPr lang="ru-RU" sz="1100">
                        <a:latin typeface="Calibri"/>
                        <a:cs typeface="Times New Roman"/>
                      </a:endParaRPr>
                    </a:p>
                    <a:p>
                      <a:pPr algn="ctr">
                        <a:spcAft>
                          <a:spcPts val="0"/>
                        </a:spcAft>
                      </a:pPr>
                      <a:r>
                        <a:rPr lang="ru-RU" sz="1200">
                          <a:latin typeface="Times New Roman"/>
                          <a:cs typeface="Times New Roman"/>
                        </a:rPr>
                        <a:t>mg</a:t>
                      </a:r>
                      <a:r>
                        <a:rPr lang="en-US" sz="1200">
                          <a:latin typeface="Times New Roman"/>
                          <a:cs typeface="Times New Roman"/>
                        </a:rPr>
                        <a:t>N/</a:t>
                      </a:r>
                      <a:r>
                        <a:rPr lang="ru-RU" sz="1200">
                          <a:latin typeface="Times New Roman"/>
                          <a:cs typeface="Times New Roman"/>
                        </a:rPr>
                        <a:t>L</a:t>
                      </a:r>
                      <a:endParaRPr lang="ru-RU" sz="1100">
                        <a:latin typeface="Calibri"/>
                        <a:cs typeface="Times New Roman"/>
                      </a:endParaRPr>
                    </a:p>
                  </a:txBody>
                  <a:tcPr marL="68580" marR="68580" marT="0" marB="0"/>
                </a:tc>
                <a:tc>
                  <a:txBody>
                    <a:bodyPr/>
                    <a:lstStyle/>
                    <a:p>
                      <a:pPr algn="ctr">
                        <a:spcAft>
                          <a:spcPts val="0"/>
                        </a:spcAft>
                      </a:pPr>
                      <a:r>
                        <a:rPr lang="en-US" sz="1400">
                          <a:latin typeface="Times New Roman"/>
                          <a:cs typeface="Times New Roman"/>
                        </a:rPr>
                        <a:t>Fe</a:t>
                      </a:r>
                      <a:endParaRPr lang="ru-RU" sz="1100">
                        <a:latin typeface="Calibri"/>
                        <a:cs typeface="Times New Roman"/>
                      </a:endParaRPr>
                    </a:p>
                    <a:p>
                      <a:pPr algn="ctr">
                        <a:spcAft>
                          <a:spcPts val="0"/>
                        </a:spcAft>
                      </a:pPr>
                      <a:r>
                        <a:rPr lang="en-US" sz="1200">
                          <a:latin typeface="Times New Roman"/>
                          <a:cs typeface="Times New Roman"/>
                        </a:rPr>
                        <a:t>m</a:t>
                      </a:r>
                      <a:r>
                        <a:rPr lang="ru-RU" sz="1200">
                          <a:latin typeface="Times New Roman"/>
                          <a:cs typeface="Times New Roman"/>
                        </a:rPr>
                        <a:t>g</a:t>
                      </a:r>
                      <a:r>
                        <a:rPr lang="en-US" sz="1200">
                          <a:latin typeface="Times New Roman"/>
                          <a:cs typeface="Times New Roman"/>
                        </a:rPr>
                        <a:t>/</a:t>
                      </a:r>
                      <a:r>
                        <a:rPr lang="ru-RU" sz="1200">
                          <a:latin typeface="Times New Roman"/>
                          <a:cs typeface="Times New Roman"/>
                        </a:rPr>
                        <a:t>L</a:t>
                      </a:r>
                      <a:endParaRPr lang="ru-RU" sz="1100">
                        <a:latin typeface="Calibri"/>
                        <a:cs typeface="Times New Roman"/>
                      </a:endParaRPr>
                    </a:p>
                  </a:txBody>
                  <a:tcPr marL="68580" marR="68580" marT="0" marB="0"/>
                </a:tc>
                <a:tc>
                  <a:txBody>
                    <a:bodyPr/>
                    <a:lstStyle/>
                    <a:p>
                      <a:pPr algn="ctr">
                        <a:spcAft>
                          <a:spcPts val="0"/>
                        </a:spcAft>
                      </a:pPr>
                      <a:r>
                        <a:rPr lang="en-US" sz="1400" dirty="0" err="1">
                          <a:latin typeface="Times New Roman"/>
                          <a:cs typeface="Times New Roman"/>
                        </a:rPr>
                        <a:t>Mn</a:t>
                      </a:r>
                      <a:endParaRPr lang="ru-RU" sz="1100" dirty="0">
                        <a:latin typeface="Calibri"/>
                        <a:cs typeface="Times New Roman"/>
                      </a:endParaRPr>
                    </a:p>
                    <a:p>
                      <a:pPr algn="ctr">
                        <a:spcAft>
                          <a:spcPts val="0"/>
                        </a:spcAft>
                      </a:pPr>
                      <a:r>
                        <a:rPr lang="en-US" sz="1200" dirty="0">
                          <a:latin typeface="Times New Roman"/>
                          <a:cs typeface="Times New Roman"/>
                        </a:rPr>
                        <a:t>m</a:t>
                      </a:r>
                      <a:r>
                        <a:rPr lang="ru-RU" sz="1200" dirty="0" err="1">
                          <a:latin typeface="Times New Roman"/>
                          <a:cs typeface="Times New Roman"/>
                        </a:rPr>
                        <a:t>g</a:t>
                      </a:r>
                      <a:r>
                        <a:rPr lang="en-US" sz="1200" dirty="0">
                          <a:latin typeface="Times New Roman"/>
                          <a:cs typeface="Times New Roman"/>
                        </a:rPr>
                        <a:t>/</a:t>
                      </a:r>
                      <a:r>
                        <a:rPr lang="ru-RU" sz="1200" dirty="0">
                          <a:latin typeface="Times New Roman"/>
                          <a:cs typeface="Times New Roman"/>
                        </a:rPr>
                        <a:t>L</a:t>
                      </a:r>
                      <a:endParaRPr lang="ru-RU" sz="1100" dirty="0">
                        <a:latin typeface="Calibri"/>
                        <a:cs typeface="Times New Roman"/>
                      </a:endParaRPr>
                    </a:p>
                  </a:txBody>
                  <a:tcPr marL="68580" marR="68580" marT="0" marB="0"/>
                </a:tc>
              </a:tr>
              <a:tr h="669677">
                <a:tc>
                  <a:txBody>
                    <a:bodyPr/>
                    <a:lstStyle/>
                    <a:p>
                      <a:pPr algn="just">
                        <a:spcAft>
                          <a:spcPts val="0"/>
                        </a:spcAft>
                      </a:pPr>
                      <a:r>
                        <a:rPr lang="en-US" sz="1400" dirty="0">
                          <a:latin typeface="Times New Roman"/>
                          <a:cs typeface="Times New Roman"/>
                        </a:rPr>
                        <a:t>Groundwater</a:t>
                      </a:r>
                      <a:endParaRPr lang="ru-RU" sz="1100" dirty="0">
                        <a:latin typeface="Calibri"/>
                        <a:cs typeface="Times New Roman"/>
                      </a:endParaRPr>
                    </a:p>
                    <a:p>
                      <a:pPr algn="just">
                        <a:spcAft>
                          <a:spcPts val="0"/>
                        </a:spcAft>
                      </a:pPr>
                      <a:r>
                        <a:rPr lang="en-US" sz="1400" dirty="0">
                          <a:latin typeface="Times New Roman"/>
                          <a:cs typeface="Times New Roman"/>
                        </a:rPr>
                        <a:t>( water well)</a:t>
                      </a:r>
                      <a:endParaRPr lang="ru-RU" sz="1100" dirty="0">
                        <a:latin typeface="Calibri"/>
                        <a:cs typeface="Times New Roman"/>
                      </a:endParaRPr>
                    </a:p>
                  </a:txBody>
                  <a:tcPr marL="68580" marR="68580" marT="0" marB="0"/>
                </a:tc>
                <a:tc>
                  <a:txBody>
                    <a:bodyPr/>
                    <a:lstStyle/>
                    <a:p>
                      <a:pPr algn="ctr">
                        <a:spcAft>
                          <a:spcPts val="0"/>
                        </a:spcAft>
                      </a:pPr>
                      <a:endParaRPr lang="ru-RU" sz="1400" dirty="0">
                        <a:latin typeface="Times New Roman"/>
                        <a:cs typeface="Times New Roman"/>
                      </a:endParaRPr>
                    </a:p>
                  </a:txBody>
                  <a:tcPr marL="68580" marR="68580" marT="0" marB="0"/>
                </a:tc>
                <a:tc>
                  <a:txBody>
                    <a:bodyPr/>
                    <a:lstStyle/>
                    <a:p>
                      <a:pPr algn="ctr">
                        <a:spcAft>
                          <a:spcPts val="0"/>
                        </a:spcAft>
                      </a:pPr>
                      <a:r>
                        <a:rPr lang="en-US" sz="1400" dirty="0">
                          <a:latin typeface="Times New Roman"/>
                          <a:cs typeface="Times New Roman"/>
                        </a:rPr>
                        <a:t>15</a:t>
                      </a:r>
                      <a:endParaRPr lang="ru-RU" sz="1100" dirty="0">
                        <a:latin typeface="Calibri"/>
                        <a:cs typeface="Times New Roman"/>
                      </a:endParaRPr>
                    </a:p>
                  </a:txBody>
                  <a:tcPr marL="68580" marR="68580" marT="0" marB="0" anchor="ctr"/>
                </a:tc>
                <a:tc>
                  <a:txBody>
                    <a:bodyPr/>
                    <a:lstStyle/>
                    <a:p>
                      <a:pPr algn="ctr">
                        <a:spcAft>
                          <a:spcPts val="0"/>
                        </a:spcAft>
                      </a:pPr>
                      <a:r>
                        <a:rPr lang="en-US" sz="1400" dirty="0">
                          <a:latin typeface="Times New Roman"/>
                          <a:cs typeface="Times New Roman"/>
                        </a:rPr>
                        <a:t>&lt;0,1</a:t>
                      </a:r>
                      <a:endParaRPr lang="ru-RU" sz="1100" dirty="0">
                        <a:latin typeface="Calibri"/>
                        <a:cs typeface="Times New Roman"/>
                      </a:endParaRPr>
                    </a:p>
                  </a:txBody>
                  <a:tcPr marL="68580" marR="68580" marT="0" marB="0" anchor="ctr"/>
                </a:tc>
                <a:tc>
                  <a:txBody>
                    <a:bodyPr/>
                    <a:lstStyle/>
                    <a:p>
                      <a:pPr algn="ctr">
                        <a:spcAft>
                          <a:spcPts val="0"/>
                        </a:spcAft>
                      </a:pPr>
                      <a:r>
                        <a:rPr lang="en-US" sz="1400" dirty="0">
                          <a:latin typeface="Times New Roman"/>
                          <a:cs typeface="Times New Roman"/>
                        </a:rPr>
                        <a:t>0,02</a:t>
                      </a:r>
                      <a:endParaRPr lang="ru-RU" sz="1100" dirty="0">
                        <a:latin typeface="Calibri"/>
                        <a:cs typeface="Times New Roman"/>
                      </a:endParaRPr>
                    </a:p>
                  </a:txBody>
                  <a:tcPr marL="68580" marR="68580" marT="0" marB="0" anchor="ctr"/>
                </a:tc>
                <a:tc>
                  <a:txBody>
                    <a:bodyPr/>
                    <a:lstStyle/>
                    <a:p>
                      <a:pPr algn="ctr">
                        <a:spcAft>
                          <a:spcPts val="0"/>
                        </a:spcAft>
                      </a:pPr>
                      <a:r>
                        <a:rPr lang="en-US" sz="1400" dirty="0">
                          <a:latin typeface="Times New Roman"/>
                          <a:cs typeface="Times New Roman"/>
                        </a:rPr>
                        <a:t>0,56</a:t>
                      </a:r>
                      <a:endParaRPr lang="ru-RU" sz="1100" dirty="0">
                        <a:latin typeface="Calibri"/>
                        <a:cs typeface="Times New Roman"/>
                      </a:endParaRPr>
                    </a:p>
                  </a:txBody>
                  <a:tcPr marL="68580" marR="68580" marT="0" marB="0" anchor="ctr"/>
                </a:tc>
                <a:tc>
                  <a:txBody>
                    <a:bodyPr/>
                    <a:lstStyle/>
                    <a:p>
                      <a:pPr algn="ctr">
                        <a:spcAft>
                          <a:spcPts val="0"/>
                        </a:spcAft>
                      </a:pPr>
                      <a:r>
                        <a:rPr lang="en-US" sz="1400" dirty="0">
                          <a:latin typeface="Times New Roman"/>
                          <a:cs typeface="Times New Roman"/>
                        </a:rPr>
                        <a:t>0,95</a:t>
                      </a:r>
                      <a:endParaRPr lang="ru-RU" sz="1100" dirty="0">
                        <a:latin typeface="Calibri"/>
                        <a:cs typeface="Times New Roman"/>
                      </a:endParaRPr>
                    </a:p>
                  </a:txBody>
                  <a:tcPr marL="68580" marR="68580" marT="0" marB="0" anchor="ctr"/>
                </a:tc>
              </a:tr>
              <a:tr h="669677">
                <a:tc>
                  <a:txBody>
                    <a:bodyPr/>
                    <a:lstStyle/>
                    <a:p>
                      <a:pPr algn="just">
                        <a:spcAft>
                          <a:spcPts val="0"/>
                        </a:spcAft>
                      </a:pPr>
                      <a:r>
                        <a:rPr lang="en-US" sz="1400">
                          <a:latin typeface="Times New Roman"/>
                          <a:cs typeface="Times New Roman"/>
                        </a:rPr>
                        <a:t>Quarry, Tunnel, Cave, Lake</a:t>
                      </a:r>
                      <a:endParaRPr lang="ru-RU" sz="1100">
                        <a:latin typeface="Calibri"/>
                        <a:cs typeface="Times New Roman"/>
                      </a:endParaRPr>
                    </a:p>
                  </a:txBody>
                  <a:tcPr marL="68580" marR="68580" marT="0" marB="0"/>
                </a:tc>
                <a:tc>
                  <a:txBody>
                    <a:bodyPr/>
                    <a:lstStyle/>
                    <a:p>
                      <a:pPr algn="ctr">
                        <a:spcAft>
                          <a:spcPts val="0"/>
                        </a:spcAft>
                      </a:pPr>
                      <a:endParaRPr lang="en-US" sz="1400" dirty="0">
                        <a:latin typeface="Times New Roman"/>
                        <a:cs typeface="Times New Roman"/>
                      </a:endParaRPr>
                    </a:p>
                  </a:txBody>
                  <a:tcPr marL="68580" marR="68580" marT="0" marB="0"/>
                </a:tc>
                <a:tc>
                  <a:txBody>
                    <a:bodyPr/>
                    <a:lstStyle/>
                    <a:p>
                      <a:pPr algn="ctr">
                        <a:spcAft>
                          <a:spcPts val="0"/>
                        </a:spcAft>
                      </a:pPr>
                      <a:r>
                        <a:rPr lang="en-US" sz="1400" dirty="0">
                          <a:latin typeface="Times New Roman"/>
                          <a:cs typeface="Times New Roman"/>
                        </a:rPr>
                        <a:t>0-10</a:t>
                      </a:r>
                      <a:endParaRPr lang="ru-RU" sz="1100" dirty="0">
                        <a:latin typeface="Calibri"/>
                        <a:cs typeface="Times New Roman"/>
                      </a:endParaRPr>
                    </a:p>
                  </a:txBody>
                  <a:tcPr marL="68580" marR="68580" marT="0" marB="0" anchor="ctr"/>
                </a:tc>
                <a:tc>
                  <a:txBody>
                    <a:bodyPr/>
                    <a:lstStyle/>
                    <a:p>
                      <a:pPr algn="ctr">
                        <a:spcAft>
                          <a:spcPts val="0"/>
                        </a:spcAft>
                      </a:pPr>
                      <a:r>
                        <a:rPr lang="en-US" sz="1400" dirty="0">
                          <a:latin typeface="Times New Roman"/>
                          <a:cs typeface="Times New Roman"/>
                        </a:rPr>
                        <a:t>0,2-1,7</a:t>
                      </a:r>
                      <a:endParaRPr lang="ru-RU" sz="1100" dirty="0">
                        <a:latin typeface="Calibri"/>
                        <a:cs typeface="Times New Roman"/>
                      </a:endParaRPr>
                    </a:p>
                  </a:txBody>
                  <a:tcPr marL="68580" marR="68580" marT="0" marB="0" anchor="ctr"/>
                </a:tc>
                <a:tc>
                  <a:txBody>
                    <a:bodyPr/>
                    <a:lstStyle/>
                    <a:p>
                      <a:pPr algn="ctr">
                        <a:spcAft>
                          <a:spcPts val="0"/>
                        </a:spcAft>
                      </a:pPr>
                      <a:r>
                        <a:rPr lang="en-US" sz="1400">
                          <a:latin typeface="Times New Roman"/>
                          <a:cs typeface="Times New Roman"/>
                        </a:rPr>
                        <a:t>0,02-0,57</a:t>
                      </a:r>
                      <a:endParaRPr lang="ru-RU" sz="1100">
                        <a:latin typeface="Calibri"/>
                        <a:cs typeface="Times New Roman"/>
                      </a:endParaRPr>
                    </a:p>
                  </a:txBody>
                  <a:tcPr marL="68580" marR="68580" marT="0" marB="0" anchor="ctr"/>
                </a:tc>
                <a:tc>
                  <a:txBody>
                    <a:bodyPr/>
                    <a:lstStyle/>
                    <a:p>
                      <a:pPr algn="ctr">
                        <a:spcAft>
                          <a:spcPts val="0"/>
                        </a:spcAft>
                      </a:pPr>
                      <a:r>
                        <a:rPr lang="en-US" sz="1400">
                          <a:latin typeface="Times New Roman"/>
                          <a:cs typeface="Times New Roman"/>
                        </a:rPr>
                        <a:t>0,01-0,14</a:t>
                      </a:r>
                      <a:endParaRPr lang="ru-RU" sz="1100">
                        <a:latin typeface="Calibri"/>
                        <a:cs typeface="Times New Roman"/>
                      </a:endParaRPr>
                    </a:p>
                  </a:txBody>
                  <a:tcPr marL="68580" marR="68580" marT="0" marB="0" anchor="ctr"/>
                </a:tc>
                <a:tc>
                  <a:txBody>
                    <a:bodyPr/>
                    <a:lstStyle/>
                    <a:p>
                      <a:pPr algn="ctr">
                        <a:spcAft>
                          <a:spcPts val="0"/>
                        </a:spcAft>
                      </a:pPr>
                      <a:r>
                        <a:rPr lang="en-US" sz="1400" dirty="0">
                          <a:latin typeface="Times New Roman"/>
                          <a:cs typeface="Times New Roman"/>
                        </a:rPr>
                        <a:t>&lt;0,01</a:t>
                      </a:r>
                      <a:endParaRPr lang="ru-RU" sz="1100" dirty="0">
                        <a:latin typeface="Calibri"/>
                        <a:cs typeface="Times New Roman"/>
                      </a:endParaRPr>
                    </a:p>
                  </a:txBody>
                  <a:tcPr marL="68580" marR="68580" marT="0" marB="0" anchor="ctr"/>
                </a:tc>
              </a:tr>
            </a:tbl>
          </a:graphicData>
        </a:graphic>
      </p:graphicFrame>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771" name="Object 3"/>
          <p:cNvGraphicFramePr>
            <a:graphicFrameLocks noChangeAspect="1"/>
          </p:cNvGraphicFramePr>
          <p:nvPr/>
        </p:nvGraphicFramePr>
        <p:xfrm>
          <a:off x="1643042" y="4214818"/>
          <a:ext cx="1355725" cy="434975"/>
        </p:xfrm>
        <a:graphic>
          <a:graphicData uri="http://schemas.openxmlformats.org/presentationml/2006/ole">
            <p:oleObj spid="_x0000_s32771" name="Формула" r:id="rId3" imgW="1358310" imgH="431613" progId="Equation.3">
              <p:embed/>
            </p:oleObj>
          </a:graphicData>
        </a:graphic>
      </p:graphicFrame>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776" name="Object 8"/>
          <p:cNvGraphicFramePr>
            <a:graphicFrameLocks noChangeAspect="1"/>
          </p:cNvGraphicFramePr>
          <p:nvPr/>
        </p:nvGraphicFramePr>
        <p:xfrm>
          <a:off x="1643042" y="4929198"/>
          <a:ext cx="1311275" cy="427038"/>
        </p:xfrm>
        <a:graphic>
          <a:graphicData uri="http://schemas.openxmlformats.org/presentationml/2006/ole">
            <p:oleObj spid="_x0000_s32776" name="Формула" r:id="rId4" imgW="1307532" imgH="431613" progId="Equation.3">
              <p:embed/>
            </p:oleObj>
          </a:graphicData>
        </a:graphic>
      </p:graphicFrame>
      <p:sp>
        <p:nvSpPr>
          <p:cNvPr id="32778" name="Rectangle 10"/>
          <p:cNvSpPr>
            <a:spLocks noChangeArrowheads="1"/>
          </p:cNvSpPr>
          <p:nvPr/>
        </p:nvSpPr>
        <p:spPr bwMode="auto">
          <a:xfrm>
            <a:off x="0" y="4270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descr="cc_by_logo_png.png"/>
          <p:cNvPicPr>
            <a:picLocks noChangeAspect="1"/>
          </p:cNvPicPr>
          <p:nvPr/>
        </p:nvPicPr>
        <p:blipFill>
          <a:blip r:embed="rId5"/>
          <a:stretch>
            <a:fillRect/>
          </a:stretch>
        </p:blipFill>
        <p:spPr>
          <a:xfrm>
            <a:off x="0" y="6428231"/>
            <a:ext cx="1228346" cy="4297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Содержимое 3" descr="IMG_20190320_124207.jpg"/>
          <p:cNvPicPr>
            <a:picLocks noGrp="1" noChangeAspect="1"/>
          </p:cNvPicPr>
          <p:nvPr>
            <p:ph idx="1"/>
          </p:nvPr>
        </p:nvPicPr>
        <p:blipFill>
          <a:blip r:embed="rId2" cstate="print">
            <a:lum bright="12000" contrast="18000"/>
          </a:blip>
          <a:srcRect/>
          <a:stretch>
            <a:fillRect/>
          </a:stretch>
        </p:blipFill>
        <p:spPr>
          <a:xfrm>
            <a:off x="0" y="1392198"/>
            <a:ext cx="4429124" cy="3321074"/>
          </a:xfrm>
        </p:spPr>
      </p:pic>
      <p:pic>
        <p:nvPicPr>
          <p:cNvPr id="3" name="Picture 2" descr="C:\Users\пользователь\Downloads\graph.jpg"/>
          <p:cNvPicPr>
            <a:picLocks noChangeAspect="1" noChangeArrowheads="1"/>
          </p:cNvPicPr>
          <p:nvPr/>
        </p:nvPicPr>
        <p:blipFill>
          <a:blip r:embed="rId3" cstate="print"/>
          <a:srcRect/>
          <a:stretch>
            <a:fillRect/>
          </a:stretch>
        </p:blipFill>
        <p:spPr bwMode="auto">
          <a:xfrm>
            <a:off x="5143504" y="1407394"/>
            <a:ext cx="3071834" cy="3307489"/>
          </a:xfrm>
          <a:prstGeom prst="rect">
            <a:avLst/>
          </a:prstGeom>
          <a:noFill/>
          <a:ln w="9525">
            <a:noFill/>
            <a:miter lim="800000"/>
            <a:headEnd/>
            <a:tailEnd/>
          </a:ln>
        </p:spPr>
      </p:pic>
      <p:sp>
        <p:nvSpPr>
          <p:cNvPr id="11267" name="Rectangle 3"/>
          <p:cNvSpPr>
            <a:spLocks noChangeArrowheads="1"/>
          </p:cNvSpPr>
          <p:nvPr/>
        </p:nvSpPr>
        <p:spPr bwMode="auto">
          <a:xfrm>
            <a:off x="285720" y="4929198"/>
            <a:ext cx="850112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The mine network provides a unique opportunity to study the hydrodynamic and geochemistry of groundwater and their interaction with surface waters.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study was supported by BSUIN project of the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Interreg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Baltic Sea Program</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p:txBody>
      </p:sp>
      <p:sp>
        <p:nvSpPr>
          <p:cNvPr id="5" name="Прямоугольник 4"/>
          <p:cNvSpPr/>
          <p:nvPr/>
        </p:nvSpPr>
        <p:spPr>
          <a:xfrm>
            <a:off x="571472" y="357166"/>
            <a:ext cx="7715304" cy="707886"/>
          </a:xfrm>
          <a:prstGeom prst="rect">
            <a:avLst/>
          </a:prstGeom>
        </p:spPr>
        <p:txBody>
          <a:bodyPr wrap="square">
            <a:spAutoFit/>
          </a:bodyPr>
          <a:lstStyle/>
          <a:p>
            <a:r>
              <a:rPr lang="en-US" sz="2000" dirty="0" smtClean="0">
                <a:latin typeface="Times New Roman" pitchFamily="18" charset="0"/>
                <a:cs typeface="Times New Roman" pitchFamily="18" charset="0"/>
              </a:rPr>
              <a:t>In March 2019, the </a:t>
            </a:r>
            <a:r>
              <a:rPr lang="en-US" sz="2000" dirty="0" err="1" smtClean="0">
                <a:latin typeface="Times New Roman" pitchFamily="18" charset="0"/>
                <a:cs typeface="Times New Roman" pitchFamily="18" charset="0"/>
              </a:rPr>
              <a:t>CastAway</a:t>
            </a:r>
            <a:r>
              <a:rPr lang="en-US" sz="2000" dirty="0" smtClean="0">
                <a:latin typeface="Times New Roman" pitchFamily="18" charset="0"/>
                <a:cs typeface="Times New Roman" pitchFamily="18" charset="0"/>
              </a:rPr>
              <a:t>-CTD measured the depth of the Large quarry, temperature and electrical conductivity in the water layer.</a:t>
            </a:r>
            <a:endParaRPr lang="ru-RU" sz="2000" dirty="0" smtClean="0">
              <a:latin typeface="Times New Roman" pitchFamily="18" charset="0"/>
              <a:cs typeface="Times New Roman" pitchFamily="18" charset="0"/>
            </a:endParaRPr>
          </a:p>
        </p:txBody>
      </p:sp>
      <p:pic>
        <p:nvPicPr>
          <p:cNvPr id="6" name="Рисунок 5" descr="cc_by_logo_png.png"/>
          <p:cNvPicPr>
            <a:picLocks noChangeAspect="1"/>
          </p:cNvPicPr>
          <p:nvPr/>
        </p:nvPicPr>
        <p:blipFill>
          <a:blip r:embed="rId4"/>
          <a:stretch>
            <a:fillRect/>
          </a:stretch>
        </p:blipFill>
        <p:spPr>
          <a:xfrm>
            <a:off x="0" y="6428231"/>
            <a:ext cx="1228346" cy="4297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smtClean="0"/>
          </a:p>
        </p:txBody>
      </p:sp>
      <p:pic>
        <p:nvPicPr>
          <p:cNvPr id="5" name="Содержимое 4" descr="20180816_153719.jpg"/>
          <p:cNvPicPr>
            <a:picLocks noGrp="1" noChangeAspect="1"/>
          </p:cNvPicPr>
          <p:nvPr>
            <p:ph idx="1"/>
          </p:nvPr>
        </p:nvPicPr>
        <p:blipFill>
          <a:blip r:embed="rId2" cstate="print"/>
          <a:stretch>
            <a:fillRect/>
          </a:stretch>
        </p:blipFill>
        <p:spPr>
          <a:xfrm>
            <a:off x="2309018" y="1600200"/>
            <a:ext cx="4525963" cy="4525963"/>
          </a:xfrm>
        </p:spPr>
      </p:pic>
      <p:pic>
        <p:nvPicPr>
          <p:cNvPr id="6" name="Рисунок 5" descr="IMG_20190320_110824.jpg"/>
          <p:cNvPicPr>
            <a:picLocks noChangeAspect="1"/>
          </p:cNvPicPr>
          <p:nvPr/>
        </p:nvPicPr>
        <p:blipFill>
          <a:blip r:embed="rId3" cstate="print"/>
          <a:stretch>
            <a:fillRect/>
          </a:stretch>
        </p:blipFill>
        <p:spPr>
          <a:xfrm>
            <a:off x="2000250" y="0"/>
            <a:ext cx="5143500" cy="6858000"/>
          </a:xfrm>
          <a:prstGeom prst="rect">
            <a:avLst/>
          </a:prstGeom>
        </p:spPr>
      </p:pic>
      <p:sp>
        <p:nvSpPr>
          <p:cNvPr id="8" name="Прямоугольник 7"/>
          <p:cNvSpPr/>
          <p:nvPr/>
        </p:nvSpPr>
        <p:spPr>
          <a:xfrm>
            <a:off x="2571736" y="4000504"/>
            <a:ext cx="4786346" cy="1200329"/>
          </a:xfrm>
          <a:prstGeom prst="rect">
            <a:avLst/>
          </a:prstGeom>
        </p:spPr>
        <p:txBody>
          <a:bodyPr wrap="square">
            <a:spAutoFit/>
          </a:bodyPr>
          <a:lstStyle/>
          <a:p>
            <a:pPr algn="ctr"/>
            <a:r>
              <a:rPr lang="en-US" sz="3600" dirty="0" smtClean="0">
                <a:solidFill>
                  <a:schemeClr val="bg1"/>
                </a:solidFill>
              </a:rPr>
              <a:t>Thank you for your attention</a:t>
            </a:r>
            <a:endParaRPr lang="ru-RU" sz="3600" dirty="0">
              <a:solidFill>
                <a:schemeClr val="bg1"/>
              </a:solidFill>
            </a:endParaRPr>
          </a:p>
        </p:txBody>
      </p:sp>
      <p:pic>
        <p:nvPicPr>
          <p:cNvPr id="7" name="Рисунок 6" descr="cc_by_logo_png.png"/>
          <p:cNvPicPr>
            <a:picLocks noChangeAspect="1"/>
          </p:cNvPicPr>
          <p:nvPr/>
        </p:nvPicPr>
        <p:blipFill>
          <a:blip r:embed="rId4"/>
          <a:stretch>
            <a:fillRect/>
          </a:stretch>
        </p:blipFill>
        <p:spPr>
          <a:xfrm>
            <a:off x="0" y="6428231"/>
            <a:ext cx="1228346" cy="4297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MapOfEurop2"/>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pic>
        <p:nvPicPr>
          <p:cNvPr id="4" name="Рисунок 3" descr="cc_by_logo_png.png"/>
          <p:cNvPicPr>
            <a:picLocks noChangeAspect="1"/>
          </p:cNvPicPr>
          <p:nvPr/>
        </p:nvPicPr>
        <p:blipFill>
          <a:blip r:embed="rId4"/>
          <a:stretch>
            <a:fillRect/>
          </a:stretch>
        </p:blipFill>
        <p:spPr>
          <a:xfrm>
            <a:off x="0" y="6428231"/>
            <a:ext cx="1228346" cy="4297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285750" y="642938"/>
            <a:ext cx="8229600" cy="5286392"/>
          </a:xfrm>
        </p:spPr>
        <p:txBody>
          <a:bodyPr/>
          <a:lstStyle/>
          <a:p>
            <a:pPr algn="just" eaLnBrk="1" hangingPunct="1"/>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Ruskeala</a:t>
            </a:r>
            <a:r>
              <a:rPr lang="en-US" sz="2800" dirty="0" smtClean="0">
                <a:latin typeface="Times New Roman" pitchFamily="18" charset="0"/>
                <a:cs typeface="Times New Roman" pitchFamily="18" charset="0"/>
              </a:rPr>
              <a:t> underground space formed as a result of the extraction of marble</a:t>
            </a:r>
            <a:r>
              <a:rPr lang="ru-RU"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Carbonate rocks</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are connected to the metamorphosed sedimentary-volcanogenic formations of the </a:t>
            </a:r>
            <a:r>
              <a:rPr lang="en-US" sz="2800" b="1" i="1" dirty="0" smtClean="0">
                <a:latin typeface="Times New Roman" pitchFamily="18" charset="0"/>
                <a:cs typeface="Times New Roman" pitchFamily="18" charset="0"/>
              </a:rPr>
              <a:t>Lower </a:t>
            </a:r>
            <a:r>
              <a:rPr lang="en-US" sz="2800" b="1" i="1" dirty="0" err="1" smtClean="0">
                <a:latin typeface="Times New Roman" pitchFamily="18" charset="0"/>
                <a:cs typeface="Times New Roman" pitchFamily="18" charset="0"/>
              </a:rPr>
              <a:t>Proterozoic</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 the </a:t>
            </a:r>
            <a:r>
              <a:rPr lang="en-US" sz="2800" b="1" i="1" dirty="0" err="1" smtClean="0">
                <a:latin typeface="Times New Roman" pitchFamily="18" charset="0"/>
                <a:cs typeface="Times New Roman" pitchFamily="18" charset="0"/>
              </a:rPr>
              <a:t>Fennoscandian</a:t>
            </a:r>
            <a:r>
              <a:rPr lang="en-US" sz="2800" b="1" i="1" dirty="0" smtClean="0">
                <a:latin typeface="Times New Roman" pitchFamily="18" charset="0"/>
                <a:cs typeface="Times New Roman" pitchFamily="18" charset="0"/>
              </a:rPr>
              <a:t> Shield. </a:t>
            </a:r>
          </a:p>
          <a:p>
            <a:pPr algn="just" eaLnBrk="1" hangingPunct="1"/>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Ruskeala</a:t>
            </a:r>
            <a:r>
              <a:rPr lang="en-US" sz="2800" dirty="0" smtClean="0">
                <a:latin typeface="Times New Roman" pitchFamily="18" charset="0"/>
                <a:cs typeface="Times New Roman" pitchFamily="18" charset="0"/>
              </a:rPr>
              <a:t> marble has been known since the 18th century and was mined intermittently until the end of the last century.</a:t>
            </a:r>
          </a:p>
          <a:p>
            <a:pPr algn="just" eaLnBrk="1" hangingPunct="1"/>
            <a:r>
              <a:rPr lang="en-US" sz="2800" dirty="0" smtClean="0">
                <a:latin typeface="Times New Roman" pitchFamily="18" charset="0"/>
                <a:cs typeface="Times New Roman" pitchFamily="18" charset="0"/>
              </a:rPr>
              <a:t>Marble was used in the construction and decoration of St. Petersburg palaces and cathedrals.</a:t>
            </a:r>
          </a:p>
          <a:p>
            <a:pPr eaLnBrk="1" hangingPunct="1">
              <a:buNone/>
            </a:pPr>
            <a:endParaRPr lang="ru-RU" sz="2800" dirty="0" smtClean="0">
              <a:cs typeface="Times New Roman" pitchFamily="18" charset="0"/>
            </a:endParaRPr>
          </a:p>
        </p:txBody>
      </p:sp>
      <p:pic>
        <p:nvPicPr>
          <p:cNvPr id="3" name="Рисунок 2" descr="cc_by_logo_png.png"/>
          <p:cNvPicPr>
            <a:picLocks noChangeAspect="1"/>
          </p:cNvPicPr>
          <p:nvPr/>
        </p:nvPicPr>
        <p:blipFill>
          <a:blip r:embed="rId2"/>
          <a:stretch>
            <a:fillRect/>
          </a:stretch>
        </p:blipFill>
        <p:spPr>
          <a:xfrm>
            <a:off x="0" y="6428231"/>
            <a:ext cx="1228346" cy="429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2"/>
          <p:cNvSpPr>
            <a:spLocks noGrp="1"/>
          </p:cNvSpPr>
          <p:nvPr>
            <p:ph idx="1"/>
          </p:nvPr>
        </p:nvSpPr>
        <p:spPr>
          <a:xfrm>
            <a:off x="428596" y="857232"/>
            <a:ext cx="8229600" cy="4525963"/>
          </a:xfrm>
        </p:spPr>
        <p:txBody>
          <a:bodyPr/>
          <a:lstStyle/>
          <a:p>
            <a:pPr algn="just" eaLnBrk="1" hangingPunct="1"/>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Ruskeala</a:t>
            </a:r>
            <a:r>
              <a:rPr lang="en-US" dirty="0" smtClean="0">
                <a:latin typeface="Times New Roman" pitchFamily="18" charset="0"/>
                <a:cs typeface="Times New Roman" pitchFamily="18" charset="0"/>
              </a:rPr>
              <a:t> underground laboratory was organized jointly with the </a:t>
            </a:r>
            <a:r>
              <a:rPr lang="en-US" b="1" i="1" dirty="0" smtClean="0">
                <a:latin typeface="Times New Roman" pitchFamily="18" charset="0"/>
                <a:cs typeface="Times New Roman" pitchFamily="18" charset="0"/>
              </a:rPr>
              <a:t>Karelian Research Center of the Russian Academy of Sciences</a:t>
            </a:r>
            <a:r>
              <a:rPr lang="en-US" dirty="0" smtClean="0">
                <a:latin typeface="Times New Roman" pitchFamily="18" charset="0"/>
                <a:cs typeface="Times New Roman" pitchFamily="18" charset="0"/>
              </a:rPr>
              <a:t> and the </a:t>
            </a:r>
            <a:r>
              <a:rPr lang="en-US" b="1" i="1" dirty="0" err="1" smtClean="0">
                <a:latin typeface="Times New Roman" pitchFamily="18" charset="0"/>
                <a:cs typeface="Times New Roman" pitchFamily="18" charset="0"/>
              </a:rPr>
              <a:t>Kolmas</a:t>
            </a:r>
            <a:r>
              <a:rPr lang="en-US" b="1" i="1" dirty="0" smtClean="0">
                <a:latin typeface="Times New Roman" pitchFamily="18" charset="0"/>
                <a:cs typeface="Times New Roman" pitchFamily="18" charset="0"/>
              </a:rPr>
              <a:t> Karelia company </a:t>
            </a:r>
            <a:r>
              <a:rPr lang="en-US" dirty="0" smtClean="0">
                <a:latin typeface="Times New Roman" pitchFamily="18" charset="0"/>
                <a:cs typeface="Times New Roman" pitchFamily="18" charset="0"/>
              </a:rPr>
              <a:t>as an experimental innovative structure for the study of underground space.</a:t>
            </a:r>
          </a:p>
          <a:p>
            <a:pPr algn="just" eaLnBrk="1" hangingPunct="1"/>
            <a:r>
              <a:rPr lang="en-US" dirty="0" err="1" smtClean="0">
                <a:latin typeface="Times New Roman" pitchFamily="18" charset="0"/>
                <a:cs typeface="Times New Roman" pitchFamily="18" charset="0"/>
              </a:rPr>
              <a:t>KarRC</a:t>
            </a:r>
            <a:r>
              <a:rPr lang="en-US" dirty="0" smtClean="0">
                <a:latin typeface="Times New Roman" pitchFamily="18" charset="0"/>
                <a:cs typeface="Times New Roman" pitchFamily="18" charset="0"/>
              </a:rPr>
              <a:t> RAS is a partner of the </a:t>
            </a:r>
            <a:r>
              <a:rPr lang="en-US" b="1" i="1" dirty="0" smtClean="0">
                <a:latin typeface="Times New Roman" pitchFamily="18" charset="0"/>
                <a:cs typeface="Times New Roman" pitchFamily="18" charset="0"/>
              </a:rPr>
              <a:t>Baltic See </a:t>
            </a:r>
            <a:r>
              <a:rPr lang="en-US" b="1" i="1" dirty="0" err="1" smtClean="0">
                <a:latin typeface="Times New Roman" pitchFamily="18" charset="0"/>
                <a:cs typeface="Times New Roman" pitchFamily="18" charset="0"/>
              </a:rPr>
              <a:t>Undeground</a:t>
            </a:r>
            <a:r>
              <a:rPr lang="en-US" b="1" i="1" dirty="0" smtClean="0">
                <a:latin typeface="Times New Roman" pitchFamily="18" charset="0"/>
                <a:cs typeface="Times New Roman" pitchFamily="18" charset="0"/>
              </a:rPr>
              <a:t> Innovation Network</a:t>
            </a:r>
            <a:r>
              <a:rPr lang="en-US" dirty="0" smtClean="0">
                <a:latin typeface="Times New Roman" pitchFamily="18" charset="0"/>
                <a:cs typeface="Times New Roman" pitchFamily="18" charset="0"/>
              </a:rPr>
              <a:t> (BSUIN) project of the </a:t>
            </a:r>
            <a:r>
              <a:rPr lang="en-US" b="1" i="1" dirty="0" err="1" smtClean="0">
                <a:latin typeface="Times New Roman" pitchFamily="18" charset="0"/>
                <a:cs typeface="Times New Roman" pitchFamily="18" charset="0"/>
              </a:rPr>
              <a:t>Interreg</a:t>
            </a:r>
            <a:r>
              <a:rPr lang="en-US" b="1" i="1" dirty="0" smtClean="0">
                <a:latin typeface="Times New Roman" pitchFamily="18" charset="0"/>
                <a:cs typeface="Times New Roman" pitchFamily="18" charset="0"/>
              </a:rPr>
              <a:t> Baltic Sea Program</a:t>
            </a:r>
          </a:p>
          <a:p>
            <a:pPr eaLnBrk="1" hangingPunct="1"/>
            <a:endParaRPr lang="en-US" dirty="0" smtClean="0"/>
          </a:p>
          <a:p>
            <a:pPr eaLnBrk="1" hangingPunct="1"/>
            <a:endParaRPr lang="ru-RU" dirty="0" smtClean="0"/>
          </a:p>
        </p:txBody>
      </p:sp>
      <p:pic>
        <p:nvPicPr>
          <p:cNvPr id="3" name="Рисунок 2" descr="cc_by_logo_png.png"/>
          <p:cNvPicPr>
            <a:picLocks noChangeAspect="1"/>
          </p:cNvPicPr>
          <p:nvPr/>
        </p:nvPicPr>
        <p:blipFill>
          <a:blip r:embed="rId2"/>
          <a:stretch>
            <a:fillRect/>
          </a:stretch>
        </p:blipFill>
        <p:spPr>
          <a:xfrm>
            <a:off x="0" y="6428231"/>
            <a:ext cx="1228346" cy="4297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Содержимое 3" descr="IMG_20190320_110842.jpg"/>
          <p:cNvPicPr>
            <a:picLocks noGrp="1" noChangeAspect="1"/>
          </p:cNvPicPr>
          <p:nvPr>
            <p:ph idx="1"/>
          </p:nvPr>
        </p:nvPicPr>
        <p:blipFill>
          <a:blip r:embed="rId2">
            <a:lum contrast="6000"/>
          </a:blip>
          <a:srcRect/>
          <a:stretch>
            <a:fillRect/>
          </a:stretch>
        </p:blipFill>
        <p:spPr>
          <a:xfrm>
            <a:off x="0" y="0"/>
            <a:ext cx="9144000" cy="6858000"/>
          </a:xfrm>
        </p:spPr>
      </p:pic>
      <p:sp>
        <p:nvSpPr>
          <p:cNvPr id="3" name="Прямоугольник 2"/>
          <p:cNvSpPr/>
          <p:nvPr/>
        </p:nvSpPr>
        <p:spPr>
          <a:xfrm>
            <a:off x="1214414" y="0"/>
            <a:ext cx="3286148" cy="3693319"/>
          </a:xfrm>
          <a:prstGeom prst="rect">
            <a:avLst/>
          </a:prstGeom>
        </p:spPr>
        <p:txBody>
          <a:bodyPr wrap="square">
            <a:spAutoFit/>
          </a:bodyPr>
          <a:lstStyle/>
          <a:p>
            <a:pPr algn="ctr" eaLnBrk="1" hangingPunct="1"/>
            <a:r>
              <a:rPr lang="en-US" dirty="0" smtClean="0">
                <a:solidFill>
                  <a:srgbClr val="FFFF00"/>
                </a:solidFill>
                <a:cs typeface="Times New Roman" pitchFamily="18" charset="0"/>
              </a:rPr>
              <a:t>Currently mine workings (quarries, tunnels, caves) are filled (partially or completely) with groundwater.</a:t>
            </a:r>
          </a:p>
          <a:p>
            <a:pPr algn="ctr" eaLnBrk="1" hangingPunct="1"/>
            <a:r>
              <a:rPr lang="en-US" dirty="0" smtClean="0">
                <a:solidFill>
                  <a:srgbClr val="FFFF00"/>
                </a:solidFill>
                <a:cs typeface="Times New Roman" pitchFamily="18" charset="0"/>
              </a:rPr>
              <a:t>The </a:t>
            </a:r>
            <a:r>
              <a:rPr lang="en-US" dirty="0" err="1" smtClean="0">
                <a:solidFill>
                  <a:srgbClr val="FFFF00"/>
                </a:solidFill>
                <a:cs typeface="Times New Roman" pitchFamily="18" charset="0"/>
              </a:rPr>
              <a:t>Ruskeala</a:t>
            </a:r>
            <a:r>
              <a:rPr lang="en-US" dirty="0" smtClean="0">
                <a:solidFill>
                  <a:srgbClr val="FFFF00"/>
                </a:solidFill>
                <a:cs typeface="Times New Roman" pitchFamily="18" charset="0"/>
              </a:rPr>
              <a:t> Park is a good example of a careful attitude to the monument of industrial heritage when it is successfully used in the field of tourism. </a:t>
            </a:r>
          </a:p>
          <a:p>
            <a:pPr algn="ctr" eaLnBrk="1" hangingPunct="1"/>
            <a:r>
              <a:rPr lang="en-US" dirty="0" smtClean="0">
                <a:solidFill>
                  <a:srgbClr val="FFFF00"/>
                </a:solidFill>
                <a:cs typeface="Times New Roman" pitchFamily="18" charset="0"/>
              </a:rPr>
              <a:t>But there is still insufficient knowledge about the </a:t>
            </a:r>
            <a:r>
              <a:rPr lang="en-US" dirty="0" err="1" smtClean="0">
                <a:solidFill>
                  <a:srgbClr val="FFFF00"/>
                </a:solidFill>
                <a:cs typeface="Times New Roman" pitchFamily="18" charset="0"/>
              </a:rPr>
              <a:t>hydrogeological</a:t>
            </a:r>
            <a:r>
              <a:rPr lang="en-US" dirty="0" smtClean="0">
                <a:solidFill>
                  <a:srgbClr val="FFFF00"/>
                </a:solidFill>
                <a:cs typeface="Times New Roman" pitchFamily="18" charset="0"/>
              </a:rPr>
              <a:t> conditions of the area and water quality</a:t>
            </a:r>
            <a:endParaRPr lang="ru-RU" dirty="0" smtClean="0">
              <a:solidFill>
                <a:srgbClr val="FFFF00"/>
              </a:solidFill>
              <a:cs typeface="Times New Roman" pitchFamily="18" charset="0"/>
            </a:endParaRPr>
          </a:p>
        </p:txBody>
      </p:sp>
      <p:pic>
        <p:nvPicPr>
          <p:cNvPr id="4" name="Рисунок 3" descr="cc_by_logo_png.png"/>
          <p:cNvPicPr>
            <a:picLocks noChangeAspect="1"/>
          </p:cNvPicPr>
          <p:nvPr/>
        </p:nvPicPr>
        <p:blipFill>
          <a:blip r:embed="rId3"/>
          <a:stretch>
            <a:fillRect/>
          </a:stretch>
        </p:blipFill>
        <p:spPr>
          <a:xfrm>
            <a:off x="0" y="6428231"/>
            <a:ext cx="1228346" cy="4297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274638"/>
            <a:ext cx="7043758" cy="706437"/>
          </a:xfrm>
        </p:spPr>
        <p:txBody>
          <a:bodyPr/>
          <a:lstStyle/>
          <a:p>
            <a:pPr eaLnBrk="1" hangingPunct="1"/>
            <a:r>
              <a:rPr lang="en-US" sz="3200" dirty="0" smtClean="0">
                <a:latin typeface="Times New Roman" pitchFamily="18" charset="0"/>
                <a:cs typeface="Times New Roman" pitchFamily="18" charset="0"/>
              </a:rPr>
              <a:t>Sampling sites</a:t>
            </a:r>
            <a:endParaRPr lang="ru-RU" sz="3200"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7286644" y="3571876"/>
          <a:ext cx="1143008" cy="2346960"/>
        </p:xfrm>
        <a:graphic>
          <a:graphicData uri="http://schemas.openxmlformats.org/drawingml/2006/table">
            <a:tbl>
              <a:tblPr firstRow="1" bandRow="1">
                <a:tableStyleId>{2D5ABB26-0587-4C30-8999-92F81FD0307C}</a:tableStyleId>
              </a:tblPr>
              <a:tblGrid>
                <a:gridCol w="316768"/>
                <a:gridCol w="826240"/>
              </a:tblGrid>
              <a:tr h="299852">
                <a:tc>
                  <a:txBody>
                    <a:bodyPr/>
                    <a:lstStyle/>
                    <a:p>
                      <a:r>
                        <a:rPr lang="en-US" sz="1600" dirty="0" smtClean="0"/>
                        <a:t>1</a:t>
                      </a:r>
                      <a:endParaRPr lang="ru-RU" sz="1600" b="0" dirty="0"/>
                    </a:p>
                  </a:txBody>
                  <a:tcPr/>
                </a:tc>
                <a:tc>
                  <a:txBody>
                    <a:bodyPr/>
                    <a:lstStyle/>
                    <a:p>
                      <a:r>
                        <a:rPr lang="en-US" sz="1600" dirty="0" smtClean="0"/>
                        <a:t>Cave</a:t>
                      </a:r>
                      <a:endParaRPr lang="ru-RU" sz="1600" b="0" dirty="0"/>
                    </a:p>
                  </a:txBody>
                  <a:tcPr/>
                </a:tc>
              </a:tr>
              <a:tr h="299852">
                <a:tc>
                  <a:txBody>
                    <a:bodyPr/>
                    <a:lstStyle/>
                    <a:p>
                      <a:r>
                        <a:rPr lang="en-US" sz="1600" dirty="0" smtClean="0"/>
                        <a:t>2</a:t>
                      </a:r>
                      <a:endParaRPr lang="ru-RU" sz="1600" dirty="0"/>
                    </a:p>
                  </a:txBody>
                  <a:tcPr/>
                </a:tc>
                <a:tc>
                  <a:txBody>
                    <a:bodyPr/>
                    <a:lstStyle/>
                    <a:p>
                      <a:r>
                        <a:rPr lang="en-US" sz="1600" dirty="0" smtClean="0"/>
                        <a:t>Tunnel</a:t>
                      </a:r>
                      <a:endParaRPr lang="ru-RU" sz="1600" dirty="0"/>
                    </a:p>
                  </a:txBody>
                  <a:tcPr/>
                </a:tc>
              </a:tr>
              <a:tr h="299852">
                <a:tc>
                  <a:txBody>
                    <a:bodyPr/>
                    <a:lstStyle/>
                    <a:p>
                      <a:r>
                        <a:rPr lang="en-US" sz="1600" dirty="0" smtClean="0"/>
                        <a:t>3</a:t>
                      </a:r>
                      <a:endParaRPr lang="ru-RU" sz="1600" dirty="0"/>
                    </a:p>
                  </a:txBody>
                  <a:tcPr/>
                </a:tc>
                <a:tc>
                  <a:txBody>
                    <a:bodyPr/>
                    <a:lstStyle/>
                    <a:p>
                      <a:r>
                        <a:rPr lang="en-US" sz="1600" dirty="0" smtClean="0"/>
                        <a:t>Lake</a:t>
                      </a:r>
                      <a:endParaRPr lang="ru-RU" sz="1600" dirty="0"/>
                    </a:p>
                  </a:txBody>
                  <a:tcPr/>
                </a:tc>
              </a:tr>
              <a:tr h="299852">
                <a:tc>
                  <a:txBody>
                    <a:bodyPr/>
                    <a:lstStyle/>
                    <a:p>
                      <a:r>
                        <a:rPr lang="en-US" sz="1600" dirty="0" smtClean="0"/>
                        <a:t>4</a:t>
                      </a:r>
                      <a:endParaRPr lang="ru-RU" sz="1600" dirty="0"/>
                    </a:p>
                  </a:txBody>
                  <a:tcPr/>
                </a:tc>
                <a:tc>
                  <a:txBody>
                    <a:bodyPr/>
                    <a:lstStyle/>
                    <a:p>
                      <a:pPr algn="l" fontAlgn="b"/>
                      <a:r>
                        <a:rPr lang="en-US" sz="1600" dirty="0" smtClean="0"/>
                        <a:t>  Quarry</a:t>
                      </a:r>
                      <a:endParaRPr lang="en-US" sz="1600" b="1" i="0" u="none" strike="noStrike" dirty="0">
                        <a:solidFill>
                          <a:srgbClr val="000000"/>
                        </a:solidFill>
                        <a:latin typeface="Calibri"/>
                      </a:endParaRPr>
                    </a:p>
                  </a:txBody>
                  <a:tcPr marL="0" marR="0" marT="0" marB="0" anchor="b"/>
                </a:tc>
              </a:tr>
              <a:tr h="299852">
                <a:tc>
                  <a:txBody>
                    <a:bodyPr/>
                    <a:lstStyle/>
                    <a:p>
                      <a:r>
                        <a:rPr lang="en-US" sz="1600" dirty="0" smtClean="0"/>
                        <a:t>5</a:t>
                      </a:r>
                      <a:endParaRPr lang="ru-RU" sz="1600" dirty="0"/>
                    </a:p>
                  </a:txBody>
                  <a:tcPr/>
                </a:tc>
                <a:tc>
                  <a:txBody>
                    <a:bodyPr/>
                    <a:lstStyle/>
                    <a:p>
                      <a:r>
                        <a:rPr lang="en-US" sz="1600" dirty="0" smtClean="0"/>
                        <a:t>Quarry</a:t>
                      </a:r>
                      <a:endParaRPr lang="ru-RU" sz="1600" dirty="0"/>
                    </a:p>
                  </a:txBody>
                  <a:tcPr/>
                </a:tc>
              </a:tr>
              <a:tr h="299852">
                <a:tc>
                  <a:txBody>
                    <a:bodyPr/>
                    <a:lstStyle/>
                    <a:p>
                      <a:r>
                        <a:rPr lang="en-US" sz="1600" dirty="0" smtClean="0"/>
                        <a:t>6</a:t>
                      </a:r>
                      <a:endParaRPr lang="ru-RU" sz="1600" dirty="0"/>
                    </a:p>
                  </a:txBody>
                  <a:tcPr/>
                </a:tc>
                <a:tc>
                  <a:txBody>
                    <a:bodyPr/>
                    <a:lstStyle/>
                    <a:p>
                      <a:r>
                        <a:rPr lang="en-US" sz="1600" dirty="0" smtClean="0"/>
                        <a:t>River</a:t>
                      </a:r>
                      <a:endParaRPr lang="ru-RU" sz="1600" dirty="0"/>
                    </a:p>
                  </a:txBody>
                  <a:tcPr/>
                </a:tc>
              </a:tr>
              <a:tr h="299852">
                <a:tc>
                  <a:txBody>
                    <a:bodyPr/>
                    <a:lstStyle/>
                    <a:p>
                      <a:r>
                        <a:rPr lang="en-US" sz="1600" dirty="0" smtClean="0"/>
                        <a:t>7</a:t>
                      </a:r>
                      <a:endParaRPr lang="ru-RU" sz="1600" dirty="0"/>
                    </a:p>
                  </a:txBody>
                  <a:tcPr/>
                </a:tc>
                <a:tc>
                  <a:txBody>
                    <a:bodyPr/>
                    <a:lstStyle/>
                    <a:p>
                      <a:r>
                        <a:rPr lang="en-US" sz="1600" dirty="0" smtClean="0"/>
                        <a:t>Well</a:t>
                      </a:r>
                      <a:endParaRPr lang="ru-RU" sz="1600" dirty="0"/>
                    </a:p>
                  </a:txBody>
                  <a:tcPr/>
                </a:tc>
              </a:tr>
            </a:tbl>
          </a:graphicData>
        </a:graphic>
      </p:graphicFrame>
      <p:pic>
        <p:nvPicPr>
          <p:cNvPr id="6177" name="Picture 33" descr="C:\Users\пользователь\Downloads\ruskeala.jpg"/>
          <p:cNvPicPr>
            <a:picLocks noChangeAspect="1" noChangeArrowheads="1"/>
          </p:cNvPicPr>
          <p:nvPr/>
        </p:nvPicPr>
        <p:blipFill>
          <a:blip r:embed="rId3" cstate="print"/>
          <a:srcRect/>
          <a:stretch>
            <a:fillRect/>
          </a:stretch>
        </p:blipFill>
        <p:spPr bwMode="auto">
          <a:xfrm>
            <a:off x="857224" y="1000108"/>
            <a:ext cx="6141720" cy="4989576"/>
          </a:xfrm>
          <a:prstGeom prst="rect">
            <a:avLst/>
          </a:prstGeom>
          <a:noFill/>
        </p:spPr>
      </p:pic>
      <p:pic>
        <p:nvPicPr>
          <p:cNvPr id="5" name="Рисунок 4" descr="cc_by_logo_png.png"/>
          <p:cNvPicPr>
            <a:picLocks noChangeAspect="1"/>
          </p:cNvPicPr>
          <p:nvPr/>
        </p:nvPicPr>
        <p:blipFill>
          <a:blip r:embed="rId4"/>
          <a:stretch>
            <a:fillRect/>
          </a:stretch>
        </p:blipFill>
        <p:spPr>
          <a:xfrm>
            <a:off x="0" y="6428231"/>
            <a:ext cx="1228346" cy="4297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Содержимое 3" descr="20180816_153305.jpg"/>
          <p:cNvPicPr>
            <a:picLocks noGrp="1" noChangeAspect="1"/>
          </p:cNvPicPr>
          <p:nvPr>
            <p:ph idx="1"/>
          </p:nvPr>
        </p:nvPicPr>
        <p:blipFill>
          <a:blip r:embed="rId2">
            <a:lum bright="6000" contrast="6000"/>
          </a:blip>
          <a:srcRect t="2847" b="22151"/>
          <a:stretch>
            <a:fillRect/>
          </a:stretch>
        </p:blipFill>
        <p:spPr>
          <a:xfrm>
            <a:off x="0" y="-285776"/>
            <a:ext cx="9144000" cy="6858000"/>
          </a:xfrm>
        </p:spPr>
      </p:pic>
      <p:sp>
        <p:nvSpPr>
          <p:cNvPr id="3" name="Прямоугольник 2"/>
          <p:cNvSpPr/>
          <p:nvPr/>
        </p:nvSpPr>
        <p:spPr>
          <a:xfrm>
            <a:off x="1785886" y="4500570"/>
            <a:ext cx="7358114" cy="830997"/>
          </a:xfrm>
          <a:prstGeom prst="rect">
            <a:avLst/>
          </a:prstGeom>
        </p:spPr>
        <p:txBody>
          <a:bodyPr wrap="square">
            <a:spAutoFit/>
          </a:bodyPr>
          <a:lstStyle/>
          <a:p>
            <a:r>
              <a:rPr lang="en-US" sz="2400" dirty="0" err="1" smtClean="0">
                <a:solidFill>
                  <a:srgbClr val="FFFF00"/>
                </a:solidFill>
              </a:rPr>
              <a:t>Tohmajarvi</a:t>
            </a:r>
            <a:r>
              <a:rPr lang="en-US" sz="2400" dirty="0" smtClean="0">
                <a:solidFill>
                  <a:srgbClr val="FFFF00"/>
                </a:solidFill>
              </a:rPr>
              <a:t> River belongs to Lake Ladoga basin .</a:t>
            </a:r>
          </a:p>
          <a:p>
            <a:r>
              <a:rPr lang="en-US" sz="2400" dirty="0" smtClean="0">
                <a:solidFill>
                  <a:srgbClr val="FFFF00"/>
                </a:solidFill>
              </a:rPr>
              <a:t> The source of the river is in Finland (Lake </a:t>
            </a:r>
            <a:r>
              <a:rPr lang="en-US" sz="2400" dirty="0" err="1" smtClean="0">
                <a:solidFill>
                  <a:srgbClr val="FFFF00"/>
                </a:solidFill>
              </a:rPr>
              <a:t>Tohmajärvi</a:t>
            </a:r>
            <a:r>
              <a:rPr lang="en-US" sz="2400" dirty="0" smtClean="0">
                <a:solidFill>
                  <a:srgbClr val="FFFF00"/>
                </a:solidFill>
              </a:rPr>
              <a:t>).</a:t>
            </a:r>
            <a:endParaRPr lang="ru-RU" sz="2400" dirty="0">
              <a:solidFill>
                <a:srgbClr val="FFFF00"/>
              </a:solidFill>
            </a:endParaRPr>
          </a:p>
        </p:txBody>
      </p:sp>
      <p:pic>
        <p:nvPicPr>
          <p:cNvPr id="4" name="Рисунок 3" descr="cc_by_logo_png.png"/>
          <p:cNvPicPr>
            <a:picLocks noChangeAspect="1"/>
          </p:cNvPicPr>
          <p:nvPr/>
        </p:nvPicPr>
        <p:blipFill>
          <a:blip r:embed="rId3"/>
          <a:stretch>
            <a:fillRect/>
          </a:stretch>
        </p:blipFill>
        <p:spPr>
          <a:xfrm>
            <a:off x="0" y="6428231"/>
            <a:ext cx="1228346" cy="4297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7472386" cy="1143000"/>
          </a:xfrm>
        </p:spPr>
        <p:txBody>
          <a:bodyPr/>
          <a:lstStyle/>
          <a:p>
            <a:r>
              <a:rPr lang="en-US" sz="2400" dirty="0" smtClean="0">
                <a:latin typeface="Times New Roman" pitchFamily="18" charset="0"/>
                <a:cs typeface="Times New Roman" pitchFamily="18" charset="0"/>
              </a:rPr>
              <a:t>Sampling and Analysis of Water</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571612"/>
            <a:ext cx="8401080" cy="3857652"/>
          </a:xfrm>
        </p:spPr>
        <p:txBody>
          <a:bodyPr/>
          <a:lstStyle/>
          <a:p>
            <a:r>
              <a:rPr lang="en-US" sz="2400" dirty="0" smtClean="0">
                <a:latin typeface="Times New Roman" pitchFamily="18" charset="0"/>
                <a:cs typeface="Times New Roman" pitchFamily="18" charset="0"/>
              </a:rPr>
              <a:t>Water from wells, reservoirs, and rivers were sampled</a:t>
            </a:r>
          </a:p>
          <a:p>
            <a:r>
              <a:rPr lang="en-US" sz="2400" dirty="0" smtClean="0">
                <a:latin typeface="Times New Roman" pitchFamily="18" charset="0"/>
                <a:cs typeface="Times New Roman" pitchFamily="18" charset="0"/>
              </a:rPr>
              <a:t>Immediately after sampling were measured electrical conductivity,  pH ,  Eh.</a:t>
            </a:r>
          </a:p>
          <a:p>
            <a:r>
              <a:rPr lang="en-US" sz="2400" dirty="0" smtClean="0">
                <a:latin typeface="Times New Roman" pitchFamily="18" charset="0"/>
                <a:cs typeface="Times New Roman" pitchFamily="18" charset="0"/>
              </a:rPr>
              <a:t>Waters have been analyzed for major ions, </a:t>
            </a:r>
            <a:r>
              <a:rPr lang="en-US" sz="2400" dirty="0">
                <a:latin typeface="Times New Roman" pitchFamily="18" charset="0"/>
                <a:cs typeface="Times New Roman" pitchFamily="18" charset="0"/>
              </a:rPr>
              <a:t>inorganic species and trace </a:t>
            </a:r>
            <a:r>
              <a:rPr lang="en-US" sz="2400" dirty="0" smtClean="0">
                <a:latin typeface="Times New Roman" pitchFamily="18" charset="0"/>
                <a:cs typeface="Times New Roman" pitchFamily="18" charset="0"/>
              </a:rPr>
              <a:t>metals, dissolved gases at the </a:t>
            </a:r>
            <a:r>
              <a:rPr lang="en-US" sz="2400" dirty="0" err="1" smtClean="0">
                <a:latin typeface="Times New Roman" pitchFamily="18" charset="0"/>
                <a:cs typeface="Times New Roman" pitchFamily="18" charset="0"/>
              </a:rPr>
              <a:t>hydrochemical</a:t>
            </a:r>
            <a:r>
              <a:rPr lang="en-US" sz="2400" dirty="0" smtClean="0">
                <a:latin typeface="Times New Roman" pitchFamily="18" charset="0"/>
                <a:cs typeface="Times New Roman" pitchFamily="18" charset="0"/>
              </a:rPr>
              <a:t> laboratory of the Northern </a:t>
            </a:r>
            <a:r>
              <a:rPr lang="en-US" sz="2400" dirty="0">
                <a:latin typeface="Times New Roman" pitchFamily="18" charset="0"/>
                <a:cs typeface="Times New Roman" pitchFamily="18" charset="0"/>
              </a:rPr>
              <a:t>Water Problems Institute of the Karelian Research </a:t>
            </a:r>
            <a:r>
              <a:rPr lang="en-US" sz="2400" dirty="0" smtClean="0">
                <a:latin typeface="Times New Roman" pitchFamily="18" charset="0"/>
                <a:cs typeface="Times New Roman" pitchFamily="18" charset="0"/>
              </a:rPr>
              <a:t>Centre (Petrozavodsk) according to [</a:t>
            </a:r>
            <a:r>
              <a:rPr lang="en-US" sz="2400" b="1" i="1" dirty="0" smtClean="0">
                <a:latin typeface="Times New Roman" pitchFamily="18" charset="0"/>
                <a:cs typeface="Times New Roman" pitchFamily="18" charset="0"/>
              </a:rPr>
              <a:t>Analytical, kinetic and calculation methods in </a:t>
            </a:r>
            <a:r>
              <a:rPr lang="en-US" sz="2400" b="1" i="1" dirty="0" err="1" smtClean="0">
                <a:latin typeface="Times New Roman" pitchFamily="18" charset="0"/>
                <a:cs typeface="Times New Roman" pitchFamily="18" charset="0"/>
              </a:rPr>
              <a:t>hydrochemical</a:t>
            </a:r>
            <a:r>
              <a:rPr lang="en-US" sz="2400" b="1" i="1" dirty="0" smtClean="0">
                <a:latin typeface="Times New Roman" pitchFamily="18" charset="0"/>
                <a:cs typeface="Times New Roman" pitchFamily="18" charset="0"/>
              </a:rPr>
              <a:t> practice / Ed. P.A. </a:t>
            </a:r>
            <a:r>
              <a:rPr lang="en-US" sz="2400" b="1" i="1" dirty="0" err="1" smtClean="0">
                <a:latin typeface="Times New Roman" pitchFamily="18" charset="0"/>
                <a:cs typeface="Times New Roman" pitchFamily="18" charset="0"/>
              </a:rPr>
              <a:t>Lozovik</a:t>
            </a:r>
            <a:r>
              <a:rPr lang="en-US" sz="2400" b="1" i="1" dirty="0" smtClean="0">
                <a:latin typeface="Times New Roman" pitchFamily="18" charset="0"/>
                <a:cs typeface="Times New Roman" pitchFamily="18" charset="0"/>
              </a:rPr>
              <a:t>, N.A. </a:t>
            </a:r>
            <a:r>
              <a:rPr lang="en-US" sz="2400" b="1" i="1" dirty="0" err="1" smtClean="0">
                <a:latin typeface="Times New Roman" pitchFamily="18" charset="0"/>
                <a:cs typeface="Times New Roman" pitchFamily="18" charset="0"/>
              </a:rPr>
              <a:t>Efremenko</a:t>
            </a:r>
            <a:r>
              <a:rPr lang="en-US" sz="2400" b="1" i="1" dirty="0" smtClean="0">
                <a:latin typeface="Times New Roman" pitchFamily="18" charset="0"/>
                <a:cs typeface="Times New Roman" pitchFamily="18" charset="0"/>
              </a:rPr>
              <a:t>. - St. Petersburg: Nestor-</a:t>
            </a:r>
            <a:r>
              <a:rPr lang="en-US" sz="2400" b="1" i="1" dirty="0" err="1" smtClean="0">
                <a:latin typeface="Times New Roman" pitchFamily="18" charset="0"/>
                <a:cs typeface="Times New Roman" pitchFamily="18" charset="0"/>
              </a:rPr>
              <a:t>Istoriya</a:t>
            </a:r>
            <a:r>
              <a:rPr lang="en-US" sz="2400" b="1" i="1" dirty="0" smtClean="0">
                <a:latin typeface="Times New Roman" pitchFamily="18" charset="0"/>
                <a:cs typeface="Times New Roman" pitchFamily="18" charset="0"/>
              </a:rPr>
              <a:t>, 2017 .- 272 p. (In Russia)</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 name="Рисунок 3" descr="cc_by_logo_png.png"/>
          <p:cNvPicPr>
            <a:picLocks noChangeAspect="1"/>
          </p:cNvPicPr>
          <p:nvPr/>
        </p:nvPicPr>
        <p:blipFill>
          <a:blip r:embed="rId2"/>
          <a:stretch>
            <a:fillRect/>
          </a:stretch>
        </p:blipFill>
        <p:spPr>
          <a:xfrm>
            <a:off x="0" y="6428231"/>
            <a:ext cx="1228346" cy="4297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en-US" sz="3200" dirty="0" smtClean="0">
                <a:latin typeface="Times New Roman" pitchFamily="18" charset="0"/>
                <a:cs typeface="Times New Roman" pitchFamily="18" charset="0"/>
              </a:rPr>
              <a:t>Spatial variation in pH and EC for sample dates</a:t>
            </a:r>
            <a:endParaRPr lang="ru-RU" sz="3200" dirty="0" smtClean="0">
              <a:latin typeface="Times New Roman" pitchFamily="18" charset="0"/>
              <a:cs typeface="Times New Roman" pitchFamily="18" charset="0"/>
            </a:endParaRPr>
          </a:p>
        </p:txBody>
      </p:sp>
      <p:graphicFrame>
        <p:nvGraphicFramePr>
          <p:cNvPr id="8" name="Диаграмма 7"/>
          <p:cNvGraphicFramePr/>
          <p:nvPr/>
        </p:nvGraphicFramePr>
        <p:xfrm>
          <a:off x="4643438" y="1571612"/>
          <a:ext cx="4286248" cy="3500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285720" y="1571612"/>
          <a:ext cx="4214842" cy="35004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cc_by_logo_png.png"/>
          <p:cNvPicPr>
            <a:picLocks noChangeAspect="1"/>
          </p:cNvPicPr>
          <p:nvPr/>
        </p:nvPicPr>
        <p:blipFill>
          <a:blip r:embed="rId4"/>
          <a:stretch>
            <a:fillRect/>
          </a:stretch>
        </p:blipFill>
        <p:spPr>
          <a:xfrm>
            <a:off x="0" y="6428231"/>
            <a:ext cx="1228346" cy="4297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488</Words>
  <Application>Microsoft Office PowerPoint</Application>
  <PresentationFormat>Экран (4:3)</PresentationFormat>
  <Paragraphs>71</Paragraphs>
  <Slides>12</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Тема Office</vt:lpstr>
      <vt:lpstr>Формула</vt:lpstr>
      <vt:lpstr>RUSKEALA UNDERGROUND LABORATORY FOR THE STUDY OF NATURAL WATERS (KARELIA, RUSSIA)</vt:lpstr>
      <vt:lpstr>Слайд 2</vt:lpstr>
      <vt:lpstr>Слайд 3</vt:lpstr>
      <vt:lpstr>Слайд 4</vt:lpstr>
      <vt:lpstr>Слайд 5</vt:lpstr>
      <vt:lpstr>Sampling sites</vt:lpstr>
      <vt:lpstr>Слайд 7</vt:lpstr>
      <vt:lpstr>Sampling and Analysis of Water</vt:lpstr>
      <vt:lpstr>Spatial variation in pH and EC for sample dates</vt:lpstr>
      <vt:lpstr>Groundwater unloading in quarries loses dissolved gases and some elements under oxygen conditions.   Water becomes more alkaline, somewhat diluted by the atmospheric precipitation, but the chemical type does not change.  Due to the weak development of biota in open reservoirs, nitrates, as the final product of the transformation of nitrogen compounds arriving with a surface influx, can accumulate in water. </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Ruskeala underground laboratory for the study of natural waters (Karelia, Russia)</dc:title>
  <dc:creator>пользователь</dc:creator>
  <cp:lastModifiedBy>пользователь</cp:lastModifiedBy>
  <cp:revision>96</cp:revision>
  <dcterms:created xsi:type="dcterms:W3CDTF">2020-04-26T05:19:12Z</dcterms:created>
  <dcterms:modified xsi:type="dcterms:W3CDTF">2020-04-28T07:08:12Z</dcterms:modified>
</cp:coreProperties>
</file>