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44.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9"/>
  </p:notesMasterIdLst>
  <p:sldIdLst>
    <p:sldId id="257" r:id="rId2"/>
    <p:sldId id="272" r:id="rId3"/>
    <p:sldId id="273" r:id="rId4"/>
    <p:sldId id="277" r:id="rId5"/>
    <p:sldId id="278" r:id="rId6"/>
    <p:sldId id="282" r:id="rId7"/>
    <p:sldId id="291" r:id="rId8"/>
    <p:sldId id="304" r:id="rId9"/>
    <p:sldId id="300" r:id="rId10"/>
    <p:sldId id="306" r:id="rId11"/>
    <p:sldId id="318" r:id="rId12"/>
    <p:sldId id="303" r:id="rId13"/>
    <p:sldId id="279" r:id="rId14"/>
    <p:sldId id="319" r:id="rId15"/>
    <p:sldId id="308" r:id="rId16"/>
    <p:sldId id="289" r:id="rId17"/>
    <p:sldId id="29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9BD5"/>
    <a:srgbClr val="FF0000"/>
    <a:srgbClr val="717171"/>
    <a:srgbClr val="BF9000"/>
    <a:srgbClr val="96B0DE"/>
    <a:srgbClr val="FBF8EF"/>
    <a:srgbClr val="00A6D6"/>
    <a:srgbClr val="B0BDCD"/>
    <a:srgbClr val="7F7F7F"/>
    <a:srgbClr val="E8E7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87" d="100"/>
          <a:sy n="87" d="100"/>
        </p:scale>
        <p:origin x="437"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C7E54C-BA16-4499-8E1C-4C164193BA37}" type="datetimeFigureOut">
              <a:rPr lang="en-US" smtClean="0"/>
              <a:t>5/8/2020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7A5A65-EDC0-41BC-81C4-387632C4679A}" type="slidenum">
              <a:rPr lang="en-US" smtClean="0"/>
              <a:t>‹#›</a:t>
            </a:fld>
            <a:endParaRPr lang="en-US"/>
          </a:p>
        </p:txBody>
      </p:sp>
    </p:spTree>
    <p:extLst>
      <p:ext uri="{BB962C8B-B14F-4D97-AF65-F5344CB8AC3E}">
        <p14:creationId xmlns:p14="http://schemas.microsoft.com/office/powerpoint/2010/main" val="975068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4018C-7219-44CB-A3A1-A280EA2D97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6ADEEE-492B-456F-84E1-1D20DA7260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9BB9FF-366A-4AF6-A662-E67A24F87471}"/>
              </a:ext>
            </a:extLst>
          </p:cNvPr>
          <p:cNvSpPr>
            <a:spLocks noGrp="1"/>
          </p:cNvSpPr>
          <p:nvPr>
            <p:ph type="dt" sz="half" idx="10"/>
          </p:nvPr>
        </p:nvSpPr>
        <p:spPr/>
        <p:txBody>
          <a:bodyPr/>
          <a:lstStyle/>
          <a:p>
            <a:fld id="{4BD67206-CE37-4CEE-BC26-ABF78971712C}" type="datetime1">
              <a:rPr lang="en-US" smtClean="0"/>
              <a:t>5/8/2020</a:t>
            </a:fld>
            <a:endParaRPr lang="en-US"/>
          </a:p>
        </p:txBody>
      </p:sp>
      <p:sp>
        <p:nvSpPr>
          <p:cNvPr id="5" name="Footer Placeholder 4">
            <a:extLst>
              <a:ext uri="{FF2B5EF4-FFF2-40B4-BE49-F238E27FC236}">
                <a16:creationId xmlns:a16="http://schemas.microsoft.com/office/drawing/2014/main" id="{3B993928-622F-4F64-94B2-2CD2D3EB41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CB698C-C018-40B9-B9B1-4F65A5E8B9EF}"/>
              </a:ext>
            </a:extLst>
          </p:cNvPr>
          <p:cNvSpPr>
            <a:spLocks noGrp="1"/>
          </p:cNvSpPr>
          <p:nvPr>
            <p:ph type="sldNum" sz="quarter" idx="12"/>
          </p:nvPr>
        </p:nvSpPr>
        <p:spPr/>
        <p:txBody>
          <a:bodyPr/>
          <a:lstStyle/>
          <a:p>
            <a:fld id="{96B2BAF2-A9A5-4C1C-BB6D-0E2A2D36CF8E}" type="slidenum">
              <a:rPr lang="en-US" smtClean="0"/>
              <a:t>‹#›</a:t>
            </a:fld>
            <a:endParaRPr lang="en-US"/>
          </a:p>
        </p:txBody>
      </p:sp>
    </p:spTree>
    <p:extLst>
      <p:ext uri="{BB962C8B-B14F-4D97-AF65-F5344CB8AC3E}">
        <p14:creationId xmlns:p14="http://schemas.microsoft.com/office/powerpoint/2010/main" val="157252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AF7E3-423B-4A5A-BE22-A9A2B842F2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2EEA2D-5EA0-416B-852B-91EF02992E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A7C51C-724A-444B-A2F7-F718D42A47D4}"/>
              </a:ext>
            </a:extLst>
          </p:cNvPr>
          <p:cNvSpPr>
            <a:spLocks noGrp="1"/>
          </p:cNvSpPr>
          <p:nvPr>
            <p:ph type="dt" sz="half" idx="10"/>
          </p:nvPr>
        </p:nvSpPr>
        <p:spPr/>
        <p:txBody>
          <a:bodyPr/>
          <a:lstStyle/>
          <a:p>
            <a:fld id="{80D7B5C9-E519-4237-9E7D-4FC23FC3376F}" type="datetime1">
              <a:rPr lang="en-US" smtClean="0"/>
              <a:t>5/8/2020</a:t>
            </a:fld>
            <a:endParaRPr lang="en-US"/>
          </a:p>
        </p:txBody>
      </p:sp>
      <p:sp>
        <p:nvSpPr>
          <p:cNvPr id="5" name="Footer Placeholder 4">
            <a:extLst>
              <a:ext uri="{FF2B5EF4-FFF2-40B4-BE49-F238E27FC236}">
                <a16:creationId xmlns:a16="http://schemas.microsoft.com/office/drawing/2014/main" id="{9FC1FA40-16A6-4E55-92A3-1CBDCDDCFF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83F777-8EA7-463B-8368-7E746C230EB9}"/>
              </a:ext>
            </a:extLst>
          </p:cNvPr>
          <p:cNvSpPr>
            <a:spLocks noGrp="1"/>
          </p:cNvSpPr>
          <p:nvPr>
            <p:ph type="sldNum" sz="quarter" idx="12"/>
          </p:nvPr>
        </p:nvSpPr>
        <p:spPr/>
        <p:txBody>
          <a:bodyPr/>
          <a:lstStyle/>
          <a:p>
            <a:fld id="{96B2BAF2-A9A5-4C1C-BB6D-0E2A2D36CF8E}" type="slidenum">
              <a:rPr lang="en-US" smtClean="0"/>
              <a:t>‹#›</a:t>
            </a:fld>
            <a:endParaRPr lang="en-US"/>
          </a:p>
        </p:txBody>
      </p:sp>
    </p:spTree>
    <p:extLst>
      <p:ext uri="{BB962C8B-B14F-4D97-AF65-F5344CB8AC3E}">
        <p14:creationId xmlns:p14="http://schemas.microsoft.com/office/powerpoint/2010/main" val="1874498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19FFA5-ED2B-4F8F-B6D5-57848651DF9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EAE37A-24DC-4F00-B4FF-5DD43787543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0F003E-DA08-4DE5-81C6-521F94815770}"/>
              </a:ext>
            </a:extLst>
          </p:cNvPr>
          <p:cNvSpPr>
            <a:spLocks noGrp="1"/>
          </p:cNvSpPr>
          <p:nvPr>
            <p:ph type="dt" sz="half" idx="10"/>
          </p:nvPr>
        </p:nvSpPr>
        <p:spPr/>
        <p:txBody>
          <a:bodyPr/>
          <a:lstStyle/>
          <a:p>
            <a:fld id="{EAD2C741-E788-411E-A210-4D355FE14789}" type="datetime1">
              <a:rPr lang="en-US" smtClean="0"/>
              <a:t>5/8/2020</a:t>
            </a:fld>
            <a:endParaRPr lang="en-US"/>
          </a:p>
        </p:txBody>
      </p:sp>
      <p:sp>
        <p:nvSpPr>
          <p:cNvPr id="5" name="Footer Placeholder 4">
            <a:extLst>
              <a:ext uri="{FF2B5EF4-FFF2-40B4-BE49-F238E27FC236}">
                <a16:creationId xmlns:a16="http://schemas.microsoft.com/office/drawing/2014/main" id="{DA350E13-1B2A-41A3-B6D9-116D0B41AF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40AD6D-FFC2-45B1-9EE4-F191F7895E13}"/>
              </a:ext>
            </a:extLst>
          </p:cNvPr>
          <p:cNvSpPr>
            <a:spLocks noGrp="1"/>
          </p:cNvSpPr>
          <p:nvPr>
            <p:ph type="sldNum" sz="quarter" idx="12"/>
          </p:nvPr>
        </p:nvSpPr>
        <p:spPr/>
        <p:txBody>
          <a:bodyPr/>
          <a:lstStyle/>
          <a:p>
            <a:fld id="{96B2BAF2-A9A5-4C1C-BB6D-0E2A2D36CF8E}" type="slidenum">
              <a:rPr lang="en-US" smtClean="0"/>
              <a:t>‹#›</a:t>
            </a:fld>
            <a:endParaRPr lang="en-US"/>
          </a:p>
        </p:txBody>
      </p:sp>
    </p:spTree>
    <p:extLst>
      <p:ext uri="{BB962C8B-B14F-4D97-AF65-F5344CB8AC3E}">
        <p14:creationId xmlns:p14="http://schemas.microsoft.com/office/powerpoint/2010/main" val="3234409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2"/>
            <a:ext cx="12192000" cy="6857999"/>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dirty="0"/>
          </a:p>
        </p:txBody>
      </p:sp>
    </p:spTree>
    <p:extLst>
      <p:ext uri="{BB962C8B-B14F-4D97-AF65-F5344CB8AC3E}">
        <p14:creationId xmlns:p14="http://schemas.microsoft.com/office/powerpoint/2010/main" val="4184653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AD3C5-4187-4040-A057-2F2E014C05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40464F-304B-4107-A250-3201127761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F733CD-05DB-40E2-B07C-1ACB8D6167F2}"/>
              </a:ext>
            </a:extLst>
          </p:cNvPr>
          <p:cNvSpPr>
            <a:spLocks noGrp="1"/>
          </p:cNvSpPr>
          <p:nvPr>
            <p:ph type="dt" sz="half" idx="10"/>
          </p:nvPr>
        </p:nvSpPr>
        <p:spPr/>
        <p:txBody>
          <a:bodyPr/>
          <a:lstStyle/>
          <a:p>
            <a:fld id="{C108F3A6-0590-4767-AD97-1CA0E655A71F}" type="datetime1">
              <a:rPr lang="en-US" smtClean="0"/>
              <a:t>5/8/2020</a:t>
            </a:fld>
            <a:endParaRPr lang="en-US"/>
          </a:p>
        </p:txBody>
      </p:sp>
      <p:sp>
        <p:nvSpPr>
          <p:cNvPr id="5" name="Footer Placeholder 4">
            <a:extLst>
              <a:ext uri="{FF2B5EF4-FFF2-40B4-BE49-F238E27FC236}">
                <a16:creationId xmlns:a16="http://schemas.microsoft.com/office/drawing/2014/main" id="{1E13FA11-C4D7-4C68-A8DE-CDDCA51DDB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7A4A0B-82B6-4DA4-853A-4CDFEF122E08}"/>
              </a:ext>
            </a:extLst>
          </p:cNvPr>
          <p:cNvSpPr>
            <a:spLocks noGrp="1"/>
          </p:cNvSpPr>
          <p:nvPr>
            <p:ph type="sldNum" sz="quarter" idx="12"/>
          </p:nvPr>
        </p:nvSpPr>
        <p:spPr/>
        <p:txBody>
          <a:bodyPr/>
          <a:lstStyle/>
          <a:p>
            <a:fld id="{96B2BAF2-A9A5-4C1C-BB6D-0E2A2D36CF8E}" type="slidenum">
              <a:rPr lang="en-US" smtClean="0"/>
              <a:t>‹#›</a:t>
            </a:fld>
            <a:endParaRPr lang="en-US"/>
          </a:p>
        </p:txBody>
      </p:sp>
    </p:spTree>
    <p:extLst>
      <p:ext uri="{BB962C8B-B14F-4D97-AF65-F5344CB8AC3E}">
        <p14:creationId xmlns:p14="http://schemas.microsoft.com/office/powerpoint/2010/main" val="3014779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2E9ED-8052-4CB3-8712-24F9DE0E3C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2681892-32C8-4B91-8130-A5F5A9DD18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EEE693-A69E-47B1-B9FC-16B38FEB3456}"/>
              </a:ext>
            </a:extLst>
          </p:cNvPr>
          <p:cNvSpPr>
            <a:spLocks noGrp="1"/>
          </p:cNvSpPr>
          <p:nvPr>
            <p:ph type="dt" sz="half" idx="10"/>
          </p:nvPr>
        </p:nvSpPr>
        <p:spPr/>
        <p:txBody>
          <a:bodyPr/>
          <a:lstStyle/>
          <a:p>
            <a:fld id="{0B5B1865-CD1A-41D4-8CBF-0F2481308F6F}" type="datetime1">
              <a:rPr lang="en-US" smtClean="0"/>
              <a:t>5/8/2020</a:t>
            </a:fld>
            <a:endParaRPr lang="en-US"/>
          </a:p>
        </p:txBody>
      </p:sp>
      <p:sp>
        <p:nvSpPr>
          <p:cNvPr id="5" name="Footer Placeholder 4">
            <a:extLst>
              <a:ext uri="{FF2B5EF4-FFF2-40B4-BE49-F238E27FC236}">
                <a16:creationId xmlns:a16="http://schemas.microsoft.com/office/drawing/2014/main" id="{9E31035D-0FFB-48EA-A971-243B622324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FA885C-4C3B-4A87-B0E9-6BA2A2129B63}"/>
              </a:ext>
            </a:extLst>
          </p:cNvPr>
          <p:cNvSpPr>
            <a:spLocks noGrp="1"/>
          </p:cNvSpPr>
          <p:nvPr>
            <p:ph type="sldNum" sz="quarter" idx="12"/>
          </p:nvPr>
        </p:nvSpPr>
        <p:spPr/>
        <p:txBody>
          <a:bodyPr/>
          <a:lstStyle/>
          <a:p>
            <a:fld id="{96B2BAF2-A9A5-4C1C-BB6D-0E2A2D36CF8E}" type="slidenum">
              <a:rPr lang="en-US" smtClean="0"/>
              <a:t>‹#›</a:t>
            </a:fld>
            <a:endParaRPr lang="en-US"/>
          </a:p>
        </p:txBody>
      </p:sp>
    </p:spTree>
    <p:extLst>
      <p:ext uri="{BB962C8B-B14F-4D97-AF65-F5344CB8AC3E}">
        <p14:creationId xmlns:p14="http://schemas.microsoft.com/office/powerpoint/2010/main" val="193561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39DB4-1A96-43E4-8BA7-66CB5020F0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6FC609-418C-40D0-B0AC-0006729DAB4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499C1D-87F8-4345-9184-5F91813B7E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9950B5-9AD5-4E13-8D26-E43FDD78E77A}"/>
              </a:ext>
            </a:extLst>
          </p:cNvPr>
          <p:cNvSpPr>
            <a:spLocks noGrp="1"/>
          </p:cNvSpPr>
          <p:nvPr>
            <p:ph type="dt" sz="half" idx="10"/>
          </p:nvPr>
        </p:nvSpPr>
        <p:spPr/>
        <p:txBody>
          <a:bodyPr/>
          <a:lstStyle/>
          <a:p>
            <a:fld id="{43F36D0C-3031-411D-9B59-2E1D4C0426C2}" type="datetime1">
              <a:rPr lang="en-US" smtClean="0"/>
              <a:t>5/8/2020</a:t>
            </a:fld>
            <a:endParaRPr lang="en-US"/>
          </a:p>
        </p:txBody>
      </p:sp>
      <p:sp>
        <p:nvSpPr>
          <p:cNvPr id="6" name="Footer Placeholder 5">
            <a:extLst>
              <a:ext uri="{FF2B5EF4-FFF2-40B4-BE49-F238E27FC236}">
                <a16:creationId xmlns:a16="http://schemas.microsoft.com/office/drawing/2014/main" id="{61CB5BE6-1696-4A49-94CF-4803F127DF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4836C6-D255-4AB8-B09A-30FCEAEF7090}"/>
              </a:ext>
            </a:extLst>
          </p:cNvPr>
          <p:cNvSpPr>
            <a:spLocks noGrp="1"/>
          </p:cNvSpPr>
          <p:nvPr>
            <p:ph type="sldNum" sz="quarter" idx="12"/>
          </p:nvPr>
        </p:nvSpPr>
        <p:spPr/>
        <p:txBody>
          <a:bodyPr/>
          <a:lstStyle/>
          <a:p>
            <a:fld id="{96B2BAF2-A9A5-4C1C-BB6D-0E2A2D36CF8E}" type="slidenum">
              <a:rPr lang="en-US" smtClean="0"/>
              <a:t>‹#›</a:t>
            </a:fld>
            <a:endParaRPr lang="en-US"/>
          </a:p>
        </p:txBody>
      </p:sp>
    </p:spTree>
    <p:extLst>
      <p:ext uri="{BB962C8B-B14F-4D97-AF65-F5344CB8AC3E}">
        <p14:creationId xmlns:p14="http://schemas.microsoft.com/office/powerpoint/2010/main" val="2937162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8E8E3-3F90-430C-A6D9-FE429E997FC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5D6B5ED-D942-46CD-A6C2-3C860B30BB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2ED680-2AB3-4EEC-A328-26FD4F8FE8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7438E4-5B48-4BAA-8D13-24F5B2BDBB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F8E981-50DF-4C43-849B-1E0BD24E60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FF06BF-12FD-46DA-BBBE-4712DFE7017E}"/>
              </a:ext>
            </a:extLst>
          </p:cNvPr>
          <p:cNvSpPr>
            <a:spLocks noGrp="1"/>
          </p:cNvSpPr>
          <p:nvPr>
            <p:ph type="dt" sz="half" idx="10"/>
          </p:nvPr>
        </p:nvSpPr>
        <p:spPr/>
        <p:txBody>
          <a:bodyPr/>
          <a:lstStyle/>
          <a:p>
            <a:fld id="{1D1F0CA8-3FCD-48D6-B8CB-FB834FCA6967}" type="datetime1">
              <a:rPr lang="en-US" smtClean="0"/>
              <a:t>5/8/2020</a:t>
            </a:fld>
            <a:endParaRPr lang="en-US"/>
          </a:p>
        </p:txBody>
      </p:sp>
      <p:sp>
        <p:nvSpPr>
          <p:cNvPr id="8" name="Footer Placeholder 7">
            <a:extLst>
              <a:ext uri="{FF2B5EF4-FFF2-40B4-BE49-F238E27FC236}">
                <a16:creationId xmlns:a16="http://schemas.microsoft.com/office/drawing/2014/main" id="{6A29B87B-3FDF-44B5-A552-EC64FB7C8AA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5EB36A-EB17-41AB-86C4-135196C3F464}"/>
              </a:ext>
            </a:extLst>
          </p:cNvPr>
          <p:cNvSpPr>
            <a:spLocks noGrp="1"/>
          </p:cNvSpPr>
          <p:nvPr>
            <p:ph type="sldNum" sz="quarter" idx="12"/>
          </p:nvPr>
        </p:nvSpPr>
        <p:spPr/>
        <p:txBody>
          <a:bodyPr/>
          <a:lstStyle/>
          <a:p>
            <a:fld id="{96B2BAF2-A9A5-4C1C-BB6D-0E2A2D36CF8E}" type="slidenum">
              <a:rPr lang="en-US" smtClean="0"/>
              <a:t>‹#›</a:t>
            </a:fld>
            <a:endParaRPr lang="en-US"/>
          </a:p>
        </p:txBody>
      </p:sp>
    </p:spTree>
    <p:extLst>
      <p:ext uri="{BB962C8B-B14F-4D97-AF65-F5344CB8AC3E}">
        <p14:creationId xmlns:p14="http://schemas.microsoft.com/office/powerpoint/2010/main" val="273464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96E0D-DA81-4CC2-B7FC-6FBC507A1B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2A231CB-CB4B-4544-9229-2FE297C72DA9}"/>
              </a:ext>
            </a:extLst>
          </p:cNvPr>
          <p:cNvSpPr>
            <a:spLocks noGrp="1"/>
          </p:cNvSpPr>
          <p:nvPr>
            <p:ph type="dt" sz="half" idx="10"/>
          </p:nvPr>
        </p:nvSpPr>
        <p:spPr/>
        <p:txBody>
          <a:bodyPr/>
          <a:lstStyle/>
          <a:p>
            <a:fld id="{8FACEC14-60DD-41EC-A2C4-459753050F03}" type="datetime1">
              <a:rPr lang="en-US" smtClean="0"/>
              <a:t>5/8/2020</a:t>
            </a:fld>
            <a:endParaRPr lang="en-US"/>
          </a:p>
        </p:txBody>
      </p:sp>
      <p:sp>
        <p:nvSpPr>
          <p:cNvPr id="4" name="Footer Placeholder 3">
            <a:extLst>
              <a:ext uri="{FF2B5EF4-FFF2-40B4-BE49-F238E27FC236}">
                <a16:creationId xmlns:a16="http://schemas.microsoft.com/office/drawing/2014/main" id="{1E235168-AAE7-4F9B-BE42-0C4B574053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4DEE2A7-4F57-4A9D-BCEE-D8C59F206E84}"/>
              </a:ext>
            </a:extLst>
          </p:cNvPr>
          <p:cNvSpPr>
            <a:spLocks noGrp="1"/>
          </p:cNvSpPr>
          <p:nvPr>
            <p:ph type="sldNum" sz="quarter" idx="12"/>
          </p:nvPr>
        </p:nvSpPr>
        <p:spPr/>
        <p:txBody>
          <a:bodyPr/>
          <a:lstStyle/>
          <a:p>
            <a:fld id="{96B2BAF2-A9A5-4C1C-BB6D-0E2A2D36CF8E}" type="slidenum">
              <a:rPr lang="en-US" smtClean="0"/>
              <a:t>‹#›</a:t>
            </a:fld>
            <a:endParaRPr lang="en-US"/>
          </a:p>
        </p:txBody>
      </p:sp>
    </p:spTree>
    <p:extLst>
      <p:ext uri="{BB962C8B-B14F-4D97-AF65-F5344CB8AC3E}">
        <p14:creationId xmlns:p14="http://schemas.microsoft.com/office/powerpoint/2010/main" val="1268395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87D79B-F15A-473F-85A0-B8CB449190AD}"/>
              </a:ext>
            </a:extLst>
          </p:cNvPr>
          <p:cNvSpPr>
            <a:spLocks noGrp="1"/>
          </p:cNvSpPr>
          <p:nvPr>
            <p:ph type="dt" sz="half" idx="10"/>
          </p:nvPr>
        </p:nvSpPr>
        <p:spPr/>
        <p:txBody>
          <a:bodyPr/>
          <a:lstStyle/>
          <a:p>
            <a:fld id="{4800C791-756B-46DB-9B98-9140EAAEB181}" type="datetime1">
              <a:rPr lang="en-US" smtClean="0"/>
              <a:t>5/8/2020</a:t>
            </a:fld>
            <a:endParaRPr lang="en-US"/>
          </a:p>
        </p:txBody>
      </p:sp>
      <p:sp>
        <p:nvSpPr>
          <p:cNvPr id="3" name="Footer Placeholder 2">
            <a:extLst>
              <a:ext uri="{FF2B5EF4-FFF2-40B4-BE49-F238E27FC236}">
                <a16:creationId xmlns:a16="http://schemas.microsoft.com/office/drawing/2014/main" id="{16E70BDC-81AB-46B9-8EE2-F63530F3A27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CE0D0F-115E-4D89-B567-386153CE03E2}"/>
              </a:ext>
            </a:extLst>
          </p:cNvPr>
          <p:cNvSpPr>
            <a:spLocks noGrp="1"/>
          </p:cNvSpPr>
          <p:nvPr>
            <p:ph type="sldNum" sz="quarter" idx="12"/>
          </p:nvPr>
        </p:nvSpPr>
        <p:spPr/>
        <p:txBody>
          <a:bodyPr/>
          <a:lstStyle/>
          <a:p>
            <a:fld id="{96B2BAF2-A9A5-4C1C-BB6D-0E2A2D36CF8E}" type="slidenum">
              <a:rPr lang="en-US" smtClean="0"/>
              <a:t>‹#›</a:t>
            </a:fld>
            <a:endParaRPr lang="en-US"/>
          </a:p>
        </p:txBody>
      </p:sp>
    </p:spTree>
    <p:extLst>
      <p:ext uri="{BB962C8B-B14F-4D97-AF65-F5344CB8AC3E}">
        <p14:creationId xmlns:p14="http://schemas.microsoft.com/office/powerpoint/2010/main" val="2760102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5051C-6025-4934-9E8F-0B0ACF3DD9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0D9963-9295-4543-B6CA-AB7DDFF1A6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C186757-EB46-4CF4-A305-EAE28ACC88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E8AFC3-34E0-4EB5-AF50-04F9C9472640}"/>
              </a:ext>
            </a:extLst>
          </p:cNvPr>
          <p:cNvSpPr>
            <a:spLocks noGrp="1"/>
          </p:cNvSpPr>
          <p:nvPr>
            <p:ph type="dt" sz="half" idx="10"/>
          </p:nvPr>
        </p:nvSpPr>
        <p:spPr/>
        <p:txBody>
          <a:bodyPr/>
          <a:lstStyle/>
          <a:p>
            <a:fld id="{C03F2950-8EE4-4F0E-B01C-D3DF0BB379DA}" type="datetime1">
              <a:rPr lang="en-US" smtClean="0"/>
              <a:t>5/8/2020</a:t>
            </a:fld>
            <a:endParaRPr lang="en-US"/>
          </a:p>
        </p:txBody>
      </p:sp>
      <p:sp>
        <p:nvSpPr>
          <p:cNvPr id="6" name="Footer Placeholder 5">
            <a:extLst>
              <a:ext uri="{FF2B5EF4-FFF2-40B4-BE49-F238E27FC236}">
                <a16:creationId xmlns:a16="http://schemas.microsoft.com/office/drawing/2014/main" id="{240ACDD2-9A75-4241-BA2F-B618E3DBC0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93CEAC-E4D4-4982-81DC-A72D9217C20E}"/>
              </a:ext>
            </a:extLst>
          </p:cNvPr>
          <p:cNvSpPr>
            <a:spLocks noGrp="1"/>
          </p:cNvSpPr>
          <p:nvPr>
            <p:ph type="sldNum" sz="quarter" idx="12"/>
          </p:nvPr>
        </p:nvSpPr>
        <p:spPr/>
        <p:txBody>
          <a:bodyPr/>
          <a:lstStyle/>
          <a:p>
            <a:fld id="{96B2BAF2-A9A5-4C1C-BB6D-0E2A2D36CF8E}" type="slidenum">
              <a:rPr lang="en-US" smtClean="0"/>
              <a:t>‹#›</a:t>
            </a:fld>
            <a:endParaRPr lang="en-US"/>
          </a:p>
        </p:txBody>
      </p:sp>
    </p:spTree>
    <p:extLst>
      <p:ext uri="{BB962C8B-B14F-4D97-AF65-F5344CB8AC3E}">
        <p14:creationId xmlns:p14="http://schemas.microsoft.com/office/powerpoint/2010/main" val="3477179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08BC0-19F6-4022-B9B9-DDA86C657C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06D2CB0-ACA9-46DD-86AD-0511053BC1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B933F7-AC43-4F41-A56B-1028E00C9E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086556-7050-4C88-8380-E7C8A040304F}"/>
              </a:ext>
            </a:extLst>
          </p:cNvPr>
          <p:cNvSpPr>
            <a:spLocks noGrp="1"/>
          </p:cNvSpPr>
          <p:nvPr>
            <p:ph type="dt" sz="half" idx="10"/>
          </p:nvPr>
        </p:nvSpPr>
        <p:spPr/>
        <p:txBody>
          <a:bodyPr/>
          <a:lstStyle/>
          <a:p>
            <a:fld id="{6B015EA6-9B10-4D75-9BF5-FC920B6E2B61}" type="datetime1">
              <a:rPr lang="en-US" smtClean="0"/>
              <a:t>5/8/2020</a:t>
            </a:fld>
            <a:endParaRPr lang="en-US"/>
          </a:p>
        </p:txBody>
      </p:sp>
      <p:sp>
        <p:nvSpPr>
          <p:cNvPr id="6" name="Footer Placeholder 5">
            <a:extLst>
              <a:ext uri="{FF2B5EF4-FFF2-40B4-BE49-F238E27FC236}">
                <a16:creationId xmlns:a16="http://schemas.microsoft.com/office/drawing/2014/main" id="{B5568EBB-BE3D-44AA-B0F6-B44ED3F88E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161C14-FFFB-477E-99A2-898C90C7BC12}"/>
              </a:ext>
            </a:extLst>
          </p:cNvPr>
          <p:cNvSpPr>
            <a:spLocks noGrp="1"/>
          </p:cNvSpPr>
          <p:nvPr>
            <p:ph type="sldNum" sz="quarter" idx="12"/>
          </p:nvPr>
        </p:nvSpPr>
        <p:spPr/>
        <p:txBody>
          <a:bodyPr/>
          <a:lstStyle/>
          <a:p>
            <a:fld id="{96B2BAF2-A9A5-4C1C-BB6D-0E2A2D36CF8E}" type="slidenum">
              <a:rPr lang="en-US" smtClean="0"/>
              <a:t>‹#›</a:t>
            </a:fld>
            <a:endParaRPr lang="en-US"/>
          </a:p>
        </p:txBody>
      </p:sp>
    </p:spTree>
    <p:extLst>
      <p:ext uri="{BB962C8B-B14F-4D97-AF65-F5344CB8AC3E}">
        <p14:creationId xmlns:p14="http://schemas.microsoft.com/office/powerpoint/2010/main" val="1364761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32690D-E81A-4C04-B41E-0BD9BD5F48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5A411F-F452-498B-9384-06BC5A992A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8DC107-473E-492D-951E-7728F87633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194F06-5808-4DCD-B7FA-E7D1F11F2F5B}" type="datetime1">
              <a:rPr lang="en-US" smtClean="0"/>
              <a:t>5/8/2020</a:t>
            </a:fld>
            <a:endParaRPr lang="en-US"/>
          </a:p>
        </p:txBody>
      </p:sp>
      <p:sp>
        <p:nvSpPr>
          <p:cNvPr id="5" name="Footer Placeholder 4">
            <a:extLst>
              <a:ext uri="{FF2B5EF4-FFF2-40B4-BE49-F238E27FC236}">
                <a16:creationId xmlns:a16="http://schemas.microsoft.com/office/drawing/2014/main" id="{7A0E041E-379F-4E43-BD29-2A54EF2C93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8AB4965-F138-4F54-AD3C-070A6DEB0A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B2BAF2-A9A5-4C1C-BB6D-0E2A2D36CF8E}" type="slidenum">
              <a:rPr lang="en-US" smtClean="0"/>
              <a:t>‹#›</a:t>
            </a:fld>
            <a:endParaRPr lang="en-US"/>
          </a:p>
        </p:txBody>
      </p:sp>
      <p:pic>
        <p:nvPicPr>
          <p:cNvPr id="8" name="Picture 7" descr="A drawing of a face&#10;&#10;Description automatically generated">
            <a:extLst>
              <a:ext uri="{FF2B5EF4-FFF2-40B4-BE49-F238E27FC236}">
                <a16:creationId xmlns:a16="http://schemas.microsoft.com/office/drawing/2014/main" id="{1D17085D-0327-4DB5-9C11-9BA1B073E97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9294" y="6403870"/>
            <a:ext cx="1080506" cy="378043"/>
          </a:xfrm>
          <a:prstGeom prst="rect">
            <a:avLst/>
          </a:prstGeom>
        </p:spPr>
      </p:pic>
      <p:pic>
        <p:nvPicPr>
          <p:cNvPr id="9" name="Afbeelding 8" descr="TUDelft_LogoZWART.eps">
            <a:extLst>
              <a:ext uri="{FF2B5EF4-FFF2-40B4-BE49-F238E27FC236}">
                <a16:creationId xmlns:a16="http://schemas.microsoft.com/office/drawing/2014/main" id="{05C497A0-29D1-499D-A6EF-C72B883B6BE3}"/>
              </a:ext>
            </a:extLst>
          </p:cNvPr>
          <p:cNvPicPr>
            <a:picLocks noChangeAspect="1"/>
          </p:cNvPicPr>
          <p:nvPr userDrawn="1"/>
        </p:nvPicPr>
        <p:blipFill>
          <a:blip r:embed="rId15">
            <a:extLst>
              <a:ext uri="{28A0092B-C50C-407E-A947-70E740481C1C}">
                <a14:useLocalDpi xmlns:a14="http://schemas.microsoft.com/office/drawing/2010/main"/>
              </a:ext>
            </a:extLst>
          </a:blip>
          <a:stretch>
            <a:fillRect/>
          </a:stretch>
        </p:blipFill>
        <p:spPr>
          <a:xfrm>
            <a:off x="1237455" y="6388615"/>
            <a:ext cx="961292" cy="374904"/>
          </a:xfrm>
          <a:prstGeom prst="rect">
            <a:avLst/>
          </a:prstGeom>
        </p:spPr>
      </p:pic>
      <p:sp>
        <p:nvSpPr>
          <p:cNvPr id="10" name="object 2">
            <a:extLst>
              <a:ext uri="{FF2B5EF4-FFF2-40B4-BE49-F238E27FC236}">
                <a16:creationId xmlns:a16="http://schemas.microsoft.com/office/drawing/2014/main" id="{282A3137-9125-4ABD-BBB2-77C64C05854B}"/>
              </a:ext>
            </a:extLst>
          </p:cNvPr>
          <p:cNvSpPr/>
          <p:nvPr userDrawn="1"/>
        </p:nvSpPr>
        <p:spPr>
          <a:xfrm>
            <a:off x="2316402" y="6403870"/>
            <a:ext cx="999442" cy="374904"/>
          </a:xfrm>
          <a:prstGeom prst="rect">
            <a:avLst/>
          </a:prstGeom>
          <a:blipFill>
            <a:blip r:embed="rId16"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0333379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slide" Target="slide5.xml"/><Relationship Id="rId3" Type="http://schemas.openxmlformats.org/officeDocument/2006/relationships/image" Target="../media/image5.png"/><Relationship Id="rId7" Type="http://schemas.openxmlformats.org/officeDocument/2006/relationships/image" Target="../media/image6.png"/><Relationship Id="rId12" Type="http://schemas.openxmlformats.org/officeDocument/2006/relationships/slide" Target="slide13.xm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3.jpg"/><Relationship Id="rId11" Type="http://schemas.openxmlformats.org/officeDocument/2006/relationships/slide" Target="slide16.xml"/><Relationship Id="rId5" Type="http://schemas.openxmlformats.org/officeDocument/2006/relationships/image" Target="../media/image2.emf"/><Relationship Id="rId10" Type="http://schemas.openxmlformats.org/officeDocument/2006/relationships/slide" Target="slide4.xml"/><Relationship Id="rId4" Type="http://schemas.openxmlformats.org/officeDocument/2006/relationships/image" Target="../media/image1.png"/><Relationship Id="rId9" Type="http://schemas.openxmlformats.org/officeDocument/2006/relationships/slide" Target="slide3.xml"/></Relationships>
</file>

<file path=ppt/slides/_rels/slide10.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53.PNG"/><Relationship Id="rId7" Type="http://schemas.openxmlformats.org/officeDocument/2006/relationships/image" Target="../media/image17.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slide" Target="slide4.xml"/></Relationships>
</file>

<file path=ppt/slides/_rels/slide11.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18" Type="http://schemas.openxmlformats.org/officeDocument/2006/relationships/slide" Target="slide4.xml"/><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PNG"/><Relationship Id="rId17" Type="http://schemas.openxmlformats.org/officeDocument/2006/relationships/image" Target="../media/image18.svg"/><Relationship Id="rId2" Type="http://schemas.openxmlformats.org/officeDocument/2006/relationships/image" Target="../media/image57.PNG"/><Relationship Id="rId16"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5" Type="http://schemas.openxmlformats.org/officeDocument/2006/relationships/image" Target="../media/image7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9.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1.png"/><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18.sv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14.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17.png"/><Relationship Id="rId7" Type="http://schemas.openxmlformats.org/officeDocument/2006/relationships/image" Target="../media/image76.pn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5.png"/><Relationship Id="rId11" Type="http://schemas.openxmlformats.org/officeDocument/2006/relationships/image" Target="../media/image79.svg"/><Relationship Id="rId5" Type="http://schemas.openxmlformats.org/officeDocument/2006/relationships/image" Target="../media/image74.png"/><Relationship Id="rId10" Type="http://schemas.openxmlformats.org/officeDocument/2006/relationships/image" Target="../media/image78.png"/><Relationship Id="rId4" Type="http://schemas.openxmlformats.org/officeDocument/2006/relationships/image" Target="../media/image18.svg"/><Relationship Id="rId9" Type="http://schemas.openxmlformats.org/officeDocument/2006/relationships/hyperlink" Target="http://www.digitalearthafrica.org/"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81.png"/><Relationship Id="rId7" Type="http://schemas.openxmlformats.org/officeDocument/2006/relationships/image" Target="../media/image17.pn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82.svg"/></Relationships>
</file>

<file path=ppt/slides/_rels/slide16.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18.sv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86.jpeg"/><Relationship Id="rId4" Type="http://schemas.openxmlformats.org/officeDocument/2006/relationships/image" Target="../media/image85.jpeg"/></Relationships>
</file>

<file path=ppt/slides/_rels/slide1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emf"/><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image" Target="../media/image13.jpg"/><Relationship Id="rId13" Type="http://schemas.openxmlformats.org/officeDocument/2006/relationships/image" Target="../media/image17.png"/><Relationship Id="rId3" Type="http://schemas.openxmlformats.org/officeDocument/2006/relationships/image" Target="../media/image8.png"/><Relationship Id="rId7" Type="http://schemas.openxmlformats.org/officeDocument/2006/relationships/image" Target="../media/image12.jpg"/><Relationship Id="rId12" Type="http://schemas.openxmlformats.org/officeDocument/2006/relationships/hyperlink" Target="https://cseol.eu/" TargetMode="Externa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jpg"/><Relationship Id="rId5" Type="http://schemas.openxmlformats.org/officeDocument/2006/relationships/image" Target="../media/image10.jpg"/><Relationship Id="rId10" Type="http://schemas.openxmlformats.org/officeDocument/2006/relationships/image" Target="../media/image15.jpg"/><Relationship Id="rId4" Type="http://schemas.openxmlformats.org/officeDocument/2006/relationships/image" Target="../media/image9.jpg"/><Relationship Id="rId9" Type="http://schemas.openxmlformats.org/officeDocument/2006/relationships/image" Target="../media/image14.jpg"/><Relationship Id="rId14" Type="http://schemas.openxmlformats.org/officeDocument/2006/relationships/image" Target="../media/image18.svg"/></Relationships>
</file>

<file path=ppt/slides/_rels/slide3.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20.png"/><Relationship Id="rId7"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9.png"/><Relationship Id="rId18" Type="http://schemas.openxmlformats.org/officeDocument/2006/relationships/image" Target="../media/image34.svg"/><Relationship Id="rId26" Type="http://schemas.openxmlformats.org/officeDocument/2006/relationships/image" Target="../media/image7.svg"/><Relationship Id="rId3" Type="http://schemas.openxmlformats.org/officeDocument/2006/relationships/slide" Target="slide12.xml"/><Relationship Id="rId21" Type="http://schemas.openxmlformats.org/officeDocument/2006/relationships/image" Target="../media/image37.png"/><Relationship Id="rId7" Type="http://schemas.openxmlformats.org/officeDocument/2006/relationships/image" Target="../media/image24.png"/><Relationship Id="rId12" Type="http://schemas.openxmlformats.org/officeDocument/2006/relationships/image" Target="../media/image28.svg"/><Relationship Id="rId17" Type="http://schemas.openxmlformats.org/officeDocument/2006/relationships/image" Target="../media/image33.png"/><Relationship Id="rId25" Type="http://schemas.openxmlformats.org/officeDocument/2006/relationships/image" Target="../media/image6.png"/><Relationship Id="rId2" Type="http://schemas.openxmlformats.org/officeDocument/2006/relationships/slide" Target="slide6.xml"/><Relationship Id="rId16" Type="http://schemas.openxmlformats.org/officeDocument/2006/relationships/image" Target="../media/image32.svg"/><Relationship Id="rId20" Type="http://schemas.openxmlformats.org/officeDocument/2006/relationships/image" Target="../media/image36.svg"/><Relationship Id="rId1" Type="http://schemas.openxmlformats.org/officeDocument/2006/relationships/slideLayout" Target="../slideLayouts/slideLayout7.xml"/><Relationship Id="rId6" Type="http://schemas.openxmlformats.org/officeDocument/2006/relationships/slide" Target="slide9.xml"/><Relationship Id="rId11" Type="http://schemas.openxmlformats.org/officeDocument/2006/relationships/image" Target="../media/image27.png"/><Relationship Id="rId24" Type="http://schemas.openxmlformats.org/officeDocument/2006/relationships/image" Target="../media/image18.svg"/><Relationship Id="rId5" Type="http://schemas.openxmlformats.org/officeDocument/2006/relationships/slide" Target="slide8.xml"/><Relationship Id="rId15" Type="http://schemas.openxmlformats.org/officeDocument/2006/relationships/image" Target="../media/image31.png"/><Relationship Id="rId23" Type="http://schemas.openxmlformats.org/officeDocument/2006/relationships/image" Target="../media/image17.png"/><Relationship Id="rId10" Type="http://schemas.openxmlformats.org/officeDocument/2006/relationships/slide" Target="slide10.xml"/><Relationship Id="rId19" Type="http://schemas.openxmlformats.org/officeDocument/2006/relationships/image" Target="../media/image35.png"/><Relationship Id="rId4" Type="http://schemas.openxmlformats.org/officeDocument/2006/relationships/slide" Target="slide7.xml"/><Relationship Id="rId9" Type="http://schemas.openxmlformats.org/officeDocument/2006/relationships/image" Target="../media/image26.png"/><Relationship Id="rId14" Type="http://schemas.openxmlformats.org/officeDocument/2006/relationships/image" Target="../media/image30.svg"/><Relationship Id="rId22" Type="http://schemas.openxmlformats.org/officeDocument/2006/relationships/image" Target="../media/image38.sv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18.sv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43.png"/><Relationship Id="rId7" Type="http://schemas.openxmlformats.org/officeDocument/2006/relationships/image" Target="../media/image17.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g"/><Relationship Id="rId9"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18.sv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slide" Target="slide4.xml"/><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198126E1-8E84-426F-A00E-578A3B72A9D6}"/>
              </a:ext>
            </a:extLst>
          </p:cNvPr>
          <p:cNvPicPr>
            <a:picLocks noChangeAspect="1"/>
          </p:cNvPicPr>
          <p:nvPr/>
        </p:nvPicPr>
        <p:blipFill>
          <a:blip r:embed="rId2"/>
          <a:stretch>
            <a:fillRect/>
          </a:stretch>
        </p:blipFill>
        <p:spPr>
          <a:xfrm>
            <a:off x="8386740" y="3705989"/>
            <a:ext cx="3561222" cy="2792101"/>
          </a:xfrm>
          <a:prstGeom prst="rect">
            <a:avLst/>
          </a:prstGeom>
        </p:spPr>
      </p:pic>
      <p:pic>
        <p:nvPicPr>
          <p:cNvPr id="28" name="Picture 27">
            <a:extLst>
              <a:ext uri="{FF2B5EF4-FFF2-40B4-BE49-F238E27FC236}">
                <a16:creationId xmlns:a16="http://schemas.microsoft.com/office/drawing/2014/main" id="{5AC418D5-1A85-41AE-A185-0C71B54A0E9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62211" y="1805012"/>
            <a:ext cx="4796589" cy="4598858"/>
          </a:xfrm>
          <a:prstGeom prst="rect">
            <a:avLst/>
          </a:prstGeom>
        </p:spPr>
      </p:pic>
      <p:sp>
        <p:nvSpPr>
          <p:cNvPr id="2" name="Title 1">
            <a:extLst>
              <a:ext uri="{FF2B5EF4-FFF2-40B4-BE49-F238E27FC236}">
                <a16:creationId xmlns:a16="http://schemas.microsoft.com/office/drawing/2014/main" id="{D108E37D-3E6B-4A50-8C28-5CC6E9E21005}"/>
              </a:ext>
            </a:extLst>
          </p:cNvPr>
          <p:cNvSpPr>
            <a:spLocks noGrp="1"/>
          </p:cNvSpPr>
          <p:nvPr>
            <p:ph type="ctrTitle"/>
          </p:nvPr>
        </p:nvSpPr>
        <p:spPr>
          <a:xfrm>
            <a:off x="0" y="0"/>
            <a:ext cx="12192000" cy="1740340"/>
          </a:xfrm>
          <a:solidFill>
            <a:schemeClr val="bg2"/>
          </a:solidFill>
        </p:spPr>
        <p:txBody>
          <a:bodyPr>
            <a:normAutofit fontScale="90000"/>
          </a:bodyPr>
          <a:lstStyle/>
          <a:p>
            <a:r>
              <a:rPr lang="en-GB" sz="4000" dirty="0">
                <a:solidFill>
                  <a:srgbClr val="00A6D6"/>
                </a:solidFill>
              </a:rPr>
              <a:t>RainRunner - Machine Learning and Earth observation for reliable rainfall information in West Africa</a:t>
            </a:r>
            <a:br>
              <a:rPr lang="en-GB" sz="4000" dirty="0">
                <a:solidFill>
                  <a:srgbClr val="00A6D6"/>
                </a:solidFill>
              </a:rPr>
            </a:br>
            <a:r>
              <a:rPr lang="en-GB" sz="2200" dirty="0">
                <a:solidFill>
                  <a:srgbClr val="00A6D6"/>
                </a:solidFill>
              </a:rPr>
              <a:t>Mónica Estébanez Camarena – TU Delft </a:t>
            </a:r>
            <a:br>
              <a:rPr lang="en-GB" sz="2200" dirty="0">
                <a:solidFill>
                  <a:srgbClr val="00A6D6"/>
                </a:solidFill>
              </a:rPr>
            </a:br>
            <a:r>
              <a:rPr lang="en-GB" sz="2200" dirty="0">
                <a:solidFill>
                  <a:srgbClr val="00A6D6"/>
                </a:solidFill>
              </a:rPr>
              <a:t>m.estebanezcamarena@tudelft.nl</a:t>
            </a:r>
            <a:endParaRPr lang="en-US" sz="4000" dirty="0">
              <a:solidFill>
                <a:srgbClr val="00A6D6"/>
              </a:solidFill>
            </a:endParaRPr>
          </a:p>
        </p:txBody>
      </p:sp>
      <p:sp>
        <p:nvSpPr>
          <p:cNvPr id="3" name="Rectangle 2">
            <a:extLst>
              <a:ext uri="{FF2B5EF4-FFF2-40B4-BE49-F238E27FC236}">
                <a16:creationId xmlns:a16="http://schemas.microsoft.com/office/drawing/2014/main" id="{9CB5EB77-DF76-4987-BF36-5E6E9B6FFF79}"/>
              </a:ext>
            </a:extLst>
          </p:cNvPr>
          <p:cNvSpPr/>
          <p:nvPr/>
        </p:nvSpPr>
        <p:spPr>
          <a:xfrm>
            <a:off x="5638887" y="1742017"/>
            <a:ext cx="6424655" cy="1963972"/>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West Africa’s economy is mainly sustained on agriculture and over 70% of crops are rain-fed. Economic growth and food security in this region is therefore highly dependent on the knowledge of rainfall patterns. However, a sparse rain gauge distribution and data transmission challenges derive in a lack of reliable rainfall information.</a:t>
            </a:r>
          </a:p>
          <a:p>
            <a:pPr algn="ctr"/>
            <a:endParaRPr lang="en-GB" sz="1200" dirty="0">
              <a:solidFill>
                <a:schemeClr val="tx1"/>
              </a:solidFill>
            </a:endParaRPr>
          </a:p>
          <a:p>
            <a:pPr algn="ctr"/>
            <a:r>
              <a:rPr lang="en-GB" sz="1200" dirty="0">
                <a:solidFill>
                  <a:schemeClr val="tx1"/>
                </a:solidFill>
              </a:rPr>
              <a:t>The RainRunner rainfall retrieval algorithm, developed within the Schools and Satellites (SaS) project, aims to overcome the lack of ground data and good rainfall satellite products through Earth Observation and advanced Machine Learning (ML). An expanded ground rainfall observation network based on low-cost technologies and Citizen Science complements existing station data to form the training and validation dataset.</a:t>
            </a:r>
            <a:endParaRPr lang="en-US" sz="1200" dirty="0">
              <a:solidFill>
                <a:schemeClr val="tx1"/>
              </a:solidFill>
            </a:endParaRPr>
          </a:p>
        </p:txBody>
      </p:sp>
      <p:pic>
        <p:nvPicPr>
          <p:cNvPr id="22" name="Picture 21" descr="A drawing of a face&#10;&#10;Description automatically generated">
            <a:extLst>
              <a:ext uri="{FF2B5EF4-FFF2-40B4-BE49-F238E27FC236}">
                <a16:creationId xmlns:a16="http://schemas.microsoft.com/office/drawing/2014/main" id="{DF23A0DF-A80B-4BF6-A405-0DE308F767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94" y="6403870"/>
            <a:ext cx="1080506" cy="378043"/>
          </a:xfrm>
          <a:prstGeom prst="rect">
            <a:avLst/>
          </a:prstGeom>
        </p:spPr>
      </p:pic>
      <p:pic>
        <p:nvPicPr>
          <p:cNvPr id="24" name="Afbeelding 8" descr="TUDelft_LogoZWART.eps">
            <a:extLst>
              <a:ext uri="{FF2B5EF4-FFF2-40B4-BE49-F238E27FC236}">
                <a16:creationId xmlns:a16="http://schemas.microsoft.com/office/drawing/2014/main" id="{8387CC61-6EDE-4D45-9A11-26CA714F55D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37455" y="6388615"/>
            <a:ext cx="961292" cy="374904"/>
          </a:xfrm>
          <a:prstGeom prst="rect">
            <a:avLst/>
          </a:prstGeom>
        </p:spPr>
      </p:pic>
      <p:sp>
        <p:nvSpPr>
          <p:cNvPr id="25" name="object 2">
            <a:extLst>
              <a:ext uri="{FF2B5EF4-FFF2-40B4-BE49-F238E27FC236}">
                <a16:creationId xmlns:a16="http://schemas.microsoft.com/office/drawing/2014/main" id="{B1BBB381-BE80-4F74-96B7-187B345902C0}"/>
              </a:ext>
            </a:extLst>
          </p:cNvPr>
          <p:cNvSpPr/>
          <p:nvPr/>
        </p:nvSpPr>
        <p:spPr>
          <a:xfrm>
            <a:off x="2316402" y="6403870"/>
            <a:ext cx="999442" cy="374904"/>
          </a:xfrm>
          <a:prstGeom prst="rect">
            <a:avLst/>
          </a:prstGeom>
          <a:blipFill>
            <a:blip r:embed="rId6" cstate="print"/>
            <a:stretch>
              <a:fillRect/>
            </a:stretch>
          </a:blipFill>
        </p:spPr>
        <p:txBody>
          <a:bodyPr wrap="square" lIns="0" tIns="0" rIns="0" bIns="0" rtlCol="0"/>
          <a:lstStyle/>
          <a:p>
            <a:endParaRPr/>
          </a:p>
        </p:txBody>
      </p:sp>
      <p:pic>
        <p:nvPicPr>
          <p:cNvPr id="7" name="Graphic 6" descr="Cursor">
            <a:extLst>
              <a:ext uri="{FF2B5EF4-FFF2-40B4-BE49-F238E27FC236}">
                <a16:creationId xmlns:a16="http://schemas.microsoft.com/office/drawing/2014/main" id="{BDB4AC51-FD25-449B-BB82-D07268D39F7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058897" y="1875965"/>
            <a:ext cx="182880" cy="182880"/>
          </a:xfrm>
          <a:prstGeom prst="rect">
            <a:avLst/>
          </a:prstGeom>
        </p:spPr>
      </p:pic>
      <p:pic>
        <p:nvPicPr>
          <p:cNvPr id="31" name="Graphic 30" descr="Cursor">
            <a:extLst>
              <a:ext uri="{FF2B5EF4-FFF2-40B4-BE49-F238E27FC236}">
                <a16:creationId xmlns:a16="http://schemas.microsoft.com/office/drawing/2014/main" id="{F0307C1C-EC3C-473B-BCF6-5036AA57114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609353" y="3246120"/>
            <a:ext cx="182880" cy="182880"/>
          </a:xfrm>
          <a:prstGeom prst="rect">
            <a:avLst/>
          </a:prstGeom>
        </p:spPr>
      </p:pic>
      <p:pic>
        <p:nvPicPr>
          <p:cNvPr id="32" name="Graphic 31" descr="Cursor">
            <a:extLst>
              <a:ext uri="{FF2B5EF4-FFF2-40B4-BE49-F238E27FC236}">
                <a16:creationId xmlns:a16="http://schemas.microsoft.com/office/drawing/2014/main" id="{721CDC4C-BB79-4B0B-A14E-2493F4F9220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28796" y="2634615"/>
            <a:ext cx="182880" cy="182880"/>
          </a:xfrm>
          <a:prstGeom prst="rect">
            <a:avLst/>
          </a:prstGeom>
        </p:spPr>
      </p:pic>
      <p:pic>
        <p:nvPicPr>
          <p:cNvPr id="33" name="Graphic 32" descr="Cursor">
            <a:extLst>
              <a:ext uri="{FF2B5EF4-FFF2-40B4-BE49-F238E27FC236}">
                <a16:creationId xmlns:a16="http://schemas.microsoft.com/office/drawing/2014/main" id="{E06A5F85-FB19-4935-8FB3-D01422232A0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37356" y="5714516"/>
            <a:ext cx="182880" cy="182880"/>
          </a:xfrm>
          <a:prstGeom prst="rect">
            <a:avLst/>
          </a:prstGeom>
        </p:spPr>
      </p:pic>
      <p:sp>
        <p:nvSpPr>
          <p:cNvPr id="20" name="Rectangle 19">
            <a:extLst>
              <a:ext uri="{FF2B5EF4-FFF2-40B4-BE49-F238E27FC236}">
                <a16:creationId xmlns:a16="http://schemas.microsoft.com/office/drawing/2014/main" id="{FD331D37-5A3A-4BA7-9323-88E7E026DD7A}"/>
              </a:ext>
            </a:extLst>
          </p:cNvPr>
          <p:cNvSpPr/>
          <p:nvPr/>
        </p:nvSpPr>
        <p:spPr>
          <a:xfrm>
            <a:off x="3433499" y="6385244"/>
            <a:ext cx="6200764" cy="4727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This is an interactive presentation, please view it in presentation mode. Clickable elements are highlighted when under the mouse and are accompanied by icons.</a:t>
            </a:r>
            <a:endParaRPr lang="en-US" sz="1200" dirty="0">
              <a:solidFill>
                <a:schemeClr val="tx1"/>
              </a:solidFill>
            </a:endParaRPr>
          </a:p>
        </p:txBody>
      </p:sp>
      <p:sp>
        <p:nvSpPr>
          <p:cNvPr id="14" name="TextBox 13">
            <a:hlinkClick r:id="" action="ppaction://hlinkshowjump?jump=nextslide"/>
            <a:hlinkHover r:id="" action="ppaction://noaction" highlightClick="1"/>
            <a:extLst>
              <a:ext uri="{FF2B5EF4-FFF2-40B4-BE49-F238E27FC236}">
                <a16:creationId xmlns:a16="http://schemas.microsoft.com/office/drawing/2014/main" id="{701DDB66-43C8-4449-8D20-1E8A5ECAA3D9}"/>
              </a:ext>
            </a:extLst>
          </p:cNvPr>
          <p:cNvSpPr txBox="1"/>
          <p:nvPr/>
        </p:nvSpPr>
        <p:spPr>
          <a:xfrm>
            <a:off x="128458" y="1777783"/>
            <a:ext cx="4302140" cy="307777"/>
          </a:xfrm>
          <a:prstGeom prst="rect">
            <a:avLst/>
          </a:prstGeom>
          <a:noFill/>
        </p:spPr>
        <p:txBody>
          <a:bodyPr wrap="square" rtlCol="0">
            <a:spAutoFit/>
          </a:bodyPr>
          <a:lstStyle/>
          <a:p>
            <a:r>
              <a:rPr lang="en-US" sz="1400" b="1" dirty="0"/>
              <a:t>Background: the Schools and Satellites (SaS) project</a:t>
            </a:r>
          </a:p>
        </p:txBody>
      </p:sp>
      <p:sp>
        <p:nvSpPr>
          <p:cNvPr id="21" name="TextBox 20">
            <a:hlinkClick r:id="rId9" action="ppaction://hlinksldjump"/>
            <a:hlinkHover r:id="" action="ppaction://noaction" highlightClick="1"/>
            <a:extLst>
              <a:ext uri="{FF2B5EF4-FFF2-40B4-BE49-F238E27FC236}">
                <a16:creationId xmlns:a16="http://schemas.microsoft.com/office/drawing/2014/main" id="{1205459B-41C6-4CD4-A96E-64901A5227D8}"/>
              </a:ext>
            </a:extLst>
          </p:cNvPr>
          <p:cNvSpPr txBox="1"/>
          <p:nvPr/>
        </p:nvSpPr>
        <p:spPr>
          <a:xfrm>
            <a:off x="42835" y="3029782"/>
            <a:ext cx="1488010" cy="307777"/>
          </a:xfrm>
          <a:prstGeom prst="rect">
            <a:avLst/>
          </a:prstGeom>
          <a:noFill/>
        </p:spPr>
        <p:txBody>
          <a:bodyPr wrap="square" rtlCol="0">
            <a:spAutoFit/>
          </a:bodyPr>
          <a:lstStyle/>
          <a:p>
            <a:r>
              <a:rPr lang="en-US" sz="1400" b="1" dirty="0"/>
              <a:t>The SaS concept</a:t>
            </a:r>
          </a:p>
        </p:txBody>
      </p:sp>
      <p:sp>
        <p:nvSpPr>
          <p:cNvPr id="4" name="TextBox 3">
            <a:hlinkClick r:id="rId10" action="ppaction://hlinksldjump"/>
            <a:hlinkHover r:id="" action="ppaction://noaction" highlightClick="1"/>
            <a:extLst>
              <a:ext uri="{FF2B5EF4-FFF2-40B4-BE49-F238E27FC236}">
                <a16:creationId xmlns:a16="http://schemas.microsoft.com/office/drawing/2014/main" id="{2CB814BF-DCF7-4457-8EC8-2451E0766B47}"/>
              </a:ext>
            </a:extLst>
          </p:cNvPr>
          <p:cNvSpPr txBox="1"/>
          <p:nvPr/>
        </p:nvSpPr>
        <p:spPr>
          <a:xfrm>
            <a:off x="2149307" y="2754896"/>
            <a:ext cx="870882" cy="738664"/>
          </a:xfrm>
          <a:prstGeom prst="rect">
            <a:avLst/>
          </a:prstGeom>
          <a:noFill/>
        </p:spPr>
        <p:txBody>
          <a:bodyPr wrap="square" rtlCol="0">
            <a:spAutoFit/>
          </a:bodyPr>
          <a:lstStyle/>
          <a:p>
            <a:r>
              <a:rPr lang="en-US" sz="1400" b="1" dirty="0"/>
              <a:t>Input satellite data</a:t>
            </a:r>
          </a:p>
        </p:txBody>
      </p:sp>
      <p:sp>
        <p:nvSpPr>
          <p:cNvPr id="16" name="TextBox 15">
            <a:hlinkClick r:id="rId11" action="ppaction://hlinksldjump"/>
            <a:hlinkHover r:id="" action="ppaction://noaction" highlightClick="1"/>
            <a:extLst>
              <a:ext uri="{FF2B5EF4-FFF2-40B4-BE49-F238E27FC236}">
                <a16:creationId xmlns:a16="http://schemas.microsoft.com/office/drawing/2014/main" id="{99FFE27A-4920-4F08-B121-4980D17A6407}"/>
              </a:ext>
            </a:extLst>
          </p:cNvPr>
          <p:cNvSpPr txBox="1"/>
          <p:nvPr/>
        </p:nvSpPr>
        <p:spPr>
          <a:xfrm>
            <a:off x="4670541" y="5401780"/>
            <a:ext cx="1962662" cy="523220"/>
          </a:xfrm>
          <a:prstGeom prst="rect">
            <a:avLst/>
          </a:prstGeom>
          <a:noFill/>
        </p:spPr>
        <p:txBody>
          <a:bodyPr wrap="square" rtlCol="0">
            <a:spAutoFit/>
          </a:bodyPr>
          <a:lstStyle/>
          <a:p>
            <a:r>
              <a:rPr lang="en-US" sz="1400" b="1" dirty="0"/>
              <a:t>Training and validation dataset</a:t>
            </a:r>
          </a:p>
        </p:txBody>
      </p:sp>
      <p:sp>
        <p:nvSpPr>
          <p:cNvPr id="18" name="TextBox 17">
            <a:hlinkClick r:id="rId12" action="ppaction://hlinksldjump"/>
            <a:hlinkHover r:id="" action="ppaction://noaction" highlightClick="1"/>
            <a:extLst>
              <a:ext uri="{FF2B5EF4-FFF2-40B4-BE49-F238E27FC236}">
                <a16:creationId xmlns:a16="http://schemas.microsoft.com/office/drawing/2014/main" id="{7B8A4D46-1E15-4720-B23B-0871CDC28F66}"/>
              </a:ext>
            </a:extLst>
          </p:cNvPr>
          <p:cNvSpPr txBox="1"/>
          <p:nvPr/>
        </p:nvSpPr>
        <p:spPr>
          <a:xfrm>
            <a:off x="3960052" y="2373005"/>
            <a:ext cx="1678835" cy="523220"/>
          </a:xfrm>
          <a:prstGeom prst="rect">
            <a:avLst/>
          </a:prstGeom>
          <a:noFill/>
        </p:spPr>
        <p:txBody>
          <a:bodyPr wrap="square" rtlCol="0">
            <a:spAutoFit/>
          </a:bodyPr>
          <a:lstStyle/>
          <a:p>
            <a:r>
              <a:rPr lang="en-US" sz="1400" b="1" dirty="0"/>
              <a:t>RainRunner rainfall retrieval algorithm</a:t>
            </a:r>
          </a:p>
        </p:txBody>
      </p:sp>
      <p:pic>
        <p:nvPicPr>
          <p:cNvPr id="34" name="Graphic 33" descr="Cursor">
            <a:extLst>
              <a:ext uri="{FF2B5EF4-FFF2-40B4-BE49-F238E27FC236}">
                <a16:creationId xmlns:a16="http://schemas.microsoft.com/office/drawing/2014/main" id="{2852E3DE-87C7-4AC2-A40E-E9CC4038CA3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797030" y="4699506"/>
            <a:ext cx="182880" cy="182880"/>
          </a:xfrm>
          <a:prstGeom prst="rect">
            <a:avLst/>
          </a:prstGeom>
        </p:spPr>
      </p:pic>
      <p:pic>
        <p:nvPicPr>
          <p:cNvPr id="35" name="Graphic 34" descr="Cursor">
            <a:extLst>
              <a:ext uri="{FF2B5EF4-FFF2-40B4-BE49-F238E27FC236}">
                <a16:creationId xmlns:a16="http://schemas.microsoft.com/office/drawing/2014/main" id="{A3E0B6AD-CD10-4252-BD34-5E742154F79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32674" y="3090615"/>
            <a:ext cx="182880" cy="182880"/>
          </a:xfrm>
          <a:prstGeom prst="rect">
            <a:avLst/>
          </a:prstGeom>
        </p:spPr>
      </p:pic>
      <p:sp>
        <p:nvSpPr>
          <p:cNvPr id="19" name="TextBox 18">
            <a:hlinkClick r:id="rId13" action="ppaction://hlinksldjump"/>
            <a:hlinkHover r:id="" action="ppaction://noaction" highlightClick="1"/>
            <a:extLst>
              <a:ext uri="{FF2B5EF4-FFF2-40B4-BE49-F238E27FC236}">
                <a16:creationId xmlns:a16="http://schemas.microsoft.com/office/drawing/2014/main" id="{56C2A81B-C571-4463-85B3-6AD5CAE244C8}"/>
              </a:ext>
            </a:extLst>
          </p:cNvPr>
          <p:cNvSpPr txBox="1"/>
          <p:nvPr/>
        </p:nvSpPr>
        <p:spPr>
          <a:xfrm>
            <a:off x="7087343" y="4184552"/>
            <a:ext cx="1763872" cy="738664"/>
          </a:xfrm>
          <a:prstGeom prst="rect">
            <a:avLst/>
          </a:prstGeom>
          <a:noFill/>
        </p:spPr>
        <p:txBody>
          <a:bodyPr wrap="square" rtlCol="0">
            <a:spAutoFit/>
          </a:bodyPr>
          <a:lstStyle/>
          <a:p>
            <a:r>
              <a:rPr lang="en-US" sz="1400" b="1" dirty="0"/>
              <a:t>Extended ground rainfall observation network</a:t>
            </a:r>
          </a:p>
        </p:txBody>
      </p:sp>
    </p:spTree>
    <p:extLst>
      <p:ext uri="{BB962C8B-B14F-4D97-AF65-F5344CB8AC3E}">
        <p14:creationId xmlns:p14="http://schemas.microsoft.com/office/powerpoint/2010/main" val="9223231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EEE8DB6B-BC06-4F41-9FF2-A8F1FAD5BACA}"/>
              </a:ext>
            </a:extLst>
          </p:cNvPr>
          <p:cNvSpPr/>
          <p:nvPr/>
        </p:nvSpPr>
        <p:spPr>
          <a:xfrm>
            <a:off x="287792" y="1488761"/>
            <a:ext cx="9162961" cy="666977"/>
          </a:xfrm>
          <a:prstGeom prst="rect">
            <a:avLst/>
          </a:prstGeom>
        </p:spPr>
        <p:txBody>
          <a:bodyPr wrap="square">
            <a:spAutoFit/>
          </a:bodyPr>
          <a:lstStyle/>
          <a:p>
            <a:r>
              <a:rPr lang="en-US" sz="1867" dirty="0"/>
              <a:t>Sentinel 2 – Multispectral Instrument (MSI): </a:t>
            </a:r>
          </a:p>
          <a:p>
            <a:r>
              <a:rPr lang="en-US" sz="1867" dirty="0"/>
              <a:t>  MSI product (L1), imagery in 13 bands in the VIS, NIR and SWIR regions</a:t>
            </a:r>
          </a:p>
        </p:txBody>
      </p:sp>
      <p:grpSp>
        <p:nvGrpSpPr>
          <p:cNvPr id="4" name="Group 3">
            <a:extLst>
              <a:ext uri="{FF2B5EF4-FFF2-40B4-BE49-F238E27FC236}">
                <a16:creationId xmlns:a16="http://schemas.microsoft.com/office/drawing/2014/main" id="{411E963B-30A2-44F5-A430-DCFC95912DDB}"/>
              </a:ext>
            </a:extLst>
          </p:cNvPr>
          <p:cNvGrpSpPr/>
          <p:nvPr/>
        </p:nvGrpSpPr>
        <p:grpSpPr>
          <a:xfrm>
            <a:off x="3383379" y="4189332"/>
            <a:ext cx="5425242" cy="2349580"/>
            <a:chOff x="4403509" y="4234842"/>
            <a:chExt cx="5425242" cy="2349580"/>
          </a:xfrm>
        </p:grpSpPr>
        <p:pic>
          <p:nvPicPr>
            <p:cNvPr id="3" name="Picture 2" descr="A picture containing water, standing, river, waterfall&#10;&#10;Description automatically generated">
              <a:extLst>
                <a:ext uri="{FF2B5EF4-FFF2-40B4-BE49-F238E27FC236}">
                  <a16:creationId xmlns:a16="http://schemas.microsoft.com/office/drawing/2014/main" id="{FD9C8DD0-C307-4092-985A-8ACD3424B620}"/>
                </a:ext>
              </a:extLst>
            </p:cNvPr>
            <p:cNvPicPr>
              <a:picLocks noChangeAspect="1"/>
            </p:cNvPicPr>
            <p:nvPr/>
          </p:nvPicPr>
          <p:blipFill>
            <a:blip r:embed="rId2"/>
            <a:stretch>
              <a:fillRect/>
            </a:stretch>
          </p:blipFill>
          <p:spPr>
            <a:xfrm>
              <a:off x="4403509" y="4239281"/>
              <a:ext cx="1704733" cy="1706880"/>
            </a:xfrm>
            <a:prstGeom prst="rect">
              <a:avLst/>
            </a:prstGeom>
          </p:spPr>
        </p:pic>
        <p:pic>
          <p:nvPicPr>
            <p:cNvPr id="6" name="Picture 5" descr="A close up of a tree&#10;&#10;Description automatically generated">
              <a:extLst>
                <a:ext uri="{FF2B5EF4-FFF2-40B4-BE49-F238E27FC236}">
                  <a16:creationId xmlns:a16="http://schemas.microsoft.com/office/drawing/2014/main" id="{4F7032EA-BC8D-4F79-9FBC-B265D80F1EAF}"/>
                </a:ext>
              </a:extLst>
            </p:cNvPr>
            <p:cNvPicPr>
              <a:picLocks noChangeAspect="1"/>
            </p:cNvPicPr>
            <p:nvPr/>
          </p:nvPicPr>
          <p:blipFill>
            <a:blip r:embed="rId3"/>
            <a:stretch>
              <a:fillRect/>
            </a:stretch>
          </p:blipFill>
          <p:spPr>
            <a:xfrm>
              <a:off x="8121871" y="4234842"/>
              <a:ext cx="1706880" cy="1706880"/>
            </a:xfrm>
            <a:prstGeom prst="rect">
              <a:avLst/>
            </a:prstGeom>
          </p:spPr>
        </p:pic>
        <p:pic>
          <p:nvPicPr>
            <p:cNvPr id="8" name="Picture 7" descr="A picture containing red, outdoor, fire, sitting&#10;&#10;Description automatically generated">
              <a:extLst>
                <a:ext uri="{FF2B5EF4-FFF2-40B4-BE49-F238E27FC236}">
                  <a16:creationId xmlns:a16="http://schemas.microsoft.com/office/drawing/2014/main" id="{C504C841-72D5-4F65-8143-F18D7F337909}"/>
                </a:ext>
              </a:extLst>
            </p:cNvPr>
            <p:cNvPicPr>
              <a:picLocks noChangeAspect="1"/>
            </p:cNvPicPr>
            <p:nvPr/>
          </p:nvPicPr>
          <p:blipFill>
            <a:blip r:embed="rId4"/>
            <a:stretch>
              <a:fillRect/>
            </a:stretch>
          </p:blipFill>
          <p:spPr>
            <a:xfrm>
              <a:off x="6259470" y="4234842"/>
              <a:ext cx="1711173" cy="1706880"/>
            </a:xfrm>
            <a:prstGeom prst="rect">
              <a:avLst/>
            </a:prstGeom>
          </p:spPr>
        </p:pic>
        <p:sp>
          <p:nvSpPr>
            <p:cNvPr id="69" name="TextBox 68">
              <a:extLst>
                <a:ext uri="{FF2B5EF4-FFF2-40B4-BE49-F238E27FC236}">
                  <a16:creationId xmlns:a16="http://schemas.microsoft.com/office/drawing/2014/main" id="{A2A129CF-48E8-43C2-84F8-9EFE724E4EF6}"/>
                </a:ext>
              </a:extLst>
            </p:cNvPr>
            <p:cNvSpPr txBox="1"/>
            <p:nvPr/>
          </p:nvSpPr>
          <p:spPr>
            <a:xfrm>
              <a:off x="4473395" y="6000950"/>
              <a:ext cx="1393138" cy="338554"/>
            </a:xfrm>
            <a:prstGeom prst="rect">
              <a:avLst/>
            </a:prstGeom>
            <a:noFill/>
          </p:spPr>
          <p:txBody>
            <a:bodyPr wrap="none" rtlCol="0">
              <a:spAutoFit/>
            </a:bodyPr>
            <a:lstStyle/>
            <a:p>
              <a:r>
                <a:rPr lang="en-US" sz="1600" dirty="0"/>
                <a:t>Natural colors </a:t>
              </a:r>
            </a:p>
          </p:txBody>
        </p:sp>
        <p:sp>
          <p:nvSpPr>
            <p:cNvPr id="70" name="TextBox 69">
              <a:extLst>
                <a:ext uri="{FF2B5EF4-FFF2-40B4-BE49-F238E27FC236}">
                  <a16:creationId xmlns:a16="http://schemas.microsoft.com/office/drawing/2014/main" id="{01742BF6-EA64-41DD-B4A4-56B20DC13CE1}"/>
                </a:ext>
              </a:extLst>
            </p:cNvPr>
            <p:cNvSpPr txBox="1"/>
            <p:nvPr/>
          </p:nvSpPr>
          <p:spPr>
            <a:xfrm>
              <a:off x="6309066" y="5999646"/>
              <a:ext cx="1355307" cy="338554"/>
            </a:xfrm>
            <a:prstGeom prst="rect">
              <a:avLst/>
            </a:prstGeom>
            <a:noFill/>
          </p:spPr>
          <p:txBody>
            <a:bodyPr wrap="none" rtlCol="0">
              <a:spAutoFit/>
            </a:bodyPr>
            <a:lstStyle/>
            <a:p>
              <a:r>
                <a:rPr lang="en-US" sz="1600" dirty="0"/>
                <a:t>False colors IR</a:t>
              </a:r>
            </a:p>
          </p:txBody>
        </p:sp>
        <p:sp>
          <p:nvSpPr>
            <p:cNvPr id="71" name="TextBox 70">
              <a:extLst>
                <a:ext uri="{FF2B5EF4-FFF2-40B4-BE49-F238E27FC236}">
                  <a16:creationId xmlns:a16="http://schemas.microsoft.com/office/drawing/2014/main" id="{99544352-7B66-4F42-8457-7A08DA0C5611}"/>
                </a:ext>
              </a:extLst>
            </p:cNvPr>
            <p:cNvSpPr txBox="1"/>
            <p:nvPr/>
          </p:nvSpPr>
          <p:spPr>
            <a:xfrm>
              <a:off x="8145596" y="5999647"/>
              <a:ext cx="1659431" cy="584775"/>
            </a:xfrm>
            <a:prstGeom prst="rect">
              <a:avLst/>
            </a:prstGeom>
            <a:noFill/>
          </p:spPr>
          <p:txBody>
            <a:bodyPr wrap="square" rtlCol="0">
              <a:spAutoFit/>
            </a:bodyPr>
            <a:lstStyle/>
            <a:p>
              <a:pPr algn="ctr"/>
              <a:r>
                <a:rPr lang="en-US" sz="1600" dirty="0"/>
                <a:t>Atmospheric penetration</a:t>
              </a:r>
            </a:p>
          </p:txBody>
        </p:sp>
      </p:grpSp>
      <p:grpSp>
        <p:nvGrpSpPr>
          <p:cNvPr id="2" name="Group 1">
            <a:extLst>
              <a:ext uri="{FF2B5EF4-FFF2-40B4-BE49-F238E27FC236}">
                <a16:creationId xmlns:a16="http://schemas.microsoft.com/office/drawing/2014/main" id="{24939004-B9A1-48A4-AE44-E70E1FD92A6C}"/>
              </a:ext>
            </a:extLst>
          </p:cNvPr>
          <p:cNvGrpSpPr/>
          <p:nvPr/>
        </p:nvGrpSpPr>
        <p:grpSpPr>
          <a:xfrm>
            <a:off x="3216688" y="2155738"/>
            <a:ext cx="5758623" cy="1702441"/>
            <a:chOff x="4139451" y="2304122"/>
            <a:chExt cx="5758623" cy="1702441"/>
          </a:xfrm>
        </p:grpSpPr>
        <p:pic>
          <p:nvPicPr>
            <p:cNvPr id="27" name="Picture 26"/>
            <p:cNvPicPr>
              <a:picLocks noChangeAspect="1"/>
            </p:cNvPicPr>
            <p:nvPr/>
          </p:nvPicPr>
          <p:blipFill>
            <a:blip r:embed="rId5"/>
            <a:stretch>
              <a:fillRect/>
            </a:stretch>
          </p:blipFill>
          <p:spPr>
            <a:xfrm>
              <a:off x="4139451" y="2304122"/>
              <a:ext cx="2273119" cy="1702441"/>
            </a:xfrm>
            <a:prstGeom prst="rect">
              <a:avLst/>
            </a:prstGeom>
          </p:spPr>
        </p:pic>
        <p:pic>
          <p:nvPicPr>
            <p:cNvPr id="72" name="Picture 71">
              <a:extLst>
                <a:ext uri="{FF2B5EF4-FFF2-40B4-BE49-F238E27FC236}">
                  <a16:creationId xmlns:a16="http://schemas.microsoft.com/office/drawing/2014/main" id="{B878AD2F-4FEC-4F96-AEB4-1E8D1461B941}"/>
                </a:ext>
              </a:extLst>
            </p:cNvPr>
            <p:cNvPicPr>
              <a:picLocks noChangeAspect="1"/>
            </p:cNvPicPr>
            <p:nvPr/>
          </p:nvPicPr>
          <p:blipFill>
            <a:blip r:embed="rId6"/>
            <a:stretch>
              <a:fillRect/>
            </a:stretch>
          </p:blipFill>
          <p:spPr>
            <a:xfrm>
              <a:off x="6563799" y="2304122"/>
              <a:ext cx="3334275" cy="1702441"/>
            </a:xfrm>
            <a:prstGeom prst="rect">
              <a:avLst/>
            </a:prstGeom>
          </p:spPr>
        </p:pic>
      </p:grpSp>
      <p:sp>
        <p:nvSpPr>
          <p:cNvPr id="15" name="Title 1">
            <a:extLst>
              <a:ext uri="{FF2B5EF4-FFF2-40B4-BE49-F238E27FC236}">
                <a16:creationId xmlns:a16="http://schemas.microsoft.com/office/drawing/2014/main" id="{7C412A1E-2F6E-482F-A635-5C115935D120}"/>
              </a:ext>
            </a:extLst>
          </p:cNvPr>
          <p:cNvSpPr txBox="1">
            <a:spLocks/>
          </p:cNvSpPr>
          <p:nvPr/>
        </p:nvSpPr>
        <p:spPr>
          <a:xfrm>
            <a:off x="287792" y="422711"/>
            <a:ext cx="9475285" cy="1143000"/>
          </a:xfrm>
          <a:prstGeom prst="rect">
            <a:avLst/>
          </a:prstGeom>
        </p:spPr>
        <p:txBody>
          <a:bodyPr/>
          <a:lstStyle>
            <a:defPPr>
              <a:defRPr lang="en-US"/>
            </a:defPPr>
            <a:lvl1pPr defTabSz="457200">
              <a:spcBef>
                <a:spcPct val="0"/>
              </a:spcBef>
              <a:buNone/>
              <a:defRPr sz="4267">
                <a:solidFill>
                  <a:srgbClr val="00A6D6"/>
                </a:solidFill>
                <a:latin typeface="Arial"/>
                <a:ea typeface="+mj-ea"/>
                <a:cs typeface="Arial"/>
              </a:defRPr>
            </a:lvl1pPr>
          </a:lstStyle>
          <a:p>
            <a:r>
              <a:rPr lang="en-US" dirty="0"/>
              <a:t>RainRunner: Input data</a:t>
            </a:r>
          </a:p>
          <a:p>
            <a:r>
              <a:rPr lang="en-US" sz="2000" dirty="0"/>
              <a:t>Additional multispectral information</a:t>
            </a:r>
          </a:p>
          <a:p>
            <a:endParaRPr lang="en-US" dirty="0"/>
          </a:p>
        </p:txBody>
      </p:sp>
      <p:sp>
        <p:nvSpPr>
          <p:cNvPr id="5" name="Slide Number Placeholder 4">
            <a:extLst>
              <a:ext uri="{FF2B5EF4-FFF2-40B4-BE49-F238E27FC236}">
                <a16:creationId xmlns:a16="http://schemas.microsoft.com/office/drawing/2014/main" id="{8E1E147F-4D36-47E8-B0E0-30B0F2F982C8}"/>
              </a:ext>
            </a:extLst>
          </p:cNvPr>
          <p:cNvSpPr>
            <a:spLocks noGrp="1"/>
          </p:cNvSpPr>
          <p:nvPr>
            <p:ph type="sldNum" sz="quarter" idx="12"/>
          </p:nvPr>
        </p:nvSpPr>
        <p:spPr/>
        <p:txBody>
          <a:bodyPr/>
          <a:lstStyle/>
          <a:p>
            <a:fld id="{96B2BAF2-A9A5-4C1C-BB6D-0E2A2D36CF8E}" type="slidenum">
              <a:rPr lang="en-US" smtClean="0"/>
              <a:t>10</a:t>
            </a:fld>
            <a:endParaRPr lang="en-US"/>
          </a:p>
        </p:txBody>
      </p:sp>
      <p:sp>
        <p:nvSpPr>
          <p:cNvPr id="17" name="Isosceles Triangle 16">
            <a:hlinkClick r:id="" action="ppaction://hlinkshowjump?jump=nextslide"/>
            <a:hlinkHover r:id="" action="ppaction://noaction" highlightClick="1"/>
            <a:extLst>
              <a:ext uri="{FF2B5EF4-FFF2-40B4-BE49-F238E27FC236}">
                <a16:creationId xmlns:a16="http://schemas.microsoft.com/office/drawing/2014/main" id="{C87D05A6-4935-4C5E-8582-0D01A9B1F807}"/>
              </a:ext>
            </a:extLst>
          </p:cNvPr>
          <p:cNvSpPr/>
          <p:nvPr/>
        </p:nvSpPr>
        <p:spPr>
          <a:xfrm rot="5400000">
            <a:off x="11481097" y="6135174"/>
            <a:ext cx="250764" cy="260803"/>
          </a:xfrm>
          <a:prstGeom prst="triangle">
            <a:avLst/>
          </a:prstGeom>
          <a:solidFill>
            <a:srgbClr val="00A6D6"/>
          </a:solidFill>
          <a:ln w="952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A543C327-CF89-43E4-BA06-9FEABFA60EE7}"/>
              </a:ext>
            </a:extLst>
          </p:cNvPr>
          <p:cNvGrpSpPr/>
          <p:nvPr/>
        </p:nvGrpSpPr>
        <p:grpSpPr>
          <a:xfrm>
            <a:off x="10214675" y="59743"/>
            <a:ext cx="1842577" cy="307778"/>
            <a:chOff x="10214675" y="59743"/>
            <a:chExt cx="1842577" cy="307778"/>
          </a:xfrm>
        </p:grpSpPr>
        <p:sp>
          <p:nvSpPr>
            <p:cNvPr id="19" name="TextBox 18">
              <a:hlinkClick r:id="" action="ppaction://hlinkshowjump?jump=firstslide"/>
              <a:hlinkHover r:id="" action="ppaction://noaction" highlightClick="1"/>
              <a:extLst>
                <a:ext uri="{FF2B5EF4-FFF2-40B4-BE49-F238E27FC236}">
                  <a16:creationId xmlns:a16="http://schemas.microsoft.com/office/drawing/2014/main" id="{80C20D17-3DA1-4790-A696-AC1CEE9818CF}"/>
                </a:ext>
              </a:extLst>
            </p:cNvPr>
            <p:cNvSpPr txBox="1"/>
            <p:nvPr/>
          </p:nvSpPr>
          <p:spPr>
            <a:xfrm>
              <a:off x="10214675" y="59744"/>
              <a:ext cx="1842577" cy="307777"/>
            </a:xfrm>
            <a:prstGeom prst="rect">
              <a:avLst/>
            </a:prstGeom>
            <a:noFill/>
          </p:spPr>
          <p:txBody>
            <a:bodyPr wrap="square" rtlCol="0">
              <a:spAutoFit/>
            </a:bodyPr>
            <a:lstStyle/>
            <a:p>
              <a:r>
                <a:rPr lang="en-US" sz="1400" b="1" dirty="0">
                  <a:solidFill>
                    <a:schemeClr val="accent3">
                      <a:lumMod val="75000"/>
                    </a:schemeClr>
                  </a:solidFill>
                </a:rPr>
                <a:t>Back to main menu</a:t>
              </a:r>
            </a:p>
          </p:txBody>
        </p:sp>
        <p:pic>
          <p:nvPicPr>
            <p:cNvPr id="20" name="Graphic 19" descr="Back">
              <a:extLst>
                <a:ext uri="{FF2B5EF4-FFF2-40B4-BE49-F238E27FC236}">
                  <a16:creationId xmlns:a16="http://schemas.microsoft.com/office/drawing/2014/main" id="{8255B1F7-A0D3-40C0-A620-AC21B70AE74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749475" y="59743"/>
              <a:ext cx="307777" cy="307777"/>
            </a:xfrm>
            <a:prstGeom prst="rect">
              <a:avLst/>
            </a:prstGeom>
          </p:spPr>
        </p:pic>
      </p:grpSp>
      <p:grpSp>
        <p:nvGrpSpPr>
          <p:cNvPr id="21" name="Group 20">
            <a:extLst>
              <a:ext uri="{FF2B5EF4-FFF2-40B4-BE49-F238E27FC236}">
                <a16:creationId xmlns:a16="http://schemas.microsoft.com/office/drawing/2014/main" id="{7C3A0B10-B788-4FD1-A0EF-0F836E749756}"/>
              </a:ext>
            </a:extLst>
          </p:cNvPr>
          <p:cNvGrpSpPr/>
          <p:nvPr/>
        </p:nvGrpSpPr>
        <p:grpSpPr>
          <a:xfrm>
            <a:off x="9500460" y="308832"/>
            <a:ext cx="2487050" cy="307777"/>
            <a:chOff x="9570203" y="273578"/>
            <a:chExt cx="2487050" cy="307777"/>
          </a:xfrm>
        </p:grpSpPr>
        <p:sp>
          <p:nvSpPr>
            <p:cNvPr id="22" name="TextBox 21">
              <a:hlinkClick r:id="rId9" action="ppaction://hlinksldjump"/>
              <a:hlinkHover r:id="" action="ppaction://noaction" highlightClick="1"/>
              <a:extLst>
                <a:ext uri="{FF2B5EF4-FFF2-40B4-BE49-F238E27FC236}">
                  <a16:creationId xmlns:a16="http://schemas.microsoft.com/office/drawing/2014/main" id="{C4D5F772-1B2A-429B-9B37-86DCC2D415EA}"/>
                </a:ext>
              </a:extLst>
            </p:cNvPr>
            <p:cNvSpPr txBox="1"/>
            <p:nvPr/>
          </p:nvSpPr>
          <p:spPr>
            <a:xfrm>
              <a:off x="9570203" y="273578"/>
              <a:ext cx="2487050" cy="307777"/>
            </a:xfrm>
            <a:prstGeom prst="rect">
              <a:avLst/>
            </a:prstGeom>
            <a:noFill/>
          </p:spPr>
          <p:txBody>
            <a:bodyPr wrap="square" rtlCol="0">
              <a:spAutoFit/>
            </a:bodyPr>
            <a:lstStyle/>
            <a:p>
              <a:r>
                <a:rPr lang="en-US" sz="1400" b="1" dirty="0">
                  <a:solidFill>
                    <a:schemeClr val="accent3">
                      <a:lumMod val="75000"/>
                    </a:schemeClr>
                  </a:solidFill>
                </a:rPr>
                <a:t>Back to input data overview</a:t>
              </a:r>
            </a:p>
          </p:txBody>
        </p:sp>
        <p:pic>
          <p:nvPicPr>
            <p:cNvPr id="24" name="Graphic 23" descr="Back">
              <a:extLst>
                <a:ext uri="{FF2B5EF4-FFF2-40B4-BE49-F238E27FC236}">
                  <a16:creationId xmlns:a16="http://schemas.microsoft.com/office/drawing/2014/main" id="{57FDAF7D-8144-49E7-A341-184B9FE2540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749475" y="273578"/>
              <a:ext cx="307777" cy="307777"/>
            </a:xfrm>
            <a:prstGeom prst="rect">
              <a:avLst/>
            </a:prstGeom>
          </p:spPr>
        </p:pic>
      </p:grpSp>
    </p:spTree>
    <p:extLst>
      <p:ext uri="{BB962C8B-B14F-4D97-AF65-F5344CB8AC3E}">
        <p14:creationId xmlns:p14="http://schemas.microsoft.com/office/powerpoint/2010/main" val="38308322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water, white, rain, black&#10;&#10;Description automatically generated">
            <a:extLst>
              <a:ext uri="{FF2B5EF4-FFF2-40B4-BE49-F238E27FC236}">
                <a16:creationId xmlns:a16="http://schemas.microsoft.com/office/drawing/2014/main" id="{7C6F7D07-9A3E-45C7-8EAA-1899CCA288C1}"/>
              </a:ext>
            </a:extLst>
          </p:cNvPr>
          <p:cNvPicPr>
            <a:picLocks noChangeAspect="1"/>
          </p:cNvPicPr>
          <p:nvPr/>
        </p:nvPicPr>
        <p:blipFill>
          <a:blip r:embed="rId2"/>
          <a:stretch>
            <a:fillRect/>
          </a:stretch>
        </p:blipFill>
        <p:spPr>
          <a:xfrm>
            <a:off x="731089" y="1295400"/>
            <a:ext cx="1226372" cy="1219200"/>
          </a:xfrm>
          <a:prstGeom prst="rect">
            <a:avLst/>
          </a:prstGeom>
        </p:spPr>
      </p:pic>
      <p:pic>
        <p:nvPicPr>
          <p:cNvPr id="4" name="Picture 3" descr="A picture containing rain, white, black, water&#10;&#10;Description automatically generated">
            <a:extLst>
              <a:ext uri="{FF2B5EF4-FFF2-40B4-BE49-F238E27FC236}">
                <a16:creationId xmlns:a16="http://schemas.microsoft.com/office/drawing/2014/main" id="{9E2591CC-A9D5-4931-9B8E-30CFBE4297AA}"/>
              </a:ext>
            </a:extLst>
          </p:cNvPr>
          <p:cNvPicPr>
            <a:picLocks noChangeAspect="1"/>
          </p:cNvPicPr>
          <p:nvPr/>
        </p:nvPicPr>
        <p:blipFill>
          <a:blip r:embed="rId3"/>
          <a:stretch>
            <a:fillRect/>
          </a:stretch>
        </p:blipFill>
        <p:spPr>
          <a:xfrm>
            <a:off x="2307616" y="1284237"/>
            <a:ext cx="1215635" cy="1219200"/>
          </a:xfrm>
          <a:prstGeom prst="rect">
            <a:avLst/>
          </a:prstGeom>
        </p:spPr>
      </p:pic>
      <p:pic>
        <p:nvPicPr>
          <p:cNvPr id="5" name="Picture 4" descr="A picture containing nature, water, white, rain&#10;&#10;Description automatically generated">
            <a:extLst>
              <a:ext uri="{FF2B5EF4-FFF2-40B4-BE49-F238E27FC236}">
                <a16:creationId xmlns:a16="http://schemas.microsoft.com/office/drawing/2014/main" id="{6DC33559-0E98-4B3C-8DDC-7A5533C0712F}"/>
              </a:ext>
            </a:extLst>
          </p:cNvPr>
          <p:cNvPicPr>
            <a:picLocks noChangeAspect="1"/>
          </p:cNvPicPr>
          <p:nvPr/>
        </p:nvPicPr>
        <p:blipFill>
          <a:blip r:embed="rId4"/>
          <a:stretch>
            <a:fillRect/>
          </a:stretch>
        </p:blipFill>
        <p:spPr>
          <a:xfrm>
            <a:off x="3873407" y="1295400"/>
            <a:ext cx="1225703" cy="1219200"/>
          </a:xfrm>
          <a:prstGeom prst="rect">
            <a:avLst/>
          </a:prstGeom>
        </p:spPr>
      </p:pic>
      <p:pic>
        <p:nvPicPr>
          <p:cNvPr id="6" name="Picture 5" descr="A picture containing nature, outdoor, white, water&#10;&#10;Description automatically generated">
            <a:extLst>
              <a:ext uri="{FF2B5EF4-FFF2-40B4-BE49-F238E27FC236}">
                <a16:creationId xmlns:a16="http://schemas.microsoft.com/office/drawing/2014/main" id="{C8ABC7C3-B1ED-4357-BD58-F2ED1FD1F8CF}"/>
              </a:ext>
            </a:extLst>
          </p:cNvPr>
          <p:cNvPicPr>
            <a:picLocks noChangeAspect="1"/>
          </p:cNvPicPr>
          <p:nvPr/>
        </p:nvPicPr>
        <p:blipFill>
          <a:blip r:embed="rId5"/>
          <a:stretch>
            <a:fillRect/>
          </a:stretch>
        </p:blipFill>
        <p:spPr>
          <a:xfrm>
            <a:off x="5455627" y="1284237"/>
            <a:ext cx="1222451" cy="1219200"/>
          </a:xfrm>
          <a:prstGeom prst="rect">
            <a:avLst/>
          </a:prstGeom>
        </p:spPr>
      </p:pic>
      <p:pic>
        <p:nvPicPr>
          <p:cNvPr id="7" name="Picture 6" descr="A picture containing nature, outdoor, white, photo&#10;&#10;Description automatically generated">
            <a:extLst>
              <a:ext uri="{FF2B5EF4-FFF2-40B4-BE49-F238E27FC236}">
                <a16:creationId xmlns:a16="http://schemas.microsoft.com/office/drawing/2014/main" id="{B855445C-D77E-4A5B-AD66-A3905917A1C8}"/>
              </a:ext>
            </a:extLst>
          </p:cNvPr>
          <p:cNvPicPr>
            <a:picLocks noChangeAspect="1"/>
          </p:cNvPicPr>
          <p:nvPr/>
        </p:nvPicPr>
        <p:blipFill>
          <a:blip r:embed="rId6"/>
          <a:stretch>
            <a:fillRect/>
          </a:stretch>
        </p:blipFill>
        <p:spPr>
          <a:xfrm>
            <a:off x="7031485" y="1280364"/>
            <a:ext cx="1214336" cy="1219200"/>
          </a:xfrm>
          <a:prstGeom prst="rect">
            <a:avLst/>
          </a:prstGeom>
        </p:spPr>
      </p:pic>
      <p:pic>
        <p:nvPicPr>
          <p:cNvPr id="8" name="Picture 7" descr="A picture containing nature, outdoor, grass, photo&#10;&#10;Description automatically generated">
            <a:extLst>
              <a:ext uri="{FF2B5EF4-FFF2-40B4-BE49-F238E27FC236}">
                <a16:creationId xmlns:a16="http://schemas.microsoft.com/office/drawing/2014/main" id="{B27521FA-09FC-443C-BAE3-F8733FCACAB9}"/>
              </a:ext>
            </a:extLst>
          </p:cNvPr>
          <p:cNvPicPr>
            <a:picLocks noChangeAspect="1"/>
          </p:cNvPicPr>
          <p:nvPr/>
        </p:nvPicPr>
        <p:blipFill>
          <a:blip r:embed="rId7"/>
          <a:stretch>
            <a:fillRect/>
          </a:stretch>
        </p:blipFill>
        <p:spPr>
          <a:xfrm>
            <a:off x="8599229" y="1267672"/>
            <a:ext cx="1217579" cy="1219200"/>
          </a:xfrm>
          <a:prstGeom prst="rect">
            <a:avLst/>
          </a:prstGeom>
        </p:spPr>
      </p:pic>
      <p:pic>
        <p:nvPicPr>
          <p:cNvPr id="9" name="Picture 8" descr="A picture containing outdoor, nature, grass, photo&#10;&#10;Description automatically generated">
            <a:extLst>
              <a:ext uri="{FF2B5EF4-FFF2-40B4-BE49-F238E27FC236}">
                <a16:creationId xmlns:a16="http://schemas.microsoft.com/office/drawing/2014/main" id="{E505FED1-9410-4361-95C2-EFBBCB4DFFA3}"/>
              </a:ext>
            </a:extLst>
          </p:cNvPr>
          <p:cNvPicPr>
            <a:picLocks noChangeAspect="1"/>
          </p:cNvPicPr>
          <p:nvPr/>
        </p:nvPicPr>
        <p:blipFill>
          <a:blip r:embed="rId8"/>
          <a:stretch>
            <a:fillRect/>
          </a:stretch>
        </p:blipFill>
        <p:spPr>
          <a:xfrm>
            <a:off x="10240088" y="1267672"/>
            <a:ext cx="1220825" cy="1219200"/>
          </a:xfrm>
          <a:prstGeom prst="rect">
            <a:avLst/>
          </a:prstGeom>
        </p:spPr>
      </p:pic>
      <p:pic>
        <p:nvPicPr>
          <p:cNvPr id="10" name="Picture 9" descr="A picture containing outdoor, nature, grass, photo&#10;&#10;Description automatically generated">
            <a:extLst>
              <a:ext uri="{FF2B5EF4-FFF2-40B4-BE49-F238E27FC236}">
                <a16:creationId xmlns:a16="http://schemas.microsoft.com/office/drawing/2014/main" id="{DB848AB4-4E38-47F7-A915-2F3FF583AB75}"/>
              </a:ext>
            </a:extLst>
          </p:cNvPr>
          <p:cNvPicPr>
            <a:picLocks noChangeAspect="1"/>
          </p:cNvPicPr>
          <p:nvPr/>
        </p:nvPicPr>
        <p:blipFill>
          <a:blip r:embed="rId9"/>
          <a:stretch>
            <a:fillRect/>
          </a:stretch>
        </p:blipFill>
        <p:spPr>
          <a:xfrm>
            <a:off x="735004" y="2951448"/>
            <a:ext cx="1222456" cy="1219200"/>
          </a:xfrm>
          <a:prstGeom prst="rect">
            <a:avLst/>
          </a:prstGeom>
        </p:spPr>
      </p:pic>
      <p:pic>
        <p:nvPicPr>
          <p:cNvPr id="11" name="Picture 10" descr="A close up of some grass&#10;&#10;Description automatically generated">
            <a:extLst>
              <a:ext uri="{FF2B5EF4-FFF2-40B4-BE49-F238E27FC236}">
                <a16:creationId xmlns:a16="http://schemas.microsoft.com/office/drawing/2014/main" id="{001053CF-3EB4-46DF-A2B5-A49B8787725B}"/>
              </a:ext>
            </a:extLst>
          </p:cNvPr>
          <p:cNvPicPr>
            <a:picLocks noChangeAspect="1"/>
          </p:cNvPicPr>
          <p:nvPr/>
        </p:nvPicPr>
        <p:blipFill>
          <a:blip r:embed="rId10"/>
          <a:stretch>
            <a:fillRect/>
          </a:stretch>
        </p:blipFill>
        <p:spPr>
          <a:xfrm>
            <a:off x="2311851" y="2946217"/>
            <a:ext cx="1219200" cy="1219200"/>
          </a:xfrm>
          <a:prstGeom prst="rect">
            <a:avLst/>
          </a:prstGeom>
        </p:spPr>
      </p:pic>
      <p:pic>
        <p:nvPicPr>
          <p:cNvPr id="12" name="Picture 11" descr="A picture containing water, black, white, standing&#10;&#10;Description automatically generated">
            <a:extLst>
              <a:ext uri="{FF2B5EF4-FFF2-40B4-BE49-F238E27FC236}">
                <a16:creationId xmlns:a16="http://schemas.microsoft.com/office/drawing/2014/main" id="{1463F58F-E017-46F6-8830-6EDA7B94457B}"/>
              </a:ext>
            </a:extLst>
          </p:cNvPr>
          <p:cNvPicPr>
            <a:picLocks noChangeAspect="1"/>
          </p:cNvPicPr>
          <p:nvPr/>
        </p:nvPicPr>
        <p:blipFill>
          <a:blip r:embed="rId11"/>
          <a:stretch>
            <a:fillRect/>
          </a:stretch>
        </p:blipFill>
        <p:spPr>
          <a:xfrm>
            <a:off x="3852292" y="2946217"/>
            <a:ext cx="1219200" cy="1219200"/>
          </a:xfrm>
          <a:prstGeom prst="rect">
            <a:avLst/>
          </a:prstGeom>
        </p:spPr>
      </p:pic>
      <p:pic>
        <p:nvPicPr>
          <p:cNvPr id="13" name="Picture 12" descr="A picture containing cow, standing, looking, black&#10;&#10;Description automatically generated">
            <a:extLst>
              <a:ext uri="{FF2B5EF4-FFF2-40B4-BE49-F238E27FC236}">
                <a16:creationId xmlns:a16="http://schemas.microsoft.com/office/drawing/2014/main" id="{1B78A962-089F-46D8-92BE-1606EB4D5834}"/>
              </a:ext>
            </a:extLst>
          </p:cNvPr>
          <p:cNvPicPr>
            <a:picLocks noChangeAspect="1"/>
          </p:cNvPicPr>
          <p:nvPr/>
        </p:nvPicPr>
        <p:blipFill>
          <a:blip r:embed="rId12"/>
          <a:stretch>
            <a:fillRect/>
          </a:stretch>
        </p:blipFill>
        <p:spPr>
          <a:xfrm>
            <a:off x="5455627" y="2951448"/>
            <a:ext cx="1222460" cy="1219200"/>
          </a:xfrm>
          <a:prstGeom prst="rect">
            <a:avLst/>
          </a:prstGeom>
        </p:spPr>
      </p:pic>
      <p:pic>
        <p:nvPicPr>
          <p:cNvPr id="14" name="Picture 13" descr="A picture containing nature, outdoor, photo, white&#10;&#10;Description automatically generated">
            <a:extLst>
              <a:ext uri="{FF2B5EF4-FFF2-40B4-BE49-F238E27FC236}">
                <a16:creationId xmlns:a16="http://schemas.microsoft.com/office/drawing/2014/main" id="{1B2F3A8F-EAE1-407F-897C-1619CEAF9D5B}"/>
              </a:ext>
            </a:extLst>
          </p:cNvPr>
          <p:cNvPicPr>
            <a:picLocks noChangeAspect="1"/>
          </p:cNvPicPr>
          <p:nvPr/>
        </p:nvPicPr>
        <p:blipFill>
          <a:blip r:embed="rId13"/>
          <a:stretch>
            <a:fillRect/>
          </a:stretch>
        </p:blipFill>
        <p:spPr>
          <a:xfrm>
            <a:off x="731088" y="4655960"/>
            <a:ext cx="1227349" cy="1219200"/>
          </a:xfrm>
          <a:prstGeom prst="rect">
            <a:avLst/>
          </a:prstGeom>
        </p:spPr>
      </p:pic>
      <p:pic>
        <p:nvPicPr>
          <p:cNvPr id="15" name="Picture 14" descr="A picture containing outdoor, nature, photo, white&#10;&#10;Description automatically generated">
            <a:extLst>
              <a:ext uri="{FF2B5EF4-FFF2-40B4-BE49-F238E27FC236}">
                <a16:creationId xmlns:a16="http://schemas.microsoft.com/office/drawing/2014/main" id="{F05E6883-E04E-4584-935D-67DCCC33FB6A}"/>
              </a:ext>
            </a:extLst>
          </p:cNvPr>
          <p:cNvPicPr>
            <a:picLocks noChangeAspect="1"/>
          </p:cNvPicPr>
          <p:nvPr/>
        </p:nvPicPr>
        <p:blipFill>
          <a:blip r:embed="rId14"/>
          <a:stretch>
            <a:fillRect/>
          </a:stretch>
        </p:blipFill>
        <p:spPr>
          <a:xfrm>
            <a:off x="2337683" y="4655960"/>
            <a:ext cx="1219200" cy="1219200"/>
          </a:xfrm>
          <a:prstGeom prst="rect">
            <a:avLst/>
          </a:prstGeom>
        </p:spPr>
      </p:pic>
      <p:sp>
        <p:nvSpPr>
          <p:cNvPr id="16" name="Title 1">
            <a:extLst>
              <a:ext uri="{FF2B5EF4-FFF2-40B4-BE49-F238E27FC236}">
                <a16:creationId xmlns:a16="http://schemas.microsoft.com/office/drawing/2014/main" id="{4ED780ED-3620-4207-9C1E-773258C89897}"/>
              </a:ext>
            </a:extLst>
          </p:cNvPr>
          <p:cNvSpPr txBox="1">
            <a:spLocks/>
          </p:cNvSpPr>
          <p:nvPr/>
        </p:nvSpPr>
        <p:spPr>
          <a:xfrm>
            <a:off x="410040" y="420148"/>
            <a:ext cx="9475285" cy="1143000"/>
          </a:xfrm>
          <a:prstGeom prst="rect">
            <a:avLst/>
          </a:prstGeom>
        </p:spPr>
        <p:txBody>
          <a:bodyPr/>
          <a:lstStyle>
            <a:lvl1pPr algn="l" defTabSz="457200" rtl="0" eaLnBrk="1" latinLnBrk="0" hangingPunct="1">
              <a:spcBef>
                <a:spcPct val="0"/>
              </a:spcBef>
              <a:buNone/>
              <a:defRPr sz="3600" kern="1200">
                <a:solidFill>
                  <a:srgbClr val="00A6D6"/>
                </a:solidFill>
                <a:latin typeface="Arial"/>
                <a:ea typeface="+mj-ea"/>
                <a:cs typeface="Arial"/>
              </a:defRPr>
            </a:lvl1pPr>
          </a:lstStyle>
          <a:p>
            <a:r>
              <a:rPr lang="en-US" sz="4267" dirty="0"/>
              <a:t>Bands of Sentinel 2 MSI instrument</a:t>
            </a:r>
          </a:p>
          <a:p>
            <a:endParaRPr lang="en-US" sz="4267" dirty="0"/>
          </a:p>
        </p:txBody>
      </p:sp>
      <p:sp>
        <p:nvSpPr>
          <p:cNvPr id="27" name="TextBox 26">
            <a:extLst>
              <a:ext uri="{FF2B5EF4-FFF2-40B4-BE49-F238E27FC236}">
                <a16:creationId xmlns:a16="http://schemas.microsoft.com/office/drawing/2014/main" id="{C5726965-9F37-4B99-B339-CDBE2039A876}"/>
              </a:ext>
            </a:extLst>
          </p:cNvPr>
          <p:cNvSpPr txBox="1"/>
          <p:nvPr/>
        </p:nvSpPr>
        <p:spPr>
          <a:xfrm>
            <a:off x="649221" y="2522087"/>
            <a:ext cx="1226618" cy="338554"/>
          </a:xfrm>
          <a:prstGeom prst="rect">
            <a:avLst/>
          </a:prstGeom>
          <a:noFill/>
        </p:spPr>
        <p:txBody>
          <a:bodyPr wrap="none" rtlCol="0">
            <a:spAutoFit/>
          </a:bodyPr>
          <a:lstStyle/>
          <a:p>
            <a:r>
              <a:rPr lang="en-US" sz="1600" dirty="0"/>
              <a:t>B1 – 443 nm</a:t>
            </a:r>
          </a:p>
        </p:txBody>
      </p:sp>
      <p:sp>
        <p:nvSpPr>
          <p:cNvPr id="28" name="TextBox 27">
            <a:extLst>
              <a:ext uri="{FF2B5EF4-FFF2-40B4-BE49-F238E27FC236}">
                <a16:creationId xmlns:a16="http://schemas.microsoft.com/office/drawing/2014/main" id="{46817963-E964-48A9-ADD6-17A5B2717F39}"/>
              </a:ext>
            </a:extLst>
          </p:cNvPr>
          <p:cNvSpPr txBox="1"/>
          <p:nvPr/>
        </p:nvSpPr>
        <p:spPr>
          <a:xfrm>
            <a:off x="2239671" y="2514600"/>
            <a:ext cx="1226618" cy="338554"/>
          </a:xfrm>
          <a:prstGeom prst="rect">
            <a:avLst/>
          </a:prstGeom>
          <a:noFill/>
        </p:spPr>
        <p:txBody>
          <a:bodyPr wrap="none" rtlCol="0">
            <a:spAutoFit/>
          </a:bodyPr>
          <a:lstStyle/>
          <a:p>
            <a:r>
              <a:rPr lang="en-US" sz="1600" dirty="0"/>
              <a:t>B2 – 490 nm</a:t>
            </a:r>
          </a:p>
        </p:txBody>
      </p:sp>
      <p:sp>
        <p:nvSpPr>
          <p:cNvPr id="29" name="TextBox 28">
            <a:extLst>
              <a:ext uri="{FF2B5EF4-FFF2-40B4-BE49-F238E27FC236}">
                <a16:creationId xmlns:a16="http://schemas.microsoft.com/office/drawing/2014/main" id="{60EC538E-729A-4A76-9230-8287248FD997}"/>
              </a:ext>
            </a:extLst>
          </p:cNvPr>
          <p:cNvSpPr txBox="1"/>
          <p:nvPr/>
        </p:nvSpPr>
        <p:spPr>
          <a:xfrm>
            <a:off x="3816203" y="2514600"/>
            <a:ext cx="1226618" cy="338554"/>
          </a:xfrm>
          <a:prstGeom prst="rect">
            <a:avLst/>
          </a:prstGeom>
          <a:noFill/>
        </p:spPr>
        <p:txBody>
          <a:bodyPr wrap="none" rtlCol="0">
            <a:spAutoFit/>
          </a:bodyPr>
          <a:lstStyle/>
          <a:p>
            <a:r>
              <a:rPr lang="en-US" sz="1600" dirty="0"/>
              <a:t>B3 – 560 nm</a:t>
            </a:r>
          </a:p>
        </p:txBody>
      </p:sp>
      <p:sp>
        <p:nvSpPr>
          <p:cNvPr id="30" name="TextBox 29">
            <a:extLst>
              <a:ext uri="{FF2B5EF4-FFF2-40B4-BE49-F238E27FC236}">
                <a16:creationId xmlns:a16="http://schemas.microsoft.com/office/drawing/2014/main" id="{6A1E89D1-E3C9-4015-AA04-93FC7732162E}"/>
              </a:ext>
            </a:extLst>
          </p:cNvPr>
          <p:cNvSpPr txBox="1"/>
          <p:nvPr/>
        </p:nvSpPr>
        <p:spPr>
          <a:xfrm>
            <a:off x="5419607" y="2521828"/>
            <a:ext cx="1226618" cy="338554"/>
          </a:xfrm>
          <a:prstGeom prst="rect">
            <a:avLst/>
          </a:prstGeom>
          <a:noFill/>
        </p:spPr>
        <p:txBody>
          <a:bodyPr wrap="none" rtlCol="0">
            <a:spAutoFit/>
          </a:bodyPr>
          <a:lstStyle/>
          <a:p>
            <a:r>
              <a:rPr lang="en-US" sz="1600" dirty="0"/>
              <a:t>B4 – 665 nm</a:t>
            </a:r>
          </a:p>
        </p:txBody>
      </p:sp>
      <p:sp>
        <p:nvSpPr>
          <p:cNvPr id="31" name="TextBox 30">
            <a:extLst>
              <a:ext uri="{FF2B5EF4-FFF2-40B4-BE49-F238E27FC236}">
                <a16:creationId xmlns:a16="http://schemas.microsoft.com/office/drawing/2014/main" id="{24711ADF-DD12-48B8-8246-9AE22BC487ED}"/>
              </a:ext>
            </a:extLst>
          </p:cNvPr>
          <p:cNvSpPr txBox="1"/>
          <p:nvPr/>
        </p:nvSpPr>
        <p:spPr>
          <a:xfrm>
            <a:off x="7030309" y="2521012"/>
            <a:ext cx="1226618" cy="338554"/>
          </a:xfrm>
          <a:prstGeom prst="rect">
            <a:avLst/>
          </a:prstGeom>
          <a:noFill/>
        </p:spPr>
        <p:txBody>
          <a:bodyPr wrap="none" rtlCol="0">
            <a:spAutoFit/>
          </a:bodyPr>
          <a:lstStyle/>
          <a:p>
            <a:r>
              <a:rPr lang="en-US" sz="1600" dirty="0"/>
              <a:t>B5 – 705 nm</a:t>
            </a:r>
          </a:p>
        </p:txBody>
      </p:sp>
      <p:sp>
        <p:nvSpPr>
          <p:cNvPr id="32" name="TextBox 31">
            <a:extLst>
              <a:ext uri="{FF2B5EF4-FFF2-40B4-BE49-F238E27FC236}">
                <a16:creationId xmlns:a16="http://schemas.microsoft.com/office/drawing/2014/main" id="{AACD26F1-01A3-4D5A-B98D-3B62815655E1}"/>
              </a:ext>
            </a:extLst>
          </p:cNvPr>
          <p:cNvSpPr txBox="1"/>
          <p:nvPr/>
        </p:nvSpPr>
        <p:spPr>
          <a:xfrm>
            <a:off x="8525428" y="2522087"/>
            <a:ext cx="1226618" cy="338554"/>
          </a:xfrm>
          <a:prstGeom prst="rect">
            <a:avLst/>
          </a:prstGeom>
          <a:noFill/>
        </p:spPr>
        <p:txBody>
          <a:bodyPr wrap="none" rtlCol="0">
            <a:spAutoFit/>
          </a:bodyPr>
          <a:lstStyle/>
          <a:p>
            <a:r>
              <a:rPr lang="en-US" sz="1600" dirty="0"/>
              <a:t>B6 – 740 nm</a:t>
            </a:r>
          </a:p>
        </p:txBody>
      </p:sp>
      <p:sp>
        <p:nvSpPr>
          <p:cNvPr id="33" name="TextBox 32">
            <a:extLst>
              <a:ext uri="{FF2B5EF4-FFF2-40B4-BE49-F238E27FC236}">
                <a16:creationId xmlns:a16="http://schemas.microsoft.com/office/drawing/2014/main" id="{4E67D2B2-B686-4061-B2CB-ECD42D29471C}"/>
              </a:ext>
            </a:extLst>
          </p:cNvPr>
          <p:cNvSpPr txBox="1"/>
          <p:nvPr/>
        </p:nvSpPr>
        <p:spPr>
          <a:xfrm>
            <a:off x="10204808" y="2513188"/>
            <a:ext cx="1226618" cy="338554"/>
          </a:xfrm>
          <a:prstGeom prst="rect">
            <a:avLst/>
          </a:prstGeom>
          <a:noFill/>
        </p:spPr>
        <p:txBody>
          <a:bodyPr wrap="none" rtlCol="0">
            <a:spAutoFit/>
          </a:bodyPr>
          <a:lstStyle/>
          <a:p>
            <a:r>
              <a:rPr lang="en-US" sz="1600" dirty="0"/>
              <a:t>B7 – 783 nm</a:t>
            </a:r>
          </a:p>
        </p:txBody>
      </p:sp>
      <p:sp>
        <p:nvSpPr>
          <p:cNvPr id="39" name="TextBox 38">
            <a:extLst>
              <a:ext uri="{FF2B5EF4-FFF2-40B4-BE49-F238E27FC236}">
                <a16:creationId xmlns:a16="http://schemas.microsoft.com/office/drawing/2014/main" id="{58CD7D98-8C36-4828-AF59-6CC8CE5BB0C1}"/>
              </a:ext>
            </a:extLst>
          </p:cNvPr>
          <p:cNvSpPr txBox="1"/>
          <p:nvPr/>
        </p:nvSpPr>
        <p:spPr>
          <a:xfrm>
            <a:off x="652524" y="4237343"/>
            <a:ext cx="1226618" cy="338554"/>
          </a:xfrm>
          <a:prstGeom prst="rect">
            <a:avLst/>
          </a:prstGeom>
          <a:noFill/>
        </p:spPr>
        <p:txBody>
          <a:bodyPr wrap="none" rtlCol="0">
            <a:spAutoFit/>
          </a:bodyPr>
          <a:lstStyle/>
          <a:p>
            <a:r>
              <a:rPr lang="en-US" sz="1600" dirty="0"/>
              <a:t>B8 – 842 nm</a:t>
            </a:r>
          </a:p>
        </p:txBody>
      </p:sp>
      <p:sp>
        <p:nvSpPr>
          <p:cNvPr id="40" name="TextBox 39">
            <a:extLst>
              <a:ext uri="{FF2B5EF4-FFF2-40B4-BE49-F238E27FC236}">
                <a16:creationId xmlns:a16="http://schemas.microsoft.com/office/drawing/2014/main" id="{C3902BC0-58D0-4D42-9C4A-4A40AE96EC99}"/>
              </a:ext>
            </a:extLst>
          </p:cNvPr>
          <p:cNvSpPr txBox="1"/>
          <p:nvPr/>
        </p:nvSpPr>
        <p:spPr>
          <a:xfrm>
            <a:off x="2242974" y="4229856"/>
            <a:ext cx="1345240" cy="338554"/>
          </a:xfrm>
          <a:prstGeom prst="rect">
            <a:avLst/>
          </a:prstGeom>
          <a:noFill/>
        </p:spPr>
        <p:txBody>
          <a:bodyPr wrap="none" rtlCol="0">
            <a:spAutoFit/>
          </a:bodyPr>
          <a:lstStyle/>
          <a:p>
            <a:r>
              <a:rPr lang="en-US" sz="1600" dirty="0"/>
              <a:t>B8A – 865 nm</a:t>
            </a:r>
          </a:p>
        </p:txBody>
      </p:sp>
      <p:sp>
        <p:nvSpPr>
          <p:cNvPr id="41" name="TextBox 40">
            <a:extLst>
              <a:ext uri="{FF2B5EF4-FFF2-40B4-BE49-F238E27FC236}">
                <a16:creationId xmlns:a16="http://schemas.microsoft.com/office/drawing/2014/main" id="{1246300C-BBF1-4C90-AFDD-71B7E768B8D3}"/>
              </a:ext>
            </a:extLst>
          </p:cNvPr>
          <p:cNvSpPr txBox="1"/>
          <p:nvPr/>
        </p:nvSpPr>
        <p:spPr>
          <a:xfrm>
            <a:off x="3727791" y="4241888"/>
            <a:ext cx="1226618" cy="338554"/>
          </a:xfrm>
          <a:prstGeom prst="rect">
            <a:avLst/>
          </a:prstGeom>
          <a:noFill/>
        </p:spPr>
        <p:txBody>
          <a:bodyPr wrap="none" rtlCol="0">
            <a:spAutoFit/>
          </a:bodyPr>
          <a:lstStyle/>
          <a:p>
            <a:r>
              <a:rPr lang="en-US" sz="1600" dirty="0"/>
              <a:t>B9 – 945 nm</a:t>
            </a:r>
          </a:p>
        </p:txBody>
      </p:sp>
      <p:sp>
        <p:nvSpPr>
          <p:cNvPr id="42" name="TextBox 41">
            <a:extLst>
              <a:ext uri="{FF2B5EF4-FFF2-40B4-BE49-F238E27FC236}">
                <a16:creationId xmlns:a16="http://schemas.microsoft.com/office/drawing/2014/main" id="{3BE7921B-A46F-4DC4-A02F-25CFD7B026CE}"/>
              </a:ext>
            </a:extLst>
          </p:cNvPr>
          <p:cNvSpPr txBox="1"/>
          <p:nvPr/>
        </p:nvSpPr>
        <p:spPr>
          <a:xfrm>
            <a:off x="5340968" y="4242515"/>
            <a:ext cx="1435008" cy="338554"/>
          </a:xfrm>
          <a:prstGeom prst="rect">
            <a:avLst/>
          </a:prstGeom>
          <a:noFill/>
        </p:spPr>
        <p:txBody>
          <a:bodyPr wrap="none" rtlCol="0">
            <a:spAutoFit/>
          </a:bodyPr>
          <a:lstStyle/>
          <a:p>
            <a:r>
              <a:rPr lang="en-US" sz="1600" dirty="0"/>
              <a:t>B10 – 1735 nm</a:t>
            </a:r>
          </a:p>
        </p:txBody>
      </p:sp>
      <p:sp>
        <p:nvSpPr>
          <p:cNvPr id="43" name="TextBox 42">
            <a:extLst>
              <a:ext uri="{FF2B5EF4-FFF2-40B4-BE49-F238E27FC236}">
                <a16:creationId xmlns:a16="http://schemas.microsoft.com/office/drawing/2014/main" id="{01EFAF4B-6231-45A7-9CA0-D7C608A07AB2}"/>
              </a:ext>
            </a:extLst>
          </p:cNvPr>
          <p:cNvSpPr txBox="1"/>
          <p:nvPr/>
        </p:nvSpPr>
        <p:spPr>
          <a:xfrm>
            <a:off x="626611" y="5946011"/>
            <a:ext cx="1435008" cy="338554"/>
          </a:xfrm>
          <a:prstGeom prst="rect">
            <a:avLst/>
          </a:prstGeom>
          <a:noFill/>
        </p:spPr>
        <p:txBody>
          <a:bodyPr wrap="none" rtlCol="0">
            <a:spAutoFit/>
          </a:bodyPr>
          <a:lstStyle/>
          <a:p>
            <a:r>
              <a:rPr lang="en-US" sz="1600" dirty="0"/>
              <a:t>B11 – 1610 nm</a:t>
            </a:r>
          </a:p>
        </p:txBody>
      </p:sp>
      <p:sp>
        <p:nvSpPr>
          <p:cNvPr id="44" name="TextBox 43">
            <a:extLst>
              <a:ext uri="{FF2B5EF4-FFF2-40B4-BE49-F238E27FC236}">
                <a16:creationId xmlns:a16="http://schemas.microsoft.com/office/drawing/2014/main" id="{AA72EE59-4989-4ED1-9910-7DFE2668E95D}"/>
              </a:ext>
            </a:extLst>
          </p:cNvPr>
          <p:cNvSpPr txBox="1"/>
          <p:nvPr/>
        </p:nvSpPr>
        <p:spPr>
          <a:xfrm>
            <a:off x="2197597" y="5947086"/>
            <a:ext cx="1435008" cy="338554"/>
          </a:xfrm>
          <a:prstGeom prst="rect">
            <a:avLst/>
          </a:prstGeom>
          <a:noFill/>
        </p:spPr>
        <p:txBody>
          <a:bodyPr wrap="none" rtlCol="0">
            <a:spAutoFit/>
          </a:bodyPr>
          <a:lstStyle/>
          <a:p>
            <a:r>
              <a:rPr lang="en-US" sz="1600" dirty="0"/>
              <a:t>B12 – 2190 nm</a:t>
            </a:r>
          </a:p>
        </p:txBody>
      </p:sp>
      <p:pic>
        <p:nvPicPr>
          <p:cNvPr id="45" name="Picture 44">
            <a:extLst>
              <a:ext uri="{FF2B5EF4-FFF2-40B4-BE49-F238E27FC236}">
                <a16:creationId xmlns:a16="http://schemas.microsoft.com/office/drawing/2014/main" id="{8C3D1BAF-3B5F-4C59-B67E-327E63FA6ADF}"/>
              </a:ext>
            </a:extLst>
          </p:cNvPr>
          <p:cNvPicPr>
            <a:picLocks noChangeAspect="1"/>
          </p:cNvPicPr>
          <p:nvPr/>
        </p:nvPicPr>
        <p:blipFill>
          <a:blip r:embed="rId15"/>
          <a:stretch>
            <a:fillRect/>
          </a:stretch>
        </p:blipFill>
        <p:spPr>
          <a:xfrm>
            <a:off x="7423497" y="2851742"/>
            <a:ext cx="4086880" cy="3254367"/>
          </a:xfrm>
          <a:prstGeom prst="rect">
            <a:avLst/>
          </a:prstGeom>
        </p:spPr>
      </p:pic>
      <p:sp>
        <p:nvSpPr>
          <p:cNvPr id="36" name="Isosceles Triangle 35">
            <a:hlinkClick r:id="" action="ppaction://hlinkshowjump?jump=previousslide"/>
            <a:hlinkHover r:id="" action="ppaction://noaction" highlightClick="1"/>
            <a:extLst>
              <a:ext uri="{FF2B5EF4-FFF2-40B4-BE49-F238E27FC236}">
                <a16:creationId xmlns:a16="http://schemas.microsoft.com/office/drawing/2014/main" id="{1356FA7E-34F8-45F2-BE4D-43956D8954E1}"/>
              </a:ext>
            </a:extLst>
          </p:cNvPr>
          <p:cNvSpPr/>
          <p:nvPr/>
        </p:nvSpPr>
        <p:spPr>
          <a:xfrm rot="16200000">
            <a:off x="11122221" y="6135174"/>
            <a:ext cx="250764" cy="260803"/>
          </a:xfrm>
          <a:prstGeom prst="triangle">
            <a:avLst/>
          </a:prstGeom>
          <a:solidFill>
            <a:srgbClr val="00A6D6"/>
          </a:solidFill>
          <a:ln w="952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20A907F6-89E0-493E-94BA-9179B3912D1A}"/>
              </a:ext>
            </a:extLst>
          </p:cNvPr>
          <p:cNvGrpSpPr/>
          <p:nvPr/>
        </p:nvGrpSpPr>
        <p:grpSpPr>
          <a:xfrm>
            <a:off x="10214675" y="59743"/>
            <a:ext cx="1842577" cy="307778"/>
            <a:chOff x="10214675" y="59743"/>
            <a:chExt cx="1842577" cy="307778"/>
          </a:xfrm>
        </p:grpSpPr>
        <p:sp>
          <p:nvSpPr>
            <p:cNvPr id="38" name="TextBox 37">
              <a:hlinkClick r:id="" action="ppaction://hlinkshowjump?jump=firstslide"/>
              <a:hlinkHover r:id="" action="ppaction://noaction" highlightClick="1"/>
              <a:extLst>
                <a:ext uri="{FF2B5EF4-FFF2-40B4-BE49-F238E27FC236}">
                  <a16:creationId xmlns:a16="http://schemas.microsoft.com/office/drawing/2014/main" id="{3111CA4C-DAC6-4635-BFD1-87D0C9674C22}"/>
                </a:ext>
              </a:extLst>
            </p:cNvPr>
            <p:cNvSpPr txBox="1"/>
            <p:nvPr/>
          </p:nvSpPr>
          <p:spPr>
            <a:xfrm>
              <a:off x="10214675" y="59744"/>
              <a:ext cx="1842577" cy="307777"/>
            </a:xfrm>
            <a:prstGeom prst="rect">
              <a:avLst/>
            </a:prstGeom>
            <a:noFill/>
          </p:spPr>
          <p:txBody>
            <a:bodyPr wrap="square" rtlCol="0">
              <a:spAutoFit/>
            </a:bodyPr>
            <a:lstStyle/>
            <a:p>
              <a:r>
                <a:rPr lang="en-US" sz="1400" b="1" dirty="0">
                  <a:solidFill>
                    <a:schemeClr val="accent3">
                      <a:lumMod val="75000"/>
                    </a:schemeClr>
                  </a:solidFill>
                </a:rPr>
                <a:t>Back to main menu</a:t>
              </a:r>
            </a:p>
          </p:txBody>
        </p:sp>
        <p:pic>
          <p:nvPicPr>
            <p:cNvPr id="46" name="Graphic 45" descr="Back">
              <a:extLst>
                <a:ext uri="{FF2B5EF4-FFF2-40B4-BE49-F238E27FC236}">
                  <a16:creationId xmlns:a16="http://schemas.microsoft.com/office/drawing/2014/main" id="{1C9A1353-A682-4435-A8F7-A78FDC5372B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749475" y="59743"/>
              <a:ext cx="307777" cy="307777"/>
            </a:xfrm>
            <a:prstGeom prst="rect">
              <a:avLst/>
            </a:prstGeom>
          </p:spPr>
        </p:pic>
      </p:grpSp>
      <p:grpSp>
        <p:nvGrpSpPr>
          <p:cNvPr id="47" name="Group 46">
            <a:extLst>
              <a:ext uri="{FF2B5EF4-FFF2-40B4-BE49-F238E27FC236}">
                <a16:creationId xmlns:a16="http://schemas.microsoft.com/office/drawing/2014/main" id="{E3F0E229-13BD-4CF9-8DD9-8CB3F31F6DC0}"/>
              </a:ext>
            </a:extLst>
          </p:cNvPr>
          <p:cNvGrpSpPr/>
          <p:nvPr/>
        </p:nvGrpSpPr>
        <p:grpSpPr>
          <a:xfrm>
            <a:off x="9500460" y="308832"/>
            <a:ext cx="2487050" cy="307777"/>
            <a:chOff x="9570203" y="273578"/>
            <a:chExt cx="2487050" cy="307777"/>
          </a:xfrm>
        </p:grpSpPr>
        <p:sp>
          <p:nvSpPr>
            <p:cNvPr id="48" name="TextBox 47">
              <a:hlinkClick r:id="rId18" action="ppaction://hlinksldjump"/>
              <a:hlinkHover r:id="" action="ppaction://noaction" highlightClick="1"/>
              <a:extLst>
                <a:ext uri="{FF2B5EF4-FFF2-40B4-BE49-F238E27FC236}">
                  <a16:creationId xmlns:a16="http://schemas.microsoft.com/office/drawing/2014/main" id="{031C6AE5-8E92-4828-AFF0-97FC22BBDB29}"/>
                </a:ext>
              </a:extLst>
            </p:cNvPr>
            <p:cNvSpPr txBox="1"/>
            <p:nvPr/>
          </p:nvSpPr>
          <p:spPr>
            <a:xfrm>
              <a:off x="9570203" y="273578"/>
              <a:ext cx="2487050" cy="307777"/>
            </a:xfrm>
            <a:prstGeom prst="rect">
              <a:avLst/>
            </a:prstGeom>
            <a:noFill/>
          </p:spPr>
          <p:txBody>
            <a:bodyPr wrap="square" rtlCol="0">
              <a:spAutoFit/>
            </a:bodyPr>
            <a:lstStyle/>
            <a:p>
              <a:r>
                <a:rPr lang="en-US" sz="1400" b="1" dirty="0">
                  <a:solidFill>
                    <a:schemeClr val="accent3">
                      <a:lumMod val="75000"/>
                    </a:schemeClr>
                  </a:solidFill>
                </a:rPr>
                <a:t>Back to input data overview</a:t>
              </a:r>
            </a:p>
          </p:txBody>
        </p:sp>
        <p:pic>
          <p:nvPicPr>
            <p:cNvPr id="49" name="Graphic 48" descr="Back">
              <a:extLst>
                <a:ext uri="{FF2B5EF4-FFF2-40B4-BE49-F238E27FC236}">
                  <a16:creationId xmlns:a16="http://schemas.microsoft.com/office/drawing/2014/main" id="{8A729F2F-5806-4651-9711-7A539959519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749475" y="273578"/>
              <a:ext cx="307777" cy="307777"/>
            </a:xfrm>
            <a:prstGeom prst="rect">
              <a:avLst/>
            </a:prstGeom>
          </p:spPr>
        </p:pic>
      </p:grpSp>
    </p:spTree>
    <p:extLst>
      <p:ext uri="{BB962C8B-B14F-4D97-AF65-F5344CB8AC3E}">
        <p14:creationId xmlns:p14="http://schemas.microsoft.com/office/powerpoint/2010/main" val="28418805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50AFBBC-5C1E-4229-9F64-62470EAD2CAA}"/>
              </a:ext>
            </a:extLst>
          </p:cNvPr>
          <p:cNvGrpSpPr/>
          <p:nvPr/>
        </p:nvGrpSpPr>
        <p:grpSpPr>
          <a:xfrm>
            <a:off x="3127004" y="1759304"/>
            <a:ext cx="5937991" cy="4403452"/>
            <a:chOff x="2980288" y="1277737"/>
            <a:chExt cx="4453493" cy="3302589"/>
          </a:xfrm>
        </p:grpSpPr>
        <p:sp>
          <p:nvSpPr>
            <p:cNvPr id="5" name="Rectangle 4">
              <a:extLst>
                <a:ext uri="{FF2B5EF4-FFF2-40B4-BE49-F238E27FC236}">
                  <a16:creationId xmlns:a16="http://schemas.microsoft.com/office/drawing/2014/main" id="{078B125E-3456-4AD9-8B14-B71D0BCE1F14}"/>
                </a:ext>
              </a:extLst>
            </p:cNvPr>
            <p:cNvSpPr/>
            <p:nvPr/>
          </p:nvSpPr>
          <p:spPr>
            <a:xfrm>
              <a:off x="2980288" y="1277737"/>
              <a:ext cx="2273290" cy="715725"/>
            </a:xfrm>
            <a:prstGeom prst="rect">
              <a:avLst/>
            </a:prstGeom>
          </p:spPr>
          <p:txBody>
            <a:bodyPr wrap="square">
              <a:spAutoFit/>
            </a:bodyPr>
            <a:lstStyle/>
            <a:p>
              <a:r>
                <a:rPr lang="en-US" sz="1867" dirty="0"/>
                <a:t>NASA’s Shuttle Radar Topography Mission (SRTM)</a:t>
              </a:r>
              <a:r>
                <a:rPr lang="en-US" sz="1867" dirty="0">
                  <a:latin typeface="Calibri" panose="020F0502020204030204" pitchFamily="34" charset="0"/>
                  <a:cs typeface="Times New Roman" panose="02020603050405020304" pitchFamily="18" charset="0"/>
                </a:rPr>
                <a:t>: SRTM 1 arc sec DEM product</a:t>
              </a:r>
              <a:r>
                <a:rPr lang="en-US" sz="1867" dirty="0"/>
                <a:t> </a:t>
              </a:r>
            </a:p>
          </p:txBody>
        </p:sp>
        <p:pic>
          <p:nvPicPr>
            <p:cNvPr id="4" name="Picture 3">
              <a:extLst>
                <a:ext uri="{FF2B5EF4-FFF2-40B4-BE49-F238E27FC236}">
                  <a16:creationId xmlns:a16="http://schemas.microsoft.com/office/drawing/2014/main" id="{6A548046-383E-490D-A8E9-0016771717A2}"/>
                </a:ext>
              </a:extLst>
            </p:cNvPr>
            <p:cNvPicPr>
              <a:picLocks noChangeAspect="1"/>
            </p:cNvPicPr>
            <p:nvPr/>
          </p:nvPicPr>
          <p:blipFill>
            <a:blip r:embed="rId2"/>
            <a:stretch>
              <a:fillRect/>
            </a:stretch>
          </p:blipFill>
          <p:spPr>
            <a:xfrm>
              <a:off x="5392856" y="1277737"/>
              <a:ext cx="2040925" cy="3302589"/>
            </a:xfrm>
            <a:prstGeom prst="rect">
              <a:avLst/>
            </a:prstGeom>
          </p:spPr>
        </p:pic>
      </p:grpSp>
      <p:sp>
        <p:nvSpPr>
          <p:cNvPr id="10" name="Title 1">
            <a:extLst>
              <a:ext uri="{FF2B5EF4-FFF2-40B4-BE49-F238E27FC236}">
                <a16:creationId xmlns:a16="http://schemas.microsoft.com/office/drawing/2014/main" id="{1230F1CD-B473-46A4-9166-088D8EE86376}"/>
              </a:ext>
            </a:extLst>
          </p:cNvPr>
          <p:cNvSpPr txBox="1">
            <a:spLocks/>
          </p:cNvSpPr>
          <p:nvPr/>
        </p:nvSpPr>
        <p:spPr>
          <a:xfrm>
            <a:off x="287792" y="422711"/>
            <a:ext cx="9475285" cy="1143000"/>
          </a:xfrm>
          <a:prstGeom prst="rect">
            <a:avLst/>
          </a:prstGeom>
        </p:spPr>
        <p:txBody>
          <a:bodyPr/>
          <a:lstStyle>
            <a:defPPr>
              <a:defRPr lang="en-US"/>
            </a:defPPr>
            <a:lvl1pPr defTabSz="457200">
              <a:spcBef>
                <a:spcPct val="0"/>
              </a:spcBef>
              <a:buNone/>
              <a:defRPr sz="4267">
                <a:solidFill>
                  <a:srgbClr val="00A6D6"/>
                </a:solidFill>
                <a:latin typeface="Arial"/>
                <a:ea typeface="+mj-ea"/>
                <a:cs typeface="Arial"/>
              </a:defRPr>
            </a:lvl1pPr>
          </a:lstStyle>
          <a:p>
            <a:r>
              <a:rPr lang="en-US" dirty="0"/>
              <a:t>RainRunner: Input data</a:t>
            </a:r>
          </a:p>
          <a:p>
            <a:r>
              <a:rPr lang="en-US" sz="2000" dirty="0"/>
              <a:t>Digital Elevation Model</a:t>
            </a:r>
          </a:p>
          <a:p>
            <a:endParaRPr lang="en-US" dirty="0"/>
          </a:p>
        </p:txBody>
      </p:sp>
      <p:sp>
        <p:nvSpPr>
          <p:cNvPr id="3" name="Slide Number Placeholder 2">
            <a:extLst>
              <a:ext uri="{FF2B5EF4-FFF2-40B4-BE49-F238E27FC236}">
                <a16:creationId xmlns:a16="http://schemas.microsoft.com/office/drawing/2014/main" id="{B40B0350-3CA5-4745-ACFB-F2423A4E7A15}"/>
              </a:ext>
            </a:extLst>
          </p:cNvPr>
          <p:cNvSpPr>
            <a:spLocks noGrp="1"/>
          </p:cNvSpPr>
          <p:nvPr>
            <p:ph type="sldNum" sz="quarter" idx="12"/>
          </p:nvPr>
        </p:nvSpPr>
        <p:spPr/>
        <p:txBody>
          <a:bodyPr/>
          <a:lstStyle/>
          <a:p>
            <a:fld id="{96B2BAF2-A9A5-4C1C-BB6D-0E2A2D36CF8E}" type="slidenum">
              <a:rPr lang="en-US" smtClean="0"/>
              <a:t>12</a:t>
            </a:fld>
            <a:endParaRPr lang="en-US"/>
          </a:p>
        </p:txBody>
      </p:sp>
      <p:grpSp>
        <p:nvGrpSpPr>
          <p:cNvPr id="12" name="Group 11">
            <a:extLst>
              <a:ext uri="{FF2B5EF4-FFF2-40B4-BE49-F238E27FC236}">
                <a16:creationId xmlns:a16="http://schemas.microsoft.com/office/drawing/2014/main" id="{2DAC5C2A-0552-4664-9D0E-F1A1930FF361}"/>
              </a:ext>
            </a:extLst>
          </p:cNvPr>
          <p:cNvGrpSpPr/>
          <p:nvPr/>
        </p:nvGrpSpPr>
        <p:grpSpPr>
          <a:xfrm>
            <a:off x="10214675" y="59743"/>
            <a:ext cx="1842577" cy="307778"/>
            <a:chOff x="10214675" y="59743"/>
            <a:chExt cx="1842577" cy="307778"/>
          </a:xfrm>
        </p:grpSpPr>
        <p:sp>
          <p:nvSpPr>
            <p:cNvPr id="13" name="TextBox 12">
              <a:hlinkClick r:id="" action="ppaction://hlinkshowjump?jump=firstslide"/>
              <a:hlinkHover r:id="" action="ppaction://noaction" highlightClick="1"/>
              <a:extLst>
                <a:ext uri="{FF2B5EF4-FFF2-40B4-BE49-F238E27FC236}">
                  <a16:creationId xmlns:a16="http://schemas.microsoft.com/office/drawing/2014/main" id="{42FD2179-CC63-4B1D-BA8F-0F31DF18DAFE}"/>
                </a:ext>
              </a:extLst>
            </p:cNvPr>
            <p:cNvSpPr txBox="1"/>
            <p:nvPr/>
          </p:nvSpPr>
          <p:spPr>
            <a:xfrm>
              <a:off x="10214675" y="59744"/>
              <a:ext cx="1842577" cy="307777"/>
            </a:xfrm>
            <a:prstGeom prst="rect">
              <a:avLst/>
            </a:prstGeom>
            <a:noFill/>
          </p:spPr>
          <p:txBody>
            <a:bodyPr wrap="square" rtlCol="0">
              <a:spAutoFit/>
            </a:bodyPr>
            <a:lstStyle/>
            <a:p>
              <a:r>
                <a:rPr lang="en-US" sz="1400" b="1" dirty="0">
                  <a:solidFill>
                    <a:schemeClr val="accent3">
                      <a:lumMod val="75000"/>
                    </a:schemeClr>
                  </a:solidFill>
                </a:rPr>
                <a:t>Back to main menu</a:t>
              </a:r>
            </a:p>
          </p:txBody>
        </p:sp>
        <p:pic>
          <p:nvPicPr>
            <p:cNvPr id="14" name="Graphic 13" descr="Back">
              <a:extLst>
                <a:ext uri="{FF2B5EF4-FFF2-40B4-BE49-F238E27FC236}">
                  <a16:creationId xmlns:a16="http://schemas.microsoft.com/office/drawing/2014/main" id="{5B017669-0A3B-437D-9E02-702D3A28D71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749475" y="59743"/>
              <a:ext cx="307777" cy="307777"/>
            </a:xfrm>
            <a:prstGeom prst="rect">
              <a:avLst/>
            </a:prstGeom>
          </p:spPr>
        </p:pic>
      </p:grpSp>
      <p:grpSp>
        <p:nvGrpSpPr>
          <p:cNvPr id="15" name="Group 14">
            <a:extLst>
              <a:ext uri="{FF2B5EF4-FFF2-40B4-BE49-F238E27FC236}">
                <a16:creationId xmlns:a16="http://schemas.microsoft.com/office/drawing/2014/main" id="{D132FB0F-2DBC-4DFA-B8A1-E12DD0799E2C}"/>
              </a:ext>
            </a:extLst>
          </p:cNvPr>
          <p:cNvGrpSpPr/>
          <p:nvPr/>
        </p:nvGrpSpPr>
        <p:grpSpPr>
          <a:xfrm>
            <a:off x="9500460" y="308832"/>
            <a:ext cx="2487050" cy="307777"/>
            <a:chOff x="9570203" y="273578"/>
            <a:chExt cx="2487050" cy="307777"/>
          </a:xfrm>
        </p:grpSpPr>
        <p:sp>
          <p:nvSpPr>
            <p:cNvPr id="16" name="TextBox 15">
              <a:hlinkClick r:id="rId5" action="ppaction://hlinksldjump"/>
              <a:hlinkHover r:id="" action="ppaction://noaction" highlightClick="1"/>
              <a:extLst>
                <a:ext uri="{FF2B5EF4-FFF2-40B4-BE49-F238E27FC236}">
                  <a16:creationId xmlns:a16="http://schemas.microsoft.com/office/drawing/2014/main" id="{8815FBC8-1A11-4A3C-BED1-6DDB2ECFB2B0}"/>
                </a:ext>
              </a:extLst>
            </p:cNvPr>
            <p:cNvSpPr txBox="1"/>
            <p:nvPr/>
          </p:nvSpPr>
          <p:spPr>
            <a:xfrm>
              <a:off x="9570203" y="273578"/>
              <a:ext cx="2487050" cy="307777"/>
            </a:xfrm>
            <a:prstGeom prst="rect">
              <a:avLst/>
            </a:prstGeom>
            <a:noFill/>
          </p:spPr>
          <p:txBody>
            <a:bodyPr wrap="square" rtlCol="0">
              <a:spAutoFit/>
            </a:bodyPr>
            <a:lstStyle/>
            <a:p>
              <a:r>
                <a:rPr lang="en-US" sz="1400" b="1" dirty="0">
                  <a:solidFill>
                    <a:schemeClr val="accent3">
                      <a:lumMod val="75000"/>
                    </a:schemeClr>
                  </a:solidFill>
                </a:rPr>
                <a:t>Back to input data overview</a:t>
              </a:r>
            </a:p>
          </p:txBody>
        </p:sp>
        <p:pic>
          <p:nvPicPr>
            <p:cNvPr id="17" name="Graphic 16" descr="Back">
              <a:extLst>
                <a:ext uri="{FF2B5EF4-FFF2-40B4-BE49-F238E27FC236}">
                  <a16:creationId xmlns:a16="http://schemas.microsoft.com/office/drawing/2014/main" id="{330467D8-FD3A-4E6C-A14A-D709FD4BEA5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749475" y="273578"/>
              <a:ext cx="307777" cy="307777"/>
            </a:xfrm>
            <a:prstGeom prst="rect">
              <a:avLst/>
            </a:prstGeom>
          </p:spPr>
        </p:pic>
      </p:grpSp>
    </p:spTree>
    <p:extLst>
      <p:ext uri="{BB962C8B-B14F-4D97-AF65-F5344CB8AC3E}">
        <p14:creationId xmlns:p14="http://schemas.microsoft.com/office/powerpoint/2010/main" val="22162235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p:cNvPicPr>
            <a:picLocks noChangeAspect="1"/>
          </p:cNvPicPr>
          <p:nvPr/>
        </p:nvPicPr>
        <p:blipFill>
          <a:blip r:embed="rId2"/>
          <a:stretch>
            <a:fillRect/>
          </a:stretch>
        </p:blipFill>
        <p:spPr>
          <a:xfrm>
            <a:off x="1670202" y="1203282"/>
            <a:ext cx="8851596" cy="5187676"/>
          </a:xfrm>
          <a:prstGeom prst="rect">
            <a:avLst/>
          </a:prstGeom>
        </p:spPr>
      </p:pic>
      <p:sp>
        <p:nvSpPr>
          <p:cNvPr id="6" name="Title 1">
            <a:extLst>
              <a:ext uri="{FF2B5EF4-FFF2-40B4-BE49-F238E27FC236}">
                <a16:creationId xmlns:a16="http://schemas.microsoft.com/office/drawing/2014/main" id="{B4CC8242-098C-4CCD-BF59-FFFFD7E179E9}"/>
              </a:ext>
            </a:extLst>
          </p:cNvPr>
          <p:cNvSpPr txBox="1">
            <a:spLocks/>
          </p:cNvSpPr>
          <p:nvPr/>
        </p:nvSpPr>
        <p:spPr>
          <a:xfrm>
            <a:off x="287792" y="422711"/>
            <a:ext cx="9475285" cy="1143000"/>
          </a:xfrm>
          <a:prstGeom prst="rect">
            <a:avLst/>
          </a:prstGeom>
        </p:spPr>
        <p:txBody>
          <a:bodyPr/>
          <a:lstStyle>
            <a:defPPr>
              <a:defRPr lang="en-US"/>
            </a:defPPr>
            <a:lvl1pPr defTabSz="457200">
              <a:spcBef>
                <a:spcPct val="0"/>
              </a:spcBef>
              <a:buNone/>
              <a:defRPr sz="4267">
                <a:solidFill>
                  <a:srgbClr val="00A6D6"/>
                </a:solidFill>
                <a:latin typeface="Arial"/>
                <a:ea typeface="+mj-ea"/>
                <a:cs typeface="Arial"/>
              </a:defRPr>
            </a:lvl1pPr>
          </a:lstStyle>
          <a:p>
            <a:r>
              <a:rPr lang="en-US" dirty="0"/>
              <a:t>RainRunner: Algorithm architecture</a:t>
            </a:r>
            <a:endParaRPr lang="en-US" sz="2000" dirty="0"/>
          </a:p>
          <a:p>
            <a:endParaRPr lang="en-US" dirty="0"/>
          </a:p>
        </p:txBody>
      </p:sp>
      <p:sp>
        <p:nvSpPr>
          <p:cNvPr id="8" name="Isosceles Triangle 7">
            <a:hlinkClick r:id="" action="ppaction://hlinkshowjump?jump=nextslide"/>
            <a:hlinkHover r:id="" action="ppaction://noaction" highlightClick="1"/>
            <a:extLst>
              <a:ext uri="{FF2B5EF4-FFF2-40B4-BE49-F238E27FC236}">
                <a16:creationId xmlns:a16="http://schemas.microsoft.com/office/drawing/2014/main" id="{0A7CD71C-B5FD-4E37-A14C-CCED7F3AA6E8}"/>
              </a:ext>
            </a:extLst>
          </p:cNvPr>
          <p:cNvSpPr/>
          <p:nvPr/>
        </p:nvSpPr>
        <p:spPr>
          <a:xfrm rot="5400000">
            <a:off x="11481097" y="6135174"/>
            <a:ext cx="250764" cy="260803"/>
          </a:xfrm>
          <a:prstGeom prst="triangle">
            <a:avLst/>
          </a:prstGeom>
          <a:solidFill>
            <a:srgbClr val="00A6D6"/>
          </a:solidFill>
          <a:ln w="952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6985C56F-F10B-4704-8780-3346C2F49F3F}"/>
              </a:ext>
            </a:extLst>
          </p:cNvPr>
          <p:cNvGrpSpPr/>
          <p:nvPr/>
        </p:nvGrpSpPr>
        <p:grpSpPr>
          <a:xfrm>
            <a:off x="10214675" y="59743"/>
            <a:ext cx="1842577" cy="307778"/>
            <a:chOff x="10214675" y="59743"/>
            <a:chExt cx="1842577" cy="307778"/>
          </a:xfrm>
        </p:grpSpPr>
        <p:sp>
          <p:nvSpPr>
            <p:cNvPr id="9" name="TextBox 8">
              <a:hlinkClick r:id="" action="ppaction://hlinkshowjump?jump=firstslide"/>
              <a:hlinkHover r:id="" action="ppaction://noaction" highlightClick="1"/>
              <a:extLst>
                <a:ext uri="{FF2B5EF4-FFF2-40B4-BE49-F238E27FC236}">
                  <a16:creationId xmlns:a16="http://schemas.microsoft.com/office/drawing/2014/main" id="{C92A04CA-C183-4097-8D43-379C479071F2}"/>
                </a:ext>
              </a:extLst>
            </p:cNvPr>
            <p:cNvSpPr txBox="1"/>
            <p:nvPr/>
          </p:nvSpPr>
          <p:spPr>
            <a:xfrm>
              <a:off x="10214675" y="59744"/>
              <a:ext cx="1842577" cy="307777"/>
            </a:xfrm>
            <a:prstGeom prst="rect">
              <a:avLst/>
            </a:prstGeom>
            <a:noFill/>
          </p:spPr>
          <p:txBody>
            <a:bodyPr wrap="square" rtlCol="0">
              <a:spAutoFit/>
            </a:bodyPr>
            <a:lstStyle/>
            <a:p>
              <a:r>
                <a:rPr lang="en-US" sz="1400" b="1" dirty="0">
                  <a:solidFill>
                    <a:schemeClr val="accent3">
                      <a:lumMod val="75000"/>
                    </a:schemeClr>
                  </a:solidFill>
                </a:rPr>
                <a:t>Back to main menu</a:t>
              </a:r>
            </a:p>
          </p:txBody>
        </p:sp>
        <p:pic>
          <p:nvPicPr>
            <p:cNvPr id="10" name="Graphic 9" descr="Back">
              <a:extLst>
                <a:ext uri="{FF2B5EF4-FFF2-40B4-BE49-F238E27FC236}">
                  <a16:creationId xmlns:a16="http://schemas.microsoft.com/office/drawing/2014/main" id="{873D86FA-5BB0-45D9-9608-018AB01EC11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749475" y="59743"/>
              <a:ext cx="307777" cy="307777"/>
            </a:xfrm>
            <a:prstGeom prst="rect">
              <a:avLst/>
            </a:prstGeom>
          </p:spPr>
        </p:pic>
      </p:grpSp>
    </p:spTree>
    <p:extLst>
      <p:ext uri="{BB962C8B-B14F-4D97-AF65-F5344CB8AC3E}">
        <p14:creationId xmlns:p14="http://schemas.microsoft.com/office/powerpoint/2010/main" val="34641071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6D986E-8746-4BC0-B18B-9087BA468182}"/>
              </a:ext>
            </a:extLst>
          </p:cNvPr>
          <p:cNvPicPr>
            <a:picLocks noChangeAspect="1"/>
          </p:cNvPicPr>
          <p:nvPr/>
        </p:nvPicPr>
        <p:blipFill>
          <a:blip r:embed="rId2"/>
          <a:stretch>
            <a:fillRect/>
          </a:stretch>
        </p:blipFill>
        <p:spPr>
          <a:xfrm>
            <a:off x="2210928" y="3385505"/>
            <a:ext cx="2682780" cy="2694343"/>
          </a:xfrm>
          <a:prstGeom prst="rect">
            <a:avLst/>
          </a:prstGeom>
        </p:spPr>
      </p:pic>
      <p:sp>
        <p:nvSpPr>
          <p:cNvPr id="33" name="Title 1">
            <a:extLst>
              <a:ext uri="{FF2B5EF4-FFF2-40B4-BE49-F238E27FC236}">
                <a16:creationId xmlns:a16="http://schemas.microsoft.com/office/drawing/2014/main" id="{4A36C801-F7DD-4D45-AE98-19E1B56950AB}"/>
              </a:ext>
            </a:extLst>
          </p:cNvPr>
          <p:cNvSpPr txBox="1">
            <a:spLocks/>
          </p:cNvSpPr>
          <p:nvPr/>
        </p:nvSpPr>
        <p:spPr>
          <a:xfrm>
            <a:off x="287792" y="422711"/>
            <a:ext cx="11090213" cy="1143000"/>
          </a:xfrm>
          <a:prstGeom prst="rect">
            <a:avLst/>
          </a:prstGeom>
        </p:spPr>
        <p:txBody>
          <a:bodyPr/>
          <a:lstStyle>
            <a:defPPr>
              <a:defRPr lang="en-US"/>
            </a:defPPr>
            <a:lvl1pPr defTabSz="457200">
              <a:spcBef>
                <a:spcPct val="0"/>
              </a:spcBef>
              <a:buNone/>
              <a:defRPr sz="4267">
                <a:solidFill>
                  <a:srgbClr val="00A6D6"/>
                </a:solidFill>
                <a:latin typeface="Arial"/>
                <a:ea typeface="+mj-ea"/>
                <a:cs typeface="Arial"/>
              </a:defRPr>
            </a:lvl1pPr>
          </a:lstStyle>
          <a:p>
            <a:r>
              <a:rPr lang="en-US" dirty="0"/>
              <a:t>RainRunner: Creation of a data cube for Northern Ghana</a:t>
            </a:r>
            <a:endParaRPr lang="en-US" sz="2000" dirty="0"/>
          </a:p>
        </p:txBody>
      </p:sp>
      <p:sp>
        <p:nvSpPr>
          <p:cNvPr id="44" name="Isosceles Triangle 43">
            <a:hlinkClick r:id="" action="ppaction://hlinkshowjump?jump=nextslide"/>
            <a:hlinkHover r:id="" action="ppaction://noaction" highlightClick="1"/>
            <a:extLst>
              <a:ext uri="{FF2B5EF4-FFF2-40B4-BE49-F238E27FC236}">
                <a16:creationId xmlns:a16="http://schemas.microsoft.com/office/drawing/2014/main" id="{A58920BD-A5E1-4D87-8E6B-DED1AD4F5B58}"/>
              </a:ext>
            </a:extLst>
          </p:cNvPr>
          <p:cNvSpPr/>
          <p:nvPr/>
        </p:nvSpPr>
        <p:spPr>
          <a:xfrm rot="5400000">
            <a:off x="11481097" y="6135174"/>
            <a:ext cx="250764" cy="260803"/>
          </a:xfrm>
          <a:prstGeom prst="triangle">
            <a:avLst/>
          </a:prstGeom>
          <a:solidFill>
            <a:srgbClr val="00A6D6"/>
          </a:solidFill>
          <a:ln w="952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5" name="Isosceles Triangle 44">
            <a:hlinkClick r:id="" action="ppaction://hlinkshowjump?jump=previousslide"/>
            <a:hlinkHover r:id="" action="ppaction://noaction" highlightClick="1"/>
            <a:extLst>
              <a:ext uri="{FF2B5EF4-FFF2-40B4-BE49-F238E27FC236}">
                <a16:creationId xmlns:a16="http://schemas.microsoft.com/office/drawing/2014/main" id="{52FA0EBA-2499-4C49-B055-1FBDBC510AEA}"/>
              </a:ext>
            </a:extLst>
          </p:cNvPr>
          <p:cNvSpPr/>
          <p:nvPr/>
        </p:nvSpPr>
        <p:spPr>
          <a:xfrm rot="16200000">
            <a:off x="11122221" y="6135174"/>
            <a:ext cx="250764" cy="260803"/>
          </a:xfrm>
          <a:prstGeom prst="triangle">
            <a:avLst/>
          </a:prstGeom>
          <a:solidFill>
            <a:srgbClr val="00A6D6"/>
          </a:solidFill>
          <a:ln w="952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nvGrpSpPr>
          <p:cNvPr id="43" name="Group 42">
            <a:extLst>
              <a:ext uri="{FF2B5EF4-FFF2-40B4-BE49-F238E27FC236}">
                <a16:creationId xmlns:a16="http://schemas.microsoft.com/office/drawing/2014/main" id="{8DC13DBB-0A41-47C6-8CC8-58ED0C2CE50D}"/>
              </a:ext>
            </a:extLst>
          </p:cNvPr>
          <p:cNvGrpSpPr/>
          <p:nvPr/>
        </p:nvGrpSpPr>
        <p:grpSpPr>
          <a:xfrm>
            <a:off x="10214675" y="59743"/>
            <a:ext cx="1842577" cy="307778"/>
            <a:chOff x="10214675" y="59743"/>
            <a:chExt cx="1842577" cy="307778"/>
          </a:xfrm>
        </p:grpSpPr>
        <p:sp>
          <p:nvSpPr>
            <p:cNvPr id="46" name="TextBox 45">
              <a:hlinkClick r:id="" action="ppaction://hlinkshowjump?jump=firstslide"/>
              <a:hlinkHover r:id="" action="ppaction://noaction" highlightClick="1"/>
              <a:extLst>
                <a:ext uri="{FF2B5EF4-FFF2-40B4-BE49-F238E27FC236}">
                  <a16:creationId xmlns:a16="http://schemas.microsoft.com/office/drawing/2014/main" id="{6CFA0E66-B735-4006-AB17-78E2A991BE8D}"/>
                </a:ext>
              </a:extLst>
            </p:cNvPr>
            <p:cNvSpPr txBox="1"/>
            <p:nvPr/>
          </p:nvSpPr>
          <p:spPr>
            <a:xfrm>
              <a:off x="10214675" y="59744"/>
              <a:ext cx="1842577" cy="307777"/>
            </a:xfrm>
            <a:prstGeom prst="rect">
              <a:avLst/>
            </a:prstGeom>
            <a:noFill/>
          </p:spPr>
          <p:txBody>
            <a:bodyPr wrap="square" rtlCol="0">
              <a:spAutoFit/>
            </a:bodyPr>
            <a:lstStyle/>
            <a:p>
              <a:r>
                <a:rPr lang="en-US" sz="1400" b="1" dirty="0">
                  <a:solidFill>
                    <a:schemeClr val="accent3">
                      <a:lumMod val="75000"/>
                    </a:schemeClr>
                  </a:solidFill>
                </a:rPr>
                <a:t>Back to main menu</a:t>
              </a:r>
            </a:p>
          </p:txBody>
        </p:sp>
        <p:pic>
          <p:nvPicPr>
            <p:cNvPr id="47" name="Graphic 46" descr="Back">
              <a:extLst>
                <a:ext uri="{FF2B5EF4-FFF2-40B4-BE49-F238E27FC236}">
                  <a16:creationId xmlns:a16="http://schemas.microsoft.com/office/drawing/2014/main" id="{E2E09BBD-A814-4529-94B7-A610F87506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749475" y="59743"/>
              <a:ext cx="307777" cy="307777"/>
            </a:xfrm>
            <a:prstGeom prst="rect">
              <a:avLst/>
            </a:prstGeom>
          </p:spPr>
        </p:pic>
      </p:grpSp>
      <p:sp>
        <p:nvSpPr>
          <p:cNvPr id="48" name="Content Placeholder 2">
            <a:extLst>
              <a:ext uri="{FF2B5EF4-FFF2-40B4-BE49-F238E27FC236}">
                <a16:creationId xmlns:a16="http://schemas.microsoft.com/office/drawing/2014/main" id="{8775546F-51A4-4913-A0B4-388AD4BC0BE5}"/>
              </a:ext>
            </a:extLst>
          </p:cNvPr>
          <p:cNvSpPr txBox="1">
            <a:spLocks/>
          </p:cNvSpPr>
          <p:nvPr/>
        </p:nvSpPr>
        <p:spPr>
          <a:xfrm>
            <a:off x="355008" y="1757401"/>
            <a:ext cx="3121205" cy="1443000"/>
          </a:xfrm>
          <a:prstGeom prst="rect">
            <a:avLst/>
          </a:prstGeom>
          <a:solidFill>
            <a:schemeClr val="bg1">
              <a:lumMod val="95000"/>
            </a:schemeClr>
          </a:solidFill>
        </p:spPr>
        <p:txBody>
          <a:bodyPr/>
          <a:lstStyle>
            <a:lvl1pPr marL="342900" indent="-342900" algn="l" defTabSz="457200" rtl="0" eaLnBrk="1" latinLnBrk="0" hangingPunct="1">
              <a:spcBef>
                <a:spcPct val="20000"/>
              </a:spcBef>
              <a:buClr>
                <a:srgbClr val="00A6D6"/>
              </a:buClr>
              <a:buFont typeface="Arial"/>
              <a:buChar char="•"/>
              <a:defRPr sz="2800" kern="1200">
                <a:solidFill>
                  <a:schemeClr val="tx1"/>
                </a:solidFill>
                <a:latin typeface="Arial"/>
                <a:ea typeface="+mn-ea"/>
                <a:cs typeface="Arial"/>
              </a:defRPr>
            </a:lvl1pPr>
            <a:lvl2pPr marL="742950" indent="-28575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b="1" dirty="0"/>
              <a:t>Satellite products</a:t>
            </a:r>
          </a:p>
          <a:p>
            <a:pPr marL="0" indent="0">
              <a:buNone/>
            </a:pPr>
            <a:r>
              <a:rPr lang="en-US" sz="1600" dirty="0"/>
              <a:t>Different spatial resolutions and coverages</a:t>
            </a:r>
          </a:p>
          <a:p>
            <a:pPr marL="0" indent="0">
              <a:buNone/>
            </a:pPr>
            <a:r>
              <a:rPr lang="en-US" sz="1600" dirty="0"/>
              <a:t>Different data formats (BUFR,  NetCDF, Sentinel-SAFE, TIFF)</a:t>
            </a:r>
          </a:p>
          <a:p>
            <a:pPr marL="0" indent="0">
              <a:buNone/>
            </a:pPr>
            <a:endParaRPr lang="en-US" sz="1600" b="1" dirty="0"/>
          </a:p>
          <a:p>
            <a:pPr marL="0" indent="0">
              <a:buNone/>
            </a:pPr>
            <a:endParaRPr lang="en-US" sz="1600" b="1" dirty="0"/>
          </a:p>
        </p:txBody>
      </p:sp>
      <p:grpSp>
        <p:nvGrpSpPr>
          <p:cNvPr id="4" name="Group 3">
            <a:extLst>
              <a:ext uri="{FF2B5EF4-FFF2-40B4-BE49-F238E27FC236}">
                <a16:creationId xmlns:a16="http://schemas.microsoft.com/office/drawing/2014/main" id="{7D4A5137-0D25-4493-9738-694214AD50AC}"/>
              </a:ext>
            </a:extLst>
          </p:cNvPr>
          <p:cNvGrpSpPr/>
          <p:nvPr/>
        </p:nvGrpSpPr>
        <p:grpSpPr>
          <a:xfrm>
            <a:off x="6668582" y="3613703"/>
            <a:ext cx="4037583" cy="2695670"/>
            <a:chOff x="6965897" y="3695288"/>
            <a:chExt cx="4037583" cy="2695670"/>
          </a:xfrm>
        </p:grpSpPr>
        <p:sp>
          <p:nvSpPr>
            <p:cNvPr id="50" name="Content Placeholder 2">
              <a:extLst>
                <a:ext uri="{FF2B5EF4-FFF2-40B4-BE49-F238E27FC236}">
                  <a16:creationId xmlns:a16="http://schemas.microsoft.com/office/drawing/2014/main" id="{7943AFCB-1CD7-43AB-8046-6375CC55251F}"/>
                </a:ext>
              </a:extLst>
            </p:cNvPr>
            <p:cNvSpPr txBox="1">
              <a:spLocks/>
            </p:cNvSpPr>
            <p:nvPr/>
          </p:nvSpPr>
          <p:spPr>
            <a:xfrm>
              <a:off x="6965897" y="3695288"/>
              <a:ext cx="2970036" cy="600221"/>
            </a:xfrm>
            <a:prstGeom prst="rect">
              <a:avLst/>
            </a:prstGeom>
            <a:noFill/>
          </p:spPr>
          <p:txBody>
            <a:bodyPr/>
            <a:lstStyle>
              <a:lvl1pPr marL="342900" indent="-342900" algn="l" defTabSz="457200" rtl="0" eaLnBrk="1" latinLnBrk="0" hangingPunct="1">
                <a:spcBef>
                  <a:spcPct val="20000"/>
                </a:spcBef>
                <a:buClr>
                  <a:srgbClr val="00A6D6"/>
                </a:buClr>
                <a:buFont typeface="Arial"/>
                <a:buChar char="•"/>
                <a:defRPr sz="2800" kern="1200">
                  <a:solidFill>
                    <a:schemeClr val="tx1"/>
                  </a:solidFill>
                  <a:latin typeface="Arial"/>
                  <a:ea typeface="+mn-ea"/>
                  <a:cs typeface="Arial"/>
                </a:defRPr>
              </a:lvl1pPr>
              <a:lvl2pPr marL="742950" indent="-28575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b="1" dirty="0"/>
                <a:t>0.3° x 0.3°; 0.0002° x 0.0002° </a:t>
              </a:r>
            </a:p>
            <a:p>
              <a:pPr marL="0" indent="0">
                <a:buNone/>
              </a:pPr>
              <a:r>
                <a:rPr lang="en-US" sz="1600" dirty="0"/>
                <a:t>Same data format: </a:t>
              </a:r>
              <a:r>
                <a:rPr lang="en-US" sz="1600" b="1" dirty="0" err="1"/>
                <a:t>NetCDF</a:t>
              </a:r>
              <a:endParaRPr lang="en-US" sz="1600" b="1" dirty="0"/>
            </a:p>
            <a:p>
              <a:pPr marL="0" indent="0">
                <a:buNone/>
              </a:pPr>
              <a:endParaRPr lang="en-US" sz="1600" dirty="0"/>
            </a:p>
          </p:txBody>
        </p:sp>
        <p:pic>
          <p:nvPicPr>
            <p:cNvPr id="51" name="Picture 50">
              <a:extLst>
                <a:ext uri="{FF2B5EF4-FFF2-40B4-BE49-F238E27FC236}">
                  <a16:creationId xmlns:a16="http://schemas.microsoft.com/office/drawing/2014/main" id="{DAC32CDB-9FC0-48FD-B975-9FF9D4E5C2B9}"/>
                </a:ext>
              </a:extLst>
            </p:cNvPr>
            <p:cNvPicPr>
              <a:picLocks noChangeAspect="1"/>
            </p:cNvPicPr>
            <p:nvPr/>
          </p:nvPicPr>
          <p:blipFill>
            <a:blip r:embed="rId5"/>
            <a:stretch>
              <a:fillRect/>
            </a:stretch>
          </p:blipFill>
          <p:spPr>
            <a:xfrm>
              <a:off x="9137829" y="4295509"/>
              <a:ext cx="1865651" cy="2095449"/>
            </a:xfrm>
            <a:prstGeom prst="rect">
              <a:avLst/>
            </a:prstGeom>
          </p:spPr>
        </p:pic>
        <p:pic>
          <p:nvPicPr>
            <p:cNvPr id="52" name="Picture 51">
              <a:extLst>
                <a:ext uri="{FF2B5EF4-FFF2-40B4-BE49-F238E27FC236}">
                  <a16:creationId xmlns:a16="http://schemas.microsoft.com/office/drawing/2014/main" id="{62443580-AA1A-464F-8AAC-0E0035CF6E56}"/>
                </a:ext>
              </a:extLst>
            </p:cNvPr>
            <p:cNvPicPr>
              <a:picLocks noChangeAspect="1"/>
            </p:cNvPicPr>
            <p:nvPr/>
          </p:nvPicPr>
          <p:blipFill>
            <a:blip r:embed="rId6"/>
            <a:stretch>
              <a:fillRect/>
            </a:stretch>
          </p:blipFill>
          <p:spPr>
            <a:xfrm>
              <a:off x="7176481" y="4525036"/>
              <a:ext cx="1865651" cy="1636397"/>
            </a:xfrm>
            <a:prstGeom prst="rect">
              <a:avLst/>
            </a:prstGeom>
          </p:spPr>
        </p:pic>
      </p:grpSp>
      <p:pic>
        <p:nvPicPr>
          <p:cNvPr id="22" name="Info resolutions satellite products" descr="Information">
            <a:extLst>
              <a:ext uri="{FF2B5EF4-FFF2-40B4-BE49-F238E27FC236}">
                <a16:creationId xmlns:a16="http://schemas.microsoft.com/office/drawing/2014/main" id="{671F2EA2-E62D-4BF5-8952-DF737A663EE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03845" y="2380628"/>
            <a:ext cx="251307" cy="251307"/>
          </a:xfrm>
          <a:prstGeom prst="rect">
            <a:avLst/>
          </a:prstGeom>
        </p:spPr>
      </p:pic>
      <p:sp>
        <p:nvSpPr>
          <p:cNvPr id="25" name="TextBox 24">
            <a:extLst>
              <a:ext uri="{FF2B5EF4-FFF2-40B4-BE49-F238E27FC236}">
                <a16:creationId xmlns:a16="http://schemas.microsoft.com/office/drawing/2014/main" id="{E495C5F5-E007-474B-9018-D71C9EB19F30}"/>
              </a:ext>
            </a:extLst>
          </p:cNvPr>
          <p:cNvSpPr txBox="1"/>
          <p:nvPr/>
        </p:nvSpPr>
        <p:spPr>
          <a:xfrm>
            <a:off x="4740462" y="1504803"/>
            <a:ext cx="6376739" cy="1815882"/>
          </a:xfrm>
          <a:prstGeom prst="rect">
            <a:avLst/>
          </a:prstGeom>
          <a:noFill/>
        </p:spPr>
        <p:txBody>
          <a:bodyPr wrap="square" rtlCol="0">
            <a:spAutoFit/>
          </a:bodyPr>
          <a:lstStyle/>
          <a:p>
            <a:r>
              <a:rPr lang="en-US" sz="1400" dirty="0"/>
              <a:t>The different products will be input to the CNN in the form of a data cube. For this, first all the product will be ingested in a data cube over the North of Ghana and for the years 2018-2020, that will be open source and possibly incorporated into the already existing African Digital Earth (</a:t>
            </a:r>
            <a:r>
              <a:rPr lang="en-US" sz="1400" dirty="0">
                <a:hlinkClick r:id="rId9"/>
              </a:rPr>
              <a:t>www.digitalearthafrica.org</a:t>
            </a:r>
            <a:r>
              <a:rPr lang="en-US" sz="1400" dirty="0"/>
              <a:t>).   </a:t>
            </a:r>
          </a:p>
          <a:p>
            <a:r>
              <a:rPr lang="en-US" sz="1400" dirty="0"/>
              <a:t>From this bigger data cube, smaller 0.3° x 0.3° data cubes centered on each ground rainfall measurement and with a 0.0002° resolution, covering a time span in the order of 6 days leading to the rainfall measurement will be extracted. In the next phase these smaller data cubes will be input to the CNN. </a:t>
            </a:r>
          </a:p>
        </p:txBody>
      </p:sp>
      <p:cxnSp>
        <p:nvCxnSpPr>
          <p:cNvPr id="6" name="Connector: Elbow 5">
            <a:extLst>
              <a:ext uri="{FF2B5EF4-FFF2-40B4-BE49-F238E27FC236}">
                <a16:creationId xmlns:a16="http://schemas.microsoft.com/office/drawing/2014/main" id="{B2E5E1F0-8685-4067-9227-AC2AD8DAC710}"/>
              </a:ext>
            </a:extLst>
          </p:cNvPr>
          <p:cNvCxnSpPr>
            <a:cxnSpLocks/>
          </p:cNvCxnSpPr>
          <p:nvPr/>
        </p:nvCxnSpPr>
        <p:spPr>
          <a:xfrm rot="16200000" flipH="1">
            <a:off x="460533" y="3458323"/>
            <a:ext cx="1589192" cy="1073345"/>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F153A38C-ACBF-4E08-9434-A7100B63DCF7}"/>
              </a:ext>
            </a:extLst>
          </p:cNvPr>
          <p:cNvCxnSpPr>
            <a:cxnSpLocks/>
          </p:cNvCxnSpPr>
          <p:nvPr/>
        </p:nvCxnSpPr>
        <p:spPr>
          <a:xfrm flipV="1">
            <a:off x="5312835" y="4789591"/>
            <a:ext cx="987841"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aphicFrame>
        <p:nvGraphicFramePr>
          <p:cNvPr id="23" name="Table resolution satellite products">
            <a:extLst>
              <a:ext uri="{FF2B5EF4-FFF2-40B4-BE49-F238E27FC236}">
                <a16:creationId xmlns:a16="http://schemas.microsoft.com/office/drawing/2014/main" id="{311405B4-0EAE-4A0E-8899-A810FC1407A8}"/>
              </a:ext>
            </a:extLst>
          </p:cNvPr>
          <p:cNvGraphicFramePr>
            <a:graphicFrameLocks noGrp="1"/>
          </p:cNvGraphicFramePr>
          <p:nvPr>
            <p:extLst>
              <p:ext uri="{D42A27DB-BD31-4B8C-83A1-F6EECF244321}">
                <p14:modId xmlns:p14="http://schemas.microsoft.com/office/powerpoint/2010/main" val="2435386483"/>
              </p:ext>
            </p:extLst>
          </p:nvPr>
        </p:nvGraphicFramePr>
        <p:xfrm>
          <a:off x="134748" y="109178"/>
          <a:ext cx="11922504" cy="6689078"/>
        </p:xfrm>
        <a:graphic>
          <a:graphicData uri="http://schemas.openxmlformats.org/drawingml/2006/table">
            <a:tbl>
              <a:tblPr firstRow="1" firstCol="1" bandRow="1">
                <a:tableStyleId>{073A0DAA-6AF3-43AB-8588-CEC1D06C72B9}</a:tableStyleId>
              </a:tblPr>
              <a:tblGrid>
                <a:gridCol w="1540387">
                  <a:extLst>
                    <a:ext uri="{9D8B030D-6E8A-4147-A177-3AD203B41FA5}">
                      <a16:colId xmlns:a16="http://schemas.microsoft.com/office/drawing/2014/main" val="3571788978"/>
                    </a:ext>
                  </a:extLst>
                </a:gridCol>
                <a:gridCol w="1647690">
                  <a:extLst>
                    <a:ext uri="{9D8B030D-6E8A-4147-A177-3AD203B41FA5}">
                      <a16:colId xmlns:a16="http://schemas.microsoft.com/office/drawing/2014/main" val="2611699915"/>
                    </a:ext>
                  </a:extLst>
                </a:gridCol>
                <a:gridCol w="1931447">
                  <a:extLst>
                    <a:ext uri="{9D8B030D-6E8A-4147-A177-3AD203B41FA5}">
                      <a16:colId xmlns:a16="http://schemas.microsoft.com/office/drawing/2014/main" val="2542597638"/>
                    </a:ext>
                  </a:extLst>
                </a:gridCol>
                <a:gridCol w="1936213">
                  <a:extLst>
                    <a:ext uri="{9D8B030D-6E8A-4147-A177-3AD203B41FA5}">
                      <a16:colId xmlns:a16="http://schemas.microsoft.com/office/drawing/2014/main" val="1845972468"/>
                    </a:ext>
                  </a:extLst>
                </a:gridCol>
                <a:gridCol w="2434575">
                  <a:extLst>
                    <a:ext uri="{9D8B030D-6E8A-4147-A177-3AD203B41FA5}">
                      <a16:colId xmlns:a16="http://schemas.microsoft.com/office/drawing/2014/main" val="4119323156"/>
                    </a:ext>
                  </a:extLst>
                </a:gridCol>
                <a:gridCol w="2432192">
                  <a:extLst>
                    <a:ext uri="{9D8B030D-6E8A-4147-A177-3AD203B41FA5}">
                      <a16:colId xmlns:a16="http://schemas.microsoft.com/office/drawing/2014/main" val="2317468575"/>
                    </a:ext>
                  </a:extLst>
                </a:gridCol>
              </a:tblGrid>
              <a:tr h="715158">
                <a:tc>
                  <a:txBody>
                    <a:bodyPr/>
                    <a:lstStyle/>
                    <a:p>
                      <a:pPr marL="0" marR="0" algn="just">
                        <a:lnSpc>
                          <a:spcPct val="107000"/>
                        </a:lnSpc>
                        <a:spcBef>
                          <a:spcPts val="0"/>
                        </a:spcBef>
                        <a:spcAft>
                          <a:spcPts val="0"/>
                        </a:spcAft>
                      </a:pPr>
                      <a:r>
                        <a:rPr lang="nl-NL" sz="1400" dirty="0">
                          <a:effectLst/>
                        </a:rPr>
                        <a:t>Object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848" marR="46848" marT="0" marB="0"/>
                </a:tc>
                <a:tc>
                  <a:txBody>
                    <a:bodyPr/>
                    <a:lstStyle/>
                    <a:p>
                      <a:pPr marL="0" marR="0" algn="just">
                        <a:lnSpc>
                          <a:spcPct val="107000"/>
                        </a:lnSpc>
                        <a:spcBef>
                          <a:spcPts val="0"/>
                        </a:spcBef>
                        <a:spcAft>
                          <a:spcPts val="0"/>
                        </a:spcAft>
                      </a:pPr>
                      <a:r>
                        <a:rPr lang="nl-NL" sz="1400">
                          <a:effectLst/>
                        </a:rPr>
                        <a:t>Product (Level)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848" marR="46848" marT="0" marB="0"/>
                </a:tc>
                <a:tc>
                  <a:txBody>
                    <a:bodyPr/>
                    <a:lstStyle/>
                    <a:p>
                      <a:pPr marL="0" marR="0" algn="just">
                        <a:lnSpc>
                          <a:spcPct val="107000"/>
                        </a:lnSpc>
                        <a:spcBef>
                          <a:spcPts val="0"/>
                        </a:spcBef>
                        <a:spcAft>
                          <a:spcPts val="0"/>
                        </a:spcAft>
                      </a:pPr>
                      <a:r>
                        <a:rPr lang="nl-NL" sz="1400">
                          <a:effectLst/>
                        </a:rPr>
                        <a:t>Instrument (satellite / constellation)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848" marR="46848" marT="0" marB="0"/>
                </a:tc>
                <a:tc>
                  <a:txBody>
                    <a:bodyPr/>
                    <a:lstStyle/>
                    <a:p>
                      <a:pPr marL="0" marR="0" algn="just">
                        <a:lnSpc>
                          <a:spcPct val="107000"/>
                        </a:lnSpc>
                        <a:spcBef>
                          <a:spcPts val="0"/>
                        </a:spcBef>
                        <a:spcAft>
                          <a:spcPts val="0"/>
                        </a:spcAft>
                      </a:pPr>
                      <a:r>
                        <a:rPr lang="nl-NL" sz="1400">
                          <a:effectLst/>
                        </a:rPr>
                        <a:t>Temporal resolution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848" marR="46848" marT="0" marB="0"/>
                </a:tc>
                <a:tc>
                  <a:txBody>
                    <a:bodyPr/>
                    <a:lstStyle/>
                    <a:p>
                      <a:pPr marL="0" marR="0" algn="just">
                        <a:lnSpc>
                          <a:spcPct val="107000"/>
                        </a:lnSpc>
                        <a:spcBef>
                          <a:spcPts val="0"/>
                        </a:spcBef>
                        <a:spcAft>
                          <a:spcPts val="0"/>
                        </a:spcAft>
                      </a:pPr>
                      <a:r>
                        <a:rPr lang="nl-NL" sz="1400">
                          <a:effectLst/>
                        </a:rPr>
                        <a:t>Spatial resolution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848" marR="46848" marT="0" marB="0"/>
                </a:tc>
                <a:tc>
                  <a:txBody>
                    <a:bodyPr/>
                    <a:lstStyle/>
                    <a:p>
                      <a:pPr marL="0" marR="0" algn="just">
                        <a:lnSpc>
                          <a:spcPct val="107000"/>
                        </a:lnSpc>
                        <a:spcBef>
                          <a:spcPts val="0"/>
                        </a:spcBef>
                        <a:spcAft>
                          <a:spcPts val="0"/>
                        </a:spcAft>
                      </a:pPr>
                      <a:r>
                        <a:rPr lang="nl-NL" sz="1400" dirty="0">
                          <a:effectLst/>
                        </a:rPr>
                        <a:t>Product format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848" marR="46848" marT="0" marB="0"/>
                </a:tc>
                <a:extLst>
                  <a:ext uri="{0D108BD9-81ED-4DB2-BD59-A6C34878D82A}">
                    <a16:rowId xmlns:a16="http://schemas.microsoft.com/office/drawing/2014/main" val="1546588879"/>
                  </a:ext>
                </a:extLst>
              </a:tr>
              <a:tr h="715158">
                <a:tc>
                  <a:txBody>
                    <a:bodyPr/>
                    <a:lstStyle/>
                    <a:p>
                      <a:pPr marL="0" marR="0" algn="just">
                        <a:lnSpc>
                          <a:spcPct val="107000"/>
                        </a:lnSpc>
                        <a:spcBef>
                          <a:spcPts val="0"/>
                        </a:spcBef>
                        <a:spcAft>
                          <a:spcPts val="0"/>
                        </a:spcAft>
                      </a:pPr>
                      <a:r>
                        <a:rPr lang="en-US" sz="1400" dirty="0">
                          <a:effectLst/>
                        </a:rPr>
                        <a:t>Cloud amount and cloud top temperature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848" marR="46848" marT="0" marB="0"/>
                </a:tc>
                <a:tc>
                  <a:txBody>
                    <a:bodyPr/>
                    <a:lstStyle/>
                    <a:p>
                      <a:pPr marL="0" marR="0" algn="just">
                        <a:lnSpc>
                          <a:spcPct val="107000"/>
                        </a:lnSpc>
                        <a:spcBef>
                          <a:spcPts val="0"/>
                        </a:spcBef>
                        <a:spcAft>
                          <a:spcPts val="0"/>
                        </a:spcAft>
                      </a:pPr>
                      <a:r>
                        <a:rPr lang="en-US" sz="1400" dirty="0">
                          <a:effectLst/>
                        </a:rPr>
                        <a:t>Cloud Analysis - MSG - 0 degree (CLA) (L2)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848" marR="46848" marT="0" marB="0"/>
                </a:tc>
                <a:tc>
                  <a:txBody>
                    <a:bodyPr/>
                    <a:lstStyle/>
                    <a:p>
                      <a:pPr marL="0" marR="0" algn="just">
                        <a:lnSpc>
                          <a:spcPct val="107000"/>
                        </a:lnSpc>
                        <a:spcBef>
                          <a:spcPts val="0"/>
                        </a:spcBef>
                        <a:spcAft>
                          <a:spcPts val="0"/>
                        </a:spcAft>
                      </a:pPr>
                      <a:r>
                        <a:rPr lang="en-US" sz="1400">
                          <a:effectLst/>
                        </a:rPr>
                        <a:t>Seviri (MSG)</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848" marR="46848" marT="0" marB="0"/>
                </a:tc>
                <a:tc>
                  <a:txBody>
                    <a:bodyPr/>
                    <a:lstStyle/>
                    <a:p>
                      <a:pPr marL="0" marR="0" algn="just">
                        <a:lnSpc>
                          <a:spcPct val="107000"/>
                        </a:lnSpc>
                        <a:spcBef>
                          <a:spcPts val="0"/>
                        </a:spcBef>
                        <a:spcAft>
                          <a:spcPts val="0"/>
                        </a:spcAft>
                      </a:pPr>
                      <a:r>
                        <a:rPr lang="en-US" sz="1400">
                          <a:effectLst/>
                        </a:rPr>
                        <a:t>Hourly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848" marR="46848" marT="0" marB="0"/>
                </a:tc>
                <a:tc>
                  <a:txBody>
                    <a:bodyPr/>
                    <a:lstStyle/>
                    <a:p>
                      <a:pPr marL="0" marR="0" algn="just">
                        <a:lnSpc>
                          <a:spcPct val="107000"/>
                        </a:lnSpc>
                        <a:spcBef>
                          <a:spcPts val="0"/>
                        </a:spcBef>
                        <a:spcAft>
                          <a:spcPts val="0"/>
                        </a:spcAft>
                      </a:pPr>
                      <a:r>
                        <a:rPr lang="en-US" sz="1400">
                          <a:effectLst/>
                        </a:rPr>
                        <a:t> 16 x 16 pixels (each image corresponds to one quarter of the Earth)</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848" marR="46848" marT="0" marB="0"/>
                </a:tc>
                <a:tc>
                  <a:txBody>
                    <a:bodyPr/>
                    <a:lstStyle/>
                    <a:p>
                      <a:pPr marL="0" marR="0" algn="just">
                        <a:lnSpc>
                          <a:spcPct val="107000"/>
                        </a:lnSpc>
                        <a:spcBef>
                          <a:spcPts val="0"/>
                        </a:spcBef>
                        <a:spcAft>
                          <a:spcPts val="0"/>
                        </a:spcAft>
                      </a:pPr>
                      <a:r>
                        <a:rPr lang="en-US" sz="1400">
                          <a:effectLst/>
                        </a:rPr>
                        <a:t>BUFR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848" marR="46848" marT="0" marB="0"/>
                </a:tc>
                <a:extLst>
                  <a:ext uri="{0D108BD9-81ED-4DB2-BD59-A6C34878D82A}">
                    <a16:rowId xmlns:a16="http://schemas.microsoft.com/office/drawing/2014/main" val="3630529315"/>
                  </a:ext>
                </a:extLst>
              </a:tr>
              <a:tr h="957112">
                <a:tc>
                  <a:txBody>
                    <a:bodyPr/>
                    <a:lstStyle/>
                    <a:p>
                      <a:pPr marL="0" marR="0" algn="just">
                        <a:lnSpc>
                          <a:spcPct val="107000"/>
                        </a:lnSpc>
                        <a:spcBef>
                          <a:spcPts val="0"/>
                        </a:spcBef>
                        <a:spcAft>
                          <a:spcPts val="0"/>
                        </a:spcAft>
                      </a:pPr>
                      <a:r>
                        <a:rPr lang="en-US" sz="1400" dirty="0">
                          <a:effectLst/>
                        </a:rPr>
                        <a:t>Aerosol index</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848" marR="46848" marT="0" marB="0"/>
                </a:tc>
                <a:tc>
                  <a:txBody>
                    <a:bodyPr/>
                    <a:lstStyle/>
                    <a:p>
                      <a:pPr marL="0" marR="0" algn="just">
                        <a:lnSpc>
                          <a:spcPct val="107000"/>
                        </a:lnSpc>
                        <a:spcBef>
                          <a:spcPts val="0"/>
                        </a:spcBef>
                        <a:spcAft>
                          <a:spcPts val="0"/>
                        </a:spcAft>
                      </a:pPr>
                      <a:r>
                        <a:rPr lang="en-US" sz="1400">
                          <a:effectLst/>
                        </a:rPr>
                        <a:t>L2_AER_AI (L2)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848" marR="46848" marT="0" marB="0"/>
                </a:tc>
                <a:tc>
                  <a:txBody>
                    <a:bodyPr/>
                    <a:lstStyle/>
                    <a:p>
                      <a:pPr marL="0" marR="0" algn="just">
                        <a:lnSpc>
                          <a:spcPct val="107000"/>
                        </a:lnSpc>
                        <a:spcBef>
                          <a:spcPts val="0"/>
                        </a:spcBef>
                        <a:spcAft>
                          <a:spcPts val="0"/>
                        </a:spcAft>
                      </a:pPr>
                      <a:r>
                        <a:rPr lang="en-US" sz="1400">
                          <a:effectLst/>
                        </a:rPr>
                        <a:t>Tropomi (Sentinel 5P)</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848" marR="46848" marT="0" marB="0"/>
                </a:tc>
                <a:tc>
                  <a:txBody>
                    <a:bodyPr/>
                    <a:lstStyle/>
                    <a:p>
                      <a:pPr marL="0" marR="0" algn="just">
                        <a:lnSpc>
                          <a:spcPct val="107000"/>
                        </a:lnSpc>
                        <a:spcBef>
                          <a:spcPts val="0"/>
                        </a:spcBef>
                        <a:spcAft>
                          <a:spcPts val="0"/>
                        </a:spcAft>
                      </a:pPr>
                      <a:r>
                        <a:rPr lang="en-US" sz="1400">
                          <a:effectLst/>
                        </a:rPr>
                        <a:t>Daily and occasionally more than one observation a day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848" marR="46848" marT="0" marB="0"/>
                </a:tc>
                <a:tc>
                  <a:txBody>
                    <a:bodyPr/>
                    <a:lstStyle/>
                    <a:p>
                      <a:pPr marL="0" marR="0" algn="just">
                        <a:lnSpc>
                          <a:spcPct val="107000"/>
                        </a:lnSpc>
                        <a:spcBef>
                          <a:spcPts val="0"/>
                        </a:spcBef>
                        <a:spcAft>
                          <a:spcPts val="0"/>
                        </a:spcAft>
                      </a:pPr>
                      <a:r>
                        <a:rPr lang="en-US" sz="1400">
                          <a:effectLst/>
                        </a:rPr>
                        <a:t>7 km x 3.5 km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848" marR="46848" marT="0" marB="0"/>
                </a:tc>
                <a:tc>
                  <a:txBody>
                    <a:bodyPr/>
                    <a:lstStyle/>
                    <a:p>
                      <a:pPr marL="0" marR="0" algn="just">
                        <a:lnSpc>
                          <a:spcPct val="107000"/>
                        </a:lnSpc>
                        <a:spcBef>
                          <a:spcPts val="0"/>
                        </a:spcBef>
                        <a:spcAft>
                          <a:spcPts val="0"/>
                        </a:spcAft>
                      </a:pPr>
                      <a:r>
                        <a:rPr lang="en-US" sz="1400">
                          <a:effectLst/>
                        </a:rPr>
                        <a:t>NetCDF</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848" marR="46848" marT="0" marB="0"/>
                </a:tc>
                <a:extLst>
                  <a:ext uri="{0D108BD9-81ED-4DB2-BD59-A6C34878D82A}">
                    <a16:rowId xmlns:a16="http://schemas.microsoft.com/office/drawing/2014/main" val="38591845"/>
                  </a:ext>
                </a:extLst>
              </a:tr>
              <a:tr h="957112">
                <a:tc>
                  <a:txBody>
                    <a:bodyPr/>
                    <a:lstStyle/>
                    <a:p>
                      <a:pPr marL="0" marR="0" algn="just">
                        <a:lnSpc>
                          <a:spcPct val="107000"/>
                        </a:lnSpc>
                        <a:spcBef>
                          <a:spcPts val="0"/>
                        </a:spcBef>
                        <a:spcAft>
                          <a:spcPts val="0"/>
                        </a:spcAft>
                      </a:pPr>
                      <a:r>
                        <a:rPr lang="en-US" sz="1400">
                          <a:effectLst/>
                        </a:rPr>
                        <a:t>Aerosol layer height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848" marR="46848" marT="0" marB="0"/>
                </a:tc>
                <a:tc>
                  <a:txBody>
                    <a:bodyPr/>
                    <a:lstStyle/>
                    <a:p>
                      <a:pPr marL="0" marR="0" algn="just">
                        <a:lnSpc>
                          <a:spcPct val="107000"/>
                        </a:lnSpc>
                        <a:spcBef>
                          <a:spcPts val="0"/>
                        </a:spcBef>
                        <a:spcAft>
                          <a:spcPts val="0"/>
                        </a:spcAft>
                      </a:pPr>
                      <a:r>
                        <a:rPr lang="en-US" sz="1400">
                          <a:effectLst/>
                        </a:rPr>
                        <a:t>L2_AER_LH (L2)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848" marR="46848" marT="0" marB="0"/>
                </a:tc>
                <a:tc>
                  <a:txBody>
                    <a:bodyPr/>
                    <a:lstStyle/>
                    <a:p>
                      <a:pPr marL="0" marR="0" algn="just">
                        <a:lnSpc>
                          <a:spcPct val="107000"/>
                        </a:lnSpc>
                        <a:spcBef>
                          <a:spcPts val="0"/>
                        </a:spcBef>
                        <a:spcAft>
                          <a:spcPts val="0"/>
                        </a:spcAft>
                      </a:pPr>
                      <a:r>
                        <a:rPr lang="en-US" sz="1400">
                          <a:effectLst/>
                        </a:rPr>
                        <a:t>Tropomi (Sentinel 5P)</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848" marR="46848" marT="0" marB="0"/>
                </a:tc>
                <a:tc>
                  <a:txBody>
                    <a:bodyPr/>
                    <a:lstStyle/>
                    <a:p>
                      <a:pPr marL="0" marR="0" algn="just">
                        <a:lnSpc>
                          <a:spcPct val="107000"/>
                        </a:lnSpc>
                        <a:spcBef>
                          <a:spcPts val="0"/>
                        </a:spcBef>
                        <a:spcAft>
                          <a:spcPts val="0"/>
                        </a:spcAft>
                      </a:pPr>
                      <a:r>
                        <a:rPr lang="en-US" sz="1400">
                          <a:effectLst/>
                        </a:rPr>
                        <a:t>Daily and occasionally more than one observation a day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848" marR="46848" marT="0" marB="0"/>
                </a:tc>
                <a:tc>
                  <a:txBody>
                    <a:bodyPr/>
                    <a:lstStyle/>
                    <a:p>
                      <a:pPr marL="0" marR="0" algn="just">
                        <a:lnSpc>
                          <a:spcPct val="107000"/>
                        </a:lnSpc>
                        <a:spcBef>
                          <a:spcPts val="0"/>
                        </a:spcBef>
                        <a:spcAft>
                          <a:spcPts val="0"/>
                        </a:spcAft>
                      </a:pPr>
                      <a:r>
                        <a:rPr lang="en-US" sz="1400">
                          <a:effectLst/>
                        </a:rPr>
                        <a:t>7 km x 3.5 km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848" marR="46848" marT="0" marB="0"/>
                </a:tc>
                <a:tc>
                  <a:txBody>
                    <a:bodyPr/>
                    <a:lstStyle/>
                    <a:p>
                      <a:pPr marL="0" marR="0" algn="just">
                        <a:lnSpc>
                          <a:spcPct val="107000"/>
                        </a:lnSpc>
                        <a:spcBef>
                          <a:spcPts val="0"/>
                        </a:spcBef>
                        <a:spcAft>
                          <a:spcPts val="0"/>
                        </a:spcAft>
                      </a:pPr>
                      <a:r>
                        <a:rPr lang="en-US" sz="1400">
                          <a:effectLst/>
                        </a:rPr>
                        <a:t>NetCDF</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848" marR="46848" marT="0" marB="0"/>
                </a:tc>
                <a:extLst>
                  <a:ext uri="{0D108BD9-81ED-4DB2-BD59-A6C34878D82A}">
                    <a16:rowId xmlns:a16="http://schemas.microsoft.com/office/drawing/2014/main" val="1184338763"/>
                  </a:ext>
                </a:extLst>
              </a:tr>
              <a:tr h="715158">
                <a:tc>
                  <a:txBody>
                    <a:bodyPr/>
                    <a:lstStyle/>
                    <a:p>
                      <a:pPr marL="0" marR="0" algn="just">
                        <a:lnSpc>
                          <a:spcPct val="107000"/>
                        </a:lnSpc>
                        <a:spcBef>
                          <a:spcPts val="0"/>
                        </a:spcBef>
                        <a:spcAft>
                          <a:spcPts val="0"/>
                        </a:spcAft>
                      </a:pPr>
                      <a:r>
                        <a:rPr lang="en-US" sz="1400">
                          <a:effectLst/>
                        </a:rPr>
                        <a:t>Soil moisture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848" marR="46848" marT="0" marB="0"/>
                </a:tc>
                <a:tc>
                  <a:txBody>
                    <a:bodyPr/>
                    <a:lstStyle/>
                    <a:p>
                      <a:pPr marL="0" marR="0" algn="just">
                        <a:lnSpc>
                          <a:spcPct val="107000"/>
                        </a:lnSpc>
                        <a:spcBef>
                          <a:spcPts val="0"/>
                        </a:spcBef>
                        <a:spcAft>
                          <a:spcPts val="0"/>
                        </a:spcAft>
                      </a:pPr>
                      <a:r>
                        <a:rPr lang="en-US" sz="1400">
                          <a:effectLst/>
                        </a:rPr>
                        <a:t>S1_GRD (L1)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848" marR="46848" marT="0" marB="0"/>
                </a:tc>
                <a:tc>
                  <a:txBody>
                    <a:bodyPr/>
                    <a:lstStyle/>
                    <a:p>
                      <a:pPr marL="0" marR="0" algn="just">
                        <a:lnSpc>
                          <a:spcPct val="107000"/>
                        </a:lnSpc>
                        <a:spcBef>
                          <a:spcPts val="0"/>
                        </a:spcBef>
                        <a:spcAft>
                          <a:spcPts val="0"/>
                        </a:spcAft>
                      </a:pPr>
                      <a:r>
                        <a:rPr lang="en-US" sz="1400">
                          <a:effectLst/>
                        </a:rPr>
                        <a:t>C-SAR (Sentinel 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848" marR="46848" marT="0" marB="0"/>
                </a:tc>
                <a:tc>
                  <a:txBody>
                    <a:bodyPr/>
                    <a:lstStyle/>
                    <a:p>
                      <a:pPr marL="0" marR="0" algn="just">
                        <a:lnSpc>
                          <a:spcPct val="107000"/>
                        </a:lnSpc>
                        <a:spcBef>
                          <a:spcPts val="0"/>
                        </a:spcBef>
                        <a:spcAft>
                          <a:spcPts val="0"/>
                        </a:spcAft>
                      </a:pPr>
                      <a:r>
                        <a:rPr lang="en-US" sz="1400">
                          <a:effectLst/>
                        </a:rPr>
                        <a:t>6 days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848" marR="46848" marT="0" marB="0"/>
                </a:tc>
                <a:tc>
                  <a:txBody>
                    <a:bodyPr/>
                    <a:lstStyle/>
                    <a:p>
                      <a:pPr marL="0" marR="0" algn="just">
                        <a:lnSpc>
                          <a:spcPct val="107000"/>
                        </a:lnSpc>
                        <a:spcBef>
                          <a:spcPts val="0"/>
                        </a:spcBef>
                        <a:spcAft>
                          <a:spcPts val="0"/>
                        </a:spcAft>
                      </a:pPr>
                      <a:r>
                        <a:rPr lang="en-US" sz="1400">
                          <a:effectLst/>
                        </a:rPr>
                        <a:t>HR: 10 m x 10 m </a:t>
                      </a:r>
                    </a:p>
                    <a:p>
                      <a:pPr marL="0" marR="0" algn="just">
                        <a:lnSpc>
                          <a:spcPct val="107000"/>
                        </a:lnSpc>
                        <a:spcBef>
                          <a:spcPts val="0"/>
                        </a:spcBef>
                        <a:spcAft>
                          <a:spcPts val="0"/>
                        </a:spcAft>
                      </a:pPr>
                      <a:r>
                        <a:rPr lang="en-US" sz="1400">
                          <a:effectLst/>
                        </a:rPr>
                        <a:t>MR: 40 m x 40 m</a:t>
                      </a:r>
                    </a:p>
                    <a:p>
                      <a:pPr marL="0" marR="0" algn="just">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848" marR="46848" marT="0" marB="0"/>
                </a:tc>
                <a:tc>
                  <a:txBody>
                    <a:bodyPr/>
                    <a:lstStyle/>
                    <a:p>
                      <a:pPr marL="0" marR="0" algn="just">
                        <a:lnSpc>
                          <a:spcPct val="107000"/>
                        </a:lnSpc>
                        <a:spcBef>
                          <a:spcPts val="0"/>
                        </a:spcBef>
                        <a:spcAft>
                          <a:spcPts val="0"/>
                        </a:spcAft>
                      </a:pPr>
                      <a:r>
                        <a:rPr lang="nl-NL" sz="1400">
                          <a:effectLst/>
                        </a:rPr>
                        <a:t>Sentinel-SAFE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848" marR="46848" marT="0" marB="0"/>
                </a:tc>
                <a:extLst>
                  <a:ext uri="{0D108BD9-81ED-4DB2-BD59-A6C34878D82A}">
                    <a16:rowId xmlns:a16="http://schemas.microsoft.com/office/drawing/2014/main" val="524101134"/>
                  </a:ext>
                </a:extLst>
              </a:tr>
              <a:tr h="715158">
                <a:tc>
                  <a:txBody>
                    <a:bodyPr/>
                    <a:lstStyle/>
                    <a:p>
                      <a:pPr marL="0" marR="0" algn="just">
                        <a:lnSpc>
                          <a:spcPct val="107000"/>
                        </a:lnSpc>
                        <a:spcBef>
                          <a:spcPts val="0"/>
                        </a:spcBef>
                        <a:spcAft>
                          <a:spcPts val="0"/>
                        </a:spcAft>
                      </a:pPr>
                      <a:r>
                        <a:rPr lang="en-US" sz="1400">
                          <a:effectLst/>
                        </a:rPr>
                        <a:t>Land surface temperature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848" marR="46848" marT="0" marB="0"/>
                </a:tc>
                <a:tc>
                  <a:txBody>
                    <a:bodyPr/>
                    <a:lstStyle/>
                    <a:p>
                      <a:pPr marL="0" marR="0" algn="just">
                        <a:lnSpc>
                          <a:spcPct val="107000"/>
                        </a:lnSpc>
                        <a:spcBef>
                          <a:spcPts val="0"/>
                        </a:spcBef>
                        <a:spcAft>
                          <a:spcPts val="0"/>
                        </a:spcAft>
                      </a:pPr>
                      <a:r>
                        <a:rPr lang="en-US" sz="1400" dirty="0">
                          <a:effectLst/>
                        </a:rPr>
                        <a:t>SL_2_LST (L2)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848" marR="46848" marT="0" marB="0"/>
                </a:tc>
                <a:tc>
                  <a:txBody>
                    <a:bodyPr/>
                    <a:lstStyle/>
                    <a:p>
                      <a:pPr marL="0" marR="0" algn="just">
                        <a:lnSpc>
                          <a:spcPct val="107000"/>
                        </a:lnSpc>
                        <a:spcBef>
                          <a:spcPts val="0"/>
                        </a:spcBef>
                        <a:spcAft>
                          <a:spcPts val="0"/>
                        </a:spcAft>
                      </a:pPr>
                      <a:r>
                        <a:rPr lang="en-US" sz="1400">
                          <a:effectLst/>
                        </a:rPr>
                        <a:t>SLSTR (Sentinel 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848" marR="46848" marT="0" marB="0"/>
                </a:tc>
                <a:tc>
                  <a:txBody>
                    <a:bodyPr/>
                    <a:lstStyle/>
                    <a:p>
                      <a:pPr marL="0" marR="0" algn="just">
                        <a:lnSpc>
                          <a:spcPct val="107000"/>
                        </a:lnSpc>
                        <a:spcBef>
                          <a:spcPts val="0"/>
                        </a:spcBef>
                        <a:spcAft>
                          <a:spcPts val="0"/>
                        </a:spcAft>
                      </a:pPr>
                      <a:r>
                        <a:rPr lang="en-US" sz="1400">
                          <a:effectLst/>
                        </a:rPr>
                        <a:t>Daily and often more than one observation a day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848" marR="46848" marT="0" marB="0"/>
                </a:tc>
                <a:tc>
                  <a:txBody>
                    <a:bodyPr/>
                    <a:lstStyle/>
                    <a:p>
                      <a:pPr marL="0" marR="0" algn="just">
                        <a:lnSpc>
                          <a:spcPct val="107000"/>
                        </a:lnSpc>
                        <a:spcBef>
                          <a:spcPts val="0"/>
                        </a:spcBef>
                        <a:spcAft>
                          <a:spcPts val="0"/>
                        </a:spcAft>
                      </a:pPr>
                      <a:r>
                        <a:rPr lang="en-US" sz="1400">
                          <a:effectLst/>
                        </a:rPr>
                        <a:t>1 km x 1 km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848" marR="46848" marT="0" marB="0"/>
                </a:tc>
                <a:tc>
                  <a:txBody>
                    <a:bodyPr/>
                    <a:lstStyle/>
                    <a:p>
                      <a:pPr marL="0" marR="0" algn="just">
                        <a:lnSpc>
                          <a:spcPct val="107000"/>
                        </a:lnSpc>
                        <a:spcBef>
                          <a:spcPts val="0"/>
                        </a:spcBef>
                        <a:spcAft>
                          <a:spcPts val="0"/>
                        </a:spcAft>
                      </a:pPr>
                      <a:r>
                        <a:rPr lang="en-US" sz="1400">
                          <a:effectLst/>
                        </a:rPr>
                        <a:t>NetCDF</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848" marR="46848" marT="0" marB="0"/>
                </a:tc>
                <a:extLst>
                  <a:ext uri="{0D108BD9-81ED-4DB2-BD59-A6C34878D82A}">
                    <a16:rowId xmlns:a16="http://schemas.microsoft.com/office/drawing/2014/main" val="3522127963"/>
                  </a:ext>
                </a:extLst>
              </a:tr>
              <a:tr h="1199064">
                <a:tc>
                  <a:txBody>
                    <a:bodyPr/>
                    <a:lstStyle/>
                    <a:p>
                      <a:pPr marL="0" marR="0" algn="just">
                        <a:lnSpc>
                          <a:spcPct val="107000"/>
                        </a:lnSpc>
                        <a:spcBef>
                          <a:spcPts val="0"/>
                        </a:spcBef>
                        <a:spcAft>
                          <a:spcPts val="0"/>
                        </a:spcAft>
                      </a:pPr>
                      <a:r>
                        <a:rPr lang="en-US" sz="1400">
                          <a:effectLst/>
                        </a:rPr>
                        <a:t>Additional multispectral information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848" marR="46848" marT="0" marB="0"/>
                </a:tc>
                <a:tc>
                  <a:txBody>
                    <a:bodyPr/>
                    <a:lstStyle/>
                    <a:p>
                      <a:pPr marL="0" marR="0" algn="just">
                        <a:lnSpc>
                          <a:spcPct val="107000"/>
                        </a:lnSpc>
                        <a:spcBef>
                          <a:spcPts val="0"/>
                        </a:spcBef>
                        <a:spcAft>
                          <a:spcPts val="0"/>
                        </a:spcAft>
                      </a:pPr>
                      <a:r>
                        <a:rPr lang="en-US" sz="1400">
                          <a:effectLst/>
                        </a:rPr>
                        <a:t>S2MSI_1C (L1)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848" marR="46848" marT="0" marB="0"/>
                </a:tc>
                <a:tc>
                  <a:txBody>
                    <a:bodyPr/>
                    <a:lstStyle/>
                    <a:p>
                      <a:pPr marL="0" marR="0" algn="just">
                        <a:lnSpc>
                          <a:spcPct val="107000"/>
                        </a:lnSpc>
                        <a:spcBef>
                          <a:spcPts val="0"/>
                        </a:spcBef>
                        <a:spcAft>
                          <a:spcPts val="0"/>
                        </a:spcAft>
                      </a:pPr>
                      <a:r>
                        <a:rPr lang="en-US" sz="1400">
                          <a:effectLst/>
                        </a:rPr>
                        <a:t>MSI (Sentinel 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848" marR="46848" marT="0" marB="0"/>
                </a:tc>
                <a:tc>
                  <a:txBody>
                    <a:bodyPr/>
                    <a:lstStyle/>
                    <a:p>
                      <a:pPr marL="0" marR="0" algn="just">
                        <a:lnSpc>
                          <a:spcPct val="107000"/>
                        </a:lnSpc>
                        <a:spcBef>
                          <a:spcPts val="0"/>
                        </a:spcBef>
                        <a:spcAft>
                          <a:spcPts val="0"/>
                        </a:spcAft>
                      </a:pPr>
                      <a:r>
                        <a:rPr lang="en-US" sz="1400">
                          <a:effectLst/>
                        </a:rPr>
                        <a:t>5 days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848" marR="46848" marT="0" marB="0"/>
                </a:tc>
                <a:tc>
                  <a:txBody>
                    <a:bodyPr/>
                    <a:lstStyle/>
                    <a:p>
                      <a:pPr marL="0" marR="0" algn="just">
                        <a:lnSpc>
                          <a:spcPct val="107000"/>
                        </a:lnSpc>
                        <a:spcBef>
                          <a:spcPts val="0"/>
                        </a:spcBef>
                        <a:spcAft>
                          <a:spcPts val="0"/>
                        </a:spcAft>
                      </a:pPr>
                      <a:r>
                        <a:rPr lang="en-US" sz="1400">
                          <a:effectLst/>
                        </a:rPr>
                        <a:t>L1C products are available in 10 m, 20 m and 40 m GSD, depending on the native resolution of the spectral bands.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848" marR="46848" marT="0" marB="0"/>
                </a:tc>
                <a:tc>
                  <a:txBody>
                    <a:bodyPr/>
                    <a:lstStyle/>
                    <a:p>
                      <a:pPr marL="0" marR="0" algn="just">
                        <a:lnSpc>
                          <a:spcPct val="107000"/>
                        </a:lnSpc>
                        <a:spcBef>
                          <a:spcPts val="0"/>
                        </a:spcBef>
                        <a:spcAft>
                          <a:spcPts val="0"/>
                        </a:spcAft>
                      </a:pPr>
                      <a:r>
                        <a:rPr lang="nl-NL" sz="1400">
                          <a:effectLst/>
                        </a:rPr>
                        <a:t>Sentinel-SAFE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848" marR="46848" marT="0" marB="0"/>
                </a:tc>
                <a:extLst>
                  <a:ext uri="{0D108BD9-81ED-4DB2-BD59-A6C34878D82A}">
                    <a16:rowId xmlns:a16="http://schemas.microsoft.com/office/drawing/2014/main" val="3400202399"/>
                  </a:ext>
                </a:extLst>
              </a:tr>
              <a:tr h="715158">
                <a:tc>
                  <a:txBody>
                    <a:bodyPr/>
                    <a:lstStyle/>
                    <a:p>
                      <a:pPr marL="0" marR="0" algn="just">
                        <a:lnSpc>
                          <a:spcPct val="107000"/>
                        </a:lnSpc>
                        <a:spcBef>
                          <a:spcPts val="0"/>
                        </a:spcBef>
                        <a:spcAft>
                          <a:spcPts val="0"/>
                        </a:spcAft>
                      </a:pPr>
                      <a:r>
                        <a:rPr lang="en-US" sz="1400">
                          <a:effectLst/>
                        </a:rPr>
                        <a:t>DEM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848" marR="46848" marT="0" marB="0"/>
                </a:tc>
                <a:tc>
                  <a:txBody>
                    <a:bodyPr/>
                    <a:lstStyle/>
                    <a:p>
                      <a:pPr marL="0" marR="0" algn="just">
                        <a:lnSpc>
                          <a:spcPct val="107000"/>
                        </a:lnSpc>
                        <a:spcBef>
                          <a:spcPts val="0"/>
                        </a:spcBef>
                        <a:spcAft>
                          <a:spcPts val="0"/>
                        </a:spcAft>
                      </a:pPr>
                      <a:r>
                        <a:rPr lang="en-US" sz="1400">
                          <a:effectLst/>
                        </a:rPr>
                        <a:t>SRTM 1 arc sec DEM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848" marR="46848" marT="0" marB="0"/>
                </a:tc>
                <a:tc>
                  <a:txBody>
                    <a:bodyPr/>
                    <a:lstStyle/>
                    <a:p>
                      <a:pPr marL="0" marR="0" algn="just">
                        <a:lnSpc>
                          <a:spcPct val="107000"/>
                        </a:lnSpc>
                        <a:spcBef>
                          <a:spcPts val="0"/>
                        </a:spcBef>
                        <a:spcAft>
                          <a:spcPts val="0"/>
                        </a:spcAft>
                      </a:pPr>
                      <a:r>
                        <a:rPr lang="en-US" sz="1400" dirty="0">
                          <a:effectLst/>
                        </a:rPr>
                        <a:t>Shuttle Radar Topography Mission (SRTM)</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848" marR="46848" marT="0" marB="0"/>
                </a:tc>
                <a:tc>
                  <a:txBody>
                    <a:bodyPr/>
                    <a:lstStyle/>
                    <a:p>
                      <a:pPr marL="0" marR="0" algn="just">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a:t>
                      </a:r>
                    </a:p>
                  </a:txBody>
                  <a:tcPr marL="46848" marR="46848" marT="0" marB="0"/>
                </a:tc>
                <a:tc>
                  <a:txBody>
                    <a:bodyPr/>
                    <a:lstStyle/>
                    <a:p>
                      <a:pPr marL="0" marR="0" algn="just">
                        <a:lnSpc>
                          <a:spcPct val="107000"/>
                        </a:lnSpc>
                        <a:spcBef>
                          <a:spcPts val="0"/>
                        </a:spcBef>
                        <a:spcAft>
                          <a:spcPts val="0"/>
                        </a:spcAft>
                      </a:pPr>
                      <a:r>
                        <a:rPr lang="en-US" sz="1400">
                          <a:effectLst/>
                        </a:rPr>
                        <a:t>1 arc sec (approx. 0.0003 deg, 30 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848" marR="46848" marT="0" marB="0"/>
                </a:tc>
                <a:tc>
                  <a:txBody>
                    <a:bodyPr/>
                    <a:lstStyle/>
                    <a:p>
                      <a:pPr marL="0" marR="0" algn="just">
                        <a:lnSpc>
                          <a:spcPct val="107000"/>
                        </a:lnSpc>
                        <a:spcBef>
                          <a:spcPts val="0"/>
                        </a:spcBef>
                        <a:spcAft>
                          <a:spcPts val="0"/>
                        </a:spcAft>
                      </a:pPr>
                      <a:r>
                        <a:rPr lang="en-US" sz="1400" dirty="0">
                          <a:effectLst/>
                        </a:rPr>
                        <a:t>TIFF</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848" marR="46848" marT="0" marB="0"/>
                </a:tc>
                <a:extLst>
                  <a:ext uri="{0D108BD9-81ED-4DB2-BD59-A6C34878D82A}">
                    <a16:rowId xmlns:a16="http://schemas.microsoft.com/office/drawing/2014/main" val="1006380008"/>
                  </a:ext>
                </a:extLst>
              </a:tr>
            </a:tbl>
          </a:graphicData>
        </a:graphic>
      </p:graphicFrame>
      <p:pic>
        <p:nvPicPr>
          <p:cNvPr id="24" name="Close resolutions satellite products" descr="Close">
            <a:extLst>
              <a:ext uri="{FF2B5EF4-FFF2-40B4-BE49-F238E27FC236}">
                <a16:creationId xmlns:a16="http://schemas.microsoft.com/office/drawing/2014/main" id="{EA26F41F-5AD5-432C-B370-3543618BC86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606480" y="132136"/>
            <a:ext cx="397448" cy="397448"/>
          </a:xfrm>
          <a:prstGeom prst="rect">
            <a:avLst/>
          </a:prstGeom>
        </p:spPr>
      </p:pic>
    </p:spTree>
    <p:extLst>
      <p:ext uri="{BB962C8B-B14F-4D97-AF65-F5344CB8AC3E}">
        <p14:creationId xmlns:p14="http://schemas.microsoft.com/office/powerpoint/2010/main" val="9817144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9" restart="whenNotActive" fill="hold" evtFilter="cancelBubble" nodeType="interactiveSeq">
                <p:stCondLst>
                  <p:cond evt="onClick" delay="0">
                    <p:tgtEl>
                      <p:spTgt spid="24"/>
                    </p:tgtEl>
                  </p:cond>
                </p:stCondLst>
                <p:endSync evt="end" delay="0">
                  <p:rtn val="all"/>
                </p:endSync>
                <p:childTnLst>
                  <p:par>
                    <p:cTn id="10" fill="hold">
                      <p:stCondLst>
                        <p:cond delay="0"/>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24"/>
                                        </p:tgtEl>
                                        <p:attrNameLst>
                                          <p:attrName>style.visibility</p:attrName>
                                        </p:attrNameLst>
                                      </p:cBhvr>
                                      <p:to>
                                        <p:strVal val="hidden"/>
                                      </p:to>
                                    </p:set>
                                  </p:childTnLst>
                                </p:cTn>
                              </p:par>
                              <p:par>
                                <p:cTn id="14" presetID="1" presetClass="exit" presetSubtype="0" fill="hold" nodeType="withEffect">
                                  <p:stCondLst>
                                    <p:cond delay="0"/>
                                  </p:stCondLst>
                                  <p:childTnLst>
                                    <p:set>
                                      <p:cBhvr>
                                        <p:cTn id="15"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5729309-2F66-4414-9102-F78330C743EF}"/>
              </a:ext>
            </a:extLst>
          </p:cNvPr>
          <p:cNvSpPr txBox="1"/>
          <p:nvPr/>
        </p:nvSpPr>
        <p:spPr>
          <a:xfrm>
            <a:off x="6206390" y="5970792"/>
            <a:ext cx="902053" cy="276999"/>
          </a:xfrm>
          <a:prstGeom prst="rect">
            <a:avLst/>
          </a:prstGeom>
          <a:noFill/>
        </p:spPr>
        <p:txBody>
          <a:bodyPr wrap="square" rtlCol="0">
            <a:spAutoFit/>
          </a:bodyPr>
          <a:lstStyle/>
          <a:p>
            <a:r>
              <a:rPr lang="en-US" sz="1200" dirty="0"/>
              <a:t>Think along</a:t>
            </a:r>
          </a:p>
        </p:txBody>
      </p:sp>
      <p:pic>
        <p:nvPicPr>
          <p:cNvPr id="2" name="Picture 1">
            <a:extLst>
              <a:ext uri="{FF2B5EF4-FFF2-40B4-BE49-F238E27FC236}">
                <a16:creationId xmlns:a16="http://schemas.microsoft.com/office/drawing/2014/main" id="{126B9536-CC88-40DD-B8A6-BAE65DD555D1}"/>
              </a:ext>
            </a:extLst>
          </p:cNvPr>
          <p:cNvPicPr>
            <a:picLocks noChangeAspect="1"/>
          </p:cNvPicPr>
          <p:nvPr/>
        </p:nvPicPr>
        <p:blipFill>
          <a:blip r:embed="rId2"/>
          <a:stretch>
            <a:fillRect/>
          </a:stretch>
        </p:blipFill>
        <p:spPr>
          <a:xfrm>
            <a:off x="443047" y="1417640"/>
            <a:ext cx="3178219" cy="1284129"/>
          </a:xfrm>
          <a:prstGeom prst="rect">
            <a:avLst/>
          </a:prstGeom>
        </p:spPr>
      </p:pic>
      <p:sp>
        <p:nvSpPr>
          <p:cNvPr id="6" name="Oval 5">
            <a:extLst>
              <a:ext uri="{FF2B5EF4-FFF2-40B4-BE49-F238E27FC236}">
                <a16:creationId xmlns:a16="http://schemas.microsoft.com/office/drawing/2014/main" id="{E3D796DA-C07E-49DB-B6E6-A2BB68217B7B}"/>
              </a:ext>
            </a:extLst>
          </p:cNvPr>
          <p:cNvSpPr/>
          <p:nvPr/>
        </p:nvSpPr>
        <p:spPr>
          <a:xfrm>
            <a:off x="1422556" y="3546633"/>
            <a:ext cx="1219200" cy="1219200"/>
          </a:xfrm>
          <a:prstGeom prst="ellipse">
            <a:avLst/>
          </a:prstGeom>
          <a:solidFill>
            <a:schemeClr val="accent3">
              <a:alpha val="89804"/>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dirty="0"/>
              <a:t>CNN1</a:t>
            </a:r>
          </a:p>
        </p:txBody>
      </p:sp>
      <p:grpSp>
        <p:nvGrpSpPr>
          <p:cNvPr id="25" name="Group 24">
            <a:extLst>
              <a:ext uri="{FF2B5EF4-FFF2-40B4-BE49-F238E27FC236}">
                <a16:creationId xmlns:a16="http://schemas.microsoft.com/office/drawing/2014/main" id="{F5053DFB-2765-432D-9C78-A455CA3408A0}"/>
              </a:ext>
            </a:extLst>
          </p:cNvPr>
          <p:cNvGrpSpPr/>
          <p:nvPr/>
        </p:nvGrpSpPr>
        <p:grpSpPr>
          <a:xfrm>
            <a:off x="3621266" y="2971507"/>
            <a:ext cx="1481797" cy="2369452"/>
            <a:chOff x="4079630" y="2405437"/>
            <a:chExt cx="1111348" cy="1777089"/>
          </a:xfrm>
          <a:solidFill>
            <a:schemeClr val="bg1"/>
          </a:solidFill>
        </p:grpSpPr>
        <p:sp>
          <p:nvSpPr>
            <p:cNvPr id="7" name="Rectangle 6">
              <a:extLst>
                <a:ext uri="{FF2B5EF4-FFF2-40B4-BE49-F238E27FC236}">
                  <a16:creationId xmlns:a16="http://schemas.microsoft.com/office/drawing/2014/main" id="{79090CB4-1214-4F7D-BA08-8A08AE46D281}"/>
                </a:ext>
              </a:extLst>
            </p:cNvPr>
            <p:cNvSpPr/>
            <p:nvPr/>
          </p:nvSpPr>
          <p:spPr>
            <a:xfrm>
              <a:off x="4079631" y="2405437"/>
              <a:ext cx="1111347" cy="509075"/>
            </a:xfrm>
            <a:prstGeom prst="rect">
              <a:avLst/>
            </a:prstGeom>
            <a:grpFill/>
            <a:ln w="9525"/>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867" dirty="0">
                  <a:solidFill>
                    <a:schemeClr val="tx1"/>
                  </a:solidFill>
                </a:rPr>
                <a:t>No rain</a:t>
              </a:r>
            </a:p>
          </p:txBody>
        </p:sp>
        <p:sp>
          <p:nvSpPr>
            <p:cNvPr id="31" name="Rectangle 30">
              <a:extLst>
                <a:ext uri="{FF2B5EF4-FFF2-40B4-BE49-F238E27FC236}">
                  <a16:creationId xmlns:a16="http://schemas.microsoft.com/office/drawing/2014/main" id="{21803B74-FE8D-4496-9EBE-C2E64369E204}"/>
                </a:ext>
              </a:extLst>
            </p:cNvPr>
            <p:cNvSpPr/>
            <p:nvPr/>
          </p:nvSpPr>
          <p:spPr>
            <a:xfrm>
              <a:off x="4079630" y="3673451"/>
              <a:ext cx="1111347" cy="509075"/>
            </a:xfrm>
            <a:prstGeom prst="rect">
              <a:avLst/>
            </a:prstGeom>
            <a:grpFill/>
            <a:ln w="9525"/>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867" dirty="0">
                  <a:solidFill>
                    <a:schemeClr val="tx1"/>
                  </a:solidFill>
                </a:rPr>
                <a:t>Rain</a:t>
              </a:r>
            </a:p>
          </p:txBody>
        </p:sp>
      </p:grpSp>
      <p:sp>
        <p:nvSpPr>
          <p:cNvPr id="32" name="Oval 31">
            <a:extLst>
              <a:ext uri="{FF2B5EF4-FFF2-40B4-BE49-F238E27FC236}">
                <a16:creationId xmlns:a16="http://schemas.microsoft.com/office/drawing/2014/main" id="{8F55B922-73B3-4371-A1C4-24D937518397}"/>
              </a:ext>
            </a:extLst>
          </p:cNvPr>
          <p:cNvSpPr/>
          <p:nvPr/>
        </p:nvSpPr>
        <p:spPr>
          <a:xfrm>
            <a:off x="6082571" y="4391975"/>
            <a:ext cx="1219200" cy="1219200"/>
          </a:xfrm>
          <a:prstGeom prst="ellipse">
            <a:avLst/>
          </a:prstGeom>
          <a:solidFill>
            <a:schemeClr val="accent3">
              <a:alpha val="89804"/>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dirty="0"/>
              <a:t>CNN2</a:t>
            </a:r>
          </a:p>
        </p:txBody>
      </p:sp>
      <p:sp>
        <p:nvSpPr>
          <p:cNvPr id="33" name="Rectangle 32">
            <a:extLst>
              <a:ext uri="{FF2B5EF4-FFF2-40B4-BE49-F238E27FC236}">
                <a16:creationId xmlns:a16="http://schemas.microsoft.com/office/drawing/2014/main" id="{7461080A-0D73-412E-B660-1721FE276917}"/>
              </a:ext>
            </a:extLst>
          </p:cNvPr>
          <p:cNvSpPr/>
          <p:nvPr/>
        </p:nvSpPr>
        <p:spPr>
          <a:xfrm>
            <a:off x="8281281" y="4662191"/>
            <a:ext cx="1481796" cy="678767"/>
          </a:xfrm>
          <a:prstGeom prst="rect">
            <a:avLst/>
          </a:prstGeom>
          <a:solidFill>
            <a:schemeClr val="bg1">
              <a:alpha val="40000"/>
            </a:schemeClr>
          </a:solidFill>
          <a:ln w="9525"/>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867" dirty="0">
                <a:solidFill>
                  <a:schemeClr val="tx1"/>
                </a:solidFill>
              </a:rPr>
              <a:t>Rainfall amount</a:t>
            </a:r>
          </a:p>
        </p:txBody>
      </p:sp>
      <p:cxnSp>
        <p:nvCxnSpPr>
          <p:cNvPr id="11" name="Straight Arrow Connector 10">
            <a:extLst>
              <a:ext uri="{FF2B5EF4-FFF2-40B4-BE49-F238E27FC236}">
                <a16:creationId xmlns:a16="http://schemas.microsoft.com/office/drawing/2014/main" id="{42E35E24-F750-4E03-B7BC-3742AC177908}"/>
              </a:ext>
            </a:extLst>
          </p:cNvPr>
          <p:cNvCxnSpPr>
            <a:cxnSpLocks/>
            <a:stCxn id="2" idx="2"/>
            <a:endCxn id="6" idx="0"/>
          </p:cNvCxnSpPr>
          <p:nvPr/>
        </p:nvCxnSpPr>
        <p:spPr>
          <a:xfrm>
            <a:off x="2032156" y="2701769"/>
            <a:ext cx="0" cy="84486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Connector: Elbow 15">
            <a:extLst>
              <a:ext uri="{FF2B5EF4-FFF2-40B4-BE49-F238E27FC236}">
                <a16:creationId xmlns:a16="http://schemas.microsoft.com/office/drawing/2014/main" id="{82332E6F-7A6F-4FD0-99C2-8305E1D45856}"/>
              </a:ext>
            </a:extLst>
          </p:cNvPr>
          <p:cNvCxnSpPr>
            <a:cxnSpLocks/>
            <a:stCxn id="6" idx="6"/>
            <a:endCxn id="7" idx="1"/>
          </p:cNvCxnSpPr>
          <p:nvPr/>
        </p:nvCxnSpPr>
        <p:spPr>
          <a:xfrm flipV="1">
            <a:off x="2641757" y="3310891"/>
            <a:ext cx="979511" cy="845343"/>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41" name="Connector: Elbow 40">
            <a:extLst>
              <a:ext uri="{FF2B5EF4-FFF2-40B4-BE49-F238E27FC236}">
                <a16:creationId xmlns:a16="http://schemas.microsoft.com/office/drawing/2014/main" id="{7C41A2AD-6F99-4047-80DA-1CF4E87288C7}"/>
              </a:ext>
            </a:extLst>
          </p:cNvPr>
          <p:cNvCxnSpPr>
            <a:cxnSpLocks/>
            <a:stCxn id="6" idx="6"/>
            <a:endCxn id="31" idx="1"/>
          </p:cNvCxnSpPr>
          <p:nvPr/>
        </p:nvCxnSpPr>
        <p:spPr>
          <a:xfrm>
            <a:off x="2641757" y="4156234"/>
            <a:ext cx="979509" cy="845343"/>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50" name="Straight Arrow Connector 49">
            <a:extLst>
              <a:ext uri="{FF2B5EF4-FFF2-40B4-BE49-F238E27FC236}">
                <a16:creationId xmlns:a16="http://schemas.microsoft.com/office/drawing/2014/main" id="{2A7602F8-012B-4552-AC0C-7AB81C0089AB}"/>
              </a:ext>
            </a:extLst>
          </p:cNvPr>
          <p:cNvCxnSpPr>
            <a:cxnSpLocks/>
            <a:stCxn id="31" idx="3"/>
            <a:endCxn id="32" idx="2"/>
          </p:cNvCxnSpPr>
          <p:nvPr/>
        </p:nvCxnSpPr>
        <p:spPr>
          <a:xfrm flipV="1">
            <a:off x="5103062" y="5001576"/>
            <a:ext cx="979509"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4" name="Straight Arrow Connector 53">
            <a:extLst>
              <a:ext uri="{FF2B5EF4-FFF2-40B4-BE49-F238E27FC236}">
                <a16:creationId xmlns:a16="http://schemas.microsoft.com/office/drawing/2014/main" id="{95F13F7F-ABAB-40BC-8FE5-F76C2BBF1B8A}"/>
              </a:ext>
            </a:extLst>
          </p:cNvPr>
          <p:cNvCxnSpPr>
            <a:cxnSpLocks/>
            <a:stCxn id="32" idx="6"/>
            <a:endCxn id="33" idx="1"/>
          </p:cNvCxnSpPr>
          <p:nvPr/>
        </p:nvCxnSpPr>
        <p:spPr>
          <a:xfrm>
            <a:off x="7301771" y="5001575"/>
            <a:ext cx="97950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0" name="Title 1">
            <a:extLst>
              <a:ext uri="{FF2B5EF4-FFF2-40B4-BE49-F238E27FC236}">
                <a16:creationId xmlns:a16="http://schemas.microsoft.com/office/drawing/2014/main" id="{73A22F87-868C-4A84-92B5-2BE4CF0C51C8}"/>
              </a:ext>
            </a:extLst>
          </p:cNvPr>
          <p:cNvSpPr txBox="1">
            <a:spLocks/>
          </p:cNvSpPr>
          <p:nvPr/>
        </p:nvSpPr>
        <p:spPr>
          <a:xfrm>
            <a:off x="287792" y="422711"/>
            <a:ext cx="9475285" cy="1143000"/>
          </a:xfrm>
          <a:prstGeom prst="rect">
            <a:avLst/>
          </a:prstGeom>
        </p:spPr>
        <p:txBody>
          <a:bodyPr/>
          <a:lstStyle>
            <a:defPPr>
              <a:defRPr lang="en-US"/>
            </a:defPPr>
            <a:lvl1pPr defTabSz="457200">
              <a:spcBef>
                <a:spcPct val="0"/>
              </a:spcBef>
              <a:buNone/>
              <a:defRPr sz="4267">
                <a:solidFill>
                  <a:srgbClr val="00A6D6"/>
                </a:solidFill>
                <a:latin typeface="Arial"/>
                <a:ea typeface="+mj-ea"/>
                <a:cs typeface="Arial"/>
              </a:defRPr>
            </a:lvl1pPr>
          </a:lstStyle>
          <a:p>
            <a:r>
              <a:rPr lang="en-US" dirty="0"/>
              <a:t>RainRunner: Rainfall estimation</a:t>
            </a:r>
            <a:endParaRPr lang="en-US" sz="2000" dirty="0"/>
          </a:p>
        </p:txBody>
      </p:sp>
      <p:sp>
        <p:nvSpPr>
          <p:cNvPr id="22" name="Isosceles Triangle 21">
            <a:hlinkClick r:id="" action="ppaction://hlinkshowjump?jump=previousslide"/>
            <a:hlinkHover r:id="" action="ppaction://noaction" highlightClick="1"/>
            <a:extLst>
              <a:ext uri="{FF2B5EF4-FFF2-40B4-BE49-F238E27FC236}">
                <a16:creationId xmlns:a16="http://schemas.microsoft.com/office/drawing/2014/main" id="{B5173D97-A017-4F87-B7A8-9244DC01CF98}"/>
              </a:ext>
            </a:extLst>
          </p:cNvPr>
          <p:cNvSpPr/>
          <p:nvPr/>
        </p:nvSpPr>
        <p:spPr>
          <a:xfrm rot="16200000">
            <a:off x="11122221" y="6135174"/>
            <a:ext cx="250764" cy="260803"/>
          </a:xfrm>
          <a:prstGeom prst="triangle">
            <a:avLst/>
          </a:prstGeom>
          <a:solidFill>
            <a:srgbClr val="00A6D6"/>
          </a:solidFill>
          <a:ln w="952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4" name="Think along CNN icon" descr="Head with gears">
            <a:hlinkHover r:id="" action="ppaction://noaction" highlightClick="1"/>
            <a:extLst>
              <a:ext uri="{FF2B5EF4-FFF2-40B4-BE49-F238E27FC236}">
                <a16:creationId xmlns:a16="http://schemas.microsoft.com/office/drawing/2014/main" id="{9C552E9C-473A-4A57-8BC3-62BBAFB28C7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04277" y="5668990"/>
            <a:ext cx="365649" cy="365649"/>
          </a:xfrm>
          <a:prstGeom prst="rect">
            <a:avLst/>
          </a:prstGeom>
        </p:spPr>
      </p:pic>
      <p:sp>
        <p:nvSpPr>
          <p:cNvPr id="23" name="TextBox 22">
            <a:extLst>
              <a:ext uri="{FF2B5EF4-FFF2-40B4-BE49-F238E27FC236}">
                <a16:creationId xmlns:a16="http://schemas.microsoft.com/office/drawing/2014/main" id="{623B5266-4C8C-4336-8F43-32A27FE3D4FE}"/>
              </a:ext>
            </a:extLst>
          </p:cNvPr>
          <p:cNvSpPr txBox="1"/>
          <p:nvPr/>
        </p:nvSpPr>
        <p:spPr>
          <a:xfrm>
            <a:off x="4877431" y="1499925"/>
            <a:ext cx="6376739" cy="738664"/>
          </a:xfrm>
          <a:prstGeom prst="rect">
            <a:avLst/>
          </a:prstGeom>
          <a:noFill/>
        </p:spPr>
        <p:txBody>
          <a:bodyPr wrap="square" rtlCol="0">
            <a:spAutoFit/>
          </a:bodyPr>
          <a:lstStyle/>
          <a:p>
            <a:r>
              <a:rPr lang="en-US" sz="1400" dirty="0"/>
              <a:t>The RainRunner rainfall retrieval algorithm will estimate daily precipitation for the central cell of each data cube in two stages: Binary rain/no rain classification followed by rainfall amount estimation, in the case of a positive first classification.  </a:t>
            </a:r>
          </a:p>
        </p:txBody>
      </p:sp>
      <p:sp>
        <p:nvSpPr>
          <p:cNvPr id="8" name="Think along CNN box">
            <a:extLst>
              <a:ext uri="{FF2B5EF4-FFF2-40B4-BE49-F238E27FC236}">
                <a16:creationId xmlns:a16="http://schemas.microsoft.com/office/drawing/2014/main" id="{F3FA465C-A4AA-4F8E-BC1E-D6B0166809D7}"/>
              </a:ext>
            </a:extLst>
          </p:cNvPr>
          <p:cNvSpPr txBox="1"/>
          <p:nvPr/>
        </p:nvSpPr>
        <p:spPr>
          <a:xfrm>
            <a:off x="7108442" y="5680342"/>
            <a:ext cx="3770242" cy="646331"/>
          </a:xfrm>
          <a:prstGeom prst="rect">
            <a:avLst/>
          </a:prstGeom>
          <a:solidFill>
            <a:srgbClr val="00A6D6">
              <a:alpha val="40000"/>
            </a:srgbClr>
          </a:solidFill>
          <a:ln>
            <a:solidFill>
              <a:schemeClr val="tx1"/>
            </a:solidFill>
          </a:ln>
        </p:spPr>
        <p:txBody>
          <a:bodyPr wrap="square" rtlCol="0">
            <a:spAutoFit/>
          </a:bodyPr>
          <a:lstStyle/>
          <a:p>
            <a:r>
              <a:rPr lang="en-US" sz="1200" dirty="0"/>
              <a:t>Would regression or classification (e.g. 12 rainfall intensity classes) be more appropriate for rainfall amount estimation, considering the limited available rainfall data?</a:t>
            </a:r>
          </a:p>
        </p:txBody>
      </p:sp>
      <p:pic>
        <p:nvPicPr>
          <p:cNvPr id="13" name="Think along CNN close" descr="Close">
            <a:extLst>
              <a:ext uri="{FF2B5EF4-FFF2-40B4-BE49-F238E27FC236}">
                <a16:creationId xmlns:a16="http://schemas.microsoft.com/office/drawing/2014/main" id="{43B9783B-21FC-4035-8697-80CC6EF48B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676462" y="5697925"/>
            <a:ext cx="202222" cy="202222"/>
          </a:xfrm>
          <a:prstGeom prst="rect">
            <a:avLst/>
          </a:prstGeom>
        </p:spPr>
      </p:pic>
      <p:grpSp>
        <p:nvGrpSpPr>
          <p:cNvPr id="27" name="Group 26">
            <a:extLst>
              <a:ext uri="{FF2B5EF4-FFF2-40B4-BE49-F238E27FC236}">
                <a16:creationId xmlns:a16="http://schemas.microsoft.com/office/drawing/2014/main" id="{4053EE1B-10F2-4B75-8472-F805FC2CB322}"/>
              </a:ext>
            </a:extLst>
          </p:cNvPr>
          <p:cNvGrpSpPr/>
          <p:nvPr/>
        </p:nvGrpSpPr>
        <p:grpSpPr>
          <a:xfrm>
            <a:off x="10214675" y="59743"/>
            <a:ext cx="1842577" cy="307778"/>
            <a:chOff x="10214675" y="59743"/>
            <a:chExt cx="1842577" cy="307778"/>
          </a:xfrm>
        </p:grpSpPr>
        <p:sp>
          <p:nvSpPr>
            <p:cNvPr id="28" name="TextBox 27">
              <a:hlinkClick r:id="" action="ppaction://hlinkshowjump?jump=firstslide"/>
              <a:hlinkHover r:id="" action="ppaction://noaction" highlightClick="1"/>
              <a:extLst>
                <a:ext uri="{FF2B5EF4-FFF2-40B4-BE49-F238E27FC236}">
                  <a16:creationId xmlns:a16="http://schemas.microsoft.com/office/drawing/2014/main" id="{A106B7FC-915C-4DEF-BC1C-86C1AD2E69EE}"/>
                </a:ext>
              </a:extLst>
            </p:cNvPr>
            <p:cNvSpPr txBox="1"/>
            <p:nvPr/>
          </p:nvSpPr>
          <p:spPr>
            <a:xfrm>
              <a:off x="10214675" y="59744"/>
              <a:ext cx="1842577" cy="307777"/>
            </a:xfrm>
            <a:prstGeom prst="rect">
              <a:avLst/>
            </a:prstGeom>
            <a:noFill/>
          </p:spPr>
          <p:txBody>
            <a:bodyPr wrap="square" rtlCol="0">
              <a:spAutoFit/>
            </a:bodyPr>
            <a:lstStyle/>
            <a:p>
              <a:r>
                <a:rPr lang="en-US" sz="1400" b="1" dirty="0">
                  <a:solidFill>
                    <a:schemeClr val="accent3">
                      <a:lumMod val="75000"/>
                    </a:schemeClr>
                  </a:solidFill>
                </a:rPr>
                <a:t>Back to main menu</a:t>
              </a:r>
            </a:p>
          </p:txBody>
        </p:sp>
        <p:pic>
          <p:nvPicPr>
            <p:cNvPr id="29" name="Graphic 28" descr="Back">
              <a:extLst>
                <a:ext uri="{FF2B5EF4-FFF2-40B4-BE49-F238E27FC236}">
                  <a16:creationId xmlns:a16="http://schemas.microsoft.com/office/drawing/2014/main" id="{CA20FCA4-A172-4535-A645-F715B9B5CA1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749475" y="59743"/>
              <a:ext cx="307777" cy="307777"/>
            </a:xfrm>
            <a:prstGeom prst="rect">
              <a:avLst/>
            </a:prstGeom>
          </p:spPr>
        </p:pic>
      </p:grpSp>
    </p:spTree>
    <p:extLst>
      <p:ext uri="{BB962C8B-B14F-4D97-AF65-F5344CB8AC3E}">
        <p14:creationId xmlns:p14="http://schemas.microsoft.com/office/powerpoint/2010/main" val="30512009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9" restart="whenNotActive" fill="hold" evtFilter="cancelBubble" nodeType="interactiveSeq">
                <p:stCondLst>
                  <p:cond evt="onClick" delay="0">
                    <p:tgtEl>
                      <p:spTgt spid="13"/>
                    </p:tgtEl>
                  </p:cond>
                </p:stCondLst>
                <p:endSync evt="end" delay="0">
                  <p:rtn val="all"/>
                </p:endSync>
                <p:childTnLst>
                  <p:par>
                    <p:cTn id="10" fill="hold">
                      <p:stCondLst>
                        <p:cond delay="0"/>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8"/>
                                        </p:tgtEl>
                                        <p:attrNameLst>
                                          <p:attrName>style.visibility</p:attrName>
                                        </p:attrNameLst>
                                      </p:cBhvr>
                                      <p:to>
                                        <p:strVal val="hidden"/>
                                      </p:to>
                                    </p:set>
                                  </p:childTnLst>
                                </p:cTn>
                              </p:par>
                              <p:par>
                                <p:cTn id="14" presetID="1" presetClass="exit" presetSubtype="0" fill="hold" nodeType="withEffect">
                                  <p:stCondLst>
                                    <p:cond delay="0"/>
                                  </p:stCondLst>
                                  <p:childTnLst>
                                    <p:set>
                                      <p:cBhvr>
                                        <p:cTn id="15"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8" grpId="0" animBg="1"/>
      <p:bldP spid="8"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3F04FDC4-C47B-431A-A8EC-DDACBF36B4EC}"/>
              </a:ext>
            </a:extLst>
          </p:cNvPr>
          <p:cNvSpPr txBox="1">
            <a:spLocks/>
          </p:cNvSpPr>
          <p:nvPr/>
        </p:nvSpPr>
        <p:spPr>
          <a:xfrm>
            <a:off x="287792" y="422711"/>
            <a:ext cx="10883791" cy="1143000"/>
          </a:xfrm>
          <a:prstGeom prst="rect">
            <a:avLst/>
          </a:prstGeom>
        </p:spPr>
        <p:txBody>
          <a:bodyPr/>
          <a:lstStyle>
            <a:defPPr>
              <a:defRPr lang="en-US"/>
            </a:defPPr>
            <a:lvl1pPr defTabSz="457200">
              <a:spcBef>
                <a:spcPct val="0"/>
              </a:spcBef>
              <a:buNone/>
              <a:defRPr sz="4267">
                <a:solidFill>
                  <a:srgbClr val="00A6D6"/>
                </a:solidFill>
                <a:latin typeface="Arial"/>
                <a:ea typeface="+mj-ea"/>
                <a:cs typeface="Arial"/>
              </a:defRPr>
            </a:lvl1pPr>
          </a:lstStyle>
          <a:p>
            <a:r>
              <a:rPr lang="en-US" dirty="0"/>
              <a:t>RainRunner: Training and validation dataset</a:t>
            </a:r>
            <a:endParaRPr lang="en-US" sz="2000" dirty="0"/>
          </a:p>
        </p:txBody>
      </p:sp>
      <p:grpSp>
        <p:nvGrpSpPr>
          <p:cNvPr id="8" name="Group 7">
            <a:extLst>
              <a:ext uri="{FF2B5EF4-FFF2-40B4-BE49-F238E27FC236}">
                <a16:creationId xmlns:a16="http://schemas.microsoft.com/office/drawing/2014/main" id="{8F52C0BD-5AC6-473D-9941-68C8C8DF5BBD}"/>
              </a:ext>
            </a:extLst>
          </p:cNvPr>
          <p:cNvGrpSpPr/>
          <p:nvPr/>
        </p:nvGrpSpPr>
        <p:grpSpPr>
          <a:xfrm>
            <a:off x="1106569" y="1224707"/>
            <a:ext cx="9978862" cy="5141431"/>
            <a:chOff x="472226" y="1215915"/>
            <a:chExt cx="9978862" cy="5141431"/>
          </a:xfrm>
        </p:grpSpPr>
        <p:pic>
          <p:nvPicPr>
            <p:cNvPr id="12" name="Picture 11">
              <a:extLst>
                <a:ext uri="{FF2B5EF4-FFF2-40B4-BE49-F238E27FC236}">
                  <a16:creationId xmlns:a16="http://schemas.microsoft.com/office/drawing/2014/main" id="{F28AD2C9-C5EE-481E-BA50-D8E9EA09B5BD}"/>
                </a:ext>
              </a:extLst>
            </p:cNvPr>
            <p:cNvPicPr>
              <a:picLocks noChangeAspect="1"/>
            </p:cNvPicPr>
            <p:nvPr/>
          </p:nvPicPr>
          <p:blipFill>
            <a:blip r:embed="rId2"/>
            <a:stretch>
              <a:fillRect/>
            </a:stretch>
          </p:blipFill>
          <p:spPr>
            <a:xfrm>
              <a:off x="472226" y="1215915"/>
              <a:ext cx="3478985" cy="5002629"/>
            </a:xfrm>
            <a:prstGeom prst="rect">
              <a:avLst/>
            </a:prstGeom>
          </p:spPr>
        </p:pic>
        <p:grpSp>
          <p:nvGrpSpPr>
            <p:cNvPr id="6" name="Group 5"/>
            <p:cNvGrpSpPr/>
            <p:nvPr/>
          </p:nvGrpSpPr>
          <p:grpSpPr>
            <a:xfrm>
              <a:off x="2375882" y="5695449"/>
              <a:ext cx="1344000" cy="420756"/>
              <a:chOff x="4962269" y="1869748"/>
              <a:chExt cx="1032950" cy="315567"/>
            </a:xfrm>
          </p:grpSpPr>
          <p:sp>
            <p:nvSpPr>
              <p:cNvPr id="2" name="TextBox 1"/>
              <p:cNvSpPr txBox="1"/>
              <p:nvPr/>
            </p:nvSpPr>
            <p:spPr>
              <a:xfrm>
                <a:off x="4962269" y="1869748"/>
                <a:ext cx="1032950" cy="315567"/>
              </a:xfrm>
              <a:prstGeom prst="rect">
                <a:avLst/>
              </a:prstGeom>
              <a:solidFill>
                <a:schemeClr val="bg1"/>
              </a:solidFill>
              <a:ln>
                <a:solidFill>
                  <a:schemeClr val="tx1"/>
                </a:solidFill>
              </a:ln>
            </p:spPr>
            <p:txBody>
              <a:bodyPr wrap="square" rtlCol="0">
                <a:spAutoFit/>
              </a:bodyPr>
              <a:lstStyle/>
              <a:p>
                <a:r>
                  <a:rPr lang="nl-NL" sz="1067" dirty="0"/>
                  <a:t>  TAHMO stations</a:t>
                </a:r>
              </a:p>
              <a:p>
                <a:r>
                  <a:rPr lang="nl-NL" sz="1067" dirty="0"/>
                  <a:t>  GMet stations</a:t>
                </a:r>
              </a:p>
            </p:txBody>
          </p:sp>
          <p:sp>
            <p:nvSpPr>
              <p:cNvPr id="3" name="Oval 2"/>
              <p:cNvSpPr/>
              <p:nvPr/>
            </p:nvSpPr>
            <p:spPr>
              <a:xfrm>
                <a:off x="4999703" y="1924603"/>
                <a:ext cx="72000" cy="72000"/>
              </a:xfrm>
              <a:prstGeom prst="ellipse">
                <a:avLst/>
              </a:prstGeom>
              <a:solidFill>
                <a:srgbClr val="FF9900"/>
              </a:solidFill>
              <a:ln w="3175">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l-NL" sz="2400"/>
              </a:p>
            </p:txBody>
          </p:sp>
          <p:sp>
            <p:nvSpPr>
              <p:cNvPr id="9" name="Oval 8"/>
              <p:cNvSpPr/>
              <p:nvPr/>
            </p:nvSpPr>
            <p:spPr>
              <a:xfrm>
                <a:off x="4999703" y="2057547"/>
                <a:ext cx="72000" cy="72000"/>
              </a:xfrm>
              <a:prstGeom prst="ellipse">
                <a:avLst/>
              </a:prstGeom>
              <a:solidFill>
                <a:srgbClr val="00823B"/>
              </a:solidFill>
              <a:ln w="3175">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l-NL" sz="2400"/>
              </a:p>
            </p:txBody>
          </p:sp>
        </p:grpSp>
        <p:sp>
          <p:nvSpPr>
            <p:cNvPr id="13" name="Content Placeholder 2">
              <a:extLst>
                <a:ext uri="{FF2B5EF4-FFF2-40B4-BE49-F238E27FC236}">
                  <a16:creationId xmlns:a16="http://schemas.microsoft.com/office/drawing/2014/main" id="{2D9B6B71-2657-4D42-91F3-3E3F739BF925}"/>
                </a:ext>
              </a:extLst>
            </p:cNvPr>
            <p:cNvSpPr txBox="1">
              <a:spLocks/>
            </p:cNvSpPr>
            <p:nvPr/>
          </p:nvSpPr>
          <p:spPr>
            <a:xfrm>
              <a:off x="4033103" y="1215915"/>
              <a:ext cx="6417985" cy="2257311"/>
            </a:xfrm>
            <a:prstGeom prst="rect">
              <a:avLst/>
            </a:prstGeom>
          </p:spPr>
          <p:txBody>
            <a:bodyPr/>
            <a:lstStyle>
              <a:lvl1pPr marL="342900" indent="-342900" algn="l" defTabSz="457200" rtl="0" eaLnBrk="1" latinLnBrk="0" hangingPunct="1">
                <a:spcBef>
                  <a:spcPct val="20000"/>
                </a:spcBef>
                <a:buClr>
                  <a:srgbClr val="00A6D6"/>
                </a:buClr>
                <a:buFont typeface="Arial"/>
                <a:buChar char="•"/>
                <a:defRPr sz="2800" kern="1200">
                  <a:solidFill>
                    <a:schemeClr val="tx1"/>
                  </a:solidFill>
                  <a:latin typeface="Arial"/>
                  <a:ea typeface="+mn-ea"/>
                  <a:cs typeface="Arial"/>
                </a:defRPr>
              </a:lvl1pPr>
              <a:lvl2pPr marL="742950" indent="-28575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b="1" dirty="0"/>
                <a:t>Proof-of-concept algorithm:</a:t>
              </a:r>
            </a:p>
            <a:p>
              <a:r>
                <a:rPr lang="en-US" sz="1600" b="1" dirty="0"/>
                <a:t>Target data</a:t>
              </a:r>
              <a:r>
                <a:rPr lang="en-US" sz="1600" dirty="0"/>
                <a:t>: 2018 &amp; 2019 rainfall data from </a:t>
              </a:r>
              <a:r>
                <a:rPr lang="en-US" sz="1600" u="sng" dirty="0"/>
                <a:t>TAHMO and Ghana Meteorological Agency (GMet) stations</a:t>
              </a:r>
              <a:r>
                <a:rPr lang="en-US" sz="1600" dirty="0"/>
                <a:t> (left)</a:t>
              </a:r>
              <a:endParaRPr lang="en-US" sz="1600" u="sng" dirty="0"/>
            </a:p>
            <a:p>
              <a:pPr marL="0" indent="0">
                <a:buNone/>
              </a:pPr>
              <a:r>
                <a:rPr lang="en-US" sz="1600" b="1" dirty="0"/>
                <a:t>Extended algorithm:</a:t>
              </a:r>
            </a:p>
            <a:p>
              <a:r>
                <a:rPr lang="en-US" sz="1600" dirty="0"/>
                <a:t>+ </a:t>
              </a:r>
              <a:r>
                <a:rPr lang="en-US" sz="1600" u="sng" dirty="0"/>
                <a:t>DISDRO and Citizen Science data</a:t>
              </a:r>
              <a:r>
                <a:rPr lang="en-US" sz="1600" dirty="0"/>
                <a:t> from 2020 rainy season (bottom)</a:t>
              </a:r>
            </a:p>
            <a:p>
              <a:pPr marL="0" indent="0">
                <a:buNone/>
              </a:pPr>
              <a:endParaRPr lang="en-US" sz="1600" b="1" dirty="0"/>
            </a:p>
            <a:p>
              <a:pPr marL="0" indent="0">
                <a:buNone/>
              </a:pPr>
              <a:endParaRPr lang="en-US" sz="1600" b="1" dirty="0"/>
            </a:p>
          </p:txBody>
        </p:sp>
        <p:pic>
          <p:nvPicPr>
            <p:cNvPr id="10" name="Picture 9">
              <a:extLst>
                <a:ext uri="{FF2B5EF4-FFF2-40B4-BE49-F238E27FC236}">
                  <a16:creationId xmlns:a16="http://schemas.microsoft.com/office/drawing/2014/main" id="{1E41620E-86F3-4056-8972-E1CC5DEE54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3103" y="3162538"/>
              <a:ext cx="2446780" cy="2446780"/>
            </a:xfrm>
            <a:prstGeom prst="rect">
              <a:avLst/>
            </a:prstGeom>
          </p:spPr>
        </p:pic>
        <p:pic>
          <p:nvPicPr>
            <p:cNvPr id="11" name="Picture 4">
              <a:extLst>
                <a:ext uri="{FF2B5EF4-FFF2-40B4-BE49-F238E27FC236}">
                  <a16:creationId xmlns:a16="http://schemas.microsoft.com/office/drawing/2014/main" id="{FE1129E7-A168-48C5-A727-D4A3680FA4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1775" y="3106586"/>
              <a:ext cx="1868592" cy="2500331"/>
            </a:xfrm>
            <a:prstGeom prst="rect">
              <a:avLst/>
            </a:prstGeom>
          </p:spPr>
        </p:pic>
        <p:pic>
          <p:nvPicPr>
            <p:cNvPr id="15" name="Picture 14" descr="A picture containing sitting, table, food, glass&#10;&#10;Description automatically generated">
              <a:extLst>
                <a:ext uri="{FF2B5EF4-FFF2-40B4-BE49-F238E27FC236}">
                  <a16:creationId xmlns:a16="http://schemas.microsoft.com/office/drawing/2014/main" id="{C01CF568-A899-4039-B011-FF745438CE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93216" y="3122421"/>
              <a:ext cx="1868592" cy="2484496"/>
            </a:xfrm>
            <a:prstGeom prst="rect">
              <a:avLst/>
            </a:prstGeom>
          </p:spPr>
        </p:pic>
        <p:sp>
          <p:nvSpPr>
            <p:cNvPr id="16" name="TextBox 15">
              <a:extLst>
                <a:ext uri="{FF2B5EF4-FFF2-40B4-BE49-F238E27FC236}">
                  <a16:creationId xmlns:a16="http://schemas.microsoft.com/office/drawing/2014/main" id="{5387CD01-5F60-48B5-864B-8F23A7090DE8}"/>
                </a:ext>
              </a:extLst>
            </p:cNvPr>
            <p:cNvSpPr txBox="1"/>
            <p:nvPr/>
          </p:nvSpPr>
          <p:spPr>
            <a:xfrm>
              <a:off x="3999917" y="5618682"/>
              <a:ext cx="2446780" cy="523220"/>
            </a:xfrm>
            <a:prstGeom prst="rect">
              <a:avLst/>
            </a:prstGeom>
            <a:noFill/>
          </p:spPr>
          <p:txBody>
            <a:bodyPr wrap="square" rtlCol="0">
              <a:spAutoFit/>
            </a:bodyPr>
            <a:lstStyle/>
            <a:p>
              <a:r>
                <a:rPr lang="en-US" sz="1400" i="1" dirty="0"/>
                <a:t>Installation of a DISDRO sensor and a CS gauge</a:t>
              </a:r>
            </a:p>
          </p:txBody>
        </p:sp>
        <p:sp>
          <p:nvSpPr>
            <p:cNvPr id="19" name="TextBox 18">
              <a:extLst>
                <a:ext uri="{FF2B5EF4-FFF2-40B4-BE49-F238E27FC236}">
                  <a16:creationId xmlns:a16="http://schemas.microsoft.com/office/drawing/2014/main" id="{608AE635-F178-46C2-BC2A-0417A83A44B6}"/>
                </a:ext>
              </a:extLst>
            </p:cNvPr>
            <p:cNvSpPr txBox="1"/>
            <p:nvPr/>
          </p:nvSpPr>
          <p:spPr>
            <a:xfrm>
              <a:off x="6479882" y="5618682"/>
              <a:ext cx="3881925" cy="738664"/>
            </a:xfrm>
            <a:prstGeom prst="rect">
              <a:avLst/>
            </a:prstGeom>
            <a:noFill/>
          </p:spPr>
          <p:txBody>
            <a:bodyPr wrap="square" rtlCol="0">
              <a:spAutoFit/>
            </a:bodyPr>
            <a:lstStyle/>
            <a:p>
              <a:r>
                <a:rPr lang="en-US" sz="1400" i="1" dirty="0"/>
                <a:t>One of the first farmer citizen scientists that joined SaS in August 2019, and an example of one of the measurement pictures sent in October 2019.</a:t>
              </a:r>
            </a:p>
          </p:txBody>
        </p:sp>
      </p:grpSp>
      <p:sp>
        <p:nvSpPr>
          <p:cNvPr id="20" name="Isosceles Triangle 19">
            <a:hlinkClick r:id="" action="ppaction://hlinkshowjump?jump=nextslide"/>
            <a:hlinkHover r:id="" action="ppaction://noaction" highlightClick="1"/>
            <a:extLst>
              <a:ext uri="{FF2B5EF4-FFF2-40B4-BE49-F238E27FC236}">
                <a16:creationId xmlns:a16="http://schemas.microsoft.com/office/drawing/2014/main" id="{446CE5FD-867C-4AF3-9DD9-B65FB398107C}"/>
              </a:ext>
            </a:extLst>
          </p:cNvPr>
          <p:cNvSpPr/>
          <p:nvPr/>
        </p:nvSpPr>
        <p:spPr>
          <a:xfrm rot="5400000">
            <a:off x="11481097" y="6135174"/>
            <a:ext cx="250764" cy="260803"/>
          </a:xfrm>
          <a:prstGeom prst="triangle">
            <a:avLst/>
          </a:prstGeom>
          <a:solidFill>
            <a:srgbClr val="00A6D6"/>
          </a:solidFill>
          <a:ln w="952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A71A5D7-3D70-4A2D-B7EE-D950B925E57F}"/>
              </a:ext>
            </a:extLst>
          </p:cNvPr>
          <p:cNvGrpSpPr/>
          <p:nvPr/>
        </p:nvGrpSpPr>
        <p:grpSpPr>
          <a:xfrm>
            <a:off x="10214675" y="59743"/>
            <a:ext cx="1842577" cy="307778"/>
            <a:chOff x="10214675" y="59743"/>
            <a:chExt cx="1842577" cy="307778"/>
          </a:xfrm>
        </p:grpSpPr>
        <p:sp>
          <p:nvSpPr>
            <p:cNvPr id="22" name="TextBox 21">
              <a:hlinkClick r:id="" action="ppaction://hlinkshowjump?jump=firstslide"/>
              <a:hlinkHover r:id="" action="ppaction://noaction" highlightClick="1"/>
              <a:extLst>
                <a:ext uri="{FF2B5EF4-FFF2-40B4-BE49-F238E27FC236}">
                  <a16:creationId xmlns:a16="http://schemas.microsoft.com/office/drawing/2014/main" id="{961B24B7-FF22-4785-AB9B-48FF4D249CB8}"/>
                </a:ext>
              </a:extLst>
            </p:cNvPr>
            <p:cNvSpPr txBox="1"/>
            <p:nvPr/>
          </p:nvSpPr>
          <p:spPr>
            <a:xfrm>
              <a:off x="10214675" y="59744"/>
              <a:ext cx="1842577" cy="307777"/>
            </a:xfrm>
            <a:prstGeom prst="rect">
              <a:avLst/>
            </a:prstGeom>
            <a:noFill/>
          </p:spPr>
          <p:txBody>
            <a:bodyPr wrap="square" rtlCol="0">
              <a:spAutoFit/>
            </a:bodyPr>
            <a:lstStyle/>
            <a:p>
              <a:r>
                <a:rPr lang="en-US" sz="1400" b="1" dirty="0">
                  <a:solidFill>
                    <a:schemeClr val="accent3">
                      <a:lumMod val="75000"/>
                    </a:schemeClr>
                  </a:solidFill>
                </a:rPr>
                <a:t>Back to main menu</a:t>
              </a:r>
            </a:p>
          </p:txBody>
        </p:sp>
        <p:pic>
          <p:nvPicPr>
            <p:cNvPr id="23" name="Graphic 22" descr="Back">
              <a:extLst>
                <a:ext uri="{FF2B5EF4-FFF2-40B4-BE49-F238E27FC236}">
                  <a16:creationId xmlns:a16="http://schemas.microsoft.com/office/drawing/2014/main" id="{C9C1A9C3-53AE-4715-AD47-CDC204A4F29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749475" y="59743"/>
              <a:ext cx="307777" cy="307777"/>
            </a:xfrm>
            <a:prstGeom prst="rect">
              <a:avLst/>
            </a:prstGeom>
          </p:spPr>
        </p:pic>
      </p:grpSp>
    </p:spTree>
    <p:extLst>
      <p:ext uri="{BB962C8B-B14F-4D97-AF65-F5344CB8AC3E}">
        <p14:creationId xmlns:p14="http://schemas.microsoft.com/office/powerpoint/2010/main" val="31696522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2D9B6B71-2657-4D42-91F3-3E3F739BF925}"/>
              </a:ext>
            </a:extLst>
          </p:cNvPr>
          <p:cNvSpPr txBox="1">
            <a:spLocks/>
          </p:cNvSpPr>
          <p:nvPr/>
        </p:nvSpPr>
        <p:spPr>
          <a:xfrm>
            <a:off x="6616359" y="1262492"/>
            <a:ext cx="4158147" cy="4648163"/>
          </a:xfrm>
          <a:prstGeom prst="rect">
            <a:avLst/>
          </a:prstGeom>
        </p:spPr>
        <p:txBody>
          <a:bodyPr/>
          <a:lstStyle>
            <a:lvl1pPr marL="342900" indent="-342900" algn="l" defTabSz="457200" rtl="0" eaLnBrk="1" latinLnBrk="0" hangingPunct="1">
              <a:spcBef>
                <a:spcPct val="20000"/>
              </a:spcBef>
              <a:buClr>
                <a:srgbClr val="00A6D6"/>
              </a:buClr>
              <a:buFont typeface="Arial"/>
              <a:buChar char="•"/>
              <a:defRPr sz="2800" kern="1200">
                <a:solidFill>
                  <a:schemeClr val="tx1"/>
                </a:solidFill>
                <a:latin typeface="Arial"/>
                <a:ea typeface="+mn-ea"/>
                <a:cs typeface="Arial"/>
              </a:defRPr>
            </a:lvl1pPr>
            <a:lvl2pPr marL="742950" indent="-28575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600" b="1" dirty="0"/>
          </a:p>
          <a:p>
            <a:pPr marL="0" indent="0">
              <a:buNone/>
            </a:pPr>
            <a:endParaRPr lang="en-US" sz="1600" b="1" dirty="0"/>
          </a:p>
        </p:txBody>
      </p:sp>
      <p:pic>
        <p:nvPicPr>
          <p:cNvPr id="11" name="Picture 10"/>
          <p:cNvPicPr>
            <a:picLocks noChangeAspect="1"/>
          </p:cNvPicPr>
          <p:nvPr/>
        </p:nvPicPr>
        <p:blipFill>
          <a:blip r:embed="rId2"/>
          <a:stretch>
            <a:fillRect/>
          </a:stretch>
        </p:blipFill>
        <p:spPr>
          <a:xfrm>
            <a:off x="7510683" y="2046189"/>
            <a:ext cx="2661351" cy="21312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0733" y="1223427"/>
            <a:ext cx="4555626" cy="4280628"/>
          </a:xfrm>
          <a:prstGeom prst="rect">
            <a:avLst/>
          </a:prstGeom>
        </p:spPr>
      </p:pic>
      <p:sp>
        <p:nvSpPr>
          <p:cNvPr id="6" name="Content Placeholder 2">
            <a:extLst>
              <a:ext uri="{FF2B5EF4-FFF2-40B4-BE49-F238E27FC236}">
                <a16:creationId xmlns:a16="http://schemas.microsoft.com/office/drawing/2014/main" id="{CAA32CC2-11B6-4EA8-BFB2-8A1B2A163F49}"/>
              </a:ext>
            </a:extLst>
          </p:cNvPr>
          <p:cNvSpPr txBox="1">
            <a:spLocks/>
          </p:cNvSpPr>
          <p:nvPr/>
        </p:nvSpPr>
        <p:spPr>
          <a:xfrm>
            <a:off x="6748581" y="1264872"/>
            <a:ext cx="5155627" cy="410313"/>
          </a:xfrm>
          <a:prstGeom prst="rect">
            <a:avLst/>
          </a:prstGeom>
        </p:spPr>
        <p:txBody>
          <a:bodyPr/>
          <a:lstStyle>
            <a:lvl1pPr marL="342900" indent="-342900" algn="l" defTabSz="457200" rtl="0" eaLnBrk="1" latinLnBrk="0" hangingPunct="1">
              <a:spcBef>
                <a:spcPct val="20000"/>
              </a:spcBef>
              <a:buClr>
                <a:srgbClr val="00A6D6"/>
              </a:buClr>
              <a:buFont typeface="Arial"/>
              <a:buChar char="•"/>
              <a:defRPr sz="2800" kern="1200">
                <a:solidFill>
                  <a:schemeClr val="tx1"/>
                </a:solidFill>
                <a:latin typeface="Arial"/>
                <a:ea typeface="+mn-ea"/>
                <a:cs typeface="Arial"/>
              </a:defRPr>
            </a:lvl1pPr>
            <a:lvl2pPr marL="742950" indent="-28575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b="1" dirty="0"/>
              <a:t>Input data: </a:t>
            </a:r>
            <a:r>
              <a:rPr lang="en-US" sz="1600" dirty="0"/>
              <a:t>Satellite data 2018 &amp; 2019</a:t>
            </a:r>
          </a:p>
        </p:txBody>
      </p:sp>
      <p:sp>
        <p:nvSpPr>
          <p:cNvPr id="8" name="Title 1">
            <a:extLst>
              <a:ext uri="{FF2B5EF4-FFF2-40B4-BE49-F238E27FC236}">
                <a16:creationId xmlns:a16="http://schemas.microsoft.com/office/drawing/2014/main" id="{9988B2A6-5600-4C6A-8AA5-6F8FA775BAE6}"/>
              </a:ext>
            </a:extLst>
          </p:cNvPr>
          <p:cNvSpPr txBox="1">
            <a:spLocks/>
          </p:cNvSpPr>
          <p:nvPr/>
        </p:nvSpPr>
        <p:spPr>
          <a:xfrm>
            <a:off x="287792" y="422711"/>
            <a:ext cx="10883791" cy="1143000"/>
          </a:xfrm>
          <a:prstGeom prst="rect">
            <a:avLst/>
          </a:prstGeom>
        </p:spPr>
        <p:txBody>
          <a:bodyPr/>
          <a:lstStyle>
            <a:defPPr>
              <a:defRPr lang="en-US"/>
            </a:defPPr>
            <a:lvl1pPr defTabSz="457200">
              <a:spcBef>
                <a:spcPct val="0"/>
              </a:spcBef>
              <a:buNone/>
              <a:defRPr sz="4267">
                <a:solidFill>
                  <a:srgbClr val="00A6D6"/>
                </a:solidFill>
                <a:latin typeface="Arial"/>
                <a:ea typeface="+mj-ea"/>
                <a:cs typeface="Arial"/>
              </a:defRPr>
            </a:lvl1pPr>
          </a:lstStyle>
          <a:p>
            <a:r>
              <a:rPr lang="en-US" dirty="0"/>
              <a:t>RainRunner: Training and validation dataset</a:t>
            </a:r>
            <a:endParaRPr lang="en-US" sz="2000" dirty="0"/>
          </a:p>
        </p:txBody>
      </p:sp>
      <p:sp>
        <p:nvSpPr>
          <p:cNvPr id="10" name="TextBox 9">
            <a:extLst>
              <a:ext uri="{FF2B5EF4-FFF2-40B4-BE49-F238E27FC236}">
                <a16:creationId xmlns:a16="http://schemas.microsoft.com/office/drawing/2014/main" id="{4D116B6C-9BF9-4B2A-B423-4B5A32BF628B}"/>
              </a:ext>
            </a:extLst>
          </p:cNvPr>
          <p:cNvSpPr txBox="1"/>
          <p:nvPr/>
        </p:nvSpPr>
        <p:spPr>
          <a:xfrm>
            <a:off x="2060733" y="5595508"/>
            <a:ext cx="4646882" cy="523220"/>
          </a:xfrm>
          <a:prstGeom prst="rect">
            <a:avLst/>
          </a:prstGeom>
          <a:noFill/>
        </p:spPr>
        <p:txBody>
          <a:bodyPr wrap="square" rtlCol="0">
            <a:spAutoFit/>
          </a:bodyPr>
          <a:lstStyle/>
          <a:p>
            <a:r>
              <a:rPr lang="en-US" sz="1400" i="1" dirty="0"/>
              <a:t>An example of Sentinel 1 (green, red and blue) and Sentinel 2 (brown and yellow) product footprints over our study area.</a:t>
            </a:r>
          </a:p>
        </p:txBody>
      </p:sp>
      <p:sp>
        <p:nvSpPr>
          <p:cNvPr id="14" name="Isosceles Triangle 13">
            <a:hlinkClick r:id="" action="ppaction://hlinkshowjump?jump=previousslide"/>
            <a:hlinkHover r:id="" action="ppaction://noaction" highlightClick="1"/>
            <a:extLst>
              <a:ext uri="{FF2B5EF4-FFF2-40B4-BE49-F238E27FC236}">
                <a16:creationId xmlns:a16="http://schemas.microsoft.com/office/drawing/2014/main" id="{FBDDF455-A58B-41BC-8761-1133462BD936}"/>
              </a:ext>
            </a:extLst>
          </p:cNvPr>
          <p:cNvSpPr/>
          <p:nvPr/>
        </p:nvSpPr>
        <p:spPr>
          <a:xfrm rot="16200000">
            <a:off x="11122221" y="6135174"/>
            <a:ext cx="250764" cy="260803"/>
          </a:xfrm>
          <a:prstGeom prst="triangle">
            <a:avLst/>
          </a:prstGeom>
          <a:solidFill>
            <a:srgbClr val="00A6D6"/>
          </a:solidFill>
          <a:ln w="952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294186F2-5666-41AC-AC56-AE8EFD117E69}"/>
              </a:ext>
            </a:extLst>
          </p:cNvPr>
          <p:cNvGrpSpPr/>
          <p:nvPr/>
        </p:nvGrpSpPr>
        <p:grpSpPr>
          <a:xfrm>
            <a:off x="10214675" y="59743"/>
            <a:ext cx="1842577" cy="307778"/>
            <a:chOff x="10214675" y="59743"/>
            <a:chExt cx="1842577" cy="307778"/>
          </a:xfrm>
        </p:grpSpPr>
        <p:sp>
          <p:nvSpPr>
            <p:cNvPr id="16" name="TextBox 15">
              <a:hlinkClick r:id="" action="ppaction://hlinkshowjump?jump=firstslide"/>
              <a:hlinkHover r:id="" action="ppaction://noaction" highlightClick="1"/>
              <a:extLst>
                <a:ext uri="{FF2B5EF4-FFF2-40B4-BE49-F238E27FC236}">
                  <a16:creationId xmlns:a16="http://schemas.microsoft.com/office/drawing/2014/main" id="{C86127EB-70B7-4442-BC8E-937BABCD4942}"/>
                </a:ext>
              </a:extLst>
            </p:cNvPr>
            <p:cNvSpPr txBox="1"/>
            <p:nvPr/>
          </p:nvSpPr>
          <p:spPr>
            <a:xfrm>
              <a:off x="10214675" y="59744"/>
              <a:ext cx="1842577" cy="307777"/>
            </a:xfrm>
            <a:prstGeom prst="rect">
              <a:avLst/>
            </a:prstGeom>
            <a:noFill/>
          </p:spPr>
          <p:txBody>
            <a:bodyPr wrap="square" rtlCol="0">
              <a:spAutoFit/>
            </a:bodyPr>
            <a:lstStyle/>
            <a:p>
              <a:r>
                <a:rPr lang="en-US" sz="1400" b="1" dirty="0">
                  <a:solidFill>
                    <a:schemeClr val="accent3">
                      <a:lumMod val="75000"/>
                    </a:schemeClr>
                  </a:solidFill>
                </a:rPr>
                <a:t>Back to main menu</a:t>
              </a:r>
            </a:p>
          </p:txBody>
        </p:sp>
        <p:pic>
          <p:nvPicPr>
            <p:cNvPr id="17" name="Graphic 16" descr="Back">
              <a:extLst>
                <a:ext uri="{FF2B5EF4-FFF2-40B4-BE49-F238E27FC236}">
                  <a16:creationId xmlns:a16="http://schemas.microsoft.com/office/drawing/2014/main" id="{406CD139-5126-4B27-8F67-F75B5E49F93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749475" y="59743"/>
              <a:ext cx="307777" cy="307777"/>
            </a:xfrm>
            <a:prstGeom prst="rect">
              <a:avLst/>
            </a:prstGeom>
          </p:spPr>
        </p:pic>
      </p:grpSp>
    </p:spTree>
    <p:extLst>
      <p:ext uri="{BB962C8B-B14F-4D97-AF65-F5344CB8AC3E}">
        <p14:creationId xmlns:p14="http://schemas.microsoft.com/office/powerpoint/2010/main" val="11761222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D97123D-E9C6-4ED9-9A60-324C3FCE46AA}"/>
              </a:ext>
            </a:extLst>
          </p:cNvPr>
          <p:cNvGrpSpPr/>
          <p:nvPr/>
        </p:nvGrpSpPr>
        <p:grpSpPr>
          <a:xfrm>
            <a:off x="444736" y="409482"/>
            <a:ext cx="6674868" cy="6039035"/>
            <a:chOff x="2982411" y="347957"/>
            <a:chExt cx="6674868" cy="6039035"/>
          </a:xfrm>
        </p:grpSpPr>
        <p:grpSp>
          <p:nvGrpSpPr>
            <p:cNvPr id="14" name="Group 13">
              <a:extLst>
                <a:ext uri="{FF2B5EF4-FFF2-40B4-BE49-F238E27FC236}">
                  <a16:creationId xmlns:a16="http://schemas.microsoft.com/office/drawing/2014/main" id="{49318E61-59F8-4658-913D-FCBAC45309D3}"/>
                </a:ext>
              </a:extLst>
            </p:cNvPr>
            <p:cNvGrpSpPr/>
            <p:nvPr/>
          </p:nvGrpSpPr>
          <p:grpSpPr>
            <a:xfrm>
              <a:off x="4590685" y="4600101"/>
              <a:ext cx="3013363" cy="1786891"/>
              <a:chOff x="3062613" y="1900722"/>
              <a:chExt cx="3588840" cy="2045477"/>
            </a:xfrm>
          </p:grpSpPr>
          <p:sp>
            <p:nvSpPr>
              <p:cNvPr id="4" name="object 2">
                <a:extLst>
                  <a:ext uri="{FF2B5EF4-FFF2-40B4-BE49-F238E27FC236}">
                    <a16:creationId xmlns:a16="http://schemas.microsoft.com/office/drawing/2014/main" id="{A6243671-E4E4-4505-AF76-E573E6B17AC2}"/>
                  </a:ext>
                </a:extLst>
              </p:cNvPr>
              <p:cNvSpPr/>
              <p:nvPr/>
            </p:nvSpPr>
            <p:spPr>
              <a:xfrm>
                <a:off x="3062613" y="1900722"/>
                <a:ext cx="3478753" cy="1254240"/>
              </a:xfrm>
              <a:prstGeom prst="rect">
                <a:avLst/>
              </a:prstGeom>
              <a:blipFill>
                <a:blip r:embed="rId2" cstate="print"/>
                <a:stretch>
                  <a:fillRect/>
                </a:stretch>
              </a:blipFill>
            </p:spPr>
            <p:txBody>
              <a:bodyPr wrap="square" lIns="0" tIns="0" rIns="0" bIns="0" rtlCol="0"/>
              <a:lstStyle/>
              <a:p>
                <a:endParaRPr/>
              </a:p>
            </p:txBody>
          </p:sp>
          <p:sp>
            <p:nvSpPr>
              <p:cNvPr id="5" name="object 3">
                <a:extLst>
                  <a:ext uri="{FF2B5EF4-FFF2-40B4-BE49-F238E27FC236}">
                    <a16:creationId xmlns:a16="http://schemas.microsoft.com/office/drawing/2014/main" id="{95B154FA-8D10-487D-8C87-A749A4906413}"/>
                  </a:ext>
                </a:extLst>
              </p:cNvPr>
              <p:cNvSpPr/>
              <p:nvPr/>
            </p:nvSpPr>
            <p:spPr>
              <a:xfrm>
                <a:off x="4059130" y="3120192"/>
                <a:ext cx="1405127" cy="826007"/>
              </a:xfrm>
              <a:prstGeom prst="rect">
                <a:avLst/>
              </a:prstGeom>
              <a:blipFill>
                <a:blip r:embed="rId3" cstate="print"/>
                <a:stretch>
                  <a:fillRect/>
                </a:stretch>
              </a:blipFill>
            </p:spPr>
            <p:txBody>
              <a:bodyPr wrap="square" lIns="0" tIns="0" rIns="0" bIns="0" rtlCol="0"/>
              <a:lstStyle/>
              <a:p>
                <a:endParaRPr/>
              </a:p>
            </p:txBody>
          </p:sp>
          <p:sp>
            <p:nvSpPr>
              <p:cNvPr id="6" name="object 4">
                <a:extLst>
                  <a:ext uri="{FF2B5EF4-FFF2-40B4-BE49-F238E27FC236}">
                    <a16:creationId xmlns:a16="http://schemas.microsoft.com/office/drawing/2014/main" id="{1C4DD6BD-5FD4-4AC3-95BD-7F6C61553EA0}"/>
                  </a:ext>
                </a:extLst>
              </p:cNvPr>
              <p:cNvSpPr/>
              <p:nvPr/>
            </p:nvSpPr>
            <p:spPr>
              <a:xfrm>
                <a:off x="5502357" y="3371652"/>
                <a:ext cx="1149096" cy="323088"/>
              </a:xfrm>
              <a:prstGeom prst="rect">
                <a:avLst/>
              </a:prstGeom>
              <a:blipFill>
                <a:blip r:embed="rId4" cstate="print"/>
                <a:stretch>
                  <a:fillRect/>
                </a:stretch>
              </a:blipFill>
            </p:spPr>
            <p:txBody>
              <a:bodyPr wrap="square" lIns="0" tIns="0" rIns="0" bIns="0" rtlCol="0"/>
              <a:lstStyle/>
              <a:p>
                <a:endParaRPr/>
              </a:p>
            </p:txBody>
          </p:sp>
          <p:sp>
            <p:nvSpPr>
              <p:cNvPr id="7" name="object 5">
                <a:extLst>
                  <a:ext uri="{FF2B5EF4-FFF2-40B4-BE49-F238E27FC236}">
                    <a16:creationId xmlns:a16="http://schemas.microsoft.com/office/drawing/2014/main" id="{E4279DF6-D81A-4A9C-AF7E-84AE937AB91A}"/>
                  </a:ext>
                </a:extLst>
              </p:cNvPr>
              <p:cNvSpPr/>
              <p:nvPr/>
            </p:nvSpPr>
            <p:spPr>
              <a:xfrm>
                <a:off x="3115561" y="3378780"/>
                <a:ext cx="797476" cy="308832"/>
              </a:xfrm>
              <a:prstGeom prst="rect">
                <a:avLst/>
              </a:prstGeom>
              <a:blipFill>
                <a:blip r:embed="rId5" cstate="print"/>
                <a:stretch>
                  <a:fillRect/>
                </a:stretch>
              </a:blipFill>
            </p:spPr>
            <p:txBody>
              <a:bodyPr wrap="square" lIns="0" tIns="0" rIns="0" bIns="0" rtlCol="0"/>
              <a:lstStyle/>
              <a:p>
                <a:endParaRPr/>
              </a:p>
            </p:txBody>
          </p:sp>
        </p:grpSp>
        <p:pic>
          <p:nvPicPr>
            <p:cNvPr id="19" name="Picture 18">
              <a:extLst>
                <a:ext uri="{FF2B5EF4-FFF2-40B4-BE49-F238E27FC236}">
                  <a16:creationId xmlns:a16="http://schemas.microsoft.com/office/drawing/2014/main" id="{CB0DFBFC-6B6E-4502-B297-073A69804A72}"/>
                </a:ext>
              </a:extLst>
            </p:cNvPr>
            <p:cNvPicPr>
              <a:picLocks noChangeAspect="1"/>
            </p:cNvPicPr>
            <p:nvPr/>
          </p:nvPicPr>
          <p:blipFill>
            <a:blip r:embed="rId6"/>
            <a:stretch>
              <a:fillRect/>
            </a:stretch>
          </p:blipFill>
          <p:spPr>
            <a:xfrm>
              <a:off x="3190674" y="347957"/>
              <a:ext cx="5552205" cy="2898164"/>
            </a:xfrm>
            <a:prstGeom prst="rect">
              <a:avLst/>
            </a:prstGeom>
          </p:spPr>
        </p:pic>
        <p:grpSp>
          <p:nvGrpSpPr>
            <p:cNvPr id="25" name="Group 24">
              <a:extLst>
                <a:ext uri="{FF2B5EF4-FFF2-40B4-BE49-F238E27FC236}">
                  <a16:creationId xmlns:a16="http://schemas.microsoft.com/office/drawing/2014/main" id="{22B648C2-8556-4E30-B73E-7ABBEAB67EAC}"/>
                </a:ext>
              </a:extLst>
            </p:cNvPr>
            <p:cNvGrpSpPr/>
            <p:nvPr/>
          </p:nvGrpSpPr>
          <p:grpSpPr>
            <a:xfrm>
              <a:off x="2982411" y="3386566"/>
              <a:ext cx="6674868" cy="827532"/>
              <a:chOff x="1908984" y="3607619"/>
              <a:chExt cx="6674868" cy="827532"/>
            </a:xfrm>
          </p:grpSpPr>
          <p:sp>
            <p:nvSpPr>
              <p:cNvPr id="20" name="object 8">
                <a:extLst>
                  <a:ext uri="{FF2B5EF4-FFF2-40B4-BE49-F238E27FC236}">
                    <a16:creationId xmlns:a16="http://schemas.microsoft.com/office/drawing/2014/main" id="{02866C8C-1320-433F-A86D-87B55E5EEA7E}"/>
                  </a:ext>
                </a:extLst>
              </p:cNvPr>
              <p:cNvSpPr/>
              <p:nvPr/>
            </p:nvSpPr>
            <p:spPr>
              <a:xfrm>
                <a:off x="1908984" y="3853179"/>
                <a:ext cx="1080506" cy="431858"/>
              </a:xfrm>
              <a:prstGeom prst="rect">
                <a:avLst/>
              </a:prstGeom>
              <a:blipFill>
                <a:blip r:embed="rId7" cstate="print"/>
                <a:stretch>
                  <a:fillRect/>
                </a:stretch>
              </a:blipFill>
            </p:spPr>
            <p:txBody>
              <a:bodyPr wrap="square" lIns="0" tIns="0" rIns="0" bIns="0" rtlCol="0"/>
              <a:lstStyle/>
              <a:p>
                <a:endParaRPr/>
              </a:p>
            </p:txBody>
          </p:sp>
          <p:sp>
            <p:nvSpPr>
              <p:cNvPr id="21" name="object 9">
                <a:extLst>
                  <a:ext uri="{FF2B5EF4-FFF2-40B4-BE49-F238E27FC236}">
                    <a16:creationId xmlns:a16="http://schemas.microsoft.com/office/drawing/2014/main" id="{82952211-DAD7-4E2C-97B6-35DB7CFB910A}"/>
                  </a:ext>
                </a:extLst>
              </p:cNvPr>
              <p:cNvSpPr/>
              <p:nvPr/>
            </p:nvSpPr>
            <p:spPr>
              <a:xfrm>
                <a:off x="4694956" y="3813554"/>
                <a:ext cx="1409690" cy="475488"/>
              </a:xfrm>
              <a:prstGeom prst="rect">
                <a:avLst/>
              </a:prstGeom>
              <a:blipFill>
                <a:blip r:embed="rId8" cstate="print"/>
                <a:stretch>
                  <a:fillRect/>
                </a:stretch>
              </a:blipFill>
            </p:spPr>
            <p:txBody>
              <a:bodyPr wrap="square" lIns="0" tIns="0" rIns="0" bIns="0" rtlCol="0"/>
              <a:lstStyle/>
              <a:p>
                <a:endParaRPr/>
              </a:p>
            </p:txBody>
          </p:sp>
          <p:sp>
            <p:nvSpPr>
              <p:cNvPr id="22" name="object 10">
                <a:extLst>
                  <a:ext uri="{FF2B5EF4-FFF2-40B4-BE49-F238E27FC236}">
                    <a16:creationId xmlns:a16="http://schemas.microsoft.com/office/drawing/2014/main" id="{68E33D41-0EEF-4A22-8441-070D74320ECD}"/>
                  </a:ext>
                </a:extLst>
              </p:cNvPr>
              <p:cNvSpPr/>
              <p:nvPr/>
            </p:nvSpPr>
            <p:spPr>
              <a:xfrm>
                <a:off x="6305586" y="3853179"/>
                <a:ext cx="1493520" cy="435863"/>
              </a:xfrm>
              <a:prstGeom prst="rect">
                <a:avLst/>
              </a:prstGeom>
              <a:blipFill>
                <a:blip r:embed="rId9" cstate="print"/>
                <a:stretch>
                  <a:fillRect/>
                </a:stretch>
              </a:blipFill>
            </p:spPr>
            <p:txBody>
              <a:bodyPr wrap="square" lIns="0" tIns="0" rIns="0" bIns="0" rtlCol="0"/>
              <a:lstStyle/>
              <a:p>
                <a:endParaRPr/>
              </a:p>
            </p:txBody>
          </p:sp>
          <p:sp>
            <p:nvSpPr>
              <p:cNvPr id="23" name="object 11">
                <a:extLst>
                  <a:ext uri="{FF2B5EF4-FFF2-40B4-BE49-F238E27FC236}">
                    <a16:creationId xmlns:a16="http://schemas.microsoft.com/office/drawing/2014/main" id="{D8BE4411-4F83-40ED-AF1F-216881E3C8FF}"/>
                  </a:ext>
                </a:extLst>
              </p:cNvPr>
              <p:cNvSpPr/>
              <p:nvPr/>
            </p:nvSpPr>
            <p:spPr>
              <a:xfrm>
                <a:off x="3157114" y="3607619"/>
                <a:ext cx="1380744" cy="827532"/>
              </a:xfrm>
              <a:prstGeom prst="rect">
                <a:avLst/>
              </a:prstGeom>
              <a:blipFill>
                <a:blip r:embed="rId10" cstate="print"/>
                <a:stretch>
                  <a:fillRect/>
                </a:stretch>
              </a:blipFill>
            </p:spPr>
            <p:txBody>
              <a:bodyPr wrap="square" lIns="0" tIns="0" rIns="0" bIns="0" rtlCol="0"/>
              <a:lstStyle/>
              <a:p>
                <a:endParaRPr/>
              </a:p>
            </p:txBody>
          </p:sp>
          <p:sp>
            <p:nvSpPr>
              <p:cNvPr id="24" name="object 12">
                <a:extLst>
                  <a:ext uri="{FF2B5EF4-FFF2-40B4-BE49-F238E27FC236}">
                    <a16:creationId xmlns:a16="http://schemas.microsoft.com/office/drawing/2014/main" id="{1567D1EE-ECF6-459E-BA85-E2C5A4B188B0}"/>
                  </a:ext>
                </a:extLst>
              </p:cNvPr>
              <p:cNvSpPr/>
              <p:nvPr/>
            </p:nvSpPr>
            <p:spPr>
              <a:xfrm>
                <a:off x="7974252" y="3782879"/>
                <a:ext cx="609600" cy="652272"/>
              </a:xfrm>
              <a:prstGeom prst="rect">
                <a:avLst/>
              </a:prstGeom>
              <a:blipFill>
                <a:blip r:embed="rId11" cstate="print"/>
                <a:stretch>
                  <a:fillRect/>
                </a:stretch>
              </a:blipFill>
            </p:spPr>
            <p:txBody>
              <a:bodyPr wrap="square" lIns="0" tIns="0" rIns="0" bIns="0" rtlCol="0"/>
              <a:lstStyle/>
              <a:p>
                <a:endParaRPr/>
              </a:p>
            </p:txBody>
          </p:sp>
        </p:grpSp>
      </p:grpSp>
      <p:sp>
        <p:nvSpPr>
          <p:cNvPr id="3" name="TextBox 2">
            <a:extLst>
              <a:ext uri="{FF2B5EF4-FFF2-40B4-BE49-F238E27FC236}">
                <a16:creationId xmlns:a16="http://schemas.microsoft.com/office/drawing/2014/main" id="{786AA29D-3288-4ED0-B8DA-7B08461E7713}"/>
              </a:ext>
            </a:extLst>
          </p:cNvPr>
          <p:cNvSpPr txBox="1"/>
          <p:nvPr/>
        </p:nvSpPr>
        <p:spPr>
          <a:xfrm>
            <a:off x="7485252" y="568434"/>
            <a:ext cx="4572000" cy="5693866"/>
          </a:xfrm>
          <a:prstGeom prst="rect">
            <a:avLst/>
          </a:prstGeom>
          <a:noFill/>
        </p:spPr>
        <p:txBody>
          <a:bodyPr wrap="square" rtlCol="0">
            <a:spAutoFit/>
          </a:bodyPr>
          <a:lstStyle/>
          <a:p>
            <a:r>
              <a:rPr lang="en-GB" sz="1400" dirty="0"/>
              <a:t>The RainRunner algorithm is being developed in the frame of the </a:t>
            </a:r>
            <a:r>
              <a:rPr lang="en-GB" sz="1400" b="1" dirty="0"/>
              <a:t>Schools and Satellites (SaS) project</a:t>
            </a:r>
            <a:r>
              <a:rPr lang="en-GB" sz="1400" dirty="0"/>
              <a:t>, funded by the European Space Agency as one of the winners of the first edition of CSEOL (Citizen Science and Earth Observation Lab) (</a:t>
            </a:r>
            <a:r>
              <a:rPr lang="en-GB" sz="1400" dirty="0">
                <a:hlinkClick r:id="rId12"/>
              </a:rPr>
              <a:t>https://cseol.eu/</a:t>
            </a:r>
            <a:r>
              <a:rPr lang="en-GB" sz="1400" dirty="0"/>
              <a:t>). SaS is a cooperation between TU Delft, PULSAQUA, TAHMO Ghana, Smartphones4Water and the Ghana Meteorological Agency. </a:t>
            </a:r>
          </a:p>
          <a:p>
            <a:endParaRPr lang="nl-NL" sz="1400" dirty="0"/>
          </a:p>
          <a:p>
            <a:r>
              <a:rPr lang="nl-NL" sz="1400" dirty="0"/>
              <a:t>SaS combines Citizen Science, Earth observation and Machine Learning to create a reliable satellite rainfall product for West Africa. Satellite data will be fed into a Convolutional Neural Network (CNN) to estimate precipitation. To train and validate the CNN, different sources of ground rainfall information will be used, namely, rainfall data from TAHMO Ghana and the Ghana Meteorological Agency stations, Citizen Science-based rainfall data collected by Ghanaian schoolchildren and low-cost rainfall sensors – disdrometers.</a:t>
            </a:r>
          </a:p>
          <a:p>
            <a:endParaRPr lang="en-US" sz="1400" dirty="0"/>
          </a:p>
          <a:p>
            <a:r>
              <a:rPr lang="nl-NL" sz="1400" dirty="0"/>
              <a:t>The goal of SaS is to overcome the lack of ground data and good rainfall satellite products. The SaS rainfall product will guide agricultural extension agents support crop insurance, enable farmers to make informed decisions to optimise their production and contribute to climate education in schools through TAHMO. Ultimately, SaS aims to contribute towards food security.</a:t>
            </a:r>
            <a:endParaRPr lang="en-US" sz="1400" dirty="0"/>
          </a:p>
        </p:txBody>
      </p:sp>
      <p:sp>
        <p:nvSpPr>
          <p:cNvPr id="9" name="Slide Number Placeholder 8">
            <a:extLst>
              <a:ext uri="{FF2B5EF4-FFF2-40B4-BE49-F238E27FC236}">
                <a16:creationId xmlns:a16="http://schemas.microsoft.com/office/drawing/2014/main" id="{9774B169-3CDC-42B3-8C8C-55879DE9FA56}"/>
              </a:ext>
            </a:extLst>
          </p:cNvPr>
          <p:cNvSpPr>
            <a:spLocks noGrp="1"/>
          </p:cNvSpPr>
          <p:nvPr>
            <p:ph type="sldNum" sz="quarter" idx="12"/>
          </p:nvPr>
        </p:nvSpPr>
        <p:spPr/>
        <p:txBody>
          <a:bodyPr/>
          <a:lstStyle/>
          <a:p>
            <a:fld id="{96B2BAF2-A9A5-4C1C-BB6D-0E2A2D36CF8E}" type="slidenum">
              <a:rPr lang="en-US" smtClean="0"/>
              <a:t>2</a:t>
            </a:fld>
            <a:endParaRPr lang="en-US"/>
          </a:p>
        </p:txBody>
      </p:sp>
      <p:grpSp>
        <p:nvGrpSpPr>
          <p:cNvPr id="11" name="Group 10">
            <a:extLst>
              <a:ext uri="{FF2B5EF4-FFF2-40B4-BE49-F238E27FC236}">
                <a16:creationId xmlns:a16="http://schemas.microsoft.com/office/drawing/2014/main" id="{CE4A2C44-B54B-45A6-B174-311D444C7D1E}"/>
              </a:ext>
            </a:extLst>
          </p:cNvPr>
          <p:cNvGrpSpPr/>
          <p:nvPr/>
        </p:nvGrpSpPr>
        <p:grpSpPr>
          <a:xfrm>
            <a:off x="10214675" y="59743"/>
            <a:ext cx="1842577" cy="307778"/>
            <a:chOff x="10214675" y="59743"/>
            <a:chExt cx="1842577" cy="307778"/>
          </a:xfrm>
        </p:grpSpPr>
        <p:sp>
          <p:nvSpPr>
            <p:cNvPr id="26" name="TextBox 25">
              <a:hlinkClick r:id="" action="ppaction://hlinkshowjump?jump=firstslide"/>
              <a:hlinkHover r:id="" action="ppaction://noaction" highlightClick="1"/>
              <a:extLst>
                <a:ext uri="{FF2B5EF4-FFF2-40B4-BE49-F238E27FC236}">
                  <a16:creationId xmlns:a16="http://schemas.microsoft.com/office/drawing/2014/main" id="{F1BA0255-FE3A-4FF1-AAD8-9CB57167ED39}"/>
                </a:ext>
              </a:extLst>
            </p:cNvPr>
            <p:cNvSpPr txBox="1"/>
            <p:nvPr/>
          </p:nvSpPr>
          <p:spPr>
            <a:xfrm>
              <a:off x="10214675" y="59744"/>
              <a:ext cx="1842577" cy="307777"/>
            </a:xfrm>
            <a:prstGeom prst="rect">
              <a:avLst/>
            </a:prstGeom>
            <a:noFill/>
          </p:spPr>
          <p:txBody>
            <a:bodyPr wrap="square" rtlCol="0">
              <a:spAutoFit/>
            </a:bodyPr>
            <a:lstStyle/>
            <a:p>
              <a:r>
                <a:rPr lang="en-US" sz="1400" b="1" dirty="0">
                  <a:solidFill>
                    <a:schemeClr val="accent3">
                      <a:lumMod val="75000"/>
                    </a:schemeClr>
                  </a:solidFill>
                </a:rPr>
                <a:t>Back to main menu</a:t>
              </a:r>
            </a:p>
          </p:txBody>
        </p:sp>
        <p:pic>
          <p:nvPicPr>
            <p:cNvPr id="10" name="Graphic 9" descr="Back">
              <a:extLst>
                <a:ext uri="{FF2B5EF4-FFF2-40B4-BE49-F238E27FC236}">
                  <a16:creationId xmlns:a16="http://schemas.microsoft.com/office/drawing/2014/main" id="{2D470531-54FC-4E86-99BC-A3B4ED14990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749475" y="59743"/>
              <a:ext cx="307777" cy="307777"/>
            </a:xfrm>
            <a:prstGeom prst="rect">
              <a:avLst/>
            </a:prstGeom>
          </p:spPr>
        </p:pic>
      </p:grpSp>
    </p:spTree>
    <p:extLst>
      <p:ext uri="{BB962C8B-B14F-4D97-AF65-F5344CB8AC3E}">
        <p14:creationId xmlns:p14="http://schemas.microsoft.com/office/powerpoint/2010/main" val="18243371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6C92748-D28E-4CB5-A376-940CB6CD64D8}"/>
              </a:ext>
            </a:extLst>
          </p:cNvPr>
          <p:cNvGrpSpPr/>
          <p:nvPr/>
        </p:nvGrpSpPr>
        <p:grpSpPr>
          <a:xfrm>
            <a:off x="4314638" y="1486894"/>
            <a:ext cx="7803150" cy="3916017"/>
            <a:chOff x="1821093" y="1435431"/>
            <a:chExt cx="7223549" cy="3292081"/>
          </a:xfrm>
        </p:grpSpPr>
        <p:pic>
          <p:nvPicPr>
            <p:cNvPr id="17" name="Picture 16">
              <a:extLst>
                <a:ext uri="{FF2B5EF4-FFF2-40B4-BE49-F238E27FC236}">
                  <a16:creationId xmlns:a16="http://schemas.microsoft.com/office/drawing/2014/main" id="{02EEDFF4-A227-4AB8-8173-8A9D818F36F2}"/>
                </a:ext>
              </a:extLst>
            </p:cNvPr>
            <p:cNvPicPr>
              <a:picLocks noChangeAspect="1"/>
            </p:cNvPicPr>
            <p:nvPr/>
          </p:nvPicPr>
          <p:blipFill>
            <a:blip r:embed="rId2"/>
            <a:stretch>
              <a:fillRect/>
            </a:stretch>
          </p:blipFill>
          <p:spPr>
            <a:xfrm>
              <a:off x="1821093" y="1435431"/>
              <a:ext cx="7223549" cy="3292081"/>
            </a:xfrm>
            <a:prstGeom prst="rect">
              <a:avLst/>
            </a:prstGeom>
          </p:spPr>
        </p:pic>
        <p:sp>
          <p:nvSpPr>
            <p:cNvPr id="18" name="object 5">
              <a:extLst>
                <a:ext uri="{FF2B5EF4-FFF2-40B4-BE49-F238E27FC236}">
                  <a16:creationId xmlns:a16="http://schemas.microsoft.com/office/drawing/2014/main" id="{8EDFE33F-1428-4651-9313-E88A3C45F385}"/>
                </a:ext>
              </a:extLst>
            </p:cNvPr>
            <p:cNvSpPr txBox="1"/>
            <p:nvPr/>
          </p:nvSpPr>
          <p:spPr>
            <a:xfrm>
              <a:off x="7186823" y="4212212"/>
              <a:ext cx="1748790" cy="194284"/>
            </a:xfrm>
            <a:prstGeom prst="rect">
              <a:avLst/>
            </a:prstGeom>
          </p:spPr>
          <p:txBody>
            <a:bodyPr vert="horz" wrap="square" lIns="0" tIns="9525" rIns="0" bIns="0" rtlCol="0">
              <a:spAutoFit/>
            </a:bodyPr>
            <a:lstStyle/>
            <a:p>
              <a:pPr marL="9525">
                <a:spcBef>
                  <a:spcPts val="75"/>
                </a:spcBef>
              </a:pPr>
              <a:r>
                <a:rPr sz="1200" spc="-8" dirty="0">
                  <a:solidFill>
                    <a:srgbClr val="FF0000"/>
                  </a:solidFill>
                  <a:latin typeface="Calibri"/>
                  <a:cs typeface="Calibri"/>
                </a:rPr>
                <a:t>Ground </a:t>
              </a:r>
              <a:r>
                <a:rPr sz="1200" spc="-23" dirty="0">
                  <a:solidFill>
                    <a:srgbClr val="FF0000"/>
                  </a:solidFill>
                  <a:latin typeface="Calibri"/>
                  <a:cs typeface="Calibri"/>
                </a:rPr>
                <a:t>Truth</a:t>
              </a:r>
              <a:r>
                <a:rPr sz="1200" spc="-60" dirty="0">
                  <a:solidFill>
                    <a:srgbClr val="FF0000"/>
                  </a:solidFill>
                  <a:latin typeface="Calibri"/>
                  <a:cs typeface="Calibri"/>
                </a:rPr>
                <a:t> </a:t>
              </a:r>
              <a:r>
                <a:rPr sz="1200" spc="-11" dirty="0">
                  <a:solidFill>
                    <a:srgbClr val="FF0000"/>
                  </a:solidFill>
                  <a:latin typeface="Calibri"/>
                  <a:cs typeface="Calibri"/>
                </a:rPr>
                <a:t>Data</a:t>
              </a:r>
              <a:endParaRPr sz="1200" dirty="0">
                <a:latin typeface="Calibri"/>
                <a:cs typeface="Calibri"/>
              </a:endParaRPr>
            </a:p>
          </p:txBody>
        </p:sp>
        <p:sp>
          <p:nvSpPr>
            <p:cNvPr id="26" name="object 3">
              <a:extLst>
                <a:ext uri="{FF2B5EF4-FFF2-40B4-BE49-F238E27FC236}">
                  <a16:creationId xmlns:a16="http://schemas.microsoft.com/office/drawing/2014/main" id="{901F2E07-54F4-4477-A01F-12D3CDD66C65}"/>
                </a:ext>
              </a:extLst>
            </p:cNvPr>
            <p:cNvSpPr txBox="1"/>
            <p:nvPr/>
          </p:nvSpPr>
          <p:spPr>
            <a:xfrm>
              <a:off x="3906195" y="3081471"/>
              <a:ext cx="814388" cy="194284"/>
            </a:xfrm>
            <a:prstGeom prst="rect">
              <a:avLst/>
            </a:prstGeom>
          </p:spPr>
          <p:txBody>
            <a:bodyPr vert="horz" wrap="square" lIns="0" tIns="9525" rIns="0" bIns="0" rtlCol="0">
              <a:spAutoFit/>
            </a:bodyPr>
            <a:lstStyle/>
            <a:p>
              <a:pPr marL="9525">
                <a:spcBef>
                  <a:spcPts val="75"/>
                </a:spcBef>
              </a:pPr>
              <a:r>
                <a:rPr sz="1200" spc="-8" dirty="0">
                  <a:solidFill>
                    <a:srgbClr val="FF0000"/>
                  </a:solidFill>
                  <a:latin typeface="Calibri"/>
                  <a:cs typeface="Calibri"/>
                </a:rPr>
                <a:t>Aerosols</a:t>
              </a:r>
              <a:endParaRPr sz="1200" dirty="0">
                <a:latin typeface="Calibri"/>
                <a:cs typeface="Calibri"/>
              </a:endParaRPr>
            </a:p>
          </p:txBody>
        </p:sp>
        <p:sp>
          <p:nvSpPr>
            <p:cNvPr id="27" name="object 4">
              <a:extLst>
                <a:ext uri="{FF2B5EF4-FFF2-40B4-BE49-F238E27FC236}">
                  <a16:creationId xmlns:a16="http://schemas.microsoft.com/office/drawing/2014/main" id="{346D2F1B-9E7C-4A6F-91B7-640ACFF9A96A}"/>
                </a:ext>
              </a:extLst>
            </p:cNvPr>
            <p:cNvSpPr txBox="1"/>
            <p:nvPr/>
          </p:nvSpPr>
          <p:spPr>
            <a:xfrm>
              <a:off x="1821093" y="3842880"/>
              <a:ext cx="1194911" cy="563616"/>
            </a:xfrm>
            <a:prstGeom prst="rect">
              <a:avLst/>
            </a:prstGeom>
          </p:spPr>
          <p:txBody>
            <a:bodyPr vert="horz" wrap="square" lIns="0" tIns="9525" rIns="0" bIns="0" rtlCol="0">
              <a:spAutoFit/>
            </a:bodyPr>
            <a:lstStyle/>
            <a:p>
              <a:pPr marL="9525">
                <a:spcBef>
                  <a:spcPts val="75"/>
                </a:spcBef>
              </a:pPr>
              <a:r>
                <a:rPr sz="1200" spc="-4" dirty="0">
                  <a:solidFill>
                    <a:srgbClr val="FF0000"/>
                  </a:solidFill>
                  <a:latin typeface="Calibri"/>
                  <a:cs typeface="Calibri"/>
                </a:rPr>
                <a:t>Land</a:t>
              </a:r>
              <a:endParaRPr sz="1200" dirty="0">
                <a:latin typeface="Calibri"/>
                <a:cs typeface="Calibri"/>
              </a:endParaRPr>
            </a:p>
            <a:p>
              <a:pPr marL="9525" marR="3810">
                <a:spcBef>
                  <a:spcPts val="4"/>
                </a:spcBef>
              </a:pPr>
              <a:r>
                <a:rPr sz="1200" spc="-8" dirty="0">
                  <a:solidFill>
                    <a:srgbClr val="FF0000"/>
                  </a:solidFill>
                  <a:latin typeface="Calibri"/>
                  <a:cs typeface="Calibri"/>
                </a:rPr>
                <a:t>surface  </a:t>
              </a:r>
              <a:r>
                <a:rPr sz="1200" spc="-19" dirty="0">
                  <a:solidFill>
                    <a:srgbClr val="FF0000"/>
                  </a:solidFill>
                  <a:latin typeface="Calibri"/>
                  <a:cs typeface="Calibri"/>
                </a:rPr>
                <a:t>t</a:t>
              </a:r>
              <a:r>
                <a:rPr sz="1200" dirty="0">
                  <a:solidFill>
                    <a:srgbClr val="FF0000"/>
                  </a:solidFill>
                  <a:latin typeface="Calibri"/>
                  <a:cs typeface="Calibri"/>
                </a:rPr>
                <a:t>emp</a:t>
              </a:r>
              <a:r>
                <a:rPr sz="1200" spc="8" dirty="0">
                  <a:solidFill>
                    <a:srgbClr val="FF0000"/>
                  </a:solidFill>
                  <a:latin typeface="Calibri"/>
                  <a:cs typeface="Calibri"/>
                </a:rPr>
                <a:t>e</a:t>
              </a:r>
              <a:r>
                <a:rPr sz="1200" spc="-34" dirty="0">
                  <a:solidFill>
                    <a:srgbClr val="FF0000"/>
                  </a:solidFill>
                  <a:latin typeface="Calibri"/>
                  <a:cs typeface="Calibri"/>
                </a:rPr>
                <a:t>r</a:t>
              </a:r>
              <a:r>
                <a:rPr sz="1200" spc="-19" dirty="0">
                  <a:solidFill>
                    <a:srgbClr val="FF0000"/>
                  </a:solidFill>
                  <a:latin typeface="Calibri"/>
                  <a:cs typeface="Calibri"/>
                </a:rPr>
                <a:t>a</a:t>
              </a:r>
              <a:r>
                <a:rPr sz="1200" dirty="0">
                  <a:solidFill>
                    <a:srgbClr val="FF0000"/>
                  </a:solidFill>
                  <a:latin typeface="Calibri"/>
                  <a:cs typeface="Calibri"/>
                </a:rPr>
                <a:t>tu</a:t>
              </a:r>
              <a:r>
                <a:rPr sz="1200" spc="-26" dirty="0">
                  <a:solidFill>
                    <a:srgbClr val="FF0000"/>
                  </a:solidFill>
                  <a:latin typeface="Calibri"/>
                  <a:cs typeface="Calibri"/>
                </a:rPr>
                <a:t>r</a:t>
              </a:r>
              <a:r>
                <a:rPr sz="1200" dirty="0">
                  <a:solidFill>
                    <a:srgbClr val="FF0000"/>
                  </a:solidFill>
                  <a:latin typeface="Calibri"/>
                  <a:cs typeface="Calibri"/>
                </a:rPr>
                <a:t>e</a:t>
              </a:r>
              <a:endParaRPr sz="1200" dirty="0">
                <a:latin typeface="Calibri"/>
                <a:cs typeface="Calibri"/>
              </a:endParaRPr>
            </a:p>
          </p:txBody>
        </p:sp>
        <p:sp>
          <p:nvSpPr>
            <p:cNvPr id="28" name="object 3">
              <a:extLst>
                <a:ext uri="{FF2B5EF4-FFF2-40B4-BE49-F238E27FC236}">
                  <a16:creationId xmlns:a16="http://schemas.microsoft.com/office/drawing/2014/main" id="{6F5D1C4A-8F2F-462B-B840-66D727E42F26}"/>
                </a:ext>
              </a:extLst>
            </p:cNvPr>
            <p:cNvSpPr txBox="1"/>
            <p:nvPr/>
          </p:nvSpPr>
          <p:spPr>
            <a:xfrm>
              <a:off x="7322907" y="3184328"/>
              <a:ext cx="814388" cy="194284"/>
            </a:xfrm>
            <a:prstGeom prst="rect">
              <a:avLst/>
            </a:prstGeom>
          </p:spPr>
          <p:txBody>
            <a:bodyPr vert="horz" wrap="square" lIns="0" tIns="9525" rIns="0" bIns="0" rtlCol="0">
              <a:spAutoFit/>
            </a:bodyPr>
            <a:lstStyle/>
            <a:p>
              <a:pPr marL="9525">
                <a:spcBef>
                  <a:spcPts val="75"/>
                </a:spcBef>
              </a:pPr>
              <a:r>
                <a:rPr lang="en-US" sz="1200" spc="-8" dirty="0">
                  <a:solidFill>
                    <a:srgbClr val="FF0000"/>
                  </a:solidFill>
                  <a:latin typeface="Calibri"/>
                  <a:cs typeface="Calibri"/>
                </a:rPr>
                <a:t>Humidity</a:t>
              </a:r>
              <a:endParaRPr sz="1200" dirty="0">
                <a:latin typeface="Calibri"/>
                <a:cs typeface="Calibri"/>
              </a:endParaRPr>
            </a:p>
          </p:txBody>
        </p:sp>
      </p:grpSp>
      <p:sp>
        <p:nvSpPr>
          <p:cNvPr id="30" name="TextBox 29">
            <a:extLst>
              <a:ext uri="{FF2B5EF4-FFF2-40B4-BE49-F238E27FC236}">
                <a16:creationId xmlns:a16="http://schemas.microsoft.com/office/drawing/2014/main" id="{9E8EE7D8-7BBA-4171-A183-07F963CFFA54}"/>
              </a:ext>
            </a:extLst>
          </p:cNvPr>
          <p:cNvSpPr txBox="1"/>
          <p:nvPr/>
        </p:nvSpPr>
        <p:spPr>
          <a:xfrm>
            <a:off x="287792" y="1689816"/>
            <a:ext cx="3548217" cy="3970318"/>
          </a:xfrm>
          <a:prstGeom prst="rect">
            <a:avLst/>
          </a:prstGeom>
          <a:noFill/>
        </p:spPr>
        <p:txBody>
          <a:bodyPr wrap="square" rtlCol="0">
            <a:spAutoFit/>
          </a:bodyPr>
          <a:lstStyle/>
          <a:p>
            <a:r>
              <a:rPr lang="en-US" sz="1400" dirty="0"/>
              <a:t>Satellite rainfall products currently used by the Ghana Meteorological Agency are TAMSAT and CHIRPS. Both products </a:t>
            </a:r>
            <a:r>
              <a:rPr lang="en-GB" sz="1400" dirty="0"/>
              <a:t>merge </a:t>
            </a:r>
            <a:r>
              <a:rPr lang="en-GB" sz="1400" dirty="0" err="1"/>
              <a:t>Meteosat</a:t>
            </a:r>
            <a:r>
              <a:rPr lang="en-GB" sz="1400" dirty="0"/>
              <a:t> IR data with gauge rainfall measurements and have a daily temporal and a 0.05° (CHIRPS) and 0.0375° (TAMSAT) spatial resolution. </a:t>
            </a:r>
          </a:p>
          <a:p>
            <a:endParaRPr lang="en-GB" sz="1400" dirty="0"/>
          </a:p>
          <a:p>
            <a:r>
              <a:rPr lang="en-GB" sz="1400" dirty="0"/>
              <a:t>Comparison with gauge data acquired by GMet show a very poor correlation in our study area in Northern Ghana, in the order of 30%.</a:t>
            </a:r>
          </a:p>
          <a:p>
            <a:endParaRPr lang="en-GB" sz="1400" dirty="0"/>
          </a:p>
          <a:p>
            <a:r>
              <a:rPr lang="en-GB" sz="1400" dirty="0"/>
              <a:t>Literature suggest that the reason for the poor performance of rainfall satellite products in West Africa are highly different local conditions underneath the clouds as compared to other regions, as shown in the figure.</a:t>
            </a:r>
          </a:p>
        </p:txBody>
      </p:sp>
      <p:pic>
        <p:nvPicPr>
          <p:cNvPr id="11" name="Aerosols info" descr="Information">
            <a:hlinkHover r:id="" action="ppaction://noaction" highlightClick="1"/>
            <a:extLst>
              <a:ext uri="{FF2B5EF4-FFF2-40B4-BE49-F238E27FC236}">
                <a16:creationId xmlns:a16="http://schemas.microsoft.com/office/drawing/2014/main" id="{D1D46480-B7B5-4B81-A3C0-EA8269A99F8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94832" y="3444902"/>
            <a:ext cx="182880" cy="182880"/>
          </a:xfrm>
          <a:prstGeom prst="rect">
            <a:avLst/>
          </a:prstGeom>
        </p:spPr>
      </p:pic>
      <p:sp>
        <p:nvSpPr>
          <p:cNvPr id="9" name="Aerosols text">
            <a:extLst>
              <a:ext uri="{FF2B5EF4-FFF2-40B4-BE49-F238E27FC236}">
                <a16:creationId xmlns:a16="http://schemas.microsoft.com/office/drawing/2014/main" id="{35E4C849-FDBC-455C-BA1D-1852249F33C0}"/>
              </a:ext>
            </a:extLst>
          </p:cNvPr>
          <p:cNvSpPr txBox="1"/>
          <p:nvPr/>
        </p:nvSpPr>
        <p:spPr>
          <a:xfrm>
            <a:off x="6335739" y="3682806"/>
            <a:ext cx="2704893" cy="1277273"/>
          </a:xfrm>
          <a:prstGeom prst="rect">
            <a:avLst/>
          </a:prstGeom>
          <a:solidFill>
            <a:schemeClr val="bg1"/>
          </a:solidFill>
          <a:ln>
            <a:solidFill>
              <a:schemeClr val="tx1"/>
            </a:solidFill>
          </a:ln>
        </p:spPr>
        <p:txBody>
          <a:bodyPr wrap="square" rtlCol="0">
            <a:spAutoFit/>
          </a:bodyPr>
          <a:lstStyle/>
          <a:p>
            <a:r>
              <a:rPr lang="en-US" sz="1100" dirty="0"/>
              <a:t>Higher concentration of aerosols in the atmosphere, coming from the Sahara desert and biomass burning in central Africa. </a:t>
            </a:r>
          </a:p>
          <a:p>
            <a:endParaRPr lang="en-US" sz="1100" dirty="0">
              <a:sym typeface="Wingdings" panose="05000000000000000000" pitchFamily="2" charset="2"/>
            </a:endParaRPr>
          </a:p>
          <a:p>
            <a:r>
              <a:rPr lang="en-US" sz="1100" dirty="0">
                <a:sym typeface="Wingdings" panose="05000000000000000000" pitchFamily="2" charset="2"/>
              </a:rPr>
              <a:t>A higher density of aerosols constitute m</a:t>
            </a:r>
            <a:r>
              <a:rPr lang="en-US" sz="1100" dirty="0"/>
              <a:t>ore cloud nuclei, that derive in</a:t>
            </a:r>
            <a:r>
              <a:rPr lang="en-US" sz="1100" dirty="0">
                <a:sym typeface="Wingdings" panose="05000000000000000000" pitchFamily="2" charset="2"/>
              </a:rPr>
              <a:t> smaller droplets and a less efficient rainfall process.  </a:t>
            </a:r>
            <a:endParaRPr lang="en-US" sz="1100" dirty="0"/>
          </a:p>
        </p:txBody>
      </p:sp>
      <p:pic>
        <p:nvPicPr>
          <p:cNvPr id="41" name="Aerosols close" descr="Close">
            <a:hlinkHover r:id="" action="ppaction://noaction" highlightClick="1"/>
            <a:extLst>
              <a:ext uri="{FF2B5EF4-FFF2-40B4-BE49-F238E27FC236}">
                <a16:creationId xmlns:a16="http://schemas.microsoft.com/office/drawing/2014/main" id="{CB155348-DC69-4714-83D6-558C7EDEF92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924080" y="3688482"/>
            <a:ext cx="116551" cy="116551"/>
          </a:xfrm>
          <a:prstGeom prst="rect">
            <a:avLst/>
          </a:prstGeom>
        </p:spPr>
      </p:pic>
      <p:pic>
        <p:nvPicPr>
          <p:cNvPr id="33" name="LST info" descr="Information">
            <a:hlinkHover r:id="" action="ppaction://noaction" highlightClick="1"/>
            <a:extLst>
              <a:ext uri="{FF2B5EF4-FFF2-40B4-BE49-F238E27FC236}">
                <a16:creationId xmlns:a16="http://schemas.microsoft.com/office/drawing/2014/main" id="{2A6B4A1B-1C62-4C95-B480-1E26979494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0032" y="4502956"/>
            <a:ext cx="182880" cy="182880"/>
          </a:xfrm>
          <a:prstGeom prst="rect">
            <a:avLst/>
          </a:prstGeom>
        </p:spPr>
      </p:pic>
      <p:sp>
        <p:nvSpPr>
          <p:cNvPr id="42" name="LST text">
            <a:extLst>
              <a:ext uri="{FF2B5EF4-FFF2-40B4-BE49-F238E27FC236}">
                <a16:creationId xmlns:a16="http://schemas.microsoft.com/office/drawing/2014/main" id="{BFDC26A3-4C5F-4161-ADFE-B02C1203B31E}"/>
              </a:ext>
            </a:extLst>
          </p:cNvPr>
          <p:cNvSpPr txBox="1"/>
          <p:nvPr/>
        </p:nvSpPr>
        <p:spPr>
          <a:xfrm>
            <a:off x="4104905" y="4931884"/>
            <a:ext cx="2704893" cy="938719"/>
          </a:xfrm>
          <a:prstGeom prst="rect">
            <a:avLst/>
          </a:prstGeom>
          <a:solidFill>
            <a:schemeClr val="bg1"/>
          </a:solidFill>
          <a:ln>
            <a:solidFill>
              <a:schemeClr val="tx1"/>
            </a:solidFill>
          </a:ln>
        </p:spPr>
        <p:txBody>
          <a:bodyPr wrap="square" rtlCol="0">
            <a:spAutoFit/>
          </a:bodyPr>
          <a:lstStyle/>
          <a:p>
            <a:r>
              <a:rPr lang="en-US" sz="1100" dirty="0"/>
              <a:t>Higher land surface temperature will produce more evaporation before rainfall reaches the ground, affect the land-atmosphere interactions and cloud formation processes.</a:t>
            </a:r>
          </a:p>
        </p:txBody>
      </p:sp>
      <p:pic>
        <p:nvPicPr>
          <p:cNvPr id="43" name="LST close" descr="Close">
            <a:hlinkHover r:id="" action="ppaction://noaction" highlightClick="1"/>
            <a:extLst>
              <a:ext uri="{FF2B5EF4-FFF2-40B4-BE49-F238E27FC236}">
                <a16:creationId xmlns:a16="http://schemas.microsoft.com/office/drawing/2014/main" id="{00FE46CA-225D-4B4B-AECF-3E323394317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93246" y="4937560"/>
            <a:ext cx="116551" cy="116551"/>
          </a:xfrm>
          <a:prstGeom prst="rect">
            <a:avLst/>
          </a:prstGeom>
        </p:spPr>
      </p:pic>
      <p:pic>
        <p:nvPicPr>
          <p:cNvPr id="31" name="Humidity info" descr="Information">
            <a:hlinkHover r:id="" action="ppaction://noaction" highlightClick="1"/>
            <a:extLst>
              <a:ext uri="{FF2B5EF4-FFF2-40B4-BE49-F238E27FC236}">
                <a16:creationId xmlns:a16="http://schemas.microsoft.com/office/drawing/2014/main" id="{A63A9363-A752-4141-9251-1684318B2BD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72576" y="3591366"/>
            <a:ext cx="182880" cy="182880"/>
          </a:xfrm>
          <a:prstGeom prst="rect">
            <a:avLst/>
          </a:prstGeom>
        </p:spPr>
      </p:pic>
      <p:sp>
        <p:nvSpPr>
          <p:cNvPr id="44" name="Humidity text">
            <a:extLst>
              <a:ext uri="{FF2B5EF4-FFF2-40B4-BE49-F238E27FC236}">
                <a16:creationId xmlns:a16="http://schemas.microsoft.com/office/drawing/2014/main" id="{4F7E3B2A-4ECC-4B61-B242-E27FC9564C77}"/>
              </a:ext>
            </a:extLst>
          </p:cNvPr>
          <p:cNvSpPr txBox="1"/>
          <p:nvPr/>
        </p:nvSpPr>
        <p:spPr>
          <a:xfrm>
            <a:off x="9220027" y="3733515"/>
            <a:ext cx="2704893" cy="600164"/>
          </a:xfrm>
          <a:prstGeom prst="rect">
            <a:avLst/>
          </a:prstGeom>
          <a:solidFill>
            <a:schemeClr val="bg1"/>
          </a:solidFill>
          <a:ln>
            <a:solidFill>
              <a:schemeClr val="tx1"/>
            </a:solidFill>
          </a:ln>
        </p:spPr>
        <p:txBody>
          <a:bodyPr wrap="square" rtlCol="0">
            <a:spAutoFit/>
          </a:bodyPr>
          <a:lstStyle/>
          <a:p>
            <a:r>
              <a:rPr lang="en-US" sz="1100" dirty="0"/>
              <a:t>A drier atmosphere leads to higher clouds and therefore more evaporation before rainfall reaches the ground.</a:t>
            </a:r>
          </a:p>
        </p:txBody>
      </p:sp>
      <p:pic>
        <p:nvPicPr>
          <p:cNvPr id="45" name="Humidity close" descr="Close">
            <a:hlinkClick r:id="" action="ppaction://noaction" highlightClick="1"/>
            <a:extLst>
              <a:ext uri="{FF2B5EF4-FFF2-40B4-BE49-F238E27FC236}">
                <a16:creationId xmlns:a16="http://schemas.microsoft.com/office/drawing/2014/main" id="{0BABAEB9-FF90-44AC-9666-A36AAA16EC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808368" y="3739191"/>
            <a:ext cx="116551" cy="116551"/>
          </a:xfrm>
          <a:prstGeom prst="rect">
            <a:avLst/>
          </a:prstGeom>
        </p:spPr>
      </p:pic>
      <p:pic>
        <p:nvPicPr>
          <p:cNvPr id="32" name="Ground data info" descr="Information">
            <a:hlinkHover r:id="" action="ppaction://noaction" highlightClick="1"/>
            <a:extLst>
              <a:ext uri="{FF2B5EF4-FFF2-40B4-BE49-F238E27FC236}">
                <a16:creationId xmlns:a16="http://schemas.microsoft.com/office/drawing/2014/main" id="{D883C155-61AE-4D42-86D9-AEEFFA14737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71466" y="4789948"/>
            <a:ext cx="182880" cy="182880"/>
          </a:xfrm>
          <a:prstGeom prst="rect">
            <a:avLst/>
          </a:prstGeom>
        </p:spPr>
      </p:pic>
      <p:sp>
        <p:nvSpPr>
          <p:cNvPr id="46" name="Ground data text">
            <a:extLst>
              <a:ext uri="{FF2B5EF4-FFF2-40B4-BE49-F238E27FC236}">
                <a16:creationId xmlns:a16="http://schemas.microsoft.com/office/drawing/2014/main" id="{E4A205AA-06A6-49FC-AD85-D79640742F7F}"/>
              </a:ext>
            </a:extLst>
          </p:cNvPr>
          <p:cNvSpPr txBox="1"/>
          <p:nvPr/>
        </p:nvSpPr>
        <p:spPr>
          <a:xfrm>
            <a:off x="9043423" y="5084184"/>
            <a:ext cx="2704893" cy="430887"/>
          </a:xfrm>
          <a:prstGeom prst="rect">
            <a:avLst/>
          </a:prstGeom>
          <a:solidFill>
            <a:schemeClr val="bg1"/>
          </a:solidFill>
          <a:ln>
            <a:solidFill>
              <a:schemeClr val="tx1"/>
            </a:solidFill>
          </a:ln>
        </p:spPr>
        <p:txBody>
          <a:bodyPr wrap="square" rtlCol="0">
            <a:spAutoFit/>
          </a:bodyPr>
          <a:lstStyle/>
          <a:p>
            <a:r>
              <a:rPr lang="en-US" sz="1100" dirty="0"/>
              <a:t>A sparse rain gauge distribution limits algorithm calibration.</a:t>
            </a:r>
          </a:p>
        </p:txBody>
      </p:sp>
      <p:pic>
        <p:nvPicPr>
          <p:cNvPr id="47" name="Ground data close" descr="Close">
            <a:hlinkHover r:id="" action="ppaction://noaction" highlightClick="1"/>
            <a:extLst>
              <a:ext uri="{FF2B5EF4-FFF2-40B4-BE49-F238E27FC236}">
                <a16:creationId xmlns:a16="http://schemas.microsoft.com/office/drawing/2014/main" id="{8BC3EF63-80E1-4A93-97D2-6CF186C2FFD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631764" y="5089860"/>
            <a:ext cx="116551" cy="116551"/>
          </a:xfrm>
          <a:prstGeom prst="rect">
            <a:avLst/>
          </a:prstGeom>
        </p:spPr>
      </p:pic>
      <p:sp>
        <p:nvSpPr>
          <p:cNvPr id="49" name="Title 1">
            <a:extLst>
              <a:ext uri="{FF2B5EF4-FFF2-40B4-BE49-F238E27FC236}">
                <a16:creationId xmlns:a16="http://schemas.microsoft.com/office/drawing/2014/main" id="{BD6F60B6-0214-4420-90D3-871E0BF9EDC3}"/>
              </a:ext>
            </a:extLst>
          </p:cNvPr>
          <p:cNvSpPr txBox="1">
            <a:spLocks/>
          </p:cNvSpPr>
          <p:nvPr/>
        </p:nvSpPr>
        <p:spPr>
          <a:xfrm>
            <a:off x="287792" y="422711"/>
            <a:ext cx="9475285" cy="1143000"/>
          </a:xfrm>
          <a:prstGeom prst="rect">
            <a:avLst/>
          </a:prstGeom>
        </p:spPr>
        <p:txBody>
          <a:bodyPr/>
          <a:lstStyle>
            <a:lvl1pPr algn="l" defTabSz="457200" rtl="0" eaLnBrk="1" latinLnBrk="0" hangingPunct="1">
              <a:spcBef>
                <a:spcPct val="0"/>
              </a:spcBef>
              <a:buNone/>
              <a:defRPr sz="3600" kern="1200">
                <a:solidFill>
                  <a:srgbClr val="00A6D6"/>
                </a:solidFill>
                <a:latin typeface="Arial"/>
                <a:ea typeface="+mj-ea"/>
                <a:cs typeface="Arial"/>
              </a:defRPr>
            </a:lvl1pPr>
          </a:lstStyle>
          <a:p>
            <a:r>
              <a:rPr lang="en-US" sz="4267" dirty="0"/>
              <a:t>The SaS concept</a:t>
            </a:r>
          </a:p>
        </p:txBody>
      </p:sp>
      <p:sp>
        <p:nvSpPr>
          <p:cNvPr id="2" name="Isosceles Triangle 1">
            <a:hlinkClick r:id="" action="ppaction://hlinkshowjump?jump=nextslide"/>
            <a:hlinkHover r:id="" action="ppaction://noaction" highlightClick="1"/>
            <a:extLst>
              <a:ext uri="{FF2B5EF4-FFF2-40B4-BE49-F238E27FC236}">
                <a16:creationId xmlns:a16="http://schemas.microsoft.com/office/drawing/2014/main" id="{3A2BE48D-289C-4DE5-9A45-21E36E1D8EEF}"/>
              </a:ext>
            </a:extLst>
          </p:cNvPr>
          <p:cNvSpPr/>
          <p:nvPr/>
        </p:nvSpPr>
        <p:spPr>
          <a:xfrm rot="5400000">
            <a:off x="11481097" y="6135174"/>
            <a:ext cx="250764" cy="260803"/>
          </a:xfrm>
          <a:prstGeom prst="triangle">
            <a:avLst/>
          </a:prstGeom>
          <a:solidFill>
            <a:srgbClr val="00A6D6"/>
          </a:solidFill>
          <a:ln w="952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52152897-FA5D-4F88-8A16-71ADFE1B52F8}"/>
              </a:ext>
            </a:extLst>
          </p:cNvPr>
          <p:cNvSpPr>
            <a:spLocks noGrp="1"/>
          </p:cNvSpPr>
          <p:nvPr>
            <p:ph type="sldNum" sz="quarter" idx="12"/>
          </p:nvPr>
        </p:nvSpPr>
        <p:spPr/>
        <p:txBody>
          <a:bodyPr/>
          <a:lstStyle/>
          <a:p>
            <a:fld id="{96B2BAF2-A9A5-4C1C-BB6D-0E2A2D36CF8E}" type="slidenum">
              <a:rPr lang="en-US" smtClean="0"/>
              <a:t>3</a:t>
            </a:fld>
            <a:endParaRPr lang="en-US"/>
          </a:p>
        </p:txBody>
      </p:sp>
      <p:grpSp>
        <p:nvGrpSpPr>
          <p:cNvPr id="29" name="Group 28">
            <a:extLst>
              <a:ext uri="{FF2B5EF4-FFF2-40B4-BE49-F238E27FC236}">
                <a16:creationId xmlns:a16="http://schemas.microsoft.com/office/drawing/2014/main" id="{782DE4A1-5765-423F-92C7-0649AF54F39B}"/>
              </a:ext>
            </a:extLst>
          </p:cNvPr>
          <p:cNvGrpSpPr/>
          <p:nvPr/>
        </p:nvGrpSpPr>
        <p:grpSpPr>
          <a:xfrm>
            <a:off x="10214675" y="59743"/>
            <a:ext cx="1842577" cy="307778"/>
            <a:chOff x="10214675" y="59743"/>
            <a:chExt cx="1842577" cy="307778"/>
          </a:xfrm>
        </p:grpSpPr>
        <p:sp>
          <p:nvSpPr>
            <p:cNvPr id="34" name="TextBox 33">
              <a:hlinkClick r:id="" action="ppaction://hlinkshowjump?jump=firstslide"/>
              <a:hlinkHover r:id="" action="ppaction://noaction" highlightClick="1"/>
              <a:extLst>
                <a:ext uri="{FF2B5EF4-FFF2-40B4-BE49-F238E27FC236}">
                  <a16:creationId xmlns:a16="http://schemas.microsoft.com/office/drawing/2014/main" id="{06E02F87-790A-4F1D-A121-7A11208D9467}"/>
                </a:ext>
              </a:extLst>
            </p:cNvPr>
            <p:cNvSpPr txBox="1"/>
            <p:nvPr/>
          </p:nvSpPr>
          <p:spPr>
            <a:xfrm>
              <a:off x="10214675" y="59744"/>
              <a:ext cx="1842577" cy="307777"/>
            </a:xfrm>
            <a:prstGeom prst="rect">
              <a:avLst/>
            </a:prstGeom>
            <a:noFill/>
          </p:spPr>
          <p:txBody>
            <a:bodyPr wrap="square" rtlCol="0">
              <a:spAutoFit/>
            </a:bodyPr>
            <a:lstStyle/>
            <a:p>
              <a:r>
                <a:rPr lang="en-US" sz="1400" b="1" dirty="0">
                  <a:solidFill>
                    <a:schemeClr val="accent3">
                      <a:lumMod val="75000"/>
                    </a:schemeClr>
                  </a:solidFill>
                </a:rPr>
                <a:t>Back to main menu</a:t>
              </a:r>
            </a:p>
          </p:txBody>
        </p:sp>
        <p:pic>
          <p:nvPicPr>
            <p:cNvPr id="35" name="Graphic 34" descr="Back">
              <a:extLst>
                <a:ext uri="{FF2B5EF4-FFF2-40B4-BE49-F238E27FC236}">
                  <a16:creationId xmlns:a16="http://schemas.microsoft.com/office/drawing/2014/main" id="{8A5763F6-35A7-497C-B611-73EC3171FDB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749475" y="59743"/>
              <a:ext cx="307777" cy="307777"/>
            </a:xfrm>
            <a:prstGeom prst="rect">
              <a:avLst/>
            </a:prstGeom>
          </p:spPr>
        </p:pic>
      </p:grpSp>
    </p:spTree>
    <p:extLst>
      <p:ext uri="{BB962C8B-B14F-4D97-AF65-F5344CB8AC3E}">
        <p14:creationId xmlns:p14="http://schemas.microsoft.com/office/powerpoint/2010/main" val="1728312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9" restart="whenNotActive" fill="hold" evtFilter="cancelBubble" nodeType="interactiveSeq">
                <p:stCondLst>
                  <p:cond evt="onClick" delay="0">
                    <p:tgtEl>
                      <p:spTgt spid="41"/>
                    </p:tgtEl>
                  </p:cond>
                </p:stCondLst>
                <p:endSync evt="end" delay="0">
                  <p:rtn val="all"/>
                </p:endSync>
                <p:childTnLst>
                  <p:par>
                    <p:cTn id="10" fill="hold">
                      <p:stCondLst>
                        <p:cond delay="0"/>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9"/>
                                        </p:tgtEl>
                                        <p:attrNameLst>
                                          <p:attrName>style.visibility</p:attrName>
                                        </p:attrNameLst>
                                      </p:cBhvr>
                                      <p:to>
                                        <p:strVal val="hidden"/>
                                      </p:to>
                                    </p:set>
                                  </p:childTnLst>
                                </p:cTn>
                              </p:par>
                              <p:par>
                                <p:cTn id="14" presetID="1" presetClass="exit" presetSubtype="0" fill="hold" nodeType="withEffect">
                                  <p:stCondLst>
                                    <p:cond delay="0"/>
                                  </p:stCondLst>
                                  <p:childTnLst>
                                    <p:set>
                                      <p:cBhvr>
                                        <p:cTn id="15"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6" restart="whenNotActive" fill="hold" evtFilter="cancelBubble" nodeType="interactiveSeq">
                <p:stCondLst>
                  <p:cond evt="onClick" delay="0">
                    <p:tgtEl>
                      <p:spTgt spid="33"/>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seq concurrent="1" nextAc="seek">
              <p:cTn id="23" restart="whenNotActive" fill="hold" evtFilter="cancelBubble" nodeType="interactiveSeq">
                <p:stCondLst>
                  <p:cond evt="onClick" delay="0">
                    <p:tgtEl>
                      <p:spTgt spid="43"/>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43"/>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30" restart="whenNotActive" fill="hold" evtFilter="cancelBubble" nodeType="interactiveSeq">
                <p:stCondLst>
                  <p:cond evt="onClick" delay="0">
                    <p:tgtEl>
                      <p:spTgt spid="31"/>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31"/>
                  </p:tgtEl>
                </p:cond>
              </p:nextCondLst>
            </p:seq>
            <p:seq concurrent="1" nextAc="seek">
              <p:cTn id="37" restart="whenNotActive" fill="hold" evtFilter="cancelBubble" nodeType="interactiveSeq">
                <p:stCondLst>
                  <p:cond evt="onClick" delay="0">
                    <p:tgtEl>
                      <p:spTgt spid="45"/>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45"/>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44" restart="whenNotActive" fill="hold" evtFilter="cancelBubble" nodeType="interactiveSeq">
                <p:stCondLst>
                  <p:cond evt="onClick" delay="0">
                    <p:tgtEl>
                      <p:spTgt spid="32"/>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par>
                                <p:cTn id="49" presetID="1" presetClass="entr" presetSubtype="0" fill="hold" grpId="2" nodeType="with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51" restart="whenNotActive" fill="hold" evtFilter="cancelBubble" nodeType="interactiveSeq">
                <p:stCondLst>
                  <p:cond evt="onClick" delay="0">
                    <p:tgtEl>
                      <p:spTgt spid="47"/>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47"/>
                                        </p:tgtEl>
                                        <p:attrNameLst>
                                          <p:attrName>style.visibility</p:attrName>
                                        </p:attrNameLst>
                                      </p:cBhvr>
                                      <p:to>
                                        <p:strVal val="hidden"/>
                                      </p:to>
                                    </p:set>
                                  </p:childTnLst>
                                </p:cTn>
                              </p:par>
                              <p:par>
                                <p:cTn id="56" presetID="1" presetClass="exit" presetSubtype="0" fill="hold" grpId="3" nodeType="withEffect">
                                  <p:stCondLst>
                                    <p:cond delay="0"/>
                                  </p:stCondLst>
                                  <p:childTnLst>
                                    <p:set>
                                      <p:cBhvr>
                                        <p:cTn id="57"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7"/>
                  </p:tgtEl>
                </p:cond>
              </p:nextCondLst>
            </p:seq>
          </p:childTnLst>
        </p:cTn>
      </p:par>
    </p:tnLst>
    <p:bldLst>
      <p:bldP spid="9" grpId="0" animBg="1"/>
      <p:bldP spid="9" grpId="1" animBg="1"/>
      <p:bldP spid="42" grpId="0" animBg="1"/>
      <p:bldP spid="42" grpId="1" animBg="1"/>
      <p:bldP spid="44" grpId="0" animBg="1"/>
      <p:bldP spid="44" grpId="1" animBg="1"/>
      <p:bldP spid="46" grpId="1" animBg="1"/>
      <p:bldP spid="46" grpId="2" animBg="1"/>
      <p:bldP spid="46" grpId="3"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82D66101-411B-4161-B943-FB5EAA2980E0}"/>
              </a:ext>
            </a:extLst>
          </p:cNvPr>
          <p:cNvSpPr txBox="1">
            <a:spLocks/>
          </p:cNvSpPr>
          <p:nvPr/>
        </p:nvSpPr>
        <p:spPr>
          <a:xfrm>
            <a:off x="287792" y="422711"/>
            <a:ext cx="9862894" cy="1143000"/>
          </a:xfrm>
          <a:prstGeom prst="rect">
            <a:avLst/>
          </a:prstGeom>
        </p:spPr>
        <p:txBody>
          <a:bodyPr/>
          <a:lstStyle>
            <a:lvl1pPr algn="l" defTabSz="457200" rtl="0" eaLnBrk="1" latinLnBrk="0" hangingPunct="1">
              <a:spcBef>
                <a:spcPct val="0"/>
              </a:spcBef>
              <a:buNone/>
              <a:defRPr sz="3600" kern="1200">
                <a:solidFill>
                  <a:srgbClr val="00A6D6"/>
                </a:solidFill>
                <a:latin typeface="Arial"/>
                <a:ea typeface="+mj-ea"/>
                <a:cs typeface="Arial"/>
              </a:defRPr>
            </a:lvl1pPr>
          </a:lstStyle>
          <a:p>
            <a:r>
              <a:rPr lang="en-US" sz="4267" dirty="0"/>
              <a:t>The SaS concept – Input data overview</a:t>
            </a:r>
          </a:p>
        </p:txBody>
      </p:sp>
      <p:grpSp>
        <p:nvGrpSpPr>
          <p:cNvPr id="5" name="Group 4">
            <a:extLst>
              <a:ext uri="{FF2B5EF4-FFF2-40B4-BE49-F238E27FC236}">
                <a16:creationId xmlns:a16="http://schemas.microsoft.com/office/drawing/2014/main" id="{1E58CC7C-154A-4EB5-B864-1F96BDDD3262}"/>
              </a:ext>
            </a:extLst>
          </p:cNvPr>
          <p:cNvGrpSpPr/>
          <p:nvPr/>
        </p:nvGrpSpPr>
        <p:grpSpPr>
          <a:xfrm>
            <a:off x="3123688" y="1681908"/>
            <a:ext cx="9153373" cy="4830897"/>
            <a:chOff x="2863481" y="1636909"/>
            <a:chExt cx="9153373" cy="4830897"/>
          </a:xfrm>
        </p:grpSpPr>
        <p:sp>
          <p:nvSpPr>
            <p:cNvPr id="7" name="TextBox 6">
              <a:hlinkClick r:id="rId2" action="ppaction://hlinksldjump"/>
              <a:hlinkHover r:id="" action="ppaction://noaction" highlightClick="1"/>
              <a:extLst>
                <a:ext uri="{FF2B5EF4-FFF2-40B4-BE49-F238E27FC236}">
                  <a16:creationId xmlns:a16="http://schemas.microsoft.com/office/drawing/2014/main" id="{63BEF5B2-EABF-4795-8E99-CF407AD9D2AA}"/>
                </a:ext>
              </a:extLst>
            </p:cNvPr>
            <p:cNvSpPr txBox="1"/>
            <p:nvPr/>
          </p:nvSpPr>
          <p:spPr>
            <a:xfrm>
              <a:off x="3643883" y="2213632"/>
              <a:ext cx="1190350" cy="523220"/>
            </a:xfrm>
            <a:prstGeom prst="rect">
              <a:avLst/>
            </a:prstGeom>
            <a:noFill/>
          </p:spPr>
          <p:txBody>
            <a:bodyPr wrap="square" rtlCol="0">
              <a:spAutoFit/>
            </a:bodyPr>
            <a:lstStyle/>
            <a:p>
              <a:pPr algn="r"/>
              <a:r>
                <a:rPr lang="en-US" sz="1400" dirty="0">
                  <a:solidFill>
                    <a:srgbClr val="96B0DE"/>
                  </a:solidFill>
                </a:rPr>
                <a:t>MSG – SEVIRI</a:t>
              </a:r>
            </a:p>
            <a:p>
              <a:pPr algn="r"/>
              <a:r>
                <a:rPr lang="en-US" sz="1400" i="1" dirty="0">
                  <a:solidFill>
                    <a:srgbClr val="96B0DE"/>
                  </a:solidFill>
                </a:rPr>
                <a:t>Clouds</a:t>
              </a:r>
            </a:p>
          </p:txBody>
        </p:sp>
        <p:sp>
          <p:nvSpPr>
            <p:cNvPr id="16" name="TextBox 15">
              <a:hlinkClick r:id="rId3" action="ppaction://hlinksldjump"/>
              <a:hlinkHover r:id="" action="ppaction://noaction" highlightClick="1"/>
              <a:extLst>
                <a:ext uri="{FF2B5EF4-FFF2-40B4-BE49-F238E27FC236}">
                  <a16:creationId xmlns:a16="http://schemas.microsoft.com/office/drawing/2014/main" id="{8B5D427D-F9AF-4A80-BF88-B01EEF64EA58}"/>
                </a:ext>
              </a:extLst>
            </p:cNvPr>
            <p:cNvSpPr txBox="1"/>
            <p:nvPr/>
          </p:nvSpPr>
          <p:spPr>
            <a:xfrm>
              <a:off x="4108728" y="5244944"/>
              <a:ext cx="725505" cy="307777"/>
            </a:xfrm>
            <a:prstGeom prst="rect">
              <a:avLst/>
            </a:prstGeom>
            <a:noFill/>
          </p:spPr>
          <p:txBody>
            <a:bodyPr wrap="square" rtlCol="0">
              <a:spAutoFit/>
            </a:bodyPr>
            <a:lstStyle/>
            <a:p>
              <a:pPr algn="r"/>
              <a:r>
                <a:rPr lang="en-US" sz="1400" dirty="0">
                  <a:solidFill>
                    <a:schemeClr val="bg1">
                      <a:lumMod val="50000"/>
                    </a:schemeClr>
                  </a:solidFill>
                </a:rPr>
                <a:t>DEM</a:t>
              </a:r>
            </a:p>
          </p:txBody>
        </p:sp>
        <p:sp>
          <p:nvSpPr>
            <p:cNvPr id="22" name="TextBox 21">
              <a:hlinkClick r:id="rId4" action="ppaction://hlinksldjump"/>
              <a:hlinkHover r:id="" action="ppaction://noaction" highlightClick="1"/>
              <a:extLst>
                <a:ext uri="{FF2B5EF4-FFF2-40B4-BE49-F238E27FC236}">
                  <a16:creationId xmlns:a16="http://schemas.microsoft.com/office/drawing/2014/main" id="{38CB4186-F7DC-4FDD-8B80-027D935B88D1}"/>
                </a:ext>
              </a:extLst>
            </p:cNvPr>
            <p:cNvSpPr txBox="1"/>
            <p:nvPr/>
          </p:nvSpPr>
          <p:spPr>
            <a:xfrm>
              <a:off x="3500760" y="3139177"/>
              <a:ext cx="1333473" cy="523220"/>
            </a:xfrm>
            <a:prstGeom prst="rect">
              <a:avLst/>
            </a:prstGeom>
            <a:noFill/>
          </p:spPr>
          <p:txBody>
            <a:bodyPr wrap="square" rtlCol="0">
              <a:spAutoFit/>
            </a:bodyPr>
            <a:lstStyle/>
            <a:p>
              <a:pPr algn="r"/>
              <a:r>
                <a:rPr lang="en-US" sz="1400" dirty="0">
                  <a:solidFill>
                    <a:srgbClr val="BF9000"/>
                  </a:solidFill>
                </a:rPr>
                <a:t>S5P – TROPOMI</a:t>
              </a:r>
            </a:p>
            <a:p>
              <a:pPr algn="r"/>
              <a:r>
                <a:rPr lang="en-US" sz="1400" i="1" dirty="0">
                  <a:solidFill>
                    <a:srgbClr val="BF9000"/>
                  </a:solidFill>
                </a:rPr>
                <a:t>Aerosols</a:t>
              </a:r>
            </a:p>
          </p:txBody>
        </p:sp>
        <p:sp>
          <p:nvSpPr>
            <p:cNvPr id="23" name="TextBox 22">
              <a:hlinkClick r:id="rId5" action="ppaction://hlinksldjump"/>
              <a:hlinkHover r:id="" action="ppaction://noaction" highlightClick="1"/>
              <a:extLst>
                <a:ext uri="{FF2B5EF4-FFF2-40B4-BE49-F238E27FC236}">
                  <a16:creationId xmlns:a16="http://schemas.microsoft.com/office/drawing/2014/main" id="{A372660F-E459-4385-B3CB-07EE59CE9AB4}"/>
                </a:ext>
              </a:extLst>
            </p:cNvPr>
            <p:cNvSpPr txBox="1"/>
            <p:nvPr/>
          </p:nvSpPr>
          <p:spPr>
            <a:xfrm>
              <a:off x="2863482" y="3951479"/>
              <a:ext cx="1970751" cy="502573"/>
            </a:xfrm>
            <a:prstGeom prst="rect">
              <a:avLst/>
            </a:prstGeom>
            <a:noFill/>
          </p:spPr>
          <p:txBody>
            <a:bodyPr wrap="square" rtlCol="0">
              <a:spAutoFit/>
            </a:bodyPr>
            <a:lstStyle/>
            <a:p>
              <a:pPr algn="r"/>
              <a:r>
                <a:rPr lang="en-US" sz="1333" dirty="0">
                  <a:solidFill>
                    <a:srgbClr val="C19D85"/>
                  </a:solidFill>
                </a:rPr>
                <a:t>S3 – SLSTR</a:t>
              </a:r>
            </a:p>
            <a:p>
              <a:pPr algn="r"/>
              <a:r>
                <a:rPr lang="en-US" sz="1333" i="1" dirty="0">
                  <a:solidFill>
                    <a:srgbClr val="C19D85"/>
                  </a:solidFill>
                </a:rPr>
                <a:t>Land surface temperature</a:t>
              </a:r>
            </a:p>
          </p:txBody>
        </p:sp>
        <p:sp>
          <p:nvSpPr>
            <p:cNvPr id="24" name="TextBox 23">
              <a:hlinkClick r:id="rId6" action="ppaction://hlinksldjump"/>
              <a:hlinkHover r:id="" action="ppaction://noaction" highlightClick="1"/>
              <a:extLst>
                <a:ext uri="{FF2B5EF4-FFF2-40B4-BE49-F238E27FC236}">
                  <a16:creationId xmlns:a16="http://schemas.microsoft.com/office/drawing/2014/main" id="{7D8D58B2-E7E9-42D5-AE48-1F7AAC8305F1}"/>
                </a:ext>
              </a:extLst>
            </p:cNvPr>
            <p:cNvSpPr txBox="1"/>
            <p:nvPr/>
          </p:nvSpPr>
          <p:spPr>
            <a:xfrm>
              <a:off x="3148999" y="4541987"/>
              <a:ext cx="1685234" cy="523220"/>
            </a:xfrm>
            <a:prstGeom prst="rect">
              <a:avLst/>
            </a:prstGeom>
            <a:noFill/>
          </p:spPr>
          <p:txBody>
            <a:bodyPr wrap="square" rtlCol="0">
              <a:spAutoFit/>
            </a:bodyPr>
            <a:lstStyle/>
            <a:p>
              <a:pPr algn="r"/>
              <a:r>
                <a:rPr lang="en-US" sz="1400" dirty="0">
                  <a:solidFill>
                    <a:srgbClr val="FF7F7F"/>
                  </a:solidFill>
                </a:rPr>
                <a:t>S1 – GRD</a:t>
              </a:r>
            </a:p>
            <a:p>
              <a:pPr algn="r"/>
              <a:r>
                <a:rPr lang="en-US" sz="1400" i="1" dirty="0">
                  <a:solidFill>
                    <a:srgbClr val="FF7F7F"/>
                  </a:solidFill>
                </a:rPr>
                <a:t>Soil moisture related</a:t>
              </a:r>
            </a:p>
          </p:txBody>
        </p:sp>
        <p:grpSp>
          <p:nvGrpSpPr>
            <p:cNvPr id="8" name="Group 7">
              <a:extLst>
                <a:ext uri="{FF2B5EF4-FFF2-40B4-BE49-F238E27FC236}">
                  <a16:creationId xmlns:a16="http://schemas.microsoft.com/office/drawing/2014/main" id="{698466DC-4447-4E19-AFC4-543800668EDB}"/>
                </a:ext>
              </a:extLst>
            </p:cNvPr>
            <p:cNvGrpSpPr/>
            <p:nvPr/>
          </p:nvGrpSpPr>
          <p:grpSpPr>
            <a:xfrm>
              <a:off x="4356582" y="1636909"/>
              <a:ext cx="7660272" cy="3939665"/>
              <a:chOff x="1971191" y="1166256"/>
              <a:chExt cx="6991001" cy="3595460"/>
            </a:xfrm>
          </p:grpSpPr>
          <p:grpSp>
            <p:nvGrpSpPr>
              <p:cNvPr id="9" name="Group 8">
                <a:extLst>
                  <a:ext uri="{FF2B5EF4-FFF2-40B4-BE49-F238E27FC236}">
                    <a16:creationId xmlns:a16="http://schemas.microsoft.com/office/drawing/2014/main" id="{2FA825A6-FD8C-43E6-AF21-B4BC4D6CA3F9}"/>
                  </a:ext>
                </a:extLst>
              </p:cNvPr>
              <p:cNvGrpSpPr/>
              <p:nvPr/>
            </p:nvGrpSpPr>
            <p:grpSpPr>
              <a:xfrm>
                <a:off x="1971191" y="1166256"/>
                <a:ext cx="6889850" cy="3594428"/>
                <a:chOff x="1971191" y="1166256"/>
                <a:chExt cx="6889850" cy="3594428"/>
              </a:xfrm>
            </p:grpSpPr>
            <p:pic>
              <p:nvPicPr>
                <p:cNvPr id="14" name="Picture 13">
                  <a:extLst>
                    <a:ext uri="{FF2B5EF4-FFF2-40B4-BE49-F238E27FC236}">
                      <a16:creationId xmlns:a16="http://schemas.microsoft.com/office/drawing/2014/main" id="{077B9A07-F870-4765-B0DA-B1BB20AF38DC}"/>
                    </a:ext>
                  </a:extLst>
                </p:cNvPr>
                <p:cNvPicPr>
                  <a:picLocks noChangeAspect="1"/>
                </p:cNvPicPr>
                <p:nvPr/>
              </p:nvPicPr>
              <p:blipFill>
                <a:blip r:embed="rId7"/>
                <a:stretch>
                  <a:fillRect/>
                </a:stretch>
              </p:blipFill>
              <p:spPr>
                <a:xfrm>
                  <a:off x="1971191" y="1166256"/>
                  <a:ext cx="6889850" cy="2998561"/>
                </a:xfrm>
                <a:prstGeom prst="rect">
                  <a:avLst/>
                </a:prstGeom>
              </p:spPr>
            </p:pic>
            <p:sp>
              <p:nvSpPr>
                <p:cNvPr id="15" name="Rectangle 14">
                  <a:extLst>
                    <a:ext uri="{FF2B5EF4-FFF2-40B4-BE49-F238E27FC236}">
                      <a16:creationId xmlns:a16="http://schemas.microsoft.com/office/drawing/2014/main" id="{E86FD85A-77E9-4ABD-82AE-464E67BB7D14}"/>
                    </a:ext>
                  </a:extLst>
                </p:cNvPr>
                <p:cNvSpPr/>
                <p:nvPr/>
              </p:nvSpPr>
              <p:spPr>
                <a:xfrm>
                  <a:off x="2457052" y="4377931"/>
                  <a:ext cx="877824" cy="332934"/>
                </a:xfrm>
                <a:prstGeom prst="rect">
                  <a:avLst/>
                </a:prstGeom>
                <a:solidFill>
                  <a:schemeClr val="bg2">
                    <a:lumMod val="85000"/>
                    <a:alpha val="40000"/>
                  </a:schemeClr>
                </a:solidFill>
                <a:ln w="9525" cap="flat" cmpd="sng" algn="ctr">
                  <a:solidFill>
                    <a:srgbClr val="00A6D6"/>
                  </a:solidFill>
                  <a:prstDash val="dashDot"/>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pic>
              <p:nvPicPr>
                <p:cNvPr id="17" name="Picture 16" descr="A picture containing airplane&#10;&#10;Description automatically generated">
                  <a:extLst>
                    <a:ext uri="{FF2B5EF4-FFF2-40B4-BE49-F238E27FC236}">
                      <a16:creationId xmlns:a16="http://schemas.microsoft.com/office/drawing/2014/main" id="{954163EE-1AC2-4A85-A47D-69D27264F898}"/>
                    </a:ext>
                  </a:extLst>
                </p:cNvPr>
                <p:cNvPicPr>
                  <a:picLocks noChangeAspect="1"/>
                </p:cNvPicPr>
                <p:nvPr/>
              </p:nvPicPr>
              <p:blipFill>
                <a:blip r:embed="rId8">
                  <a:duotone>
                    <a:schemeClr val="accent5">
                      <a:shade val="45000"/>
                      <a:satMod val="135000"/>
                    </a:schemeClr>
                    <a:prstClr val="white"/>
                  </a:duotone>
                </a:blip>
                <a:stretch>
                  <a:fillRect/>
                </a:stretch>
              </p:blipFill>
              <p:spPr>
                <a:xfrm>
                  <a:off x="2584901" y="4328112"/>
                  <a:ext cx="622126" cy="432572"/>
                </a:xfrm>
                <a:prstGeom prst="rect">
                  <a:avLst/>
                </a:prstGeom>
              </p:spPr>
            </p:pic>
          </p:grpSp>
          <p:sp>
            <p:nvSpPr>
              <p:cNvPr id="10" name="Rectangle 9">
                <a:extLst>
                  <a:ext uri="{FF2B5EF4-FFF2-40B4-BE49-F238E27FC236}">
                    <a16:creationId xmlns:a16="http://schemas.microsoft.com/office/drawing/2014/main" id="{4A455980-FB18-4FB7-AB4A-0BC56C4D733B}"/>
                  </a:ext>
                </a:extLst>
              </p:cNvPr>
              <p:cNvSpPr/>
              <p:nvPr/>
            </p:nvSpPr>
            <p:spPr>
              <a:xfrm>
                <a:off x="6781679" y="1295230"/>
                <a:ext cx="2180513" cy="298392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Left Brace 10">
                <a:extLst>
                  <a:ext uri="{FF2B5EF4-FFF2-40B4-BE49-F238E27FC236}">
                    <a16:creationId xmlns:a16="http://schemas.microsoft.com/office/drawing/2014/main" id="{17FA3DA1-C3BC-4910-8EB2-47E049CA1437}"/>
                  </a:ext>
                </a:extLst>
              </p:cNvPr>
              <p:cNvSpPr/>
              <p:nvPr/>
            </p:nvSpPr>
            <p:spPr>
              <a:xfrm rot="10800000">
                <a:off x="6769508" y="1702427"/>
                <a:ext cx="91440" cy="3059289"/>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pic>
            <p:nvPicPr>
              <p:cNvPr id="12" name="Picture 11">
                <a:extLst>
                  <a:ext uri="{FF2B5EF4-FFF2-40B4-BE49-F238E27FC236}">
                    <a16:creationId xmlns:a16="http://schemas.microsoft.com/office/drawing/2014/main" id="{F1BCFEFF-0141-458E-8C5D-12E53073259E}"/>
                  </a:ext>
                </a:extLst>
              </p:cNvPr>
              <p:cNvPicPr>
                <a:picLocks noChangeAspect="1"/>
              </p:cNvPicPr>
              <p:nvPr/>
            </p:nvPicPr>
            <p:blipFill>
              <a:blip r:embed="rId9"/>
              <a:stretch>
                <a:fillRect/>
              </a:stretch>
            </p:blipFill>
            <p:spPr>
              <a:xfrm>
                <a:off x="6908230" y="2704599"/>
                <a:ext cx="1779947" cy="1517388"/>
              </a:xfrm>
              <a:prstGeom prst="rect">
                <a:avLst/>
              </a:prstGeom>
            </p:spPr>
          </p:pic>
          <p:sp>
            <p:nvSpPr>
              <p:cNvPr id="13" name="TextBox 12">
                <a:extLst>
                  <a:ext uri="{FF2B5EF4-FFF2-40B4-BE49-F238E27FC236}">
                    <a16:creationId xmlns:a16="http://schemas.microsoft.com/office/drawing/2014/main" id="{C65F00A0-C0EB-48A5-AF48-9360AFE36FFD}"/>
                  </a:ext>
                </a:extLst>
              </p:cNvPr>
              <p:cNvSpPr txBox="1"/>
              <p:nvPr/>
            </p:nvSpPr>
            <p:spPr>
              <a:xfrm>
                <a:off x="7021596" y="2142316"/>
                <a:ext cx="1779947" cy="523220"/>
              </a:xfrm>
              <a:prstGeom prst="rect">
                <a:avLst/>
              </a:prstGeom>
              <a:noFill/>
            </p:spPr>
            <p:txBody>
              <a:bodyPr wrap="square" rtlCol="0">
                <a:spAutoFit/>
              </a:bodyPr>
              <a:lstStyle/>
              <a:p>
                <a:pPr algn="ctr"/>
                <a:r>
                  <a:rPr lang="en-US" sz="1400" dirty="0"/>
                  <a:t>Convolutional Neural Networks</a:t>
                </a:r>
              </a:p>
            </p:txBody>
          </p:sp>
        </p:grpSp>
        <p:grpSp>
          <p:nvGrpSpPr>
            <p:cNvPr id="4" name="Group 3">
              <a:extLst>
                <a:ext uri="{FF2B5EF4-FFF2-40B4-BE49-F238E27FC236}">
                  <a16:creationId xmlns:a16="http://schemas.microsoft.com/office/drawing/2014/main" id="{4200167E-F98A-446D-B658-92C0CC3C4EDF}"/>
                </a:ext>
              </a:extLst>
            </p:cNvPr>
            <p:cNvGrpSpPr/>
            <p:nvPr/>
          </p:nvGrpSpPr>
          <p:grpSpPr>
            <a:xfrm>
              <a:off x="2863481" y="5729142"/>
              <a:ext cx="3019140" cy="738664"/>
              <a:chOff x="2863481" y="5729142"/>
              <a:chExt cx="3019140" cy="738664"/>
            </a:xfrm>
          </p:grpSpPr>
          <p:sp>
            <p:nvSpPr>
              <p:cNvPr id="19" name="TextBox 18">
                <a:hlinkClick r:id="rId10" action="ppaction://hlinksldjump"/>
                <a:hlinkHover r:id="" action="ppaction://noaction" highlightClick="1"/>
                <a:extLst>
                  <a:ext uri="{FF2B5EF4-FFF2-40B4-BE49-F238E27FC236}">
                    <a16:creationId xmlns:a16="http://schemas.microsoft.com/office/drawing/2014/main" id="{859CBED3-8E61-4E7C-8CC4-871A05938C9B}"/>
                  </a:ext>
                </a:extLst>
              </p:cNvPr>
              <p:cNvSpPr txBox="1"/>
              <p:nvPr/>
            </p:nvSpPr>
            <p:spPr>
              <a:xfrm>
                <a:off x="2863481" y="5729142"/>
                <a:ext cx="1970751" cy="738664"/>
              </a:xfrm>
              <a:prstGeom prst="rect">
                <a:avLst/>
              </a:prstGeom>
              <a:noFill/>
            </p:spPr>
            <p:txBody>
              <a:bodyPr wrap="square" rtlCol="0">
                <a:spAutoFit/>
              </a:bodyPr>
              <a:lstStyle/>
              <a:p>
                <a:pPr algn="r"/>
                <a:r>
                  <a:rPr lang="en-US" sz="1400" dirty="0">
                    <a:solidFill>
                      <a:schemeClr val="tx2">
                        <a:lumMod val="60000"/>
                        <a:lumOff val="40000"/>
                      </a:schemeClr>
                    </a:solidFill>
                  </a:rPr>
                  <a:t>S2 – MSI</a:t>
                </a:r>
              </a:p>
              <a:p>
                <a:pPr algn="r"/>
                <a:r>
                  <a:rPr lang="en-US" sz="1400" i="1" dirty="0">
                    <a:solidFill>
                      <a:schemeClr val="tx2">
                        <a:lumMod val="60000"/>
                        <a:lumOff val="40000"/>
                      </a:schemeClr>
                    </a:solidFill>
                  </a:rPr>
                  <a:t>Additional multispectral information</a:t>
                </a:r>
              </a:p>
            </p:txBody>
          </p:sp>
          <p:grpSp>
            <p:nvGrpSpPr>
              <p:cNvPr id="3" name="Group 2">
                <a:extLst>
                  <a:ext uri="{FF2B5EF4-FFF2-40B4-BE49-F238E27FC236}">
                    <a16:creationId xmlns:a16="http://schemas.microsoft.com/office/drawing/2014/main" id="{88976047-FCFD-4AFE-8A4A-F8B824035689}"/>
                  </a:ext>
                </a:extLst>
              </p:cNvPr>
              <p:cNvGrpSpPr/>
              <p:nvPr/>
            </p:nvGrpSpPr>
            <p:grpSpPr>
              <a:xfrm>
                <a:off x="4920755" y="5808348"/>
                <a:ext cx="961866" cy="364807"/>
                <a:chOff x="4920755" y="5808348"/>
                <a:chExt cx="961866" cy="364807"/>
              </a:xfrm>
            </p:grpSpPr>
            <p:sp>
              <p:nvSpPr>
                <p:cNvPr id="18" name="Rectangle 17">
                  <a:extLst>
                    <a:ext uri="{FF2B5EF4-FFF2-40B4-BE49-F238E27FC236}">
                      <a16:creationId xmlns:a16="http://schemas.microsoft.com/office/drawing/2014/main" id="{6DDE7E55-4530-4C5E-AEFD-1FA690A3623E}"/>
                    </a:ext>
                  </a:extLst>
                </p:cNvPr>
                <p:cNvSpPr/>
                <p:nvPr/>
              </p:nvSpPr>
              <p:spPr>
                <a:xfrm>
                  <a:off x="4920760" y="5808348"/>
                  <a:ext cx="961861" cy="364807"/>
                </a:xfrm>
                <a:prstGeom prst="rect">
                  <a:avLst/>
                </a:prstGeom>
                <a:noFill/>
                <a:ln w="9525" cap="flat" cmpd="sng" algn="ctr">
                  <a:solidFill>
                    <a:srgbClr val="00A6D6"/>
                  </a:solidFill>
                  <a:prstDash val="dashDot"/>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2" name="Rectangle 1">
                  <a:extLst>
                    <a:ext uri="{FF2B5EF4-FFF2-40B4-BE49-F238E27FC236}">
                      <a16:creationId xmlns:a16="http://schemas.microsoft.com/office/drawing/2014/main" id="{E6BDFC3D-51AC-4A85-A904-65632B996CAD}"/>
                    </a:ext>
                  </a:extLst>
                </p:cNvPr>
                <p:cNvSpPr/>
                <p:nvPr/>
              </p:nvSpPr>
              <p:spPr>
                <a:xfrm>
                  <a:off x="4920759" y="6127435"/>
                  <a:ext cx="961861" cy="45719"/>
                </a:xfrm>
                <a:prstGeom prst="rect">
                  <a:avLst/>
                </a:prstGeom>
                <a:solidFill>
                  <a:srgbClr val="7030A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78BB3C8-C6B2-4B3E-B173-B3725F641ECE}"/>
                    </a:ext>
                  </a:extLst>
                </p:cNvPr>
                <p:cNvSpPr/>
                <p:nvPr/>
              </p:nvSpPr>
              <p:spPr>
                <a:xfrm>
                  <a:off x="4920759" y="6081715"/>
                  <a:ext cx="961861" cy="45719"/>
                </a:xfrm>
                <a:prstGeom prst="rect">
                  <a:avLst/>
                </a:prstGeom>
                <a:solidFill>
                  <a:srgbClr val="00206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97DDA7B-751B-45C1-88BF-BEEE76725E04}"/>
                    </a:ext>
                  </a:extLst>
                </p:cNvPr>
                <p:cNvSpPr/>
                <p:nvPr/>
              </p:nvSpPr>
              <p:spPr>
                <a:xfrm>
                  <a:off x="4920759" y="6035995"/>
                  <a:ext cx="961861" cy="45719"/>
                </a:xfrm>
                <a:prstGeom prst="rect">
                  <a:avLst/>
                </a:prstGeom>
                <a:solidFill>
                  <a:srgbClr val="0070C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2CC92D3-C2B0-45C6-ADF6-F980682DF46E}"/>
                    </a:ext>
                  </a:extLst>
                </p:cNvPr>
                <p:cNvSpPr/>
                <p:nvPr/>
              </p:nvSpPr>
              <p:spPr>
                <a:xfrm>
                  <a:off x="4920758" y="5990275"/>
                  <a:ext cx="961861" cy="45719"/>
                </a:xfrm>
                <a:prstGeom prst="rect">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1ED354C-7166-4805-B2C3-FA8024AF2170}"/>
                    </a:ext>
                  </a:extLst>
                </p:cNvPr>
                <p:cNvSpPr/>
                <p:nvPr/>
              </p:nvSpPr>
              <p:spPr>
                <a:xfrm>
                  <a:off x="4920758" y="5947168"/>
                  <a:ext cx="961861" cy="45719"/>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3900B5E-450D-4F14-A765-D0F9361DA66E}"/>
                    </a:ext>
                  </a:extLst>
                </p:cNvPr>
                <p:cNvSpPr/>
                <p:nvPr/>
              </p:nvSpPr>
              <p:spPr>
                <a:xfrm>
                  <a:off x="4920756" y="5902646"/>
                  <a:ext cx="961861" cy="45719"/>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5691C25-F8E4-47B3-9B6D-559EFD34D475}"/>
                    </a:ext>
                  </a:extLst>
                </p:cNvPr>
                <p:cNvSpPr/>
                <p:nvPr/>
              </p:nvSpPr>
              <p:spPr>
                <a:xfrm>
                  <a:off x="4920755" y="5856926"/>
                  <a:ext cx="961861" cy="45719"/>
                </a:xfrm>
                <a:prstGeom prst="rect">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BDBBA632-5F33-4192-BC48-751724BE65BD}"/>
                    </a:ext>
                  </a:extLst>
                </p:cNvPr>
                <p:cNvSpPr/>
                <p:nvPr/>
              </p:nvSpPr>
              <p:spPr>
                <a:xfrm>
                  <a:off x="4920755" y="5811806"/>
                  <a:ext cx="961861" cy="45719"/>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32" name="TextBox 31">
            <a:extLst>
              <a:ext uri="{FF2B5EF4-FFF2-40B4-BE49-F238E27FC236}">
                <a16:creationId xmlns:a16="http://schemas.microsoft.com/office/drawing/2014/main" id="{D820B6AC-6FE4-42EC-B012-B20BABFDA3EB}"/>
              </a:ext>
            </a:extLst>
          </p:cNvPr>
          <p:cNvSpPr txBox="1"/>
          <p:nvPr/>
        </p:nvSpPr>
        <p:spPr>
          <a:xfrm>
            <a:off x="215186" y="1662725"/>
            <a:ext cx="2868589" cy="3323987"/>
          </a:xfrm>
          <a:prstGeom prst="rect">
            <a:avLst/>
          </a:prstGeom>
          <a:noFill/>
        </p:spPr>
        <p:txBody>
          <a:bodyPr wrap="square" rtlCol="0">
            <a:spAutoFit/>
          </a:bodyPr>
          <a:lstStyle/>
          <a:p>
            <a:r>
              <a:rPr lang="en-US" sz="1400" dirty="0"/>
              <a:t>The rainfall retrieval algorithm will use a multi-satellite and multi-sensor approach, using information about clouds, aerosols in the atmosphere, land surface temperature and soil moisture derived from the European Space Agency’s Sentinel satellites and from </a:t>
            </a:r>
            <a:r>
              <a:rPr lang="en-US" sz="1400" dirty="0" err="1"/>
              <a:t>Meteosat</a:t>
            </a:r>
            <a:r>
              <a:rPr lang="en-US" sz="1400" dirty="0"/>
              <a:t>. A digital elevation model will also be incorporated to account for the effect of topography in the rainfall process. Lastly, Sentinel 2 multispectral data acquired by its MSI instrument will be added as an additional source of information. </a:t>
            </a:r>
          </a:p>
        </p:txBody>
      </p:sp>
      <p:pic>
        <p:nvPicPr>
          <p:cNvPr id="33" name="Graphic 32" descr="Eye">
            <a:hlinkClick r:id="rId2" action="ppaction://hlinksldjump"/>
            <a:extLst>
              <a:ext uri="{FF2B5EF4-FFF2-40B4-BE49-F238E27FC236}">
                <a16:creationId xmlns:a16="http://schemas.microsoft.com/office/drawing/2014/main" id="{0063BDD2-0CC8-4726-B72A-36272F3D273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241746" y="2515141"/>
            <a:ext cx="236268" cy="236268"/>
          </a:xfrm>
          <a:prstGeom prst="rect">
            <a:avLst/>
          </a:prstGeom>
        </p:spPr>
      </p:pic>
      <p:pic>
        <p:nvPicPr>
          <p:cNvPr id="34" name="Graphic 33" descr="Eye">
            <a:extLst>
              <a:ext uri="{FF2B5EF4-FFF2-40B4-BE49-F238E27FC236}">
                <a16:creationId xmlns:a16="http://schemas.microsoft.com/office/drawing/2014/main" id="{C7224EBA-6E8E-4AB6-99D7-420979E1680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081668" y="3435452"/>
            <a:ext cx="236268" cy="236268"/>
          </a:xfrm>
          <a:prstGeom prst="rect">
            <a:avLst/>
          </a:prstGeom>
        </p:spPr>
      </p:pic>
      <p:pic>
        <p:nvPicPr>
          <p:cNvPr id="35" name="Graphic 34" descr="Eye">
            <a:extLst>
              <a:ext uri="{FF2B5EF4-FFF2-40B4-BE49-F238E27FC236}">
                <a16:creationId xmlns:a16="http://schemas.microsoft.com/office/drawing/2014/main" id="{57BFFB91-440A-41A0-84B1-0571B9F29A6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984262" y="4018751"/>
            <a:ext cx="236268" cy="236268"/>
          </a:xfrm>
          <a:prstGeom prst="rect">
            <a:avLst/>
          </a:prstGeom>
        </p:spPr>
      </p:pic>
      <p:pic>
        <p:nvPicPr>
          <p:cNvPr id="36" name="Graphic 35" descr="Eye">
            <a:extLst>
              <a:ext uri="{FF2B5EF4-FFF2-40B4-BE49-F238E27FC236}">
                <a16:creationId xmlns:a16="http://schemas.microsoft.com/office/drawing/2014/main" id="{6403265F-7D94-41E7-B840-01DFB8E50D0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027906" y="4612328"/>
            <a:ext cx="236268" cy="236268"/>
          </a:xfrm>
          <a:prstGeom prst="rect">
            <a:avLst/>
          </a:prstGeom>
        </p:spPr>
      </p:pic>
      <p:pic>
        <p:nvPicPr>
          <p:cNvPr id="37" name="Graphic 36" descr="Eye">
            <a:extLst>
              <a:ext uri="{FF2B5EF4-FFF2-40B4-BE49-F238E27FC236}">
                <a16:creationId xmlns:a16="http://schemas.microsoft.com/office/drawing/2014/main" id="{A7A0B5D7-1091-4733-8E5A-D4F5BF3524EA}"/>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368935" y="5330657"/>
            <a:ext cx="236268" cy="236268"/>
          </a:xfrm>
          <a:prstGeom prst="rect">
            <a:avLst/>
          </a:prstGeom>
        </p:spPr>
      </p:pic>
      <p:pic>
        <p:nvPicPr>
          <p:cNvPr id="38" name="Graphic 37" descr="Eye">
            <a:extLst>
              <a:ext uri="{FF2B5EF4-FFF2-40B4-BE49-F238E27FC236}">
                <a16:creationId xmlns:a16="http://schemas.microsoft.com/office/drawing/2014/main" id="{B785296E-F08D-4C74-98BD-A2DC4B22EACD}"/>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4081668" y="5806650"/>
            <a:ext cx="236268" cy="236268"/>
          </a:xfrm>
          <a:prstGeom prst="rect">
            <a:avLst/>
          </a:prstGeom>
        </p:spPr>
      </p:pic>
      <p:sp>
        <p:nvSpPr>
          <p:cNvPr id="42" name="Slide Number Placeholder 41">
            <a:extLst>
              <a:ext uri="{FF2B5EF4-FFF2-40B4-BE49-F238E27FC236}">
                <a16:creationId xmlns:a16="http://schemas.microsoft.com/office/drawing/2014/main" id="{0F5481E1-FCCD-49EF-AA25-1D3B4C9362F3}"/>
              </a:ext>
            </a:extLst>
          </p:cNvPr>
          <p:cNvSpPr>
            <a:spLocks noGrp="1"/>
          </p:cNvSpPr>
          <p:nvPr>
            <p:ph type="sldNum" sz="quarter" idx="12"/>
          </p:nvPr>
        </p:nvSpPr>
        <p:spPr/>
        <p:txBody>
          <a:bodyPr/>
          <a:lstStyle/>
          <a:p>
            <a:fld id="{96B2BAF2-A9A5-4C1C-BB6D-0E2A2D36CF8E}" type="slidenum">
              <a:rPr lang="en-US" smtClean="0"/>
              <a:t>4</a:t>
            </a:fld>
            <a:endParaRPr lang="en-US"/>
          </a:p>
        </p:txBody>
      </p:sp>
      <p:sp>
        <p:nvSpPr>
          <p:cNvPr id="44" name="Isosceles Triangle 43">
            <a:hlinkClick r:id="" action="ppaction://hlinkshowjump?jump=previousslide"/>
            <a:hlinkHover r:id="" action="ppaction://noaction" highlightClick="1"/>
            <a:extLst>
              <a:ext uri="{FF2B5EF4-FFF2-40B4-BE49-F238E27FC236}">
                <a16:creationId xmlns:a16="http://schemas.microsoft.com/office/drawing/2014/main" id="{9393FF2A-BB5E-49A3-AB16-3E9D2065CE9E}"/>
              </a:ext>
            </a:extLst>
          </p:cNvPr>
          <p:cNvSpPr/>
          <p:nvPr/>
        </p:nvSpPr>
        <p:spPr>
          <a:xfrm rot="16200000">
            <a:off x="11122221" y="6135174"/>
            <a:ext cx="250764" cy="260803"/>
          </a:xfrm>
          <a:prstGeom prst="triangle">
            <a:avLst/>
          </a:prstGeom>
          <a:solidFill>
            <a:srgbClr val="00A6D6"/>
          </a:solidFill>
          <a:ln w="952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5662B629-B3C9-45B0-9673-9C7C73FFCA02}"/>
              </a:ext>
            </a:extLst>
          </p:cNvPr>
          <p:cNvGrpSpPr/>
          <p:nvPr/>
        </p:nvGrpSpPr>
        <p:grpSpPr>
          <a:xfrm>
            <a:off x="10214675" y="59743"/>
            <a:ext cx="1842577" cy="307778"/>
            <a:chOff x="10214675" y="59743"/>
            <a:chExt cx="1842577" cy="307778"/>
          </a:xfrm>
        </p:grpSpPr>
        <p:sp>
          <p:nvSpPr>
            <p:cNvPr id="43" name="TextBox 42">
              <a:hlinkClick r:id="" action="ppaction://hlinkshowjump?jump=firstslide"/>
              <a:hlinkHover r:id="" action="ppaction://noaction" highlightClick="1"/>
              <a:extLst>
                <a:ext uri="{FF2B5EF4-FFF2-40B4-BE49-F238E27FC236}">
                  <a16:creationId xmlns:a16="http://schemas.microsoft.com/office/drawing/2014/main" id="{1771842C-1CE1-45F8-BD63-E393C1FCE7D7}"/>
                </a:ext>
              </a:extLst>
            </p:cNvPr>
            <p:cNvSpPr txBox="1"/>
            <p:nvPr/>
          </p:nvSpPr>
          <p:spPr>
            <a:xfrm>
              <a:off x="10214675" y="59744"/>
              <a:ext cx="1842577" cy="307777"/>
            </a:xfrm>
            <a:prstGeom prst="rect">
              <a:avLst/>
            </a:prstGeom>
            <a:noFill/>
          </p:spPr>
          <p:txBody>
            <a:bodyPr wrap="square" rtlCol="0">
              <a:spAutoFit/>
            </a:bodyPr>
            <a:lstStyle/>
            <a:p>
              <a:r>
                <a:rPr lang="en-US" sz="1400" b="1" dirty="0">
                  <a:solidFill>
                    <a:schemeClr val="accent3">
                      <a:lumMod val="75000"/>
                    </a:schemeClr>
                  </a:solidFill>
                </a:rPr>
                <a:t>Back to main menu</a:t>
              </a:r>
            </a:p>
          </p:txBody>
        </p:sp>
        <p:pic>
          <p:nvPicPr>
            <p:cNvPr id="45" name="Graphic 44" descr="Back">
              <a:extLst>
                <a:ext uri="{FF2B5EF4-FFF2-40B4-BE49-F238E27FC236}">
                  <a16:creationId xmlns:a16="http://schemas.microsoft.com/office/drawing/2014/main" id="{27016CE0-277B-4CF1-B50A-BEEAD880AF40}"/>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1749475" y="59743"/>
              <a:ext cx="307777" cy="307777"/>
            </a:xfrm>
            <a:prstGeom prst="rect">
              <a:avLst/>
            </a:prstGeom>
          </p:spPr>
        </p:pic>
      </p:grpSp>
      <p:sp>
        <p:nvSpPr>
          <p:cNvPr id="6" name="Open sat prod">
            <a:extLst>
              <a:ext uri="{FF2B5EF4-FFF2-40B4-BE49-F238E27FC236}">
                <a16:creationId xmlns:a16="http://schemas.microsoft.com/office/drawing/2014/main" id="{679D6E67-DD53-4860-9719-8ACADFED805B}"/>
              </a:ext>
            </a:extLst>
          </p:cNvPr>
          <p:cNvSpPr/>
          <p:nvPr/>
        </p:nvSpPr>
        <p:spPr>
          <a:xfrm>
            <a:off x="273509" y="5342329"/>
            <a:ext cx="1781591" cy="738664"/>
          </a:xfrm>
          <a:prstGeom prst="rect">
            <a:avLst/>
          </a:prstGeom>
        </p:spPr>
        <p:txBody>
          <a:bodyPr wrap="square">
            <a:spAutoFit/>
          </a:bodyPr>
          <a:lstStyle/>
          <a:p>
            <a:r>
              <a:rPr lang="en-US" sz="1400" b="1" dirty="0"/>
              <a:t>Overview of satellite products and their characteristics</a:t>
            </a:r>
          </a:p>
        </p:txBody>
      </p:sp>
      <p:pic>
        <p:nvPicPr>
          <p:cNvPr id="39" name="Graphic 38" descr="Cursor">
            <a:extLst>
              <a:ext uri="{FF2B5EF4-FFF2-40B4-BE49-F238E27FC236}">
                <a16:creationId xmlns:a16="http://schemas.microsoft.com/office/drawing/2014/main" id="{07B441E0-75EC-4EC2-A2A6-D8576298CAAB}"/>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824042" y="5760954"/>
            <a:ext cx="274320" cy="274320"/>
          </a:xfrm>
          <a:prstGeom prst="rect">
            <a:avLst/>
          </a:prstGeom>
        </p:spPr>
      </p:pic>
      <p:sp>
        <p:nvSpPr>
          <p:cNvPr id="41" name="Rectangle 40">
            <a:hlinkHover r:id="" action="ppaction://noaction" highlightClick="1"/>
            <a:extLst>
              <a:ext uri="{FF2B5EF4-FFF2-40B4-BE49-F238E27FC236}">
                <a16:creationId xmlns:a16="http://schemas.microsoft.com/office/drawing/2014/main" id="{AA6CB5DF-2D7E-4263-9186-22DA83341693}"/>
              </a:ext>
            </a:extLst>
          </p:cNvPr>
          <p:cNvSpPr/>
          <p:nvPr/>
        </p:nvSpPr>
        <p:spPr>
          <a:xfrm>
            <a:off x="281128" y="5330657"/>
            <a:ext cx="1817234" cy="7503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14032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E075C0FE-AC09-4F2A-AC5A-7306FFCE2407}"/>
              </a:ext>
            </a:extLst>
          </p:cNvPr>
          <p:cNvSpPr txBox="1">
            <a:spLocks/>
          </p:cNvSpPr>
          <p:nvPr/>
        </p:nvSpPr>
        <p:spPr>
          <a:xfrm>
            <a:off x="287792" y="422711"/>
            <a:ext cx="11162086" cy="1143000"/>
          </a:xfrm>
          <a:prstGeom prst="rect">
            <a:avLst/>
          </a:prstGeom>
        </p:spPr>
        <p:txBody>
          <a:bodyPr/>
          <a:lstStyle>
            <a:lvl1pPr algn="l" defTabSz="457200" rtl="0" eaLnBrk="1" latinLnBrk="0" hangingPunct="1">
              <a:spcBef>
                <a:spcPct val="0"/>
              </a:spcBef>
              <a:buNone/>
              <a:defRPr sz="3600" kern="1200">
                <a:solidFill>
                  <a:srgbClr val="00A6D6"/>
                </a:solidFill>
                <a:latin typeface="Arial"/>
                <a:ea typeface="+mj-ea"/>
                <a:cs typeface="Arial"/>
              </a:defRPr>
            </a:lvl1pPr>
          </a:lstStyle>
          <a:p>
            <a:r>
              <a:rPr lang="en-GB" sz="4267" dirty="0"/>
              <a:t>Extended ground rainfall observation network</a:t>
            </a:r>
          </a:p>
          <a:p>
            <a:r>
              <a:rPr lang="en-US" sz="2000" dirty="0"/>
              <a:t>Low-cost technology and Citizen Science for denser ground observations</a:t>
            </a:r>
          </a:p>
          <a:p>
            <a:endParaRPr lang="en-US" sz="4267" dirty="0"/>
          </a:p>
        </p:txBody>
      </p:sp>
      <p:sp>
        <p:nvSpPr>
          <p:cNvPr id="7" name="Slide Number Placeholder 6">
            <a:extLst>
              <a:ext uri="{FF2B5EF4-FFF2-40B4-BE49-F238E27FC236}">
                <a16:creationId xmlns:a16="http://schemas.microsoft.com/office/drawing/2014/main" id="{04233289-59DF-43F6-94CF-A7E5E2756240}"/>
              </a:ext>
            </a:extLst>
          </p:cNvPr>
          <p:cNvSpPr>
            <a:spLocks noGrp="1"/>
          </p:cNvSpPr>
          <p:nvPr>
            <p:ph type="sldNum" sz="quarter" idx="12"/>
          </p:nvPr>
        </p:nvSpPr>
        <p:spPr/>
        <p:txBody>
          <a:bodyPr/>
          <a:lstStyle/>
          <a:p>
            <a:fld id="{96B2BAF2-A9A5-4C1C-BB6D-0E2A2D36CF8E}" type="slidenum">
              <a:rPr lang="en-US" smtClean="0"/>
              <a:t>5</a:t>
            </a:fld>
            <a:endParaRPr lang="en-US"/>
          </a:p>
        </p:txBody>
      </p:sp>
      <p:sp>
        <p:nvSpPr>
          <p:cNvPr id="15" name="TextBox 14">
            <a:extLst>
              <a:ext uri="{FF2B5EF4-FFF2-40B4-BE49-F238E27FC236}">
                <a16:creationId xmlns:a16="http://schemas.microsoft.com/office/drawing/2014/main" id="{183CECEC-DAB5-4B0B-B5FB-F1381C46CFBC}"/>
              </a:ext>
            </a:extLst>
          </p:cNvPr>
          <p:cNvSpPr txBox="1"/>
          <p:nvPr/>
        </p:nvSpPr>
        <p:spPr>
          <a:xfrm>
            <a:off x="287792" y="1408494"/>
            <a:ext cx="3754844" cy="4832092"/>
          </a:xfrm>
          <a:prstGeom prst="rect">
            <a:avLst/>
          </a:prstGeom>
          <a:noFill/>
        </p:spPr>
        <p:txBody>
          <a:bodyPr wrap="square" rtlCol="0">
            <a:spAutoFit/>
          </a:bodyPr>
          <a:lstStyle/>
          <a:p>
            <a:r>
              <a:rPr lang="en-US" sz="1400" dirty="0"/>
              <a:t>SaS aims at </a:t>
            </a:r>
            <a:r>
              <a:rPr lang="en-US" sz="1400" b="1" dirty="0"/>
              <a:t>increasing the density of ground rainfall measurements </a:t>
            </a:r>
            <a:r>
              <a:rPr lang="en-US" sz="1400" dirty="0"/>
              <a:t>in order to have more extensive data to  </a:t>
            </a:r>
            <a:r>
              <a:rPr lang="en-US" sz="1400" b="1" dirty="0"/>
              <a:t>train and validate the RainRunner algorithm</a:t>
            </a:r>
            <a:r>
              <a:rPr lang="en-US" sz="1400" dirty="0"/>
              <a:t>.</a:t>
            </a:r>
          </a:p>
          <a:p>
            <a:endParaRPr lang="en-US" sz="1400" dirty="0"/>
          </a:p>
          <a:p>
            <a:r>
              <a:rPr lang="en-US" sz="1400" dirty="0"/>
              <a:t>This is done in two ways:</a:t>
            </a:r>
          </a:p>
          <a:p>
            <a:pPr marL="285750" indent="-285750">
              <a:buFontTx/>
              <a:buChar char="-"/>
            </a:pPr>
            <a:r>
              <a:rPr lang="en-US" sz="1400" b="1" dirty="0"/>
              <a:t>DISDRO sensors</a:t>
            </a:r>
            <a:r>
              <a:rPr lang="en-US" sz="1400" dirty="0"/>
              <a:t>: Low-cost automatic acoustic rainfall sensors that transmit the collected data through LoRaWAN communications to a gateway and afterwards to the web via internet, so they can be accessed by users.</a:t>
            </a:r>
          </a:p>
          <a:p>
            <a:pPr marL="285750" indent="-285750">
              <a:buFontTx/>
              <a:buChar char="-"/>
            </a:pPr>
            <a:r>
              <a:rPr lang="en-US" sz="1400" b="1" dirty="0"/>
              <a:t>Citizen Science</a:t>
            </a:r>
            <a:r>
              <a:rPr lang="en-US" sz="1400" dirty="0"/>
              <a:t>: Using the methodology developed by SmartPhones4Water, mainly Ghanaian high-schools students and also some farmers are measuring daily precipitation. All they need is a plastic bottle, a ruler, cement and a smartphone. For high-school involvement, this experiment is embedded in an educational module about the water cycle and climate change offered by SaS. </a:t>
            </a:r>
          </a:p>
        </p:txBody>
      </p:sp>
      <p:pic>
        <p:nvPicPr>
          <p:cNvPr id="5" name="Picture 4">
            <a:extLst>
              <a:ext uri="{FF2B5EF4-FFF2-40B4-BE49-F238E27FC236}">
                <a16:creationId xmlns:a16="http://schemas.microsoft.com/office/drawing/2014/main" id="{501CAAE2-83C8-42EF-AD55-5CC7476AEFFD}"/>
              </a:ext>
            </a:extLst>
          </p:cNvPr>
          <p:cNvPicPr>
            <a:picLocks noChangeAspect="1"/>
          </p:cNvPicPr>
          <p:nvPr/>
        </p:nvPicPr>
        <p:blipFill>
          <a:blip r:embed="rId2"/>
          <a:stretch>
            <a:fillRect/>
          </a:stretch>
        </p:blipFill>
        <p:spPr>
          <a:xfrm>
            <a:off x="4042636" y="1860491"/>
            <a:ext cx="7861572" cy="3928099"/>
          </a:xfrm>
          <a:prstGeom prst="rect">
            <a:avLst/>
          </a:prstGeom>
        </p:spPr>
      </p:pic>
      <p:grpSp>
        <p:nvGrpSpPr>
          <p:cNvPr id="16" name="Group 15">
            <a:extLst>
              <a:ext uri="{FF2B5EF4-FFF2-40B4-BE49-F238E27FC236}">
                <a16:creationId xmlns:a16="http://schemas.microsoft.com/office/drawing/2014/main" id="{79C9EE00-61CE-4278-9D74-2EB4B57052BD}"/>
              </a:ext>
            </a:extLst>
          </p:cNvPr>
          <p:cNvGrpSpPr/>
          <p:nvPr/>
        </p:nvGrpSpPr>
        <p:grpSpPr>
          <a:xfrm>
            <a:off x="10214675" y="59743"/>
            <a:ext cx="1842577" cy="307778"/>
            <a:chOff x="10214675" y="59743"/>
            <a:chExt cx="1842577" cy="307778"/>
          </a:xfrm>
        </p:grpSpPr>
        <p:sp>
          <p:nvSpPr>
            <p:cNvPr id="17" name="TextBox 16">
              <a:hlinkClick r:id="" action="ppaction://hlinkshowjump?jump=firstslide"/>
              <a:hlinkHover r:id="" action="ppaction://noaction" highlightClick="1"/>
              <a:extLst>
                <a:ext uri="{FF2B5EF4-FFF2-40B4-BE49-F238E27FC236}">
                  <a16:creationId xmlns:a16="http://schemas.microsoft.com/office/drawing/2014/main" id="{2234A2E9-59B0-48B0-87ED-FB33F59AD02E}"/>
                </a:ext>
              </a:extLst>
            </p:cNvPr>
            <p:cNvSpPr txBox="1"/>
            <p:nvPr/>
          </p:nvSpPr>
          <p:spPr>
            <a:xfrm>
              <a:off x="10214675" y="59744"/>
              <a:ext cx="1842577" cy="307777"/>
            </a:xfrm>
            <a:prstGeom prst="rect">
              <a:avLst/>
            </a:prstGeom>
            <a:noFill/>
          </p:spPr>
          <p:txBody>
            <a:bodyPr wrap="square" rtlCol="0">
              <a:spAutoFit/>
            </a:bodyPr>
            <a:lstStyle/>
            <a:p>
              <a:r>
                <a:rPr lang="en-US" sz="1400" b="1" dirty="0">
                  <a:solidFill>
                    <a:schemeClr val="accent3">
                      <a:lumMod val="75000"/>
                    </a:schemeClr>
                  </a:solidFill>
                </a:rPr>
                <a:t>Back to main menu</a:t>
              </a:r>
            </a:p>
          </p:txBody>
        </p:sp>
        <p:pic>
          <p:nvPicPr>
            <p:cNvPr id="18" name="Graphic 17" descr="Back">
              <a:extLst>
                <a:ext uri="{FF2B5EF4-FFF2-40B4-BE49-F238E27FC236}">
                  <a16:creationId xmlns:a16="http://schemas.microsoft.com/office/drawing/2014/main" id="{C410FE2E-F49F-4A9F-BB36-72FAA2B8F0A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749475" y="59743"/>
              <a:ext cx="307777" cy="307777"/>
            </a:xfrm>
            <a:prstGeom prst="rect">
              <a:avLst/>
            </a:prstGeom>
          </p:spPr>
        </p:pic>
      </p:grpSp>
    </p:spTree>
    <p:extLst>
      <p:ext uri="{BB962C8B-B14F-4D97-AF65-F5344CB8AC3E}">
        <p14:creationId xmlns:p14="http://schemas.microsoft.com/office/powerpoint/2010/main" val="39728093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3F1B8DE-256E-4C5F-9460-1DF5A82060DF}"/>
              </a:ext>
            </a:extLst>
          </p:cNvPr>
          <p:cNvGrpSpPr/>
          <p:nvPr/>
        </p:nvGrpSpPr>
        <p:grpSpPr>
          <a:xfrm>
            <a:off x="2803071" y="2371666"/>
            <a:ext cx="6585857" cy="2114667"/>
            <a:chOff x="2334816" y="2321872"/>
            <a:chExt cx="4939393" cy="1586000"/>
          </a:xfrm>
        </p:grpSpPr>
        <p:pic>
          <p:nvPicPr>
            <p:cNvPr id="20" name="Picture 2" descr="3. The geostationary orbit / Education / ES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4816" y="2337363"/>
              <a:ext cx="2638624" cy="157050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p:nvPicPr>
          <p:blipFill>
            <a:blip r:embed="rId3"/>
            <a:stretch>
              <a:fillRect/>
            </a:stretch>
          </p:blipFill>
          <p:spPr>
            <a:xfrm>
              <a:off x="5735764" y="2321872"/>
              <a:ext cx="1538445" cy="1538445"/>
            </a:xfrm>
            <a:prstGeom prst="rect">
              <a:avLst/>
            </a:prstGeom>
          </p:spPr>
        </p:pic>
      </p:grpSp>
      <p:sp>
        <p:nvSpPr>
          <p:cNvPr id="26" name="Rectangle 25">
            <a:extLst>
              <a:ext uri="{FF2B5EF4-FFF2-40B4-BE49-F238E27FC236}">
                <a16:creationId xmlns:a16="http://schemas.microsoft.com/office/drawing/2014/main" id="{EEE8DB6B-BC06-4F41-9FF2-A8F1FAD5BACA}"/>
              </a:ext>
            </a:extLst>
          </p:cNvPr>
          <p:cNvSpPr/>
          <p:nvPr/>
        </p:nvSpPr>
        <p:spPr>
          <a:xfrm>
            <a:off x="287792" y="1565711"/>
            <a:ext cx="8021011" cy="666977"/>
          </a:xfrm>
          <a:prstGeom prst="rect">
            <a:avLst/>
          </a:prstGeom>
        </p:spPr>
        <p:txBody>
          <a:bodyPr wrap="square">
            <a:spAutoFit/>
          </a:bodyPr>
          <a:lstStyle/>
          <a:p>
            <a:r>
              <a:rPr lang="en-US" sz="1867" dirty="0" err="1"/>
              <a:t>Meteosat</a:t>
            </a:r>
            <a:r>
              <a:rPr lang="en-US" sz="1867" dirty="0"/>
              <a:t> - </a:t>
            </a:r>
            <a:r>
              <a:rPr lang="en-GB" sz="1867" dirty="0"/>
              <a:t>Spinning Enhanced Visible and Infrared Imager (SEVIRI)</a:t>
            </a:r>
            <a:r>
              <a:rPr lang="en-US" sz="1867" dirty="0"/>
              <a:t>:</a:t>
            </a:r>
          </a:p>
          <a:p>
            <a:r>
              <a:rPr lang="en-US" sz="1867" dirty="0"/>
              <a:t>Cloud Analysis Product (L2)</a:t>
            </a:r>
          </a:p>
        </p:txBody>
      </p:sp>
      <p:sp>
        <p:nvSpPr>
          <p:cNvPr id="10" name="Title 1">
            <a:extLst>
              <a:ext uri="{FF2B5EF4-FFF2-40B4-BE49-F238E27FC236}">
                <a16:creationId xmlns:a16="http://schemas.microsoft.com/office/drawing/2014/main" id="{0CC62E7F-7EB0-4B2D-B376-B488F17AA9C5}"/>
              </a:ext>
            </a:extLst>
          </p:cNvPr>
          <p:cNvSpPr txBox="1">
            <a:spLocks/>
          </p:cNvSpPr>
          <p:nvPr/>
        </p:nvSpPr>
        <p:spPr>
          <a:xfrm>
            <a:off x="287792" y="422711"/>
            <a:ext cx="9475285" cy="1143000"/>
          </a:xfrm>
          <a:prstGeom prst="rect">
            <a:avLst/>
          </a:prstGeom>
        </p:spPr>
        <p:txBody>
          <a:bodyPr/>
          <a:lstStyle>
            <a:defPPr>
              <a:defRPr lang="en-US"/>
            </a:defPPr>
            <a:lvl1pPr defTabSz="457200">
              <a:spcBef>
                <a:spcPct val="0"/>
              </a:spcBef>
              <a:buNone/>
              <a:defRPr sz="4267">
                <a:solidFill>
                  <a:srgbClr val="00A6D6"/>
                </a:solidFill>
                <a:latin typeface="Arial"/>
                <a:ea typeface="+mj-ea"/>
                <a:cs typeface="Arial"/>
              </a:defRPr>
            </a:lvl1pPr>
          </a:lstStyle>
          <a:p>
            <a:r>
              <a:rPr lang="en-US" dirty="0"/>
              <a:t>RainRunner: Input data</a:t>
            </a:r>
          </a:p>
          <a:p>
            <a:r>
              <a:rPr lang="en-US" sz="2000" dirty="0"/>
              <a:t>Cloud amount and cloud top temperature</a:t>
            </a:r>
          </a:p>
          <a:p>
            <a:endParaRPr lang="en-US" dirty="0"/>
          </a:p>
        </p:txBody>
      </p:sp>
      <p:sp>
        <p:nvSpPr>
          <p:cNvPr id="6" name="Slide Number Placeholder 5">
            <a:extLst>
              <a:ext uri="{FF2B5EF4-FFF2-40B4-BE49-F238E27FC236}">
                <a16:creationId xmlns:a16="http://schemas.microsoft.com/office/drawing/2014/main" id="{D560F8E2-65C9-4265-8C9E-32647DC2063E}"/>
              </a:ext>
            </a:extLst>
          </p:cNvPr>
          <p:cNvSpPr>
            <a:spLocks noGrp="1"/>
          </p:cNvSpPr>
          <p:nvPr>
            <p:ph type="sldNum" sz="quarter" idx="12"/>
          </p:nvPr>
        </p:nvSpPr>
        <p:spPr/>
        <p:txBody>
          <a:bodyPr/>
          <a:lstStyle/>
          <a:p>
            <a:fld id="{96B2BAF2-A9A5-4C1C-BB6D-0E2A2D36CF8E}" type="slidenum">
              <a:rPr lang="en-US" smtClean="0"/>
              <a:t>6</a:t>
            </a:fld>
            <a:endParaRPr lang="en-US"/>
          </a:p>
        </p:txBody>
      </p:sp>
      <p:grpSp>
        <p:nvGrpSpPr>
          <p:cNvPr id="11" name="Group 10">
            <a:extLst>
              <a:ext uri="{FF2B5EF4-FFF2-40B4-BE49-F238E27FC236}">
                <a16:creationId xmlns:a16="http://schemas.microsoft.com/office/drawing/2014/main" id="{350EA123-63BE-4DC5-AE80-00071F1BF79E}"/>
              </a:ext>
            </a:extLst>
          </p:cNvPr>
          <p:cNvGrpSpPr/>
          <p:nvPr/>
        </p:nvGrpSpPr>
        <p:grpSpPr>
          <a:xfrm>
            <a:off x="10214675" y="59743"/>
            <a:ext cx="1842577" cy="307778"/>
            <a:chOff x="10214675" y="59743"/>
            <a:chExt cx="1842577" cy="307778"/>
          </a:xfrm>
        </p:grpSpPr>
        <p:sp>
          <p:nvSpPr>
            <p:cNvPr id="13" name="TextBox 12">
              <a:hlinkClick r:id="" action="ppaction://hlinkshowjump?jump=firstslide"/>
              <a:hlinkHover r:id="" action="ppaction://noaction" highlightClick="1"/>
              <a:extLst>
                <a:ext uri="{FF2B5EF4-FFF2-40B4-BE49-F238E27FC236}">
                  <a16:creationId xmlns:a16="http://schemas.microsoft.com/office/drawing/2014/main" id="{0AF09021-3415-416A-B435-9A52A3934AB3}"/>
                </a:ext>
              </a:extLst>
            </p:cNvPr>
            <p:cNvSpPr txBox="1"/>
            <p:nvPr/>
          </p:nvSpPr>
          <p:spPr>
            <a:xfrm>
              <a:off x="10214675" y="59744"/>
              <a:ext cx="1842577" cy="307777"/>
            </a:xfrm>
            <a:prstGeom prst="rect">
              <a:avLst/>
            </a:prstGeom>
            <a:noFill/>
          </p:spPr>
          <p:txBody>
            <a:bodyPr wrap="square" rtlCol="0">
              <a:spAutoFit/>
            </a:bodyPr>
            <a:lstStyle/>
            <a:p>
              <a:r>
                <a:rPr lang="en-US" sz="1400" b="1" dirty="0">
                  <a:solidFill>
                    <a:schemeClr val="accent3">
                      <a:lumMod val="75000"/>
                    </a:schemeClr>
                  </a:solidFill>
                </a:rPr>
                <a:t>Back to main menu</a:t>
              </a:r>
            </a:p>
          </p:txBody>
        </p:sp>
        <p:pic>
          <p:nvPicPr>
            <p:cNvPr id="14" name="Graphic 13" descr="Back">
              <a:extLst>
                <a:ext uri="{FF2B5EF4-FFF2-40B4-BE49-F238E27FC236}">
                  <a16:creationId xmlns:a16="http://schemas.microsoft.com/office/drawing/2014/main" id="{4FA641A5-1D25-42C8-99FA-85E878B8D20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749475" y="59743"/>
              <a:ext cx="307777" cy="307777"/>
            </a:xfrm>
            <a:prstGeom prst="rect">
              <a:avLst/>
            </a:prstGeom>
          </p:spPr>
        </p:pic>
      </p:grpSp>
      <p:grpSp>
        <p:nvGrpSpPr>
          <p:cNvPr id="3" name="Group 2">
            <a:extLst>
              <a:ext uri="{FF2B5EF4-FFF2-40B4-BE49-F238E27FC236}">
                <a16:creationId xmlns:a16="http://schemas.microsoft.com/office/drawing/2014/main" id="{C6C24BD6-D0AD-4EA0-8B85-54C773FA414A}"/>
              </a:ext>
            </a:extLst>
          </p:cNvPr>
          <p:cNvGrpSpPr/>
          <p:nvPr/>
        </p:nvGrpSpPr>
        <p:grpSpPr>
          <a:xfrm>
            <a:off x="9500460" y="308832"/>
            <a:ext cx="2487050" cy="307777"/>
            <a:chOff x="9570203" y="273578"/>
            <a:chExt cx="2487050" cy="307777"/>
          </a:xfrm>
        </p:grpSpPr>
        <p:sp>
          <p:nvSpPr>
            <p:cNvPr id="12" name="TextBox 11">
              <a:hlinkClick r:id="rId6" action="ppaction://hlinksldjump"/>
              <a:hlinkHover r:id="" action="ppaction://noaction" highlightClick="1"/>
              <a:extLst>
                <a:ext uri="{FF2B5EF4-FFF2-40B4-BE49-F238E27FC236}">
                  <a16:creationId xmlns:a16="http://schemas.microsoft.com/office/drawing/2014/main" id="{B580389F-6236-431F-9EEC-4C563DA7DD93}"/>
                </a:ext>
              </a:extLst>
            </p:cNvPr>
            <p:cNvSpPr txBox="1"/>
            <p:nvPr/>
          </p:nvSpPr>
          <p:spPr>
            <a:xfrm>
              <a:off x="9570203" y="273578"/>
              <a:ext cx="2487050" cy="307777"/>
            </a:xfrm>
            <a:prstGeom prst="rect">
              <a:avLst/>
            </a:prstGeom>
            <a:noFill/>
          </p:spPr>
          <p:txBody>
            <a:bodyPr wrap="square" rtlCol="0">
              <a:spAutoFit/>
            </a:bodyPr>
            <a:lstStyle/>
            <a:p>
              <a:r>
                <a:rPr lang="en-US" sz="1400" b="1" dirty="0">
                  <a:solidFill>
                    <a:schemeClr val="accent3">
                      <a:lumMod val="75000"/>
                    </a:schemeClr>
                  </a:solidFill>
                </a:rPr>
                <a:t>Back to input data overview</a:t>
              </a:r>
            </a:p>
          </p:txBody>
        </p:sp>
        <p:pic>
          <p:nvPicPr>
            <p:cNvPr id="15" name="Graphic 14" descr="Back">
              <a:extLst>
                <a:ext uri="{FF2B5EF4-FFF2-40B4-BE49-F238E27FC236}">
                  <a16:creationId xmlns:a16="http://schemas.microsoft.com/office/drawing/2014/main" id="{4F37F38F-7C5A-46EF-BFCB-8894CF7539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749475" y="273578"/>
              <a:ext cx="307777" cy="307777"/>
            </a:xfrm>
            <a:prstGeom prst="rect">
              <a:avLst/>
            </a:prstGeom>
          </p:spPr>
        </p:pic>
      </p:grpSp>
    </p:spTree>
    <p:extLst>
      <p:ext uri="{BB962C8B-B14F-4D97-AF65-F5344CB8AC3E}">
        <p14:creationId xmlns:p14="http://schemas.microsoft.com/office/powerpoint/2010/main" val="23919846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 up of a map&#10;&#10;Description automatically generated">
            <a:extLst>
              <a:ext uri="{FF2B5EF4-FFF2-40B4-BE49-F238E27FC236}">
                <a16:creationId xmlns:a16="http://schemas.microsoft.com/office/drawing/2014/main" id="{F504825C-7770-463E-8A76-121A77B5586C}"/>
              </a:ext>
            </a:extLst>
          </p:cNvPr>
          <p:cNvPicPr>
            <a:picLocks noChangeAspect="1"/>
          </p:cNvPicPr>
          <p:nvPr/>
        </p:nvPicPr>
        <p:blipFill>
          <a:blip r:embed="rId2"/>
          <a:stretch>
            <a:fillRect/>
          </a:stretch>
        </p:blipFill>
        <p:spPr>
          <a:xfrm>
            <a:off x="7023150" y="920128"/>
            <a:ext cx="3174899" cy="2139605"/>
          </a:xfrm>
          <a:prstGeom prst="rect">
            <a:avLst/>
          </a:prstGeom>
        </p:spPr>
      </p:pic>
      <p:pic>
        <p:nvPicPr>
          <p:cNvPr id="3" name="Picture 2"/>
          <p:cNvPicPr>
            <a:picLocks noChangeAspect="1"/>
          </p:cNvPicPr>
          <p:nvPr/>
        </p:nvPicPr>
        <p:blipFill>
          <a:blip r:embed="rId3"/>
          <a:stretch>
            <a:fillRect/>
          </a:stretch>
        </p:blipFill>
        <p:spPr>
          <a:xfrm>
            <a:off x="3468140" y="2611120"/>
            <a:ext cx="3100503" cy="1755648"/>
          </a:xfrm>
          <a:prstGeom prst="rect">
            <a:avLst/>
          </a:prstGeom>
        </p:spPr>
      </p:pic>
      <p:pic>
        <p:nvPicPr>
          <p:cNvPr id="4" name="Picture 3" descr="A picture containing piece, table, sitting, cake&#10;&#10;Description automatically generated">
            <a:extLst>
              <a:ext uri="{FF2B5EF4-FFF2-40B4-BE49-F238E27FC236}">
                <a16:creationId xmlns:a16="http://schemas.microsoft.com/office/drawing/2014/main" id="{7CABFB14-80AE-4541-98E5-FABF4984E969}"/>
              </a:ext>
            </a:extLst>
          </p:cNvPr>
          <p:cNvPicPr>
            <a:picLocks noChangeAspect="1"/>
          </p:cNvPicPr>
          <p:nvPr/>
        </p:nvPicPr>
        <p:blipFill>
          <a:blip r:embed="rId4"/>
          <a:stretch>
            <a:fillRect/>
          </a:stretch>
        </p:blipFill>
        <p:spPr>
          <a:xfrm>
            <a:off x="356725" y="2616597"/>
            <a:ext cx="3111415" cy="1750171"/>
          </a:xfrm>
          <a:prstGeom prst="rect">
            <a:avLst/>
          </a:prstGeom>
        </p:spPr>
      </p:pic>
      <p:sp>
        <p:nvSpPr>
          <p:cNvPr id="12" name="Rectangle 11">
            <a:extLst>
              <a:ext uri="{FF2B5EF4-FFF2-40B4-BE49-F238E27FC236}">
                <a16:creationId xmlns:a16="http://schemas.microsoft.com/office/drawing/2014/main" id="{EEE8DB6B-BC06-4F41-9FF2-A8F1FAD5BACA}"/>
              </a:ext>
            </a:extLst>
          </p:cNvPr>
          <p:cNvSpPr/>
          <p:nvPr/>
        </p:nvSpPr>
        <p:spPr>
          <a:xfrm>
            <a:off x="356726" y="1480047"/>
            <a:ext cx="6445617" cy="954300"/>
          </a:xfrm>
          <a:prstGeom prst="rect">
            <a:avLst/>
          </a:prstGeom>
        </p:spPr>
        <p:txBody>
          <a:bodyPr wrap="square">
            <a:spAutoFit/>
          </a:bodyPr>
          <a:lstStyle/>
          <a:p>
            <a:r>
              <a:rPr lang="en-US" sz="1867" dirty="0"/>
              <a:t>Sentinel 5P – TROPOspheric Monitoring Instrument (TROPOMI):</a:t>
            </a:r>
          </a:p>
          <a:p>
            <a:pPr marL="990575" lvl="1" indent="-380990">
              <a:buFont typeface="Arial" panose="020B0604020202020204" pitchFamily="34" charset="0"/>
              <a:buChar char="•"/>
            </a:pPr>
            <a:r>
              <a:rPr lang="en-US" sz="1867" dirty="0"/>
              <a:t>Aerosol Index product (L2) </a:t>
            </a:r>
          </a:p>
          <a:p>
            <a:pPr marL="990575" lvl="1" indent="-380990">
              <a:buFont typeface="Arial" panose="020B0604020202020204" pitchFamily="34" charset="0"/>
              <a:buChar char="•"/>
            </a:pPr>
            <a:r>
              <a:rPr lang="en-US" sz="1867" dirty="0"/>
              <a:t>Aerosol Layer Height product(L2)</a:t>
            </a:r>
          </a:p>
        </p:txBody>
      </p:sp>
      <p:pic>
        <p:nvPicPr>
          <p:cNvPr id="7" name="Picture 6" descr="A close up of a map&#10;&#10;Description automatically generated">
            <a:extLst>
              <a:ext uri="{FF2B5EF4-FFF2-40B4-BE49-F238E27FC236}">
                <a16:creationId xmlns:a16="http://schemas.microsoft.com/office/drawing/2014/main" id="{B211233D-7529-41E7-AC27-27061AA5EBE1}"/>
              </a:ext>
            </a:extLst>
          </p:cNvPr>
          <p:cNvPicPr>
            <a:picLocks noChangeAspect="1"/>
          </p:cNvPicPr>
          <p:nvPr/>
        </p:nvPicPr>
        <p:blipFill>
          <a:blip r:embed="rId5"/>
          <a:stretch>
            <a:fillRect/>
          </a:stretch>
        </p:blipFill>
        <p:spPr>
          <a:xfrm>
            <a:off x="8464401" y="3064495"/>
            <a:ext cx="3184077" cy="2145792"/>
          </a:xfrm>
          <a:prstGeom prst="rect">
            <a:avLst/>
          </a:prstGeom>
        </p:spPr>
      </p:pic>
      <p:pic>
        <p:nvPicPr>
          <p:cNvPr id="9" name="Picture 8" descr="A close up of a map&#10;&#10;Description automatically generated">
            <a:extLst>
              <a:ext uri="{FF2B5EF4-FFF2-40B4-BE49-F238E27FC236}">
                <a16:creationId xmlns:a16="http://schemas.microsoft.com/office/drawing/2014/main" id="{7B525037-A03F-4402-A256-FF1CABB082B4}"/>
              </a:ext>
            </a:extLst>
          </p:cNvPr>
          <p:cNvPicPr>
            <a:picLocks noChangeAspect="1"/>
          </p:cNvPicPr>
          <p:nvPr/>
        </p:nvPicPr>
        <p:blipFill>
          <a:blip r:embed="rId6"/>
          <a:stretch>
            <a:fillRect/>
          </a:stretch>
        </p:blipFill>
        <p:spPr>
          <a:xfrm>
            <a:off x="4976603" y="4575683"/>
            <a:ext cx="3184079" cy="2145792"/>
          </a:xfrm>
          <a:prstGeom prst="rect">
            <a:avLst/>
          </a:prstGeom>
        </p:spPr>
      </p:pic>
      <p:sp>
        <p:nvSpPr>
          <p:cNvPr id="16" name="Rectangle 15">
            <a:extLst>
              <a:ext uri="{FF2B5EF4-FFF2-40B4-BE49-F238E27FC236}">
                <a16:creationId xmlns:a16="http://schemas.microsoft.com/office/drawing/2014/main" id="{041D6F18-84F0-44B5-9440-D6B8A1B828F4}"/>
              </a:ext>
            </a:extLst>
          </p:cNvPr>
          <p:cNvSpPr/>
          <p:nvPr/>
        </p:nvSpPr>
        <p:spPr>
          <a:xfrm>
            <a:off x="9856962" y="6395842"/>
            <a:ext cx="806548" cy="101175"/>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sp>
        <p:nvSpPr>
          <p:cNvPr id="14" name="Title 1">
            <a:extLst>
              <a:ext uri="{FF2B5EF4-FFF2-40B4-BE49-F238E27FC236}">
                <a16:creationId xmlns:a16="http://schemas.microsoft.com/office/drawing/2014/main" id="{550089CD-5345-46C7-8C30-50EF75103156}"/>
              </a:ext>
            </a:extLst>
          </p:cNvPr>
          <p:cNvSpPr txBox="1">
            <a:spLocks/>
          </p:cNvSpPr>
          <p:nvPr/>
        </p:nvSpPr>
        <p:spPr>
          <a:xfrm>
            <a:off x="287792" y="422711"/>
            <a:ext cx="9475285" cy="1143000"/>
          </a:xfrm>
          <a:prstGeom prst="rect">
            <a:avLst/>
          </a:prstGeom>
        </p:spPr>
        <p:txBody>
          <a:bodyPr/>
          <a:lstStyle>
            <a:defPPr>
              <a:defRPr lang="en-US"/>
            </a:defPPr>
            <a:lvl1pPr defTabSz="457200">
              <a:spcBef>
                <a:spcPct val="0"/>
              </a:spcBef>
              <a:buNone/>
              <a:defRPr sz="4267">
                <a:solidFill>
                  <a:srgbClr val="00A6D6"/>
                </a:solidFill>
                <a:latin typeface="Arial"/>
                <a:ea typeface="+mj-ea"/>
                <a:cs typeface="Arial"/>
              </a:defRPr>
            </a:lvl1pPr>
          </a:lstStyle>
          <a:p>
            <a:r>
              <a:rPr lang="en-US" dirty="0"/>
              <a:t>RainRunner: Input data</a:t>
            </a:r>
          </a:p>
          <a:p>
            <a:r>
              <a:rPr lang="en-US" sz="2000" dirty="0"/>
              <a:t>Aerosols</a:t>
            </a:r>
          </a:p>
          <a:p>
            <a:endParaRPr lang="en-US" dirty="0"/>
          </a:p>
        </p:txBody>
      </p:sp>
      <p:sp>
        <p:nvSpPr>
          <p:cNvPr id="5" name="Slide Number Placeholder 4">
            <a:extLst>
              <a:ext uri="{FF2B5EF4-FFF2-40B4-BE49-F238E27FC236}">
                <a16:creationId xmlns:a16="http://schemas.microsoft.com/office/drawing/2014/main" id="{E3FC29F0-F6A2-43D8-93E6-85C5384F92C7}"/>
              </a:ext>
            </a:extLst>
          </p:cNvPr>
          <p:cNvSpPr>
            <a:spLocks noGrp="1"/>
          </p:cNvSpPr>
          <p:nvPr>
            <p:ph type="sldNum" sz="quarter" idx="12"/>
          </p:nvPr>
        </p:nvSpPr>
        <p:spPr/>
        <p:txBody>
          <a:bodyPr/>
          <a:lstStyle/>
          <a:p>
            <a:fld id="{96B2BAF2-A9A5-4C1C-BB6D-0E2A2D36CF8E}" type="slidenum">
              <a:rPr lang="en-US" smtClean="0"/>
              <a:t>7</a:t>
            </a:fld>
            <a:endParaRPr lang="en-US"/>
          </a:p>
        </p:txBody>
      </p:sp>
      <p:grpSp>
        <p:nvGrpSpPr>
          <p:cNvPr id="13" name="Group 12">
            <a:extLst>
              <a:ext uri="{FF2B5EF4-FFF2-40B4-BE49-F238E27FC236}">
                <a16:creationId xmlns:a16="http://schemas.microsoft.com/office/drawing/2014/main" id="{436C9515-5B4E-461E-B629-399123048ACD}"/>
              </a:ext>
            </a:extLst>
          </p:cNvPr>
          <p:cNvGrpSpPr/>
          <p:nvPr/>
        </p:nvGrpSpPr>
        <p:grpSpPr>
          <a:xfrm>
            <a:off x="10214675" y="59743"/>
            <a:ext cx="1842577" cy="307778"/>
            <a:chOff x="10214675" y="59743"/>
            <a:chExt cx="1842577" cy="307778"/>
          </a:xfrm>
        </p:grpSpPr>
        <p:sp>
          <p:nvSpPr>
            <p:cNvPr id="17" name="TextBox 16">
              <a:hlinkClick r:id="" action="ppaction://hlinkshowjump?jump=firstslide"/>
              <a:hlinkHover r:id="" action="ppaction://noaction" highlightClick="1"/>
              <a:extLst>
                <a:ext uri="{FF2B5EF4-FFF2-40B4-BE49-F238E27FC236}">
                  <a16:creationId xmlns:a16="http://schemas.microsoft.com/office/drawing/2014/main" id="{CC262149-FD91-4856-9520-774B094AF62A}"/>
                </a:ext>
              </a:extLst>
            </p:cNvPr>
            <p:cNvSpPr txBox="1"/>
            <p:nvPr/>
          </p:nvSpPr>
          <p:spPr>
            <a:xfrm>
              <a:off x="10214675" y="59744"/>
              <a:ext cx="1842577" cy="307777"/>
            </a:xfrm>
            <a:prstGeom prst="rect">
              <a:avLst/>
            </a:prstGeom>
            <a:noFill/>
          </p:spPr>
          <p:txBody>
            <a:bodyPr wrap="square" rtlCol="0">
              <a:spAutoFit/>
            </a:bodyPr>
            <a:lstStyle/>
            <a:p>
              <a:r>
                <a:rPr lang="en-US" sz="1400" b="1" dirty="0">
                  <a:solidFill>
                    <a:schemeClr val="accent3">
                      <a:lumMod val="75000"/>
                    </a:schemeClr>
                  </a:solidFill>
                </a:rPr>
                <a:t>Back to main menu</a:t>
              </a:r>
            </a:p>
          </p:txBody>
        </p:sp>
        <p:pic>
          <p:nvPicPr>
            <p:cNvPr id="19" name="Graphic 18" descr="Back">
              <a:extLst>
                <a:ext uri="{FF2B5EF4-FFF2-40B4-BE49-F238E27FC236}">
                  <a16:creationId xmlns:a16="http://schemas.microsoft.com/office/drawing/2014/main" id="{0AE141CF-5B66-4C45-9BF1-45EC15C8B23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749475" y="59743"/>
              <a:ext cx="307777" cy="307777"/>
            </a:xfrm>
            <a:prstGeom prst="rect">
              <a:avLst/>
            </a:prstGeom>
          </p:spPr>
        </p:pic>
      </p:grpSp>
      <p:grpSp>
        <p:nvGrpSpPr>
          <p:cNvPr id="20" name="Group 19">
            <a:extLst>
              <a:ext uri="{FF2B5EF4-FFF2-40B4-BE49-F238E27FC236}">
                <a16:creationId xmlns:a16="http://schemas.microsoft.com/office/drawing/2014/main" id="{5C9AB9CC-BE67-4780-8031-7E15654DEE4E}"/>
              </a:ext>
            </a:extLst>
          </p:cNvPr>
          <p:cNvGrpSpPr/>
          <p:nvPr/>
        </p:nvGrpSpPr>
        <p:grpSpPr>
          <a:xfrm>
            <a:off x="9500460" y="308832"/>
            <a:ext cx="2487050" cy="307777"/>
            <a:chOff x="9570203" y="273578"/>
            <a:chExt cx="2487050" cy="307777"/>
          </a:xfrm>
        </p:grpSpPr>
        <p:sp>
          <p:nvSpPr>
            <p:cNvPr id="21" name="TextBox 20">
              <a:hlinkClick r:id="rId9" action="ppaction://hlinksldjump"/>
              <a:hlinkHover r:id="" action="ppaction://noaction" highlightClick="1"/>
              <a:extLst>
                <a:ext uri="{FF2B5EF4-FFF2-40B4-BE49-F238E27FC236}">
                  <a16:creationId xmlns:a16="http://schemas.microsoft.com/office/drawing/2014/main" id="{CA01C76F-F3B2-4878-B046-A13B0CE1B7E8}"/>
                </a:ext>
              </a:extLst>
            </p:cNvPr>
            <p:cNvSpPr txBox="1"/>
            <p:nvPr/>
          </p:nvSpPr>
          <p:spPr>
            <a:xfrm>
              <a:off x="9570203" y="273578"/>
              <a:ext cx="2487050" cy="307777"/>
            </a:xfrm>
            <a:prstGeom prst="rect">
              <a:avLst/>
            </a:prstGeom>
            <a:noFill/>
          </p:spPr>
          <p:txBody>
            <a:bodyPr wrap="square" rtlCol="0">
              <a:spAutoFit/>
            </a:bodyPr>
            <a:lstStyle/>
            <a:p>
              <a:r>
                <a:rPr lang="en-US" sz="1400" b="1" dirty="0">
                  <a:solidFill>
                    <a:schemeClr val="accent3">
                      <a:lumMod val="75000"/>
                    </a:schemeClr>
                  </a:solidFill>
                </a:rPr>
                <a:t>Back to input data overview</a:t>
              </a:r>
            </a:p>
          </p:txBody>
        </p:sp>
        <p:pic>
          <p:nvPicPr>
            <p:cNvPr id="22" name="Graphic 21" descr="Back">
              <a:extLst>
                <a:ext uri="{FF2B5EF4-FFF2-40B4-BE49-F238E27FC236}">
                  <a16:creationId xmlns:a16="http://schemas.microsoft.com/office/drawing/2014/main" id="{79643E83-7E3E-4E56-8781-777A502972B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749475" y="273578"/>
              <a:ext cx="307777" cy="307777"/>
            </a:xfrm>
            <a:prstGeom prst="rect">
              <a:avLst/>
            </a:prstGeom>
          </p:spPr>
        </p:pic>
      </p:grpSp>
    </p:spTree>
    <p:extLst>
      <p:ext uri="{BB962C8B-B14F-4D97-AF65-F5344CB8AC3E}">
        <p14:creationId xmlns:p14="http://schemas.microsoft.com/office/powerpoint/2010/main" val="41474123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EE8DB6B-BC06-4F41-9FF2-A8F1FAD5BACA}"/>
              </a:ext>
            </a:extLst>
          </p:cNvPr>
          <p:cNvSpPr/>
          <p:nvPr/>
        </p:nvSpPr>
        <p:spPr>
          <a:xfrm>
            <a:off x="4419501" y="1504165"/>
            <a:ext cx="6641222" cy="666977"/>
          </a:xfrm>
          <a:prstGeom prst="rect">
            <a:avLst/>
          </a:prstGeom>
        </p:spPr>
        <p:txBody>
          <a:bodyPr wrap="square">
            <a:spAutoFit/>
          </a:bodyPr>
          <a:lstStyle/>
          <a:p>
            <a:r>
              <a:rPr lang="en-US" sz="1867" dirty="0"/>
              <a:t>Sentinel 3 – Sea and Land Surface Temperature Radiometer (SLTR):</a:t>
            </a:r>
          </a:p>
          <a:p>
            <a:r>
              <a:rPr lang="en-US" sz="1867" dirty="0"/>
              <a:t>      Land Surface Temperature product (L2)</a:t>
            </a:r>
          </a:p>
        </p:txBody>
      </p:sp>
      <p:pic>
        <p:nvPicPr>
          <p:cNvPr id="9" name="Picture 8">
            <a:extLst>
              <a:ext uri="{FF2B5EF4-FFF2-40B4-BE49-F238E27FC236}">
                <a16:creationId xmlns:a16="http://schemas.microsoft.com/office/drawing/2014/main" id="{2B384843-3BD7-4521-965B-110DAB03DDC5}"/>
              </a:ext>
            </a:extLst>
          </p:cNvPr>
          <p:cNvPicPr>
            <a:picLocks noChangeAspect="1"/>
          </p:cNvPicPr>
          <p:nvPr/>
        </p:nvPicPr>
        <p:blipFill>
          <a:blip r:embed="rId2"/>
          <a:stretch>
            <a:fillRect/>
          </a:stretch>
        </p:blipFill>
        <p:spPr>
          <a:xfrm>
            <a:off x="4419501" y="3201903"/>
            <a:ext cx="3877663" cy="3092901"/>
          </a:xfrm>
          <a:prstGeom prst="rect">
            <a:avLst/>
          </a:prstGeom>
        </p:spPr>
      </p:pic>
      <p:sp>
        <p:nvSpPr>
          <p:cNvPr id="12" name="Title 1">
            <a:extLst>
              <a:ext uri="{FF2B5EF4-FFF2-40B4-BE49-F238E27FC236}">
                <a16:creationId xmlns:a16="http://schemas.microsoft.com/office/drawing/2014/main" id="{D392BC4D-9530-48DF-87AD-710BBEC87CD5}"/>
              </a:ext>
            </a:extLst>
          </p:cNvPr>
          <p:cNvSpPr txBox="1">
            <a:spLocks/>
          </p:cNvSpPr>
          <p:nvPr/>
        </p:nvSpPr>
        <p:spPr>
          <a:xfrm>
            <a:off x="287792" y="422711"/>
            <a:ext cx="9475285" cy="1143000"/>
          </a:xfrm>
          <a:prstGeom prst="rect">
            <a:avLst/>
          </a:prstGeom>
        </p:spPr>
        <p:txBody>
          <a:bodyPr/>
          <a:lstStyle>
            <a:defPPr>
              <a:defRPr lang="en-US"/>
            </a:defPPr>
            <a:lvl1pPr defTabSz="457200">
              <a:spcBef>
                <a:spcPct val="0"/>
              </a:spcBef>
              <a:buNone/>
              <a:defRPr sz="4267">
                <a:solidFill>
                  <a:srgbClr val="00A6D6"/>
                </a:solidFill>
                <a:latin typeface="Arial"/>
                <a:ea typeface="+mj-ea"/>
                <a:cs typeface="Arial"/>
              </a:defRPr>
            </a:lvl1pPr>
          </a:lstStyle>
          <a:p>
            <a:r>
              <a:rPr lang="en-US" dirty="0"/>
              <a:t>RainRunner: Input data</a:t>
            </a:r>
          </a:p>
          <a:p>
            <a:r>
              <a:rPr lang="en-US" sz="2000" dirty="0"/>
              <a:t>Land surface temperature</a:t>
            </a:r>
          </a:p>
          <a:p>
            <a:endParaRPr lang="en-US" dirty="0"/>
          </a:p>
        </p:txBody>
      </p:sp>
      <p:sp>
        <p:nvSpPr>
          <p:cNvPr id="3" name="Slide Number Placeholder 2">
            <a:extLst>
              <a:ext uri="{FF2B5EF4-FFF2-40B4-BE49-F238E27FC236}">
                <a16:creationId xmlns:a16="http://schemas.microsoft.com/office/drawing/2014/main" id="{FA52A874-5775-4051-A5F8-536FFC0D1786}"/>
              </a:ext>
            </a:extLst>
          </p:cNvPr>
          <p:cNvSpPr>
            <a:spLocks noGrp="1"/>
          </p:cNvSpPr>
          <p:nvPr>
            <p:ph type="sldNum" sz="quarter" idx="12"/>
          </p:nvPr>
        </p:nvSpPr>
        <p:spPr/>
        <p:txBody>
          <a:bodyPr/>
          <a:lstStyle/>
          <a:p>
            <a:fld id="{96B2BAF2-A9A5-4C1C-BB6D-0E2A2D36CF8E}" type="slidenum">
              <a:rPr lang="en-US" smtClean="0"/>
              <a:t>8</a:t>
            </a:fld>
            <a:endParaRPr lang="en-US"/>
          </a:p>
        </p:txBody>
      </p:sp>
      <p:pic>
        <p:nvPicPr>
          <p:cNvPr id="2" name="Picture 1">
            <a:extLst>
              <a:ext uri="{FF2B5EF4-FFF2-40B4-BE49-F238E27FC236}">
                <a16:creationId xmlns:a16="http://schemas.microsoft.com/office/drawing/2014/main" id="{618AD9CC-9414-40D1-B8F8-21474B13D0FC}"/>
              </a:ext>
            </a:extLst>
          </p:cNvPr>
          <p:cNvPicPr>
            <a:picLocks noChangeAspect="1"/>
          </p:cNvPicPr>
          <p:nvPr/>
        </p:nvPicPr>
        <p:blipFill>
          <a:blip r:embed="rId3"/>
          <a:stretch>
            <a:fillRect/>
          </a:stretch>
        </p:blipFill>
        <p:spPr>
          <a:xfrm>
            <a:off x="374594" y="1504165"/>
            <a:ext cx="3898265" cy="4790639"/>
          </a:xfrm>
          <a:prstGeom prst="rect">
            <a:avLst/>
          </a:prstGeom>
        </p:spPr>
      </p:pic>
      <p:grpSp>
        <p:nvGrpSpPr>
          <p:cNvPr id="16" name="Group 15">
            <a:extLst>
              <a:ext uri="{FF2B5EF4-FFF2-40B4-BE49-F238E27FC236}">
                <a16:creationId xmlns:a16="http://schemas.microsoft.com/office/drawing/2014/main" id="{92235441-4B99-45FF-B3B6-CB11676FDE5D}"/>
              </a:ext>
            </a:extLst>
          </p:cNvPr>
          <p:cNvGrpSpPr/>
          <p:nvPr/>
        </p:nvGrpSpPr>
        <p:grpSpPr>
          <a:xfrm>
            <a:off x="10214675" y="59743"/>
            <a:ext cx="1842577" cy="307778"/>
            <a:chOff x="10214675" y="59743"/>
            <a:chExt cx="1842577" cy="307778"/>
          </a:xfrm>
        </p:grpSpPr>
        <p:sp>
          <p:nvSpPr>
            <p:cNvPr id="17" name="TextBox 16">
              <a:hlinkClick r:id="" action="ppaction://hlinkshowjump?jump=firstslide"/>
              <a:hlinkHover r:id="" action="ppaction://noaction" highlightClick="1"/>
              <a:extLst>
                <a:ext uri="{FF2B5EF4-FFF2-40B4-BE49-F238E27FC236}">
                  <a16:creationId xmlns:a16="http://schemas.microsoft.com/office/drawing/2014/main" id="{019B4AB6-7709-46A4-8AFA-0E0398D6D75B}"/>
                </a:ext>
              </a:extLst>
            </p:cNvPr>
            <p:cNvSpPr txBox="1"/>
            <p:nvPr/>
          </p:nvSpPr>
          <p:spPr>
            <a:xfrm>
              <a:off x="10214675" y="59744"/>
              <a:ext cx="1842577" cy="307777"/>
            </a:xfrm>
            <a:prstGeom prst="rect">
              <a:avLst/>
            </a:prstGeom>
            <a:noFill/>
          </p:spPr>
          <p:txBody>
            <a:bodyPr wrap="square" rtlCol="0">
              <a:spAutoFit/>
            </a:bodyPr>
            <a:lstStyle/>
            <a:p>
              <a:r>
                <a:rPr lang="en-US" sz="1400" b="1" dirty="0">
                  <a:solidFill>
                    <a:schemeClr val="accent3">
                      <a:lumMod val="75000"/>
                    </a:schemeClr>
                  </a:solidFill>
                </a:rPr>
                <a:t>Back to main menu</a:t>
              </a:r>
            </a:p>
          </p:txBody>
        </p:sp>
        <p:pic>
          <p:nvPicPr>
            <p:cNvPr id="18" name="Graphic 17" descr="Back">
              <a:extLst>
                <a:ext uri="{FF2B5EF4-FFF2-40B4-BE49-F238E27FC236}">
                  <a16:creationId xmlns:a16="http://schemas.microsoft.com/office/drawing/2014/main" id="{2E679AF4-4E92-4198-8A31-C1F4525E2F8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749475" y="59743"/>
              <a:ext cx="307777" cy="307777"/>
            </a:xfrm>
            <a:prstGeom prst="rect">
              <a:avLst/>
            </a:prstGeom>
          </p:spPr>
        </p:pic>
      </p:grpSp>
      <p:grpSp>
        <p:nvGrpSpPr>
          <p:cNvPr id="19" name="Group 18">
            <a:extLst>
              <a:ext uri="{FF2B5EF4-FFF2-40B4-BE49-F238E27FC236}">
                <a16:creationId xmlns:a16="http://schemas.microsoft.com/office/drawing/2014/main" id="{2FA9CEEC-1F00-4A52-ABAE-0C2BF6BABCDC}"/>
              </a:ext>
            </a:extLst>
          </p:cNvPr>
          <p:cNvGrpSpPr/>
          <p:nvPr/>
        </p:nvGrpSpPr>
        <p:grpSpPr>
          <a:xfrm>
            <a:off x="9500460" y="308832"/>
            <a:ext cx="2487050" cy="307777"/>
            <a:chOff x="9570203" y="273578"/>
            <a:chExt cx="2487050" cy="307777"/>
          </a:xfrm>
        </p:grpSpPr>
        <p:sp>
          <p:nvSpPr>
            <p:cNvPr id="20" name="TextBox 19">
              <a:hlinkClick r:id="rId6" action="ppaction://hlinksldjump"/>
              <a:hlinkHover r:id="" action="ppaction://noaction" highlightClick="1"/>
              <a:extLst>
                <a:ext uri="{FF2B5EF4-FFF2-40B4-BE49-F238E27FC236}">
                  <a16:creationId xmlns:a16="http://schemas.microsoft.com/office/drawing/2014/main" id="{825241B8-7166-42CC-AD62-B1279F930004}"/>
                </a:ext>
              </a:extLst>
            </p:cNvPr>
            <p:cNvSpPr txBox="1"/>
            <p:nvPr/>
          </p:nvSpPr>
          <p:spPr>
            <a:xfrm>
              <a:off x="9570203" y="273578"/>
              <a:ext cx="2487050" cy="307777"/>
            </a:xfrm>
            <a:prstGeom prst="rect">
              <a:avLst/>
            </a:prstGeom>
            <a:noFill/>
          </p:spPr>
          <p:txBody>
            <a:bodyPr wrap="square" rtlCol="0">
              <a:spAutoFit/>
            </a:bodyPr>
            <a:lstStyle/>
            <a:p>
              <a:r>
                <a:rPr lang="en-US" sz="1400" b="1" dirty="0">
                  <a:solidFill>
                    <a:schemeClr val="accent3">
                      <a:lumMod val="75000"/>
                    </a:schemeClr>
                  </a:solidFill>
                </a:rPr>
                <a:t>Back to input data overview</a:t>
              </a:r>
            </a:p>
          </p:txBody>
        </p:sp>
        <p:pic>
          <p:nvPicPr>
            <p:cNvPr id="21" name="Graphic 20" descr="Back">
              <a:extLst>
                <a:ext uri="{FF2B5EF4-FFF2-40B4-BE49-F238E27FC236}">
                  <a16:creationId xmlns:a16="http://schemas.microsoft.com/office/drawing/2014/main" id="{4510B562-829A-4BB0-AE84-A2145A7F857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749475" y="273578"/>
              <a:ext cx="307777" cy="307777"/>
            </a:xfrm>
            <a:prstGeom prst="rect">
              <a:avLst/>
            </a:prstGeom>
          </p:spPr>
        </p:pic>
      </p:grpSp>
    </p:spTree>
    <p:extLst>
      <p:ext uri="{BB962C8B-B14F-4D97-AF65-F5344CB8AC3E}">
        <p14:creationId xmlns:p14="http://schemas.microsoft.com/office/powerpoint/2010/main" val="1671083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EE8DB6B-BC06-4F41-9FF2-A8F1FAD5BACA}"/>
              </a:ext>
            </a:extLst>
          </p:cNvPr>
          <p:cNvSpPr/>
          <p:nvPr/>
        </p:nvSpPr>
        <p:spPr>
          <a:xfrm>
            <a:off x="287792" y="1496667"/>
            <a:ext cx="8517029" cy="666977"/>
          </a:xfrm>
          <a:prstGeom prst="rect">
            <a:avLst/>
          </a:prstGeom>
        </p:spPr>
        <p:txBody>
          <a:bodyPr wrap="square">
            <a:spAutoFit/>
          </a:bodyPr>
          <a:lstStyle/>
          <a:p>
            <a:r>
              <a:rPr lang="en-US" sz="1867" dirty="0"/>
              <a:t>Sentinel 1 – C-band radar: </a:t>
            </a:r>
          </a:p>
          <a:p>
            <a:r>
              <a:rPr lang="en-US" sz="1867" dirty="0"/>
              <a:t>   Ground Range Detected (GRD) product (L1)</a:t>
            </a:r>
          </a:p>
        </p:txBody>
      </p:sp>
      <p:grpSp>
        <p:nvGrpSpPr>
          <p:cNvPr id="2" name="Group 1">
            <a:extLst>
              <a:ext uri="{FF2B5EF4-FFF2-40B4-BE49-F238E27FC236}">
                <a16:creationId xmlns:a16="http://schemas.microsoft.com/office/drawing/2014/main" id="{D8B65C51-02FD-4687-A112-93617DEBFE60}"/>
              </a:ext>
            </a:extLst>
          </p:cNvPr>
          <p:cNvGrpSpPr/>
          <p:nvPr/>
        </p:nvGrpSpPr>
        <p:grpSpPr>
          <a:xfrm>
            <a:off x="1976915" y="2310807"/>
            <a:ext cx="8238170" cy="3568369"/>
            <a:chOff x="2327006" y="2345976"/>
            <a:chExt cx="8238170" cy="3568369"/>
          </a:xfrm>
        </p:grpSpPr>
        <p:pic>
          <p:nvPicPr>
            <p:cNvPr id="9" name="Picture 8"/>
            <p:cNvPicPr>
              <a:picLocks noChangeAspect="1"/>
            </p:cNvPicPr>
            <p:nvPr/>
          </p:nvPicPr>
          <p:blipFill>
            <a:blip r:embed="rId2"/>
            <a:stretch>
              <a:fillRect/>
            </a:stretch>
          </p:blipFill>
          <p:spPr>
            <a:xfrm>
              <a:off x="2475629" y="4452230"/>
              <a:ext cx="2883044" cy="1462115"/>
            </a:xfrm>
            <a:prstGeom prst="rect">
              <a:avLst/>
            </a:prstGeom>
          </p:spPr>
        </p:pic>
        <p:pic>
          <p:nvPicPr>
            <p:cNvPr id="10" name="Picture 9"/>
            <p:cNvPicPr>
              <a:picLocks noChangeAspect="1"/>
            </p:cNvPicPr>
            <p:nvPr/>
          </p:nvPicPr>
          <p:blipFill>
            <a:blip r:embed="rId3"/>
            <a:stretch>
              <a:fillRect/>
            </a:stretch>
          </p:blipFill>
          <p:spPr>
            <a:xfrm>
              <a:off x="2327006" y="2345976"/>
              <a:ext cx="3180292" cy="1783248"/>
            </a:xfrm>
            <a:prstGeom prst="rect">
              <a:avLst/>
            </a:prstGeom>
          </p:spPr>
        </p:pic>
        <p:pic>
          <p:nvPicPr>
            <p:cNvPr id="4" name="Picture 3" descr="A tree in a forest&#10;&#10;Description automatically generated">
              <a:extLst>
                <a:ext uri="{FF2B5EF4-FFF2-40B4-BE49-F238E27FC236}">
                  <a16:creationId xmlns:a16="http://schemas.microsoft.com/office/drawing/2014/main" id="{4AFE5890-0D16-427B-B57E-E27FD0056277}"/>
                </a:ext>
              </a:extLst>
            </p:cNvPr>
            <p:cNvPicPr>
              <a:picLocks noChangeAspect="1"/>
            </p:cNvPicPr>
            <p:nvPr/>
          </p:nvPicPr>
          <p:blipFill>
            <a:blip r:embed="rId4"/>
            <a:stretch>
              <a:fillRect/>
            </a:stretch>
          </p:blipFill>
          <p:spPr>
            <a:xfrm>
              <a:off x="6352261" y="2721128"/>
              <a:ext cx="4212915" cy="2816192"/>
            </a:xfrm>
            <a:prstGeom prst="rect">
              <a:avLst/>
            </a:prstGeom>
          </p:spPr>
        </p:pic>
      </p:grpSp>
      <p:sp>
        <p:nvSpPr>
          <p:cNvPr id="14" name="Title 1">
            <a:extLst>
              <a:ext uri="{FF2B5EF4-FFF2-40B4-BE49-F238E27FC236}">
                <a16:creationId xmlns:a16="http://schemas.microsoft.com/office/drawing/2014/main" id="{4D74C3A8-178A-4929-A949-7C6C2B438C98}"/>
              </a:ext>
            </a:extLst>
          </p:cNvPr>
          <p:cNvSpPr txBox="1">
            <a:spLocks/>
          </p:cNvSpPr>
          <p:nvPr/>
        </p:nvSpPr>
        <p:spPr>
          <a:xfrm>
            <a:off x="287792" y="422711"/>
            <a:ext cx="9475285" cy="1143000"/>
          </a:xfrm>
          <a:prstGeom prst="rect">
            <a:avLst/>
          </a:prstGeom>
        </p:spPr>
        <p:txBody>
          <a:bodyPr/>
          <a:lstStyle>
            <a:defPPr>
              <a:defRPr lang="en-US"/>
            </a:defPPr>
            <a:lvl1pPr defTabSz="457200">
              <a:spcBef>
                <a:spcPct val="0"/>
              </a:spcBef>
              <a:buNone/>
              <a:defRPr sz="4267">
                <a:solidFill>
                  <a:srgbClr val="00A6D6"/>
                </a:solidFill>
                <a:latin typeface="Arial"/>
                <a:ea typeface="+mj-ea"/>
                <a:cs typeface="Arial"/>
              </a:defRPr>
            </a:lvl1pPr>
          </a:lstStyle>
          <a:p>
            <a:r>
              <a:rPr lang="en-US" dirty="0"/>
              <a:t>RainRunner: Input data</a:t>
            </a:r>
          </a:p>
          <a:p>
            <a:r>
              <a:rPr lang="en-US" sz="2000" dirty="0"/>
              <a:t>Soil moisture (related)</a:t>
            </a:r>
          </a:p>
          <a:p>
            <a:endParaRPr lang="en-US" dirty="0"/>
          </a:p>
        </p:txBody>
      </p:sp>
      <p:sp>
        <p:nvSpPr>
          <p:cNvPr id="3" name="Slide Number Placeholder 2">
            <a:extLst>
              <a:ext uri="{FF2B5EF4-FFF2-40B4-BE49-F238E27FC236}">
                <a16:creationId xmlns:a16="http://schemas.microsoft.com/office/drawing/2014/main" id="{3E01806F-702D-423A-8E07-31D0E0EEA49A}"/>
              </a:ext>
            </a:extLst>
          </p:cNvPr>
          <p:cNvSpPr>
            <a:spLocks noGrp="1"/>
          </p:cNvSpPr>
          <p:nvPr>
            <p:ph type="sldNum" sz="quarter" idx="12"/>
          </p:nvPr>
        </p:nvSpPr>
        <p:spPr/>
        <p:txBody>
          <a:bodyPr/>
          <a:lstStyle/>
          <a:p>
            <a:fld id="{96B2BAF2-A9A5-4C1C-BB6D-0E2A2D36CF8E}" type="slidenum">
              <a:rPr lang="en-US" smtClean="0"/>
              <a:t>9</a:t>
            </a:fld>
            <a:endParaRPr lang="en-US"/>
          </a:p>
        </p:txBody>
      </p:sp>
      <p:grpSp>
        <p:nvGrpSpPr>
          <p:cNvPr id="15" name="Group 14">
            <a:extLst>
              <a:ext uri="{FF2B5EF4-FFF2-40B4-BE49-F238E27FC236}">
                <a16:creationId xmlns:a16="http://schemas.microsoft.com/office/drawing/2014/main" id="{3C8D95E1-0082-41B9-80E9-EF6F6609A014}"/>
              </a:ext>
            </a:extLst>
          </p:cNvPr>
          <p:cNvGrpSpPr/>
          <p:nvPr/>
        </p:nvGrpSpPr>
        <p:grpSpPr>
          <a:xfrm>
            <a:off x="10214675" y="59743"/>
            <a:ext cx="1842577" cy="307778"/>
            <a:chOff x="10214675" y="59743"/>
            <a:chExt cx="1842577" cy="307778"/>
          </a:xfrm>
        </p:grpSpPr>
        <p:sp>
          <p:nvSpPr>
            <p:cNvPr id="16" name="TextBox 15">
              <a:hlinkClick r:id="" action="ppaction://hlinkshowjump?jump=firstslide"/>
              <a:hlinkHover r:id="" action="ppaction://noaction" highlightClick="1"/>
              <a:extLst>
                <a:ext uri="{FF2B5EF4-FFF2-40B4-BE49-F238E27FC236}">
                  <a16:creationId xmlns:a16="http://schemas.microsoft.com/office/drawing/2014/main" id="{90DEB2DD-A0DC-4695-9845-DBB81EECB5B2}"/>
                </a:ext>
              </a:extLst>
            </p:cNvPr>
            <p:cNvSpPr txBox="1"/>
            <p:nvPr/>
          </p:nvSpPr>
          <p:spPr>
            <a:xfrm>
              <a:off x="10214675" y="59744"/>
              <a:ext cx="1842577" cy="307777"/>
            </a:xfrm>
            <a:prstGeom prst="rect">
              <a:avLst/>
            </a:prstGeom>
            <a:noFill/>
          </p:spPr>
          <p:txBody>
            <a:bodyPr wrap="square" rtlCol="0">
              <a:spAutoFit/>
            </a:bodyPr>
            <a:lstStyle/>
            <a:p>
              <a:r>
                <a:rPr lang="en-US" sz="1400" b="1" dirty="0">
                  <a:solidFill>
                    <a:schemeClr val="accent3">
                      <a:lumMod val="75000"/>
                    </a:schemeClr>
                  </a:solidFill>
                </a:rPr>
                <a:t>Back to main menu</a:t>
              </a:r>
            </a:p>
          </p:txBody>
        </p:sp>
        <p:pic>
          <p:nvPicPr>
            <p:cNvPr id="17" name="Graphic 16" descr="Back">
              <a:extLst>
                <a:ext uri="{FF2B5EF4-FFF2-40B4-BE49-F238E27FC236}">
                  <a16:creationId xmlns:a16="http://schemas.microsoft.com/office/drawing/2014/main" id="{3D11D3D8-773D-4FBB-AEE9-630A8E5341D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749475" y="59743"/>
              <a:ext cx="307777" cy="307777"/>
            </a:xfrm>
            <a:prstGeom prst="rect">
              <a:avLst/>
            </a:prstGeom>
          </p:spPr>
        </p:pic>
      </p:grpSp>
      <p:grpSp>
        <p:nvGrpSpPr>
          <p:cNvPr id="18" name="Group 17">
            <a:extLst>
              <a:ext uri="{FF2B5EF4-FFF2-40B4-BE49-F238E27FC236}">
                <a16:creationId xmlns:a16="http://schemas.microsoft.com/office/drawing/2014/main" id="{14B1D056-7BC0-484C-9B03-BDF65748F735}"/>
              </a:ext>
            </a:extLst>
          </p:cNvPr>
          <p:cNvGrpSpPr/>
          <p:nvPr/>
        </p:nvGrpSpPr>
        <p:grpSpPr>
          <a:xfrm>
            <a:off x="9500460" y="308832"/>
            <a:ext cx="2487050" cy="307777"/>
            <a:chOff x="9570203" y="273578"/>
            <a:chExt cx="2487050" cy="307777"/>
          </a:xfrm>
        </p:grpSpPr>
        <p:sp>
          <p:nvSpPr>
            <p:cNvPr id="19" name="TextBox 18">
              <a:hlinkClick r:id="rId7" action="ppaction://hlinksldjump"/>
              <a:hlinkHover r:id="" action="ppaction://noaction" highlightClick="1"/>
              <a:extLst>
                <a:ext uri="{FF2B5EF4-FFF2-40B4-BE49-F238E27FC236}">
                  <a16:creationId xmlns:a16="http://schemas.microsoft.com/office/drawing/2014/main" id="{EFC9EA60-FE21-4825-AECF-2D692771EFFC}"/>
                </a:ext>
              </a:extLst>
            </p:cNvPr>
            <p:cNvSpPr txBox="1"/>
            <p:nvPr/>
          </p:nvSpPr>
          <p:spPr>
            <a:xfrm>
              <a:off x="9570203" y="273578"/>
              <a:ext cx="2487050" cy="307777"/>
            </a:xfrm>
            <a:prstGeom prst="rect">
              <a:avLst/>
            </a:prstGeom>
            <a:noFill/>
          </p:spPr>
          <p:txBody>
            <a:bodyPr wrap="square" rtlCol="0">
              <a:spAutoFit/>
            </a:bodyPr>
            <a:lstStyle/>
            <a:p>
              <a:r>
                <a:rPr lang="en-US" sz="1400" b="1" dirty="0">
                  <a:solidFill>
                    <a:schemeClr val="accent3">
                      <a:lumMod val="75000"/>
                    </a:schemeClr>
                  </a:solidFill>
                </a:rPr>
                <a:t>Back to input data overview</a:t>
              </a:r>
            </a:p>
          </p:txBody>
        </p:sp>
        <p:pic>
          <p:nvPicPr>
            <p:cNvPr id="20" name="Graphic 19" descr="Back">
              <a:extLst>
                <a:ext uri="{FF2B5EF4-FFF2-40B4-BE49-F238E27FC236}">
                  <a16:creationId xmlns:a16="http://schemas.microsoft.com/office/drawing/2014/main" id="{4BBFEAEA-3E8B-4682-B37A-BBDBFBD31FB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749475" y="273578"/>
              <a:ext cx="307777" cy="307777"/>
            </a:xfrm>
            <a:prstGeom prst="rect">
              <a:avLst/>
            </a:prstGeom>
          </p:spPr>
        </p:pic>
      </p:grpSp>
    </p:spTree>
    <p:extLst>
      <p:ext uri="{BB962C8B-B14F-4D97-AF65-F5344CB8AC3E}">
        <p14:creationId xmlns:p14="http://schemas.microsoft.com/office/powerpoint/2010/main" val="3106502000"/>
      </p:ext>
    </p:extLst>
  </p:cSld>
  <p:clrMapOvr>
    <a:masterClrMapping/>
  </p:clrMapOvr>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1338</TotalTime>
  <Words>1849</Words>
  <Application>Microsoft Office PowerPoint</Application>
  <PresentationFormat>Widescreen</PresentationFormat>
  <Paragraphs>209</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RainRunner - Machine Learning and Earth observation for reliable rainfall information in West Africa Mónica Estébanez Camarena – TU Delft  m.estebanezcamarena@tudelft.nl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RainRunner - Machine Learning and Earth observation for reliable rainfall information in West Africa</dc:title>
  <dc:creator>Mónica</dc:creator>
  <cp:lastModifiedBy>Mónica</cp:lastModifiedBy>
  <cp:revision>70</cp:revision>
  <dcterms:created xsi:type="dcterms:W3CDTF">2020-04-22T12:07:39Z</dcterms:created>
  <dcterms:modified xsi:type="dcterms:W3CDTF">2020-05-08T08:10:41Z</dcterms:modified>
</cp:coreProperties>
</file>